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30578" y="302463"/>
            <a:ext cx="9530842" cy="1092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000" b="0" i="0">
                <a:solidFill>
                  <a:srgbClr val="0A082D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000" b="0" i="0">
                <a:solidFill>
                  <a:srgbClr val="0A082D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83463" y="0"/>
            <a:ext cx="11908790" cy="6858000"/>
          </a:xfrm>
          <a:custGeom>
            <a:avLst/>
            <a:gdLst/>
            <a:ahLst/>
            <a:cxnLst/>
            <a:rect l="l" t="t" r="r" b="b"/>
            <a:pathLst>
              <a:path w="11908790" h="6858000">
                <a:moveTo>
                  <a:pt x="0" y="6858000"/>
                </a:moveTo>
                <a:lnTo>
                  <a:pt x="11908536" y="6858000"/>
                </a:lnTo>
                <a:lnTo>
                  <a:pt x="1190853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61B4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557015" y="630936"/>
            <a:ext cx="5234940" cy="5229225"/>
          </a:xfrm>
          <a:custGeom>
            <a:avLst/>
            <a:gdLst/>
            <a:ahLst/>
            <a:cxnLst/>
            <a:rect l="l" t="t" r="r" b="b"/>
            <a:pathLst>
              <a:path w="5234940" h="5229225">
                <a:moveTo>
                  <a:pt x="2617470" y="0"/>
                </a:moveTo>
                <a:lnTo>
                  <a:pt x="2566670" y="4699"/>
                </a:lnTo>
                <a:lnTo>
                  <a:pt x="2517521" y="17399"/>
                </a:lnTo>
                <a:lnTo>
                  <a:pt x="2469896" y="36449"/>
                </a:lnTo>
                <a:lnTo>
                  <a:pt x="2420620" y="60325"/>
                </a:lnTo>
                <a:lnTo>
                  <a:pt x="2374646" y="87249"/>
                </a:lnTo>
                <a:lnTo>
                  <a:pt x="2327021" y="115824"/>
                </a:lnTo>
                <a:lnTo>
                  <a:pt x="2231771" y="166624"/>
                </a:lnTo>
                <a:lnTo>
                  <a:pt x="2184146" y="185674"/>
                </a:lnTo>
                <a:lnTo>
                  <a:pt x="2134870" y="198374"/>
                </a:lnTo>
                <a:lnTo>
                  <a:pt x="2085721" y="204724"/>
                </a:lnTo>
                <a:lnTo>
                  <a:pt x="2033397" y="204724"/>
                </a:lnTo>
                <a:lnTo>
                  <a:pt x="1979422" y="201549"/>
                </a:lnTo>
                <a:lnTo>
                  <a:pt x="1925447" y="195199"/>
                </a:lnTo>
                <a:lnTo>
                  <a:pt x="1871472" y="187325"/>
                </a:lnTo>
                <a:lnTo>
                  <a:pt x="1817497" y="180975"/>
                </a:lnTo>
                <a:lnTo>
                  <a:pt x="1763522" y="176149"/>
                </a:lnTo>
                <a:lnTo>
                  <a:pt x="1712722" y="177800"/>
                </a:lnTo>
                <a:lnTo>
                  <a:pt x="1663446" y="184150"/>
                </a:lnTo>
                <a:lnTo>
                  <a:pt x="1615821" y="198374"/>
                </a:lnTo>
                <a:lnTo>
                  <a:pt x="1576197" y="219075"/>
                </a:lnTo>
                <a:lnTo>
                  <a:pt x="1538097" y="245999"/>
                </a:lnTo>
                <a:lnTo>
                  <a:pt x="1504823" y="277749"/>
                </a:lnTo>
                <a:lnTo>
                  <a:pt x="1471422" y="314325"/>
                </a:lnTo>
                <a:lnTo>
                  <a:pt x="1441323" y="352425"/>
                </a:lnTo>
                <a:lnTo>
                  <a:pt x="1380998" y="431800"/>
                </a:lnTo>
                <a:lnTo>
                  <a:pt x="1350772" y="469900"/>
                </a:lnTo>
                <a:lnTo>
                  <a:pt x="1319022" y="506349"/>
                </a:lnTo>
                <a:lnTo>
                  <a:pt x="1282573" y="538099"/>
                </a:lnTo>
                <a:lnTo>
                  <a:pt x="1247648" y="566674"/>
                </a:lnTo>
                <a:lnTo>
                  <a:pt x="1207897" y="588899"/>
                </a:lnTo>
                <a:lnTo>
                  <a:pt x="1165098" y="607949"/>
                </a:lnTo>
                <a:lnTo>
                  <a:pt x="1118997" y="623824"/>
                </a:lnTo>
                <a:lnTo>
                  <a:pt x="1071372" y="638175"/>
                </a:lnTo>
                <a:lnTo>
                  <a:pt x="1023874" y="650875"/>
                </a:lnTo>
                <a:lnTo>
                  <a:pt x="974598" y="663575"/>
                </a:lnTo>
                <a:lnTo>
                  <a:pt x="928624" y="677799"/>
                </a:lnTo>
                <a:lnTo>
                  <a:pt x="882523" y="693674"/>
                </a:lnTo>
                <a:lnTo>
                  <a:pt x="839724" y="712724"/>
                </a:lnTo>
                <a:lnTo>
                  <a:pt x="801624" y="736600"/>
                </a:lnTo>
                <a:lnTo>
                  <a:pt x="766699" y="765175"/>
                </a:lnTo>
                <a:lnTo>
                  <a:pt x="738124" y="800100"/>
                </a:lnTo>
                <a:lnTo>
                  <a:pt x="714248" y="838200"/>
                </a:lnTo>
                <a:lnTo>
                  <a:pt x="695198" y="880999"/>
                </a:lnTo>
                <a:lnTo>
                  <a:pt x="679323" y="926973"/>
                </a:lnTo>
                <a:lnTo>
                  <a:pt x="665099" y="973074"/>
                </a:lnTo>
                <a:lnTo>
                  <a:pt x="652399" y="1022223"/>
                </a:lnTo>
                <a:lnTo>
                  <a:pt x="639699" y="1069848"/>
                </a:lnTo>
                <a:lnTo>
                  <a:pt x="625348" y="1117473"/>
                </a:lnTo>
                <a:lnTo>
                  <a:pt x="609473" y="1163574"/>
                </a:lnTo>
                <a:lnTo>
                  <a:pt x="590423" y="1206373"/>
                </a:lnTo>
                <a:lnTo>
                  <a:pt x="568198" y="1246124"/>
                </a:lnTo>
                <a:lnTo>
                  <a:pt x="539623" y="1281049"/>
                </a:lnTo>
                <a:lnTo>
                  <a:pt x="508000" y="1317498"/>
                </a:lnTo>
                <a:lnTo>
                  <a:pt x="471424" y="1349248"/>
                </a:lnTo>
                <a:lnTo>
                  <a:pt x="352425" y="1439799"/>
                </a:lnTo>
                <a:lnTo>
                  <a:pt x="314325" y="1469898"/>
                </a:lnTo>
                <a:lnTo>
                  <a:pt x="277749" y="1503299"/>
                </a:lnTo>
                <a:lnTo>
                  <a:pt x="245999" y="1536573"/>
                </a:lnTo>
                <a:lnTo>
                  <a:pt x="219075" y="1574673"/>
                </a:lnTo>
                <a:lnTo>
                  <a:pt x="198374" y="1614424"/>
                </a:lnTo>
                <a:lnTo>
                  <a:pt x="184150" y="1662049"/>
                </a:lnTo>
                <a:lnTo>
                  <a:pt x="177800" y="1711198"/>
                </a:lnTo>
                <a:lnTo>
                  <a:pt x="176149" y="1761998"/>
                </a:lnTo>
                <a:lnTo>
                  <a:pt x="180975" y="1815973"/>
                </a:lnTo>
                <a:lnTo>
                  <a:pt x="187325" y="1869948"/>
                </a:lnTo>
                <a:lnTo>
                  <a:pt x="195199" y="1923923"/>
                </a:lnTo>
                <a:lnTo>
                  <a:pt x="201549" y="1977898"/>
                </a:lnTo>
                <a:lnTo>
                  <a:pt x="204724" y="2031873"/>
                </a:lnTo>
                <a:lnTo>
                  <a:pt x="204724" y="2084197"/>
                </a:lnTo>
                <a:lnTo>
                  <a:pt x="198374" y="2133473"/>
                </a:lnTo>
                <a:lnTo>
                  <a:pt x="185674" y="2182622"/>
                </a:lnTo>
                <a:lnTo>
                  <a:pt x="166624" y="2228723"/>
                </a:lnTo>
                <a:lnTo>
                  <a:pt x="142875" y="2276348"/>
                </a:lnTo>
                <a:lnTo>
                  <a:pt x="115824" y="2323973"/>
                </a:lnTo>
                <a:lnTo>
                  <a:pt x="87249" y="2371598"/>
                </a:lnTo>
                <a:lnTo>
                  <a:pt x="60325" y="2417572"/>
                </a:lnTo>
                <a:lnTo>
                  <a:pt x="36449" y="2466848"/>
                </a:lnTo>
                <a:lnTo>
                  <a:pt x="17399" y="2514473"/>
                </a:lnTo>
                <a:lnTo>
                  <a:pt x="4699" y="2563622"/>
                </a:lnTo>
                <a:lnTo>
                  <a:pt x="0" y="2614422"/>
                </a:lnTo>
                <a:lnTo>
                  <a:pt x="4699" y="2665222"/>
                </a:lnTo>
                <a:lnTo>
                  <a:pt x="17399" y="2714371"/>
                </a:lnTo>
                <a:lnTo>
                  <a:pt x="36449" y="2761996"/>
                </a:lnTo>
                <a:lnTo>
                  <a:pt x="60325" y="2811272"/>
                </a:lnTo>
                <a:lnTo>
                  <a:pt x="87249" y="2857246"/>
                </a:lnTo>
                <a:lnTo>
                  <a:pt x="115824" y="2904871"/>
                </a:lnTo>
                <a:lnTo>
                  <a:pt x="142875" y="2952496"/>
                </a:lnTo>
                <a:lnTo>
                  <a:pt x="166624" y="3000121"/>
                </a:lnTo>
                <a:lnTo>
                  <a:pt x="185674" y="3046222"/>
                </a:lnTo>
                <a:lnTo>
                  <a:pt x="198374" y="3095371"/>
                </a:lnTo>
                <a:lnTo>
                  <a:pt x="204724" y="3144647"/>
                </a:lnTo>
                <a:lnTo>
                  <a:pt x="204724" y="3196971"/>
                </a:lnTo>
                <a:lnTo>
                  <a:pt x="201549" y="3250946"/>
                </a:lnTo>
                <a:lnTo>
                  <a:pt x="195199" y="3304921"/>
                </a:lnTo>
                <a:lnTo>
                  <a:pt x="187325" y="3358896"/>
                </a:lnTo>
                <a:lnTo>
                  <a:pt x="180975" y="3412871"/>
                </a:lnTo>
                <a:lnTo>
                  <a:pt x="176149" y="3466846"/>
                </a:lnTo>
                <a:lnTo>
                  <a:pt x="177800" y="3517646"/>
                </a:lnTo>
                <a:lnTo>
                  <a:pt x="184150" y="3566795"/>
                </a:lnTo>
                <a:lnTo>
                  <a:pt x="198374" y="3614420"/>
                </a:lnTo>
                <a:lnTo>
                  <a:pt x="219075" y="3654171"/>
                </a:lnTo>
                <a:lnTo>
                  <a:pt x="245999" y="3692271"/>
                </a:lnTo>
                <a:lnTo>
                  <a:pt x="277749" y="3725545"/>
                </a:lnTo>
                <a:lnTo>
                  <a:pt x="314325" y="3758946"/>
                </a:lnTo>
                <a:lnTo>
                  <a:pt x="352425" y="3789045"/>
                </a:lnTo>
                <a:lnTo>
                  <a:pt x="471424" y="3879596"/>
                </a:lnTo>
                <a:lnTo>
                  <a:pt x="508000" y="3911346"/>
                </a:lnTo>
                <a:lnTo>
                  <a:pt x="539623" y="3947795"/>
                </a:lnTo>
                <a:lnTo>
                  <a:pt x="568198" y="3982720"/>
                </a:lnTo>
                <a:lnTo>
                  <a:pt x="590423" y="4022471"/>
                </a:lnTo>
                <a:lnTo>
                  <a:pt x="609473" y="4065270"/>
                </a:lnTo>
                <a:lnTo>
                  <a:pt x="625348" y="4111371"/>
                </a:lnTo>
                <a:lnTo>
                  <a:pt x="639699" y="4158996"/>
                </a:lnTo>
                <a:lnTo>
                  <a:pt x="652399" y="4206621"/>
                </a:lnTo>
                <a:lnTo>
                  <a:pt x="665099" y="4255770"/>
                </a:lnTo>
                <a:lnTo>
                  <a:pt x="679323" y="4301871"/>
                </a:lnTo>
                <a:lnTo>
                  <a:pt x="695198" y="4347845"/>
                </a:lnTo>
                <a:lnTo>
                  <a:pt x="714248" y="4390644"/>
                </a:lnTo>
                <a:lnTo>
                  <a:pt x="738124" y="4428744"/>
                </a:lnTo>
                <a:lnTo>
                  <a:pt x="766699" y="4463669"/>
                </a:lnTo>
                <a:lnTo>
                  <a:pt x="801624" y="4492244"/>
                </a:lnTo>
                <a:lnTo>
                  <a:pt x="839724" y="4516120"/>
                </a:lnTo>
                <a:lnTo>
                  <a:pt x="882523" y="4535170"/>
                </a:lnTo>
                <a:lnTo>
                  <a:pt x="928624" y="4551045"/>
                </a:lnTo>
                <a:lnTo>
                  <a:pt x="974598" y="4565269"/>
                </a:lnTo>
                <a:lnTo>
                  <a:pt x="1023874" y="4577969"/>
                </a:lnTo>
                <a:lnTo>
                  <a:pt x="1071372" y="4590669"/>
                </a:lnTo>
                <a:lnTo>
                  <a:pt x="1118997" y="4605020"/>
                </a:lnTo>
                <a:lnTo>
                  <a:pt x="1165098" y="4620895"/>
                </a:lnTo>
                <a:lnTo>
                  <a:pt x="1207897" y="4639945"/>
                </a:lnTo>
                <a:lnTo>
                  <a:pt x="1247648" y="4662170"/>
                </a:lnTo>
                <a:lnTo>
                  <a:pt x="1282573" y="4690745"/>
                </a:lnTo>
                <a:lnTo>
                  <a:pt x="1319022" y="4722495"/>
                </a:lnTo>
                <a:lnTo>
                  <a:pt x="1350772" y="4758944"/>
                </a:lnTo>
                <a:lnTo>
                  <a:pt x="1380998" y="4797044"/>
                </a:lnTo>
                <a:lnTo>
                  <a:pt x="1441323" y="4876419"/>
                </a:lnTo>
                <a:lnTo>
                  <a:pt x="1471422" y="4914519"/>
                </a:lnTo>
                <a:lnTo>
                  <a:pt x="1504823" y="4951095"/>
                </a:lnTo>
                <a:lnTo>
                  <a:pt x="1538097" y="4982794"/>
                </a:lnTo>
                <a:lnTo>
                  <a:pt x="1576197" y="5009781"/>
                </a:lnTo>
                <a:lnTo>
                  <a:pt x="1615821" y="5030419"/>
                </a:lnTo>
                <a:lnTo>
                  <a:pt x="1663446" y="5044706"/>
                </a:lnTo>
                <a:lnTo>
                  <a:pt x="1712722" y="5051056"/>
                </a:lnTo>
                <a:lnTo>
                  <a:pt x="1763522" y="5052644"/>
                </a:lnTo>
                <a:lnTo>
                  <a:pt x="1817497" y="5047881"/>
                </a:lnTo>
                <a:lnTo>
                  <a:pt x="1871472" y="5041531"/>
                </a:lnTo>
                <a:lnTo>
                  <a:pt x="1925447" y="5033594"/>
                </a:lnTo>
                <a:lnTo>
                  <a:pt x="1979422" y="5027244"/>
                </a:lnTo>
                <a:lnTo>
                  <a:pt x="2033397" y="5024069"/>
                </a:lnTo>
                <a:lnTo>
                  <a:pt x="2085721" y="5024069"/>
                </a:lnTo>
                <a:lnTo>
                  <a:pt x="2134870" y="5030419"/>
                </a:lnTo>
                <a:lnTo>
                  <a:pt x="2184146" y="5043119"/>
                </a:lnTo>
                <a:lnTo>
                  <a:pt x="2231771" y="5062169"/>
                </a:lnTo>
                <a:lnTo>
                  <a:pt x="2327021" y="5112969"/>
                </a:lnTo>
                <a:lnTo>
                  <a:pt x="2374646" y="5141531"/>
                </a:lnTo>
                <a:lnTo>
                  <a:pt x="2420620" y="5168519"/>
                </a:lnTo>
                <a:lnTo>
                  <a:pt x="2469896" y="5192331"/>
                </a:lnTo>
                <a:lnTo>
                  <a:pt x="2517521" y="5211381"/>
                </a:lnTo>
                <a:lnTo>
                  <a:pt x="2566670" y="5224081"/>
                </a:lnTo>
                <a:lnTo>
                  <a:pt x="2617470" y="5228844"/>
                </a:lnTo>
                <a:lnTo>
                  <a:pt x="2668270" y="5224081"/>
                </a:lnTo>
                <a:lnTo>
                  <a:pt x="2717419" y="5211381"/>
                </a:lnTo>
                <a:lnTo>
                  <a:pt x="2765044" y="5192331"/>
                </a:lnTo>
                <a:lnTo>
                  <a:pt x="2814320" y="5168519"/>
                </a:lnTo>
                <a:lnTo>
                  <a:pt x="2860294" y="5141531"/>
                </a:lnTo>
                <a:lnTo>
                  <a:pt x="2907919" y="5112969"/>
                </a:lnTo>
                <a:lnTo>
                  <a:pt x="3003168" y="5062169"/>
                </a:lnTo>
                <a:lnTo>
                  <a:pt x="3049269" y="5043119"/>
                </a:lnTo>
                <a:lnTo>
                  <a:pt x="3100069" y="5030419"/>
                </a:lnTo>
                <a:lnTo>
                  <a:pt x="3149218" y="5024069"/>
                </a:lnTo>
                <a:lnTo>
                  <a:pt x="3201542" y="5024069"/>
                </a:lnTo>
                <a:lnTo>
                  <a:pt x="3255517" y="5027244"/>
                </a:lnTo>
                <a:lnTo>
                  <a:pt x="3309492" y="5033594"/>
                </a:lnTo>
                <a:lnTo>
                  <a:pt x="3363467" y="5041531"/>
                </a:lnTo>
                <a:lnTo>
                  <a:pt x="3417442" y="5047881"/>
                </a:lnTo>
                <a:lnTo>
                  <a:pt x="3471417" y="5052644"/>
                </a:lnTo>
                <a:lnTo>
                  <a:pt x="3522217" y="5051056"/>
                </a:lnTo>
                <a:lnTo>
                  <a:pt x="3571493" y="5044706"/>
                </a:lnTo>
                <a:lnTo>
                  <a:pt x="3619118" y="5030419"/>
                </a:lnTo>
                <a:lnTo>
                  <a:pt x="3658742" y="5009781"/>
                </a:lnTo>
                <a:lnTo>
                  <a:pt x="3696842" y="4982794"/>
                </a:lnTo>
                <a:lnTo>
                  <a:pt x="3730116" y="4951095"/>
                </a:lnTo>
                <a:lnTo>
                  <a:pt x="3763517" y="4914519"/>
                </a:lnTo>
                <a:lnTo>
                  <a:pt x="3793616" y="4876419"/>
                </a:lnTo>
                <a:lnTo>
                  <a:pt x="3853941" y="4797044"/>
                </a:lnTo>
                <a:lnTo>
                  <a:pt x="3884167" y="4758944"/>
                </a:lnTo>
                <a:lnTo>
                  <a:pt x="3915917" y="4722495"/>
                </a:lnTo>
                <a:lnTo>
                  <a:pt x="3952366" y="4690745"/>
                </a:lnTo>
                <a:lnTo>
                  <a:pt x="3987291" y="4662170"/>
                </a:lnTo>
                <a:lnTo>
                  <a:pt x="4027042" y="4639945"/>
                </a:lnTo>
                <a:lnTo>
                  <a:pt x="4069841" y="4620895"/>
                </a:lnTo>
                <a:lnTo>
                  <a:pt x="4115942" y="4605020"/>
                </a:lnTo>
                <a:lnTo>
                  <a:pt x="4163567" y="4590669"/>
                </a:lnTo>
                <a:lnTo>
                  <a:pt x="4211066" y="4577969"/>
                </a:lnTo>
                <a:lnTo>
                  <a:pt x="4260342" y="4565269"/>
                </a:lnTo>
                <a:lnTo>
                  <a:pt x="4306316" y="4551045"/>
                </a:lnTo>
                <a:lnTo>
                  <a:pt x="4352417" y="4535170"/>
                </a:lnTo>
                <a:lnTo>
                  <a:pt x="4395216" y="4516120"/>
                </a:lnTo>
                <a:lnTo>
                  <a:pt x="4433316" y="4492244"/>
                </a:lnTo>
                <a:lnTo>
                  <a:pt x="4468241" y="4463669"/>
                </a:lnTo>
                <a:lnTo>
                  <a:pt x="4496816" y="4428744"/>
                </a:lnTo>
                <a:lnTo>
                  <a:pt x="4520692" y="4390644"/>
                </a:lnTo>
                <a:lnTo>
                  <a:pt x="4539742" y="4347845"/>
                </a:lnTo>
                <a:lnTo>
                  <a:pt x="4555617" y="4301871"/>
                </a:lnTo>
                <a:lnTo>
                  <a:pt x="4569841" y="4255770"/>
                </a:lnTo>
                <a:lnTo>
                  <a:pt x="4582541" y="4206621"/>
                </a:lnTo>
                <a:lnTo>
                  <a:pt x="4595241" y="4158996"/>
                </a:lnTo>
                <a:lnTo>
                  <a:pt x="4609592" y="4111371"/>
                </a:lnTo>
                <a:lnTo>
                  <a:pt x="4625467" y="4065270"/>
                </a:lnTo>
                <a:lnTo>
                  <a:pt x="4644517" y="4022471"/>
                </a:lnTo>
                <a:lnTo>
                  <a:pt x="4666742" y="3982720"/>
                </a:lnTo>
                <a:lnTo>
                  <a:pt x="4695317" y="3947795"/>
                </a:lnTo>
                <a:lnTo>
                  <a:pt x="4726940" y="3911346"/>
                </a:lnTo>
                <a:lnTo>
                  <a:pt x="4763516" y="3879596"/>
                </a:lnTo>
                <a:lnTo>
                  <a:pt x="4801616" y="3849370"/>
                </a:lnTo>
                <a:lnTo>
                  <a:pt x="4842891" y="3819271"/>
                </a:lnTo>
                <a:lnTo>
                  <a:pt x="4882515" y="3789045"/>
                </a:lnTo>
                <a:lnTo>
                  <a:pt x="4920615" y="3758946"/>
                </a:lnTo>
                <a:lnTo>
                  <a:pt x="4957191" y="3725545"/>
                </a:lnTo>
                <a:lnTo>
                  <a:pt x="4988941" y="3692271"/>
                </a:lnTo>
                <a:lnTo>
                  <a:pt x="5015865" y="3654171"/>
                </a:lnTo>
                <a:lnTo>
                  <a:pt x="5036566" y="3614420"/>
                </a:lnTo>
                <a:lnTo>
                  <a:pt x="5050790" y="3566795"/>
                </a:lnTo>
                <a:lnTo>
                  <a:pt x="5057140" y="3517646"/>
                </a:lnTo>
                <a:lnTo>
                  <a:pt x="5058791" y="3466846"/>
                </a:lnTo>
                <a:lnTo>
                  <a:pt x="5053965" y="3412871"/>
                </a:lnTo>
                <a:lnTo>
                  <a:pt x="5047615" y="3358896"/>
                </a:lnTo>
                <a:lnTo>
                  <a:pt x="5039741" y="3304921"/>
                </a:lnTo>
                <a:lnTo>
                  <a:pt x="5033391" y="3250946"/>
                </a:lnTo>
                <a:lnTo>
                  <a:pt x="5030216" y="3196971"/>
                </a:lnTo>
                <a:lnTo>
                  <a:pt x="5030216" y="3144647"/>
                </a:lnTo>
                <a:lnTo>
                  <a:pt x="5036566" y="3095371"/>
                </a:lnTo>
                <a:lnTo>
                  <a:pt x="5049266" y="3046222"/>
                </a:lnTo>
                <a:lnTo>
                  <a:pt x="5068316" y="3000121"/>
                </a:lnTo>
                <a:lnTo>
                  <a:pt x="5119116" y="2904871"/>
                </a:lnTo>
                <a:lnTo>
                  <a:pt x="5147691" y="2857246"/>
                </a:lnTo>
                <a:lnTo>
                  <a:pt x="5174615" y="2811272"/>
                </a:lnTo>
                <a:lnTo>
                  <a:pt x="5198491" y="2761996"/>
                </a:lnTo>
                <a:lnTo>
                  <a:pt x="5217541" y="2714371"/>
                </a:lnTo>
                <a:lnTo>
                  <a:pt x="5230241" y="2665222"/>
                </a:lnTo>
                <a:lnTo>
                  <a:pt x="5234940" y="2614422"/>
                </a:lnTo>
                <a:lnTo>
                  <a:pt x="5230241" y="2563622"/>
                </a:lnTo>
                <a:lnTo>
                  <a:pt x="5217541" y="2514473"/>
                </a:lnTo>
                <a:lnTo>
                  <a:pt x="5198491" y="2466848"/>
                </a:lnTo>
                <a:lnTo>
                  <a:pt x="5174615" y="2417572"/>
                </a:lnTo>
                <a:lnTo>
                  <a:pt x="5147691" y="2371598"/>
                </a:lnTo>
                <a:lnTo>
                  <a:pt x="5119116" y="2323973"/>
                </a:lnTo>
                <a:lnTo>
                  <a:pt x="5068316" y="2228723"/>
                </a:lnTo>
                <a:lnTo>
                  <a:pt x="5049266" y="2182622"/>
                </a:lnTo>
                <a:lnTo>
                  <a:pt x="5036566" y="2133473"/>
                </a:lnTo>
                <a:lnTo>
                  <a:pt x="5030216" y="2084197"/>
                </a:lnTo>
                <a:lnTo>
                  <a:pt x="5030216" y="2031873"/>
                </a:lnTo>
                <a:lnTo>
                  <a:pt x="5033391" y="1977898"/>
                </a:lnTo>
                <a:lnTo>
                  <a:pt x="5039741" y="1923923"/>
                </a:lnTo>
                <a:lnTo>
                  <a:pt x="5047615" y="1869948"/>
                </a:lnTo>
                <a:lnTo>
                  <a:pt x="5053965" y="1815973"/>
                </a:lnTo>
                <a:lnTo>
                  <a:pt x="5058791" y="1761998"/>
                </a:lnTo>
                <a:lnTo>
                  <a:pt x="5057140" y="1711198"/>
                </a:lnTo>
                <a:lnTo>
                  <a:pt x="5050790" y="1662049"/>
                </a:lnTo>
                <a:lnTo>
                  <a:pt x="5036566" y="1614424"/>
                </a:lnTo>
                <a:lnTo>
                  <a:pt x="5015865" y="1574673"/>
                </a:lnTo>
                <a:lnTo>
                  <a:pt x="4988941" y="1536573"/>
                </a:lnTo>
                <a:lnTo>
                  <a:pt x="4957191" y="1503299"/>
                </a:lnTo>
                <a:lnTo>
                  <a:pt x="4920615" y="1469898"/>
                </a:lnTo>
                <a:lnTo>
                  <a:pt x="4882515" y="1439799"/>
                </a:lnTo>
                <a:lnTo>
                  <a:pt x="4842891" y="1409573"/>
                </a:lnTo>
                <a:lnTo>
                  <a:pt x="4801616" y="1379474"/>
                </a:lnTo>
                <a:lnTo>
                  <a:pt x="4763516" y="1349248"/>
                </a:lnTo>
                <a:lnTo>
                  <a:pt x="4726940" y="1317498"/>
                </a:lnTo>
                <a:lnTo>
                  <a:pt x="4695317" y="1281049"/>
                </a:lnTo>
                <a:lnTo>
                  <a:pt x="4666742" y="1246124"/>
                </a:lnTo>
                <a:lnTo>
                  <a:pt x="4644517" y="1206373"/>
                </a:lnTo>
                <a:lnTo>
                  <a:pt x="4625467" y="1163574"/>
                </a:lnTo>
                <a:lnTo>
                  <a:pt x="4609592" y="1117473"/>
                </a:lnTo>
                <a:lnTo>
                  <a:pt x="4595241" y="1069848"/>
                </a:lnTo>
                <a:lnTo>
                  <a:pt x="4582541" y="1022223"/>
                </a:lnTo>
                <a:lnTo>
                  <a:pt x="4569841" y="973074"/>
                </a:lnTo>
                <a:lnTo>
                  <a:pt x="4555617" y="926973"/>
                </a:lnTo>
                <a:lnTo>
                  <a:pt x="4539742" y="880999"/>
                </a:lnTo>
                <a:lnTo>
                  <a:pt x="4520692" y="838200"/>
                </a:lnTo>
                <a:lnTo>
                  <a:pt x="4496816" y="800100"/>
                </a:lnTo>
                <a:lnTo>
                  <a:pt x="4468241" y="765175"/>
                </a:lnTo>
                <a:lnTo>
                  <a:pt x="4433316" y="736600"/>
                </a:lnTo>
                <a:lnTo>
                  <a:pt x="4395216" y="712724"/>
                </a:lnTo>
                <a:lnTo>
                  <a:pt x="4352417" y="693674"/>
                </a:lnTo>
                <a:lnTo>
                  <a:pt x="4306316" y="677799"/>
                </a:lnTo>
                <a:lnTo>
                  <a:pt x="4260342" y="663575"/>
                </a:lnTo>
                <a:lnTo>
                  <a:pt x="4211066" y="650875"/>
                </a:lnTo>
                <a:lnTo>
                  <a:pt x="4163567" y="638175"/>
                </a:lnTo>
                <a:lnTo>
                  <a:pt x="4115942" y="623824"/>
                </a:lnTo>
                <a:lnTo>
                  <a:pt x="4069841" y="607949"/>
                </a:lnTo>
                <a:lnTo>
                  <a:pt x="4027042" y="588899"/>
                </a:lnTo>
                <a:lnTo>
                  <a:pt x="3987291" y="566674"/>
                </a:lnTo>
                <a:lnTo>
                  <a:pt x="3952366" y="538099"/>
                </a:lnTo>
                <a:lnTo>
                  <a:pt x="3915917" y="506349"/>
                </a:lnTo>
                <a:lnTo>
                  <a:pt x="3884167" y="469900"/>
                </a:lnTo>
                <a:lnTo>
                  <a:pt x="3853941" y="431800"/>
                </a:lnTo>
                <a:lnTo>
                  <a:pt x="3793616" y="352425"/>
                </a:lnTo>
                <a:lnTo>
                  <a:pt x="3763517" y="314325"/>
                </a:lnTo>
                <a:lnTo>
                  <a:pt x="3730116" y="277749"/>
                </a:lnTo>
                <a:lnTo>
                  <a:pt x="3696842" y="245999"/>
                </a:lnTo>
                <a:lnTo>
                  <a:pt x="3658742" y="219075"/>
                </a:lnTo>
                <a:lnTo>
                  <a:pt x="3619118" y="198374"/>
                </a:lnTo>
                <a:lnTo>
                  <a:pt x="3571493" y="184150"/>
                </a:lnTo>
                <a:lnTo>
                  <a:pt x="3522217" y="177800"/>
                </a:lnTo>
                <a:lnTo>
                  <a:pt x="3471417" y="176149"/>
                </a:lnTo>
                <a:lnTo>
                  <a:pt x="3417442" y="180975"/>
                </a:lnTo>
                <a:lnTo>
                  <a:pt x="3363467" y="187325"/>
                </a:lnTo>
                <a:lnTo>
                  <a:pt x="3309492" y="195199"/>
                </a:lnTo>
                <a:lnTo>
                  <a:pt x="3255517" y="201549"/>
                </a:lnTo>
                <a:lnTo>
                  <a:pt x="3201542" y="204724"/>
                </a:lnTo>
                <a:lnTo>
                  <a:pt x="3149218" y="204724"/>
                </a:lnTo>
                <a:lnTo>
                  <a:pt x="3100069" y="198374"/>
                </a:lnTo>
                <a:lnTo>
                  <a:pt x="3049269" y="185674"/>
                </a:lnTo>
                <a:lnTo>
                  <a:pt x="3003168" y="166624"/>
                </a:lnTo>
                <a:lnTo>
                  <a:pt x="2907919" y="115824"/>
                </a:lnTo>
                <a:lnTo>
                  <a:pt x="2860294" y="87249"/>
                </a:lnTo>
                <a:lnTo>
                  <a:pt x="2814320" y="60325"/>
                </a:lnTo>
                <a:lnTo>
                  <a:pt x="2765044" y="36449"/>
                </a:lnTo>
                <a:lnTo>
                  <a:pt x="2717419" y="17399"/>
                </a:lnTo>
                <a:lnTo>
                  <a:pt x="2668270" y="4699"/>
                </a:lnTo>
                <a:lnTo>
                  <a:pt x="2617470" y="0"/>
                </a:lnTo>
                <a:close/>
              </a:path>
            </a:pathLst>
          </a:custGeom>
          <a:solidFill>
            <a:srgbClr val="F3F3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283845" cy="6858000"/>
          </a:xfrm>
          <a:custGeom>
            <a:avLst/>
            <a:gdLst/>
            <a:ahLst/>
            <a:cxnLst/>
            <a:rect l="l" t="t" r="r" b="b"/>
            <a:pathLst>
              <a:path w="283845" h="6858000">
                <a:moveTo>
                  <a:pt x="283464" y="0"/>
                </a:moveTo>
                <a:lnTo>
                  <a:pt x="0" y="0"/>
                </a:lnTo>
                <a:lnTo>
                  <a:pt x="0" y="6858000"/>
                </a:lnTo>
                <a:lnTo>
                  <a:pt x="283464" y="6858000"/>
                </a:lnTo>
                <a:lnTo>
                  <a:pt x="283464" y="0"/>
                </a:lnTo>
                <a:close/>
              </a:path>
            </a:pathLst>
          </a:custGeom>
          <a:solidFill>
            <a:srgbClr val="0A08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000" b="0" i="0">
                <a:solidFill>
                  <a:srgbClr val="0A082D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908790" cy="6858000"/>
          </a:xfrm>
          <a:custGeom>
            <a:avLst/>
            <a:gdLst/>
            <a:ahLst/>
            <a:cxnLst/>
            <a:rect l="l" t="t" r="r" b="b"/>
            <a:pathLst>
              <a:path w="11908790" h="6858000">
                <a:moveTo>
                  <a:pt x="0" y="6858000"/>
                </a:moveTo>
                <a:lnTo>
                  <a:pt x="11908536" y="6858000"/>
                </a:lnTo>
                <a:lnTo>
                  <a:pt x="1190853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3F3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885825" cy="6858000"/>
          </a:xfrm>
          <a:custGeom>
            <a:avLst/>
            <a:gdLst/>
            <a:ahLst/>
            <a:cxnLst/>
            <a:rect l="l" t="t" r="r" b="b"/>
            <a:pathLst>
              <a:path w="885825" h="6858000">
                <a:moveTo>
                  <a:pt x="709307" y="0"/>
                </a:moveTo>
                <a:lnTo>
                  <a:pt x="0" y="0"/>
                </a:lnTo>
                <a:lnTo>
                  <a:pt x="0" y="6857999"/>
                </a:lnTo>
                <a:lnTo>
                  <a:pt x="709307" y="6857999"/>
                </a:lnTo>
                <a:lnTo>
                  <a:pt x="710895" y="6789736"/>
                </a:lnTo>
                <a:lnTo>
                  <a:pt x="718832" y="6729412"/>
                </a:lnTo>
                <a:lnTo>
                  <a:pt x="729932" y="6677025"/>
                </a:lnTo>
                <a:lnTo>
                  <a:pt x="744220" y="6630987"/>
                </a:lnTo>
                <a:lnTo>
                  <a:pt x="760082" y="6589712"/>
                </a:lnTo>
                <a:lnTo>
                  <a:pt x="779132" y="6553200"/>
                </a:lnTo>
                <a:lnTo>
                  <a:pt x="817206" y="6477000"/>
                </a:lnTo>
                <a:lnTo>
                  <a:pt x="833081" y="6440487"/>
                </a:lnTo>
                <a:lnTo>
                  <a:pt x="848944" y="6399212"/>
                </a:lnTo>
                <a:lnTo>
                  <a:pt x="864819" y="6353175"/>
                </a:lnTo>
                <a:lnTo>
                  <a:pt x="875919" y="6300787"/>
                </a:lnTo>
                <a:lnTo>
                  <a:pt x="882269" y="6240462"/>
                </a:lnTo>
                <a:lnTo>
                  <a:pt x="885444" y="6172200"/>
                </a:lnTo>
                <a:lnTo>
                  <a:pt x="882269" y="6103937"/>
                </a:lnTo>
                <a:lnTo>
                  <a:pt x="875919" y="6043612"/>
                </a:lnTo>
                <a:lnTo>
                  <a:pt x="864819" y="5991225"/>
                </a:lnTo>
                <a:lnTo>
                  <a:pt x="848944" y="5945187"/>
                </a:lnTo>
                <a:lnTo>
                  <a:pt x="833081" y="5903912"/>
                </a:lnTo>
                <a:lnTo>
                  <a:pt x="817206" y="5867400"/>
                </a:lnTo>
                <a:lnTo>
                  <a:pt x="779132" y="5791200"/>
                </a:lnTo>
                <a:lnTo>
                  <a:pt x="760082" y="5754687"/>
                </a:lnTo>
                <a:lnTo>
                  <a:pt x="744220" y="5713412"/>
                </a:lnTo>
                <a:lnTo>
                  <a:pt x="729932" y="5667375"/>
                </a:lnTo>
                <a:lnTo>
                  <a:pt x="718832" y="5614987"/>
                </a:lnTo>
                <a:lnTo>
                  <a:pt x="710895" y="5554599"/>
                </a:lnTo>
                <a:lnTo>
                  <a:pt x="709307" y="5486400"/>
                </a:lnTo>
                <a:lnTo>
                  <a:pt x="710895" y="5418074"/>
                </a:lnTo>
                <a:lnTo>
                  <a:pt x="718832" y="5357749"/>
                </a:lnTo>
                <a:lnTo>
                  <a:pt x="729932" y="5305425"/>
                </a:lnTo>
                <a:lnTo>
                  <a:pt x="744220" y="5259324"/>
                </a:lnTo>
                <a:lnTo>
                  <a:pt x="760082" y="5218049"/>
                </a:lnTo>
                <a:lnTo>
                  <a:pt x="779132" y="5181600"/>
                </a:lnTo>
                <a:lnTo>
                  <a:pt x="817206" y="5105400"/>
                </a:lnTo>
                <a:lnTo>
                  <a:pt x="833081" y="5068824"/>
                </a:lnTo>
                <a:lnTo>
                  <a:pt x="848944" y="5027549"/>
                </a:lnTo>
                <a:lnTo>
                  <a:pt x="864819" y="4981575"/>
                </a:lnTo>
                <a:lnTo>
                  <a:pt x="875919" y="4929124"/>
                </a:lnTo>
                <a:lnTo>
                  <a:pt x="882269" y="4868799"/>
                </a:lnTo>
                <a:lnTo>
                  <a:pt x="885444" y="4800600"/>
                </a:lnTo>
                <a:lnTo>
                  <a:pt x="882269" y="4732274"/>
                </a:lnTo>
                <a:lnTo>
                  <a:pt x="875919" y="4671949"/>
                </a:lnTo>
                <a:lnTo>
                  <a:pt x="864819" y="4619625"/>
                </a:lnTo>
                <a:lnTo>
                  <a:pt x="848944" y="4573524"/>
                </a:lnTo>
                <a:lnTo>
                  <a:pt x="833081" y="4532249"/>
                </a:lnTo>
                <a:lnTo>
                  <a:pt x="817206" y="4495800"/>
                </a:lnTo>
                <a:lnTo>
                  <a:pt x="779132" y="4419600"/>
                </a:lnTo>
                <a:lnTo>
                  <a:pt x="760082" y="4383024"/>
                </a:lnTo>
                <a:lnTo>
                  <a:pt x="744220" y="4341749"/>
                </a:lnTo>
                <a:lnTo>
                  <a:pt x="729932" y="4295775"/>
                </a:lnTo>
                <a:lnTo>
                  <a:pt x="718832" y="4243324"/>
                </a:lnTo>
                <a:lnTo>
                  <a:pt x="710895" y="4182999"/>
                </a:lnTo>
                <a:lnTo>
                  <a:pt x="709307" y="4114800"/>
                </a:lnTo>
                <a:lnTo>
                  <a:pt x="710895" y="4046474"/>
                </a:lnTo>
                <a:lnTo>
                  <a:pt x="718832" y="3986149"/>
                </a:lnTo>
                <a:lnTo>
                  <a:pt x="729932" y="3933825"/>
                </a:lnTo>
                <a:lnTo>
                  <a:pt x="744220" y="3887724"/>
                </a:lnTo>
                <a:lnTo>
                  <a:pt x="760082" y="3846449"/>
                </a:lnTo>
                <a:lnTo>
                  <a:pt x="779132" y="3810000"/>
                </a:lnTo>
                <a:lnTo>
                  <a:pt x="817206" y="3733800"/>
                </a:lnTo>
                <a:lnTo>
                  <a:pt x="833081" y="3697224"/>
                </a:lnTo>
                <a:lnTo>
                  <a:pt x="848944" y="3655949"/>
                </a:lnTo>
                <a:lnTo>
                  <a:pt x="864819" y="3609975"/>
                </a:lnTo>
                <a:lnTo>
                  <a:pt x="875919" y="3557524"/>
                </a:lnTo>
                <a:lnTo>
                  <a:pt x="882269" y="3497199"/>
                </a:lnTo>
                <a:lnTo>
                  <a:pt x="885444" y="3427349"/>
                </a:lnTo>
                <a:lnTo>
                  <a:pt x="882269" y="3360674"/>
                </a:lnTo>
                <a:lnTo>
                  <a:pt x="875919" y="3300349"/>
                </a:lnTo>
                <a:lnTo>
                  <a:pt x="864819" y="3248025"/>
                </a:lnTo>
                <a:lnTo>
                  <a:pt x="848944" y="3201924"/>
                </a:lnTo>
                <a:lnTo>
                  <a:pt x="833081" y="3160649"/>
                </a:lnTo>
                <a:lnTo>
                  <a:pt x="817206" y="3124200"/>
                </a:lnTo>
                <a:lnTo>
                  <a:pt x="779132" y="3048000"/>
                </a:lnTo>
                <a:lnTo>
                  <a:pt x="760082" y="3011424"/>
                </a:lnTo>
                <a:lnTo>
                  <a:pt x="744220" y="2970149"/>
                </a:lnTo>
                <a:lnTo>
                  <a:pt x="729932" y="2924175"/>
                </a:lnTo>
                <a:lnTo>
                  <a:pt x="718832" y="2871724"/>
                </a:lnTo>
                <a:lnTo>
                  <a:pt x="710895" y="2811399"/>
                </a:lnTo>
                <a:lnTo>
                  <a:pt x="709307" y="2743200"/>
                </a:lnTo>
                <a:lnTo>
                  <a:pt x="710895" y="2674874"/>
                </a:lnTo>
                <a:lnTo>
                  <a:pt x="718832" y="2614549"/>
                </a:lnTo>
                <a:lnTo>
                  <a:pt x="729932" y="2562225"/>
                </a:lnTo>
                <a:lnTo>
                  <a:pt x="744220" y="2516124"/>
                </a:lnTo>
                <a:lnTo>
                  <a:pt x="760082" y="2474849"/>
                </a:lnTo>
                <a:lnTo>
                  <a:pt x="779132" y="2438400"/>
                </a:lnTo>
                <a:lnTo>
                  <a:pt x="817206" y="2362200"/>
                </a:lnTo>
                <a:lnTo>
                  <a:pt x="833081" y="2325624"/>
                </a:lnTo>
                <a:lnTo>
                  <a:pt x="848944" y="2284349"/>
                </a:lnTo>
                <a:lnTo>
                  <a:pt x="864819" y="2238375"/>
                </a:lnTo>
                <a:lnTo>
                  <a:pt x="875919" y="2185924"/>
                </a:lnTo>
                <a:lnTo>
                  <a:pt x="882269" y="2125599"/>
                </a:lnTo>
                <a:lnTo>
                  <a:pt x="885444" y="2057400"/>
                </a:lnTo>
                <a:lnTo>
                  <a:pt x="882269" y="1989074"/>
                </a:lnTo>
                <a:lnTo>
                  <a:pt x="875919" y="1928749"/>
                </a:lnTo>
                <a:lnTo>
                  <a:pt x="864819" y="1876425"/>
                </a:lnTo>
                <a:lnTo>
                  <a:pt x="848944" y="1830324"/>
                </a:lnTo>
                <a:lnTo>
                  <a:pt x="833081" y="1789049"/>
                </a:lnTo>
                <a:lnTo>
                  <a:pt x="817206" y="1752600"/>
                </a:lnTo>
                <a:lnTo>
                  <a:pt x="779132" y="1676400"/>
                </a:lnTo>
                <a:lnTo>
                  <a:pt x="760082" y="1639824"/>
                </a:lnTo>
                <a:lnTo>
                  <a:pt x="744220" y="1598549"/>
                </a:lnTo>
                <a:lnTo>
                  <a:pt x="729932" y="1552575"/>
                </a:lnTo>
                <a:lnTo>
                  <a:pt x="718832" y="1500124"/>
                </a:lnTo>
                <a:lnTo>
                  <a:pt x="710895" y="1439799"/>
                </a:lnTo>
                <a:lnTo>
                  <a:pt x="709307" y="1371600"/>
                </a:lnTo>
                <a:lnTo>
                  <a:pt x="710895" y="1303274"/>
                </a:lnTo>
                <a:lnTo>
                  <a:pt x="718832" y="1242949"/>
                </a:lnTo>
                <a:lnTo>
                  <a:pt x="729932" y="1190625"/>
                </a:lnTo>
                <a:lnTo>
                  <a:pt x="744220" y="1144524"/>
                </a:lnTo>
                <a:lnTo>
                  <a:pt x="760082" y="1103249"/>
                </a:lnTo>
                <a:lnTo>
                  <a:pt x="779132" y="1066800"/>
                </a:lnTo>
                <a:lnTo>
                  <a:pt x="817206" y="990600"/>
                </a:lnTo>
                <a:lnTo>
                  <a:pt x="833081" y="954024"/>
                </a:lnTo>
                <a:lnTo>
                  <a:pt x="848944" y="912749"/>
                </a:lnTo>
                <a:lnTo>
                  <a:pt x="864819" y="866775"/>
                </a:lnTo>
                <a:lnTo>
                  <a:pt x="875919" y="814324"/>
                </a:lnTo>
                <a:lnTo>
                  <a:pt x="882269" y="753999"/>
                </a:lnTo>
                <a:lnTo>
                  <a:pt x="885444" y="685800"/>
                </a:lnTo>
                <a:lnTo>
                  <a:pt x="882269" y="617474"/>
                </a:lnTo>
                <a:lnTo>
                  <a:pt x="875919" y="557149"/>
                </a:lnTo>
                <a:lnTo>
                  <a:pt x="864819" y="504825"/>
                </a:lnTo>
                <a:lnTo>
                  <a:pt x="848944" y="458724"/>
                </a:lnTo>
                <a:lnTo>
                  <a:pt x="833081" y="417449"/>
                </a:lnTo>
                <a:lnTo>
                  <a:pt x="817206" y="381000"/>
                </a:lnTo>
                <a:lnTo>
                  <a:pt x="779132" y="304800"/>
                </a:lnTo>
                <a:lnTo>
                  <a:pt x="760082" y="268224"/>
                </a:lnTo>
                <a:lnTo>
                  <a:pt x="744220" y="226949"/>
                </a:lnTo>
                <a:lnTo>
                  <a:pt x="729932" y="180975"/>
                </a:lnTo>
                <a:lnTo>
                  <a:pt x="718832" y="128524"/>
                </a:lnTo>
                <a:lnTo>
                  <a:pt x="710895" y="68199"/>
                </a:lnTo>
                <a:lnTo>
                  <a:pt x="709307" y="0"/>
                </a:lnTo>
                <a:close/>
              </a:path>
            </a:pathLst>
          </a:custGeom>
          <a:solidFill>
            <a:srgbClr val="0A08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08535" y="0"/>
            <a:ext cx="283845" cy="6858000"/>
          </a:xfrm>
          <a:custGeom>
            <a:avLst/>
            <a:gdLst/>
            <a:ahLst/>
            <a:cxnLst/>
            <a:rect l="l" t="t" r="r" b="b"/>
            <a:pathLst>
              <a:path w="283845" h="6858000">
                <a:moveTo>
                  <a:pt x="283464" y="0"/>
                </a:moveTo>
                <a:lnTo>
                  <a:pt x="0" y="0"/>
                </a:lnTo>
                <a:lnTo>
                  <a:pt x="0" y="6858000"/>
                </a:lnTo>
                <a:lnTo>
                  <a:pt x="283464" y="6858000"/>
                </a:lnTo>
                <a:lnTo>
                  <a:pt x="283464" y="0"/>
                </a:lnTo>
                <a:close/>
              </a:path>
            </a:pathLst>
          </a:custGeom>
          <a:solidFill>
            <a:srgbClr val="61B4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36417" y="2436622"/>
            <a:ext cx="6519164" cy="154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0" b="0" i="0">
                <a:solidFill>
                  <a:srgbClr val="0A082D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9551" y="1542643"/>
            <a:ext cx="10232897" cy="4338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4866" y="1750263"/>
            <a:ext cx="6644005" cy="2921635"/>
          </a:xfrm>
          <a:prstGeom prst="rect">
            <a:avLst/>
          </a:prstGeom>
        </p:spPr>
        <p:txBody>
          <a:bodyPr vert="horz" wrap="square" lIns="0" tIns="184785" rIns="0" bIns="0" rtlCol="0">
            <a:spAutoFit/>
          </a:bodyPr>
          <a:lstStyle/>
          <a:p>
            <a:pPr marL="29209" marR="5080" indent="-17145">
              <a:lnSpc>
                <a:spcPts val="10800"/>
              </a:lnSpc>
              <a:spcBef>
                <a:spcPts val="1455"/>
              </a:spcBef>
              <a:tabLst>
                <a:tab pos="3319145" algn="l"/>
                <a:tab pos="5330190" algn="l"/>
              </a:tabLst>
            </a:pPr>
            <a:r>
              <a:rPr spc="785" dirty="0"/>
              <a:t>F</a:t>
            </a:r>
            <a:r>
              <a:rPr spc="790" dirty="0"/>
              <a:t>O</a:t>
            </a:r>
            <a:r>
              <a:rPr spc="795" dirty="0"/>
              <a:t>U</a:t>
            </a:r>
            <a:r>
              <a:rPr spc="-5" dirty="0"/>
              <a:t>R</a:t>
            </a:r>
            <a:r>
              <a:rPr dirty="0"/>
              <a:t>	</a:t>
            </a:r>
            <a:r>
              <a:rPr spc="785" dirty="0"/>
              <a:t>P</a:t>
            </a:r>
            <a:r>
              <a:rPr spc="840" dirty="0"/>
              <a:t>’</a:t>
            </a:r>
            <a:r>
              <a:rPr sz="8000" dirty="0"/>
              <a:t>S	</a:t>
            </a:r>
            <a:r>
              <a:rPr spc="790" dirty="0"/>
              <a:t>O</a:t>
            </a:r>
            <a:r>
              <a:rPr spc="-5" dirty="0"/>
              <a:t>F  </a:t>
            </a:r>
            <a:r>
              <a:rPr spc="685" dirty="0"/>
              <a:t>MARKETING</a:t>
            </a:r>
            <a:endParaRPr sz="8000"/>
          </a:p>
        </p:txBody>
      </p:sp>
      <p:sp>
        <p:nvSpPr>
          <p:cNvPr id="3" name="object 3"/>
          <p:cNvSpPr txBox="1"/>
          <p:nvPr/>
        </p:nvSpPr>
        <p:spPr>
          <a:xfrm>
            <a:off x="2848101" y="6004356"/>
            <a:ext cx="672020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1674495" algn="l"/>
                <a:tab pos="1911350" algn="l"/>
                <a:tab pos="3049905" algn="l"/>
                <a:tab pos="3287395" algn="l"/>
                <a:tab pos="5591175" algn="l"/>
                <a:tab pos="5828665" algn="l"/>
              </a:tabLst>
            </a:pPr>
            <a:r>
              <a:rPr lang="en-US" sz="3200" dirty="0" smtClean="0">
                <a:latin typeface="Arial"/>
                <a:cs typeface="Arial"/>
              </a:rPr>
              <a:t>Dr. Niha Khan </a:t>
            </a:r>
            <a:endParaRPr sz="3200" dirty="0">
              <a:latin typeface="Arial"/>
              <a:cs typeface="Arial"/>
            </a:endParaRPr>
          </a:p>
        </p:txBody>
      </p:sp>
      <p:pic>
        <p:nvPicPr>
          <p:cNvPr id="4" name="Picture 3" descr="cropped-Logo-Define-Ink-2019-new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533400"/>
            <a:ext cx="1152587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0578" y="332943"/>
            <a:ext cx="3263265" cy="803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100" spc="170" dirty="0"/>
              <a:t>PROMOTION</a:t>
            </a:r>
            <a:endParaRPr sz="51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3220" marR="5080">
              <a:lnSpc>
                <a:spcPct val="110000"/>
              </a:lnSpc>
              <a:spcBef>
                <a:spcPts val="100"/>
              </a:spcBef>
            </a:pPr>
            <a:r>
              <a:rPr spc="-5" dirty="0"/>
              <a:t>In </a:t>
            </a:r>
            <a:r>
              <a:rPr spc="25" dirty="0"/>
              <a:t>the </a:t>
            </a:r>
            <a:r>
              <a:rPr spc="15" dirty="0"/>
              <a:t>context </a:t>
            </a:r>
            <a:r>
              <a:rPr spc="65" dirty="0"/>
              <a:t>of </a:t>
            </a:r>
            <a:r>
              <a:rPr spc="30" dirty="0"/>
              <a:t>the </a:t>
            </a:r>
            <a:r>
              <a:rPr spc="15" dirty="0"/>
              <a:t>marketing </a:t>
            </a:r>
            <a:r>
              <a:rPr spc="-30" dirty="0"/>
              <a:t>mix, </a:t>
            </a:r>
            <a:r>
              <a:rPr spc="55" dirty="0"/>
              <a:t>promotion </a:t>
            </a:r>
            <a:r>
              <a:rPr spc="-25" dirty="0"/>
              <a:t>represents </a:t>
            </a:r>
            <a:r>
              <a:rPr spc="25" dirty="0"/>
              <a:t>the </a:t>
            </a:r>
            <a:r>
              <a:rPr spc="-20" dirty="0"/>
              <a:t>various </a:t>
            </a:r>
            <a:r>
              <a:rPr spc="-50" dirty="0"/>
              <a:t>aspects </a:t>
            </a:r>
            <a:r>
              <a:rPr spc="65" dirty="0"/>
              <a:t>of  </a:t>
            </a:r>
            <a:r>
              <a:rPr spc="15" dirty="0"/>
              <a:t>marketing </a:t>
            </a:r>
            <a:r>
              <a:rPr spc="10" dirty="0"/>
              <a:t>communication, </a:t>
            </a:r>
            <a:r>
              <a:rPr spc="45" dirty="0"/>
              <a:t>that </a:t>
            </a:r>
            <a:r>
              <a:rPr spc="-80" dirty="0"/>
              <a:t>is, </a:t>
            </a:r>
            <a:r>
              <a:rPr spc="25" dirty="0"/>
              <a:t>the </a:t>
            </a:r>
            <a:r>
              <a:rPr spc="20" dirty="0"/>
              <a:t>communication </a:t>
            </a:r>
            <a:r>
              <a:rPr spc="65" dirty="0"/>
              <a:t>of </a:t>
            </a:r>
            <a:r>
              <a:rPr spc="35" dirty="0"/>
              <a:t>information about </a:t>
            </a:r>
            <a:r>
              <a:rPr spc="25" dirty="0"/>
              <a:t>the</a:t>
            </a:r>
            <a:r>
              <a:rPr spc="-295" dirty="0"/>
              <a:t> </a:t>
            </a:r>
            <a:r>
              <a:rPr spc="40" dirty="0"/>
              <a:t>product  </a:t>
            </a:r>
            <a:r>
              <a:rPr spc="45" dirty="0"/>
              <a:t>with </a:t>
            </a:r>
            <a:r>
              <a:rPr spc="25" dirty="0"/>
              <a:t>the </a:t>
            </a:r>
            <a:r>
              <a:rPr spc="15" dirty="0"/>
              <a:t>goal </a:t>
            </a:r>
            <a:r>
              <a:rPr spc="65" dirty="0"/>
              <a:t>of </a:t>
            </a:r>
            <a:r>
              <a:rPr spc="10" dirty="0"/>
              <a:t>generating </a:t>
            </a:r>
            <a:r>
              <a:rPr spc="-95" dirty="0"/>
              <a:t>a </a:t>
            </a:r>
            <a:r>
              <a:rPr spc="5" dirty="0"/>
              <a:t>positive </a:t>
            </a:r>
            <a:r>
              <a:rPr dirty="0"/>
              <a:t>customer </a:t>
            </a:r>
            <a:r>
              <a:rPr spc="-45" dirty="0"/>
              <a:t>response. </a:t>
            </a:r>
            <a:r>
              <a:rPr spc="25" dirty="0"/>
              <a:t>Marketing </a:t>
            </a:r>
            <a:r>
              <a:rPr spc="20" dirty="0"/>
              <a:t>communication  </a:t>
            </a:r>
            <a:r>
              <a:rPr spc="-30" dirty="0"/>
              <a:t>decisions</a:t>
            </a:r>
            <a:r>
              <a:rPr spc="5" dirty="0"/>
              <a:t> </a:t>
            </a:r>
            <a:r>
              <a:rPr spc="-15" dirty="0"/>
              <a:t>include:</a:t>
            </a:r>
          </a:p>
          <a:p>
            <a:pPr marL="350520">
              <a:lnSpc>
                <a:spcPct val="100000"/>
              </a:lnSpc>
              <a:spcBef>
                <a:spcPts val="25"/>
              </a:spcBef>
            </a:pPr>
            <a:endParaRPr sz="3700"/>
          </a:p>
          <a:p>
            <a:pPr marL="591820" indent="-228600">
              <a:lnSpc>
                <a:spcPct val="100000"/>
              </a:lnSpc>
              <a:buClr>
                <a:srgbClr val="0A082D"/>
              </a:buClr>
              <a:buChar char="•"/>
              <a:tabLst>
                <a:tab pos="591820" algn="l"/>
                <a:tab pos="592455" algn="l"/>
              </a:tabLst>
            </a:pPr>
            <a:r>
              <a:rPr spc="10" dirty="0"/>
              <a:t>Promotional </a:t>
            </a:r>
            <a:r>
              <a:rPr dirty="0"/>
              <a:t>strategy </a:t>
            </a:r>
            <a:r>
              <a:rPr spc="-40" dirty="0"/>
              <a:t>(push, </a:t>
            </a:r>
            <a:r>
              <a:rPr spc="5" dirty="0"/>
              <a:t>pull,</a:t>
            </a:r>
            <a:r>
              <a:rPr spc="-40" dirty="0"/>
              <a:t> etc.)</a:t>
            </a:r>
          </a:p>
          <a:p>
            <a:pPr marL="591820" indent="-228600">
              <a:lnSpc>
                <a:spcPct val="100000"/>
              </a:lnSpc>
              <a:spcBef>
                <a:spcPts val="940"/>
              </a:spcBef>
              <a:buClr>
                <a:srgbClr val="0A082D"/>
              </a:buClr>
              <a:buChar char="•"/>
              <a:tabLst>
                <a:tab pos="591820" algn="l"/>
                <a:tab pos="592455" algn="l"/>
              </a:tabLst>
            </a:pPr>
            <a:r>
              <a:rPr spc="5" dirty="0"/>
              <a:t>Advertising</a:t>
            </a:r>
          </a:p>
          <a:p>
            <a:pPr marL="591820" indent="-228600">
              <a:lnSpc>
                <a:spcPct val="100000"/>
              </a:lnSpc>
              <a:spcBef>
                <a:spcPts val="950"/>
              </a:spcBef>
              <a:buClr>
                <a:srgbClr val="0A082D"/>
              </a:buClr>
              <a:buChar char="•"/>
              <a:tabLst>
                <a:tab pos="591820" algn="l"/>
                <a:tab pos="592455" algn="l"/>
              </a:tabLst>
            </a:pPr>
            <a:r>
              <a:rPr spc="-50" dirty="0"/>
              <a:t>Personal </a:t>
            </a:r>
            <a:r>
              <a:rPr spc="-10" dirty="0"/>
              <a:t>selling </a:t>
            </a:r>
            <a:r>
              <a:rPr spc="265" dirty="0"/>
              <a:t>&amp; </a:t>
            </a:r>
            <a:r>
              <a:rPr spc="-90" dirty="0"/>
              <a:t>sales</a:t>
            </a:r>
            <a:r>
              <a:rPr spc="-225" dirty="0"/>
              <a:t> </a:t>
            </a:r>
            <a:r>
              <a:rPr spc="5" dirty="0"/>
              <a:t>force</a:t>
            </a:r>
          </a:p>
          <a:p>
            <a:pPr marL="591820" indent="-228600">
              <a:lnSpc>
                <a:spcPct val="100000"/>
              </a:lnSpc>
              <a:spcBef>
                <a:spcPts val="935"/>
              </a:spcBef>
              <a:buClr>
                <a:srgbClr val="0A082D"/>
              </a:buClr>
              <a:buChar char="•"/>
              <a:tabLst>
                <a:tab pos="591820" algn="l"/>
                <a:tab pos="592455" algn="l"/>
              </a:tabLst>
            </a:pPr>
            <a:r>
              <a:rPr spc="-114" dirty="0"/>
              <a:t>Sales</a:t>
            </a:r>
            <a:r>
              <a:rPr spc="-15" dirty="0"/>
              <a:t> </a:t>
            </a:r>
            <a:r>
              <a:rPr spc="35" dirty="0"/>
              <a:t>promotions</a:t>
            </a:r>
          </a:p>
          <a:p>
            <a:pPr marL="591820" indent="-228600">
              <a:lnSpc>
                <a:spcPct val="100000"/>
              </a:lnSpc>
              <a:spcBef>
                <a:spcPts val="935"/>
              </a:spcBef>
              <a:buClr>
                <a:srgbClr val="0A082D"/>
              </a:buClr>
              <a:buChar char="•"/>
              <a:tabLst>
                <a:tab pos="591820" algn="l"/>
                <a:tab pos="592455" algn="l"/>
              </a:tabLst>
            </a:pPr>
            <a:r>
              <a:rPr spc="-25" dirty="0"/>
              <a:t>Public </a:t>
            </a:r>
            <a:r>
              <a:rPr dirty="0"/>
              <a:t>relations </a:t>
            </a:r>
            <a:r>
              <a:rPr spc="265" dirty="0"/>
              <a:t>&amp;</a:t>
            </a:r>
            <a:r>
              <a:rPr spc="-5" dirty="0"/>
              <a:t> </a:t>
            </a:r>
            <a:r>
              <a:rPr spc="30" dirty="0"/>
              <a:t>publicity</a:t>
            </a:r>
          </a:p>
          <a:p>
            <a:pPr marL="591820" indent="-228600">
              <a:lnSpc>
                <a:spcPct val="100000"/>
              </a:lnSpc>
              <a:spcBef>
                <a:spcPts val="950"/>
              </a:spcBef>
              <a:buClr>
                <a:srgbClr val="0A082D"/>
              </a:buClr>
              <a:buChar char="•"/>
              <a:tabLst>
                <a:tab pos="591820" algn="l"/>
                <a:tab pos="592455" algn="l"/>
              </a:tabLst>
            </a:pPr>
            <a:r>
              <a:rPr spc="25" dirty="0"/>
              <a:t>Marketing </a:t>
            </a:r>
            <a:r>
              <a:rPr spc="5" dirty="0"/>
              <a:t>communications</a:t>
            </a:r>
            <a:r>
              <a:rPr spc="-65" dirty="0"/>
              <a:t> </a:t>
            </a:r>
            <a:r>
              <a:rPr spc="45" dirty="0"/>
              <a:t>budget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1203" y="0"/>
            <a:ext cx="10207752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1857" y="1059052"/>
            <a:ext cx="140335" cy="32384"/>
          </a:xfrm>
          <a:custGeom>
            <a:avLst/>
            <a:gdLst/>
            <a:ahLst/>
            <a:cxnLst/>
            <a:rect l="l" t="t" r="r" b="b"/>
            <a:pathLst>
              <a:path w="140335" h="32384">
                <a:moveTo>
                  <a:pt x="140207" y="0"/>
                </a:moveTo>
                <a:lnTo>
                  <a:pt x="0" y="0"/>
                </a:lnTo>
                <a:lnTo>
                  <a:pt x="0" y="32003"/>
                </a:lnTo>
                <a:lnTo>
                  <a:pt x="140207" y="32003"/>
                </a:lnTo>
                <a:lnTo>
                  <a:pt x="140207" y="0"/>
                </a:lnTo>
                <a:close/>
              </a:path>
            </a:pathLst>
          </a:custGeom>
          <a:solidFill>
            <a:srgbClr val="61B4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39492" y="332943"/>
            <a:ext cx="8701405" cy="150304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971039" marR="5080" indent="-1958975">
              <a:lnSpc>
                <a:spcPts val="5510"/>
              </a:lnSpc>
              <a:spcBef>
                <a:spcPts val="795"/>
              </a:spcBef>
            </a:pPr>
            <a:r>
              <a:rPr sz="5100" spc="135" dirty="0"/>
              <a:t>LIMITATIONS </a:t>
            </a:r>
            <a:r>
              <a:rPr sz="5100" spc="95" dirty="0"/>
              <a:t>OF </a:t>
            </a:r>
            <a:r>
              <a:rPr sz="5100" spc="130" dirty="0"/>
              <a:t>THE </a:t>
            </a:r>
            <a:r>
              <a:rPr sz="5100" spc="165" dirty="0"/>
              <a:t>MARKETING  </a:t>
            </a:r>
            <a:r>
              <a:rPr sz="5100" spc="130" dirty="0"/>
              <a:t>MIX</a:t>
            </a:r>
            <a:r>
              <a:rPr sz="5100" spc="375" dirty="0"/>
              <a:t> </a:t>
            </a:r>
            <a:r>
              <a:rPr sz="5100" spc="170" dirty="0"/>
              <a:t>FRAMEWORK</a:t>
            </a:r>
            <a:endParaRPr sz="5100"/>
          </a:p>
        </p:txBody>
      </p:sp>
      <p:sp>
        <p:nvSpPr>
          <p:cNvPr id="4" name="object 4"/>
          <p:cNvSpPr txBox="1"/>
          <p:nvPr/>
        </p:nvSpPr>
        <p:spPr>
          <a:xfrm>
            <a:off x="1330578" y="2234920"/>
            <a:ext cx="9977755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10000"/>
              </a:lnSpc>
              <a:spcBef>
                <a:spcPts val="10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70" dirty="0">
                <a:latin typeface="Arial"/>
                <a:cs typeface="Arial"/>
              </a:rPr>
              <a:t>The </a:t>
            </a:r>
            <a:r>
              <a:rPr sz="2000" spc="15" dirty="0">
                <a:latin typeface="Arial"/>
                <a:cs typeface="Arial"/>
              </a:rPr>
              <a:t>marketing </a:t>
            </a:r>
            <a:r>
              <a:rPr sz="2000" dirty="0">
                <a:latin typeface="Arial"/>
                <a:cs typeface="Arial"/>
              </a:rPr>
              <a:t>mix </a:t>
            </a:r>
            <a:r>
              <a:rPr sz="2000" spc="10" dirty="0">
                <a:latin typeface="Arial"/>
                <a:cs typeface="Arial"/>
              </a:rPr>
              <a:t>framework </a:t>
            </a:r>
            <a:r>
              <a:rPr sz="2000" spc="-80" dirty="0">
                <a:latin typeface="Arial"/>
                <a:cs typeface="Arial"/>
              </a:rPr>
              <a:t>was </a:t>
            </a:r>
            <a:r>
              <a:rPr sz="2000" spc="5" dirty="0">
                <a:latin typeface="Arial"/>
                <a:cs typeface="Arial"/>
              </a:rPr>
              <a:t>particularly </a:t>
            </a:r>
            <a:r>
              <a:rPr sz="2000" spc="-15" dirty="0">
                <a:latin typeface="Arial"/>
                <a:cs typeface="Arial"/>
              </a:rPr>
              <a:t>useful </a:t>
            </a:r>
            <a:r>
              <a:rPr sz="2000" spc="25" dirty="0">
                <a:latin typeface="Arial"/>
                <a:cs typeface="Arial"/>
              </a:rPr>
              <a:t>in the </a:t>
            </a:r>
            <a:r>
              <a:rPr sz="2000" spc="-30" dirty="0">
                <a:latin typeface="Arial"/>
                <a:cs typeface="Arial"/>
              </a:rPr>
              <a:t>early </a:t>
            </a:r>
            <a:r>
              <a:rPr sz="2000" spc="-55" dirty="0">
                <a:latin typeface="Arial"/>
                <a:cs typeface="Arial"/>
              </a:rPr>
              <a:t>days </a:t>
            </a:r>
            <a:r>
              <a:rPr sz="2000" spc="65" dirty="0">
                <a:latin typeface="Arial"/>
                <a:cs typeface="Arial"/>
              </a:rPr>
              <a:t>of </a:t>
            </a:r>
            <a:r>
              <a:rPr sz="2000" spc="30" dirty="0">
                <a:latin typeface="Arial"/>
                <a:cs typeface="Arial"/>
              </a:rPr>
              <a:t>the </a:t>
            </a:r>
            <a:r>
              <a:rPr sz="2000" spc="15" dirty="0">
                <a:latin typeface="Arial"/>
                <a:cs typeface="Arial"/>
              </a:rPr>
              <a:t>marketing  </a:t>
            </a:r>
            <a:r>
              <a:rPr sz="2000" spc="5" dirty="0">
                <a:latin typeface="Arial"/>
                <a:cs typeface="Arial"/>
              </a:rPr>
              <a:t>concept </a:t>
            </a:r>
            <a:r>
              <a:rPr sz="2000" spc="-5" dirty="0">
                <a:latin typeface="Arial"/>
                <a:cs typeface="Arial"/>
              </a:rPr>
              <a:t>when </a:t>
            </a:r>
            <a:r>
              <a:rPr sz="2000" spc="-25" dirty="0">
                <a:latin typeface="Arial"/>
                <a:cs typeface="Arial"/>
              </a:rPr>
              <a:t>physical </a:t>
            </a:r>
            <a:r>
              <a:rPr sz="2000" spc="15" dirty="0">
                <a:latin typeface="Arial"/>
                <a:cs typeface="Arial"/>
              </a:rPr>
              <a:t>products </a:t>
            </a:r>
            <a:r>
              <a:rPr sz="2000" spc="-10" dirty="0">
                <a:latin typeface="Arial"/>
                <a:cs typeface="Arial"/>
              </a:rPr>
              <a:t>represented </a:t>
            </a:r>
            <a:r>
              <a:rPr sz="2000" spc="-95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larger </a:t>
            </a:r>
            <a:r>
              <a:rPr sz="2000" spc="55" dirty="0">
                <a:latin typeface="Arial"/>
                <a:cs typeface="Arial"/>
              </a:rPr>
              <a:t>portion </a:t>
            </a:r>
            <a:r>
              <a:rPr sz="2000" spc="65" dirty="0">
                <a:latin typeface="Arial"/>
                <a:cs typeface="Arial"/>
              </a:rPr>
              <a:t>of </a:t>
            </a:r>
            <a:r>
              <a:rPr sz="2000" spc="25" dirty="0">
                <a:latin typeface="Arial"/>
                <a:cs typeface="Arial"/>
              </a:rPr>
              <a:t>the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economy.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4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50" dirty="0">
                <a:latin typeface="Arial"/>
                <a:cs typeface="Arial"/>
              </a:rPr>
              <a:t>Today, </a:t>
            </a:r>
            <a:r>
              <a:rPr sz="2000" spc="45" dirty="0">
                <a:latin typeface="Arial"/>
                <a:cs typeface="Arial"/>
              </a:rPr>
              <a:t>with </a:t>
            </a:r>
            <a:r>
              <a:rPr sz="2000" spc="15" dirty="0">
                <a:latin typeface="Arial"/>
                <a:cs typeface="Arial"/>
              </a:rPr>
              <a:t>marketing more </a:t>
            </a:r>
            <a:r>
              <a:rPr sz="2000" spc="20" dirty="0">
                <a:latin typeface="Arial"/>
                <a:cs typeface="Arial"/>
              </a:rPr>
              <a:t>integrated </a:t>
            </a:r>
            <a:r>
              <a:rPr sz="2000" spc="55" dirty="0">
                <a:latin typeface="Arial"/>
                <a:cs typeface="Arial"/>
              </a:rPr>
              <a:t>into </a:t>
            </a:r>
            <a:r>
              <a:rPr sz="2000" dirty="0">
                <a:latin typeface="Arial"/>
                <a:cs typeface="Arial"/>
              </a:rPr>
              <a:t>organizations </a:t>
            </a:r>
            <a:r>
              <a:rPr sz="2000" spc="-5" dirty="0">
                <a:latin typeface="Arial"/>
                <a:cs typeface="Arial"/>
              </a:rPr>
              <a:t>and </a:t>
            </a:r>
            <a:r>
              <a:rPr sz="2000" spc="45" dirty="0">
                <a:latin typeface="Arial"/>
                <a:cs typeface="Arial"/>
              </a:rPr>
              <a:t>with </a:t>
            </a:r>
            <a:r>
              <a:rPr sz="2000" spc="-95" dirty="0">
                <a:latin typeface="Arial"/>
                <a:cs typeface="Arial"/>
              </a:rPr>
              <a:t>a </a:t>
            </a:r>
            <a:r>
              <a:rPr sz="2000" spc="10" dirty="0">
                <a:latin typeface="Arial"/>
                <a:cs typeface="Arial"/>
              </a:rPr>
              <a:t>wider </a:t>
            </a:r>
            <a:r>
              <a:rPr sz="2000" spc="-10" dirty="0">
                <a:latin typeface="Arial"/>
                <a:cs typeface="Arial"/>
              </a:rPr>
              <a:t>variety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spc="65" dirty="0">
                <a:latin typeface="Arial"/>
                <a:cs typeface="Arial"/>
              </a:rPr>
              <a:t>of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59178" y="3360546"/>
            <a:ext cx="89992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15" dirty="0">
                <a:latin typeface="Arial"/>
                <a:cs typeface="Arial"/>
              </a:rPr>
              <a:t>products </a:t>
            </a:r>
            <a:r>
              <a:rPr sz="2000" spc="-5" dirty="0">
                <a:latin typeface="Arial"/>
                <a:cs typeface="Arial"/>
              </a:rPr>
              <a:t>and </a:t>
            </a:r>
            <a:r>
              <a:rPr sz="2000" spc="-35" dirty="0">
                <a:latin typeface="Arial"/>
                <a:cs typeface="Arial"/>
              </a:rPr>
              <a:t>markets, </a:t>
            </a:r>
            <a:r>
              <a:rPr sz="2000" spc="-30" dirty="0">
                <a:latin typeface="Arial"/>
                <a:cs typeface="Arial"/>
              </a:rPr>
              <a:t>some </a:t>
            </a:r>
            <a:r>
              <a:rPr sz="2000" dirty="0">
                <a:latin typeface="Arial"/>
                <a:cs typeface="Arial"/>
              </a:rPr>
              <a:t>authors </a:t>
            </a:r>
            <a:r>
              <a:rPr sz="2000" spc="-45" dirty="0">
                <a:latin typeface="Arial"/>
                <a:cs typeface="Arial"/>
              </a:rPr>
              <a:t>have </a:t>
            </a:r>
            <a:r>
              <a:rPr sz="2000" spc="35" dirty="0">
                <a:latin typeface="Arial"/>
                <a:cs typeface="Arial"/>
              </a:rPr>
              <a:t>attempted </a:t>
            </a:r>
            <a:r>
              <a:rPr sz="2000" spc="9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extend its </a:t>
            </a:r>
            <a:r>
              <a:rPr sz="2000" spc="-45" dirty="0">
                <a:latin typeface="Arial"/>
                <a:cs typeface="Arial"/>
              </a:rPr>
              <a:t>usefulness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by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0578" y="3563690"/>
            <a:ext cx="9835515" cy="1645920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55"/>
              </a:spcBef>
            </a:pPr>
            <a:r>
              <a:rPr sz="2000" spc="25" dirty="0">
                <a:latin typeface="Arial"/>
                <a:cs typeface="Arial"/>
              </a:rPr>
              <a:t>proposing </a:t>
            </a:r>
            <a:r>
              <a:rPr sz="2000" spc="-95" dirty="0">
                <a:latin typeface="Arial"/>
                <a:cs typeface="Arial"/>
              </a:rPr>
              <a:t>a </a:t>
            </a:r>
            <a:r>
              <a:rPr sz="2100" i="1" spc="30" dirty="0">
                <a:latin typeface="Arial"/>
                <a:cs typeface="Arial"/>
              </a:rPr>
              <a:t>fifth </a:t>
            </a:r>
            <a:r>
              <a:rPr sz="2100" i="1" spc="-215" dirty="0">
                <a:latin typeface="Arial"/>
                <a:cs typeface="Arial"/>
              </a:rPr>
              <a:t>P, </a:t>
            </a:r>
            <a:r>
              <a:rPr sz="2100" i="1" spc="-100" dirty="0">
                <a:latin typeface="Arial"/>
                <a:cs typeface="Arial"/>
              </a:rPr>
              <a:t>such </a:t>
            </a:r>
            <a:r>
              <a:rPr sz="2100" b="1" i="1" spc="-195" dirty="0">
                <a:latin typeface="Arial"/>
                <a:cs typeface="Arial"/>
              </a:rPr>
              <a:t>as </a:t>
            </a:r>
            <a:r>
              <a:rPr sz="2100" b="1" i="1" spc="-75" dirty="0">
                <a:latin typeface="Arial"/>
                <a:cs typeface="Arial"/>
              </a:rPr>
              <a:t>packaging, </a:t>
            </a:r>
            <a:r>
              <a:rPr sz="2100" b="1" i="1" spc="-60" dirty="0">
                <a:latin typeface="Arial"/>
                <a:cs typeface="Arial"/>
              </a:rPr>
              <a:t>people, </a:t>
            </a:r>
            <a:r>
              <a:rPr sz="2100" b="1" i="1" spc="-135" dirty="0">
                <a:latin typeface="Arial"/>
                <a:cs typeface="Arial"/>
              </a:rPr>
              <a:t>process,</a:t>
            </a:r>
            <a:r>
              <a:rPr sz="2100" b="1" i="1" spc="-380" dirty="0">
                <a:latin typeface="Arial"/>
                <a:cs typeface="Arial"/>
              </a:rPr>
              <a:t> </a:t>
            </a:r>
            <a:r>
              <a:rPr sz="2100" b="1" i="1" spc="-70" dirty="0">
                <a:latin typeface="Arial"/>
                <a:cs typeface="Arial"/>
              </a:rPr>
              <a:t>etc.</a:t>
            </a:r>
            <a:endParaRPr sz="21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05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35" dirty="0">
                <a:latin typeface="Arial"/>
                <a:cs typeface="Arial"/>
              </a:rPr>
              <a:t>Today </a:t>
            </a:r>
            <a:r>
              <a:rPr sz="2000" spc="-25" dirty="0">
                <a:latin typeface="Arial"/>
                <a:cs typeface="Arial"/>
              </a:rPr>
              <a:t>however, </a:t>
            </a:r>
            <a:r>
              <a:rPr sz="2000" spc="25" dirty="0">
                <a:latin typeface="Arial"/>
                <a:cs typeface="Arial"/>
              </a:rPr>
              <a:t>the </a:t>
            </a:r>
            <a:r>
              <a:rPr sz="2000" spc="15" dirty="0">
                <a:latin typeface="Arial"/>
                <a:cs typeface="Arial"/>
              </a:rPr>
              <a:t>marketing </a:t>
            </a:r>
            <a:r>
              <a:rPr sz="2000" dirty="0">
                <a:latin typeface="Arial"/>
                <a:cs typeface="Arial"/>
              </a:rPr>
              <a:t>mix </a:t>
            </a:r>
            <a:r>
              <a:rPr sz="2000" spc="20" dirty="0">
                <a:latin typeface="Arial"/>
                <a:cs typeface="Arial"/>
              </a:rPr>
              <a:t>most commonly </a:t>
            </a:r>
            <a:r>
              <a:rPr sz="2000" spc="-25" dirty="0">
                <a:latin typeface="Arial"/>
                <a:cs typeface="Arial"/>
              </a:rPr>
              <a:t>remains </a:t>
            </a:r>
            <a:r>
              <a:rPr sz="2000" spc="-35" dirty="0">
                <a:latin typeface="Arial"/>
                <a:cs typeface="Arial"/>
              </a:rPr>
              <a:t>based </a:t>
            </a:r>
            <a:r>
              <a:rPr sz="2000" spc="40" dirty="0">
                <a:latin typeface="Arial"/>
                <a:cs typeface="Arial"/>
              </a:rPr>
              <a:t>on </a:t>
            </a:r>
            <a:r>
              <a:rPr sz="2000" spc="25" dirty="0">
                <a:latin typeface="Arial"/>
                <a:cs typeface="Arial"/>
              </a:rPr>
              <a:t>the </a:t>
            </a:r>
            <a:r>
              <a:rPr sz="2000" spc="-35" dirty="0">
                <a:latin typeface="Arial"/>
                <a:cs typeface="Arial"/>
              </a:rPr>
              <a:t>4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-165" dirty="0">
                <a:latin typeface="Arial"/>
                <a:cs typeface="Arial"/>
              </a:rPr>
              <a:t>Ps.</a:t>
            </a:r>
            <a:endParaRPr sz="2000">
              <a:latin typeface="Arial"/>
              <a:cs typeface="Arial"/>
            </a:endParaRPr>
          </a:p>
          <a:p>
            <a:pPr marL="241300" marR="5080" indent="-228600">
              <a:lnSpc>
                <a:spcPct val="110000"/>
              </a:lnSpc>
              <a:spcBef>
                <a:spcPts val="695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20" dirty="0">
                <a:latin typeface="Arial"/>
                <a:cs typeface="Arial"/>
              </a:rPr>
              <a:t>Despite </a:t>
            </a:r>
            <a:r>
              <a:rPr sz="2000" dirty="0">
                <a:latin typeface="Arial"/>
                <a:cs typeface="Arial"/>
              </a:rPr>
              <a:t>its </a:t>
            </a:r>
            <a:r>
              <a:rPr sz="2000" spc="20" dirty="0">
                <a:latin typeface="Arial"/>
                <a:cs typeface="Arial"/>
              </a:rPr>
              <a:t>limitations </a:t>
            </a:r>
            <a:r>
              <a:rPr sz="2000" spc="-5" dirty="0">
                <a:latin typeface="Arial"/>
                <a:cs typeface="Arial"/>
              </a:rPr>
              <a:t>and </a:t>
            </a:r>
            <a:r>
              <a:rPr sz="2000" spc="-20" dirty="0">
                <a:latin typeface="Arial"/>
                <a:cs typeface="Arial"/>
              </a:rPr>
              <a:t>perhaps </a:t>
            </a:r>
            <a:r>
              <a:rPr sz="2000" spc="-55" dirty="0">
                <a:latin typeface="Arial"/>
                <a:cs typeface="Arial"/>
              </a:rPr>
              <a:t>because </a:t>
            </a:r>
            <a:r>
              <a:rPr sz="2000" spc="65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its </a:t>
            </a:r>
            <a:r>
              <a:rPr sz="2000" spc="-5" dirty="0">
                <a:latin typeface="Arial"/>
                <a:cs typeface="Arial"/>
              </a:rPr>
              <a:t>simplicity, </a:t>
            </a:r>
            <a:r>
              <a:rPr sz="2000" spc="25" dirty="0">
                <a:latin typeface="Arial"/>
                <a:cs typeface="Arial"/>
              </a:rPr>
              <a:t>the </a:t>
            </a:r>
            <a:r>
              <a:rPr sz="2000" spc="-65" dirty="0">
                <a:latin typeface="Arial"/>
                <a:cs typeface="Arial"/>
              </a:rPr>
              <a:t>use </a:t>
            </a:r>
            <a:r>
              <a:rPr sz="2000" spc="65" dirty="0">
                <a:latin typeface="Arial"/>
                <a:cs typeface="Arial"/>
              </a:rPr>
              <a:t>of </a:t>
            </a:r>
            <a:r>
              <a:rPr sz="2000" spc="5" dirty="0">
                <a:latin typeface="Arial"/>
                <a:cs typeface="Arial"/>
              </a:rPr>
              <a:t>this framework  </a:t>
            </a:r>
            <a:r>
              <a:rPr sz="2000" spc="-25" dirty="0">
                <a:latin typeface="Arial"/>
                <a:cs typeface="Arial"/>
              </a:rPr>
              <a:t>remains </a:t>
            </a:r>
            <a:r>
              <a:rPr sz="2000" spc="25" dirty="0">
                <a:latin typeface="Arial"/>
                <a:cs typeface="Arial"/>
              </a:rPr>
              <a:t>strong </a:t>
            </a:r>
            <a:r>
              <a:rPr sz="2000" spc="-5" dirty="0">
                <a:latin typeface="Arial"/>
                <a:cs typeface="Arial"/>
              </a:rPr>
              <a:t>and </a:t>
            </a:r>
            <a:r>
              <a:rPr sz="2000" spc="-15" dirty="0">
                <a:latin typeface="Arial"/>
                <a:cs typeface="Arial"/>
              </a:rPr>
              <a:t>many </a:t>
            </a:r>
            <a:r>
              <a:rPr sz="2000" spc="15" dirty="0">
                <a:latin typeface="Arial"/>
                <a:cs typeface="Arial"/>
              </a:rPr>
              <a:t>marketing textbooks </a:t>
            </a:r>
            <a:r>
              <a:rPr sz="2000" spc="-45" dirty="0">
                <a:latin typeface="Arial"/>
                <a:cs typeface="Arial"/>
              </a:rPr>
              <a:t>have </a:t>
            </a:r>
            <a:r>
              <a:rPr sz="2000" spc="-15" dirty="0">
                <a:latin typeface="Arial"/>
                <a:cs typeface="Arial"/>
              </a:rPr>
              <a:t>been </a:t>
            </a:r>
            <a:r>
              <a:rPr sz="2000" dirty="0">
                <a:latin typeface="Arial"/>
                <a:cs typeface="Arial"/>
              </a:rPr>
              <a:t>organized </a:t>
            </a:r>
            <a:r>
              <a:rPr sz="2000" spc="20" dirty="0">
                <a:latin typeface="Arial"/>
                <a:cs typeface="Arial"/>
              </a:rPr>
              <a:t>around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it.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0578" y="332943"/>
            <a:ext cx="5963920" cy="803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100" spc="80" dirty="0"/>
              <a:t>WHAT </a:t>
            </a:r>
            <a:r>
              <a:rPr sz="5100" spc="95" dirty="0"/>
              <a:t>IS</a:t>
            </a:r>
            <a:r>
              <a:rPr sz="5100" spc="590" dirty="0"/>
              <a:t> </a:t>
            </a:r>
            <a:r>
              <a:rPr sz="5100" spc="170" dirty="0"/>
              <a:t>MARKETING?</a:t>
            </a:r>
            <a:endParaRPr sz="5100"/>
          </a:p>
        </p:txBody>
      </p:sp>
      <p:sp>
        <p:nvSpPr>
          <p:cNvPr id="3" name="object 3"/>
          <p:cNvSpPr txBox="1"/>
          <p:nvPr/>
        </p:nvSpPr>
        <p:spPr>
          <a:xfrm>
            <a:off x="1330578" y="2219070"/>
            <a:ext cx="9968230" cy="3342004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241300" marR="565785" indent="-228600">
              <a:lnSpc>
                <a:spcPts val="2050"/>
              </a:lnSpc>
              <a:spcBef>
                <a:spcPts val="355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1900" spc="20" dirty="0">
                <a:latin typeface="Arial"/>
                <a:cs typeface="Arial"/>
              </a:rPr>
              <a:t>Marketing </a:t>
            </a:r>
            <a:r>
              <a:rPr sz="1900" spc="-60" dirty="0">
                <a:latin typeface="Arial"/>
                <a:cs typeface="Arial"/>
              </a:rPr>
              <a:t>is </a:t>
            </a:r>
            <a:r>
              <a:rPr sz="1900" spc="-95" dirty="0">
                <a:latin typeface="Arial"/>
                <a:cs typeface="Arial"/>
              </a:rPr>
              <a:t>a </a:t>
            </a:r>
            <a:r>
              <a:rPr sz="1900" spc="45" dirty="0">
                <a:latin typeface="Arial"/>
                <a:cs typeface="Arial"/>
              </a:rPr>
              <a:t>total </a:t>
            </a:r>
            <a:r>
              <a:rPr sz="1900" spc="-45" dirty="0">
                <a:latin typeface="Arial"/>
                <a:cs typeface="Arial"/>
              </a:rPr>
              <a:t>system </a:t>
            </a:r>
            <a:r>
              <a:rPr sz="1900" spc="55" dirty="0">
                <a:latin typeface="Arial"/>
                <a:cs typeface="Arial"/>
              </a:rPr>
              <a:t>of </a:t>
            </a:r>
            <a:r>
              <a:rPr sz="1900" spc="15" dirty="0">
                <a:latin typeface="Arial"/>
                <a:cs typeface="Arial"/>
              </a:rPr>
              <a:t>interacting </a:t>
            </a:r>
            <a:r>
              <a:rPr sz="1900" spc="-50" dirty="0">
                <a:latin typeface="Arial"/>
                <a:cs typeface="Arial"/>
              </a:rPr>
              <a:t>business </a:t>
            </a:r>
            <a:r>
              <a:rPr sz="1900" spc="-10" dirty="0">
                <a:latin typeface="Arial"/>
                <a:cs typeface="Arial"/>
              </a:rPr>
              <a:t>activities designed </a:t>
            </a:r>
            <a:r>
              <a:rPr sz="1900" spc="80" dirty="0">
                <a:latin typeface="Arial"/>
                <a:cs typeface="Arial"/>
              </a:rPr>
              <a:t>to </a:t>
            </a:r>
            <a:r>
              <a:rPr sz="1900" spc="-25" dirty="0">
                <a:latin typeface="Arial"/>
                <a:cs typeface="Arial"/>
              </a:rPr>
              <a:t>plan, price,  </a:t>
            </a:r>
            <a:r>
              <a:rPr sz="1900" spc="40" dirty="0">
                <a:latin typeface="Arial"/>
                <a:cs typeface="Arial"/>
              </a:rPr>
              <a:t>promote </a:t>
            </a:r>
            <a:r>
              <a:rPr sz="1900" spc="-10" dirty="0">
                <a:latin typeface="Arial"/>
                <a:cs typeface="Arial"/>
              </a:rPr>
              <a:t>and </a:t>
            </a:r>
            <a:r>
              <a:rPr sz="1900" spc="25" dirty="0">
                <a:latin typeface="Arial"/>
                <a:cs typeface="Arial"/>
              </a:rPr>
              <a:t>distribute </a:t>
            </a:r>
            <a:r>
              <a:rPr sz="1900" dirty="0">
                <a:latin typeface="Arial"/>
                <a:cs typeface="Arial"/>
              </a:rPr>
              <a:t>want-satisfying </a:t>
            </a:r>
            <a:r>
              <a:rPr sz="1900" spc="10" dirty="0">
                <a:latin typeface="Arial"/>
                <a:cs typeface="Arial"/>
              </a:rPr>
              <a:t>products </a:t>
            </a:r>
            <a:r>
              <a:rPr sz="1900" spc="-10" dirty="0">
                <a:latin typeface="Arial"/>
                <a:cs typeface="Arial"/>
              </a:rPr>
              <a:t>and </a:t>
            </a:r>
            <a:r>
              <a:rPr sz="1900" spc="-65" dirty="0">
                <a:latin typeface="Arial"/>
                <a:cs typeface="Arial"/>
              </a:rPr>
              <a:t>services </a:t>
            </a:r>
            <a:r>
              <a:rPr sz="1900" spc="80" dirty="0">
                <a:latin typeface="Arial"/>
                <a:cs typeface="Arial"/>
              </a:rPr>
              <a:t>to </a:t>
            </a:r>
            <a:r>
              <a:rPr sz="1900" spc="-10" dirty="0">
                <a:latin typeface="Arial"/>
                <a:cs typeface="Arial"/>
              </a:rPr>
              <a:t>present and </a:t>
            </a:r>
            <a:r>
              <a:rPr sz="1900" spc="30" dirty="0">
                <a:latin typeface="Arial"/>
                <a:cs typeface="Arial"/>
              </a:rPr>
              <a:t>potential  </a:t>
            </a:r>
            <a:r>
              <a:rPr sz="1900" spc="-30" dirty="0">
                <a:latin typeface="Arial"/>
                <a:cs typeface="Arial"/>
              </a:rPr>
              <a:t>customers.</a:t>
            </a:r>
            <a:endParaRPr sz="1900">
              <a:latin typeface="Arial"/>
              <a:cs typeface="Arial"/>
            </a:endParaRPr>
          </a:p>
          <a:p>
            <a:pPr marL="241300" marR="311150" indent="-228600">
              <a:lnSpc>
                <a:spcPts val="2050"/>
              </a:lnSpc>
              <a:spcBef>
                <a:spcPts val="70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1900" spc="40" dirty="0">
                <a:latin typeface="Arial"/>
                <a:cs typeface="Arial"/>
              </a:rPr>
              <a:t>It </a:t>
            </a:r>
            <a:r>
              <a:rPr sz="1900" spc="-60" dirty="0">
                <a:latin typeface="Arial"/>
                <a:cs typeface="Arial"/>
              </a:rPr>
              <a:t>is </a:t>
            </a:r>
            <a:r>
              <a:rPr sz="1900" spc="-45" dirty="0">
                <a:latin typeface="Arial"/>
                <a:cs typeface="Arial"/>
              </a:rPr>
              <a:t>process </a:t>
            </a:r>
            <a:r>
              <a:rPr sz="1900" spc="35" dirty="0">
                <a:latin typeface="Arial"/>
                <a:cs typeface="Arial"/>
              </a:rPr>
              <a:t>that </a:t>
            </a:r>
            <a:r>
              <a:rPr sz="1900" spc="-90" dirty="0">
                <a:latin typeface="Arial"/>
                <a:cs typeface="Arial"/>
              </a:rPr>
              <a:t>seeks </a:t>
            </a:r>
            <a:r>
              <a:rPr sz="1900" spc="80" dirty="0">
                <a:latin typeface="Arial"/>
                <a:cs typeface="Arial"/>
              </a:rPr>
              <a:t>to </a:t>
            </a:r>
            <a:r>
              <a:rPr sz="1900" spc="-10" dirty="0">
                <a:latin typeface="Arial"/>
                <a:cs typeface="Arial"/>
              </a:rPr>
              <a:t>influence </a:t>
            </a:r>
            <a:r>
              <a:rPr sz="1900" spc="5" dirty="0">
                <a:latin typeface="Arial"/>
                <a:cs typeface="Arial"/>
              </a:rPr>
              <a:t>voluntary </a:t>
            </a:r>
            <a:r>
              <a:rPr sz="1900" spc="-40" dirty="0">
                <a:latin typeface="Arial"/>
                <a:cs typeface="Arial"/>
              </a:rPr>
              <a:t>exchange </a:t>
            </a:r>
            <a:r>
              <a:rPr sz="1900" spc="-15" dirty="0">
                <a:latin typeface="Arial"/>
                <a:cs typeface="Arial"/>
              </a:rPr>
              <a:t>transactions </a:t>
            </a:r>
            <a:r>
              <a:rPr sz="1900" spc="-5" dirty="0">
                <a:latin typeface="Arial"/>
                <a:cs typeface="Arial"/>
              </a:rPr>
              <a:t>between </a:t>
            </a:r>
            <a:r>
              <a:rPr sz="1900" spc="-95" dirty="0">
                <a:latin typeface="Arial"/>
                <a:cs typeface="Arial"/>
              </a:rPr>
              <a:t>a </a:t>
            </a:r>
            <a:r>
              <a:rPr sz="1900" spc="-5" dirty="0">
                <a:latin typeface="Arial"/>
                <a:cs typeface="Arial"/>
              </a:rPr>
              <a:t>customer  </a:t>
            </a:r>
            <a:r>
              <a:rPr sz="1900" spc="-10" dirty="0">
                <a:latin typeface="Arial"/>
                <a:cs typeface="Arial"/>
              </a:rPr>
              <a:t>and </a:t>
            </a:r>
            <a:r>
              <a:rPr sz="1900" spc="-95" dirty="0">
                <a:latin typeface="Arial"/>
                <a:cs typeface="Arial"/>
              </a:rPr>
              <a:t>a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20" dirty="0">
                <a:latin typeface="Arial"/>
                <a:cs typeface="Arial"/>
              </a:rPr>
              <a:t>marketer.</a:t>
            </a:r>
            <a:endParaRPr sz="1900">
              <a:latin typeface="Arial"/>
              <a:cs typeface="Arial"/>
            </a:endParaRPr>
          </a:p>
          <a:p>
            <a:pPr marL="241300" marR="932180" indent="-228600">
              <a:lnSpc>
                <a:spcPts val="2050"/>
              </a:lnSpc>
              <a:spcBef>
                <a:spcPts val="705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1900" spc="40" dirty="0">
                <a:latin typeface="Arial"/>
                <a:cs typeface="Arial"/>
              </a:rPr>
              <a:t>It </a:t>
            </a:r>
            <a:r>
              <a:rPr sz="1900" spc="-60" dirty="0">
                <a:latin typeface="Arial"/>
                <a:cs typeface="Arial"/>
              </a:rPr>
              <a:t>is </a:t>
            </a:r>
            <a:r>
              <a:rPr sz="1900" spc="15" dirty="0">
                <a:latin typeface="Arial"/>
                <a:cs typeface="Arial"/>
              </a:rPr>
              <a:t>deciding </a:t>
            </a:r>
            <a:r>
              <a:rPr sz="1900" spc="20" dirty="0">
                <a:latin typeface="Arial"/>
                <a:cs typeface="Arial"/>
              </a:rPr>
              <a:t>how </a:t>
            </a:r>
            <a:r>
              <a:rPr sz="1900" spc="80" dirty="0">
                <a:latin typeface="Arial"/>
                <a:cs typeface="Arial"/>
              </a:rPr>
              <a:t>to </a:t>
            </a:r>
            <a:r>
              <a:rPr sz="1900" spc="25" dirty="0">
                <a:latin typeface="Arial"/>
                <a:cs typeface="Arial"/>
              </a:rPr>
              <a:t>offer </a:t>
            </a:r>
            <a:r>
              <a:rPr sz="1900" spc="10" dirty="0">
                <a:latin typeface="Arial"/>
                <a:cs typeface="Arial"/>
              </a:rPr>
              <a:t>something </a:t>
            </a:r>
            <a:r>
              <a:rPr sz="1900" spc="-25" dirty="0">
                <a:latin typeface="Arial"/>
                <a:cs typeface="Arial"/>
              </a:rPr>
              <a:t>specific </a:t>
            </a:r>
            <a:r>
              <a:rPr sz="1900" spc="-20" dirty="0">
                <a:latin typeface="Arial"/>
                <a:cs typeface="Arial"/>
              </a:rPr>
              <a:t>customers </a:t>
            </a:r>
            <a:r>
              <a:rPr sz="1900" spc="-50" dirty="0">
                <a:latin typeface="Arial"/>
                <a:cs typeface="Arial"/>
              </a:rPr>
              <a:t>crave </a:t>
            </a:r>
            <a:r>
              <a:rPr sz="1900" spc="-10" dirty="0">
                <a:latin typeface="Arial"/>
                <a:cs typeface="Arial"/>
              </a:rPr>
              <a:t>and </a:t>
            </a:r>
            <a:r>
              <a:rPr sz="1900" spc="20" dirty="0">
                <a:latin typeface="Arial"/>
                <a:cs typeface="Arial"/>
              </a:rPr>
              <a:t>then </a:t>
            </a:r>
            <a:r>
              <a:rPr sz="1900" spc="5" dirty="0">
                <a:latin typeface="Arial"/>
                <a:cs typeface="Arial"/>
              </a:rPr>
              <a:t>engaging  </a:t>
            </a:r>
            <a:r>
              <a:rPr sz="1900" spc="-20" dirty="0">
                <a:latin typeface="Arial"/>
                <a:cs typeface="Arial"/>
              </a:rPr>
              <a:t>customers </a:t>
            </a:r>
            <a:r>
              <a:rPr sz="1900" spc="-10" dirty="0">
                <a:latin typeface="Arial"/>
                <a:cs typeface="Arial"/>
              </a:rPr>
              <a:t>and </a:t>
            </a:r>
            <a:r>
              <a:rPr sz="1900" spc="30" dirty="0">
                <a:latin typeface="Arial"/>
                <a:cs typeface="Arial"/>
              </a:rPr>
              <a:t>other </a:t>
            </a:r>
            <a:r>
              <a:rPr sz="1900" spc="-20" dirty="0">
                <a:latin typeface="Arial"/>
                <a:cs typeface="Arial"/>
              </a:rPr>
              <a:t>stakeholders </a:t>
            </a:r>
            <a:r>
              <a:rPr sz="1900" spc="80" dirty="0">
                <a:latin typeface="Arial"/>
                <a:cs typeface="Arial"/>
              </a:rPr>
              <a:t>to </a:t>
            </a:r>
            <a:r>
              <a:rPr sz="1900" spc="-30" dirty="0">
                <a:latin typeface="Arial"/>
                <a:cs typeface="Arial"/>
              </a:rPr>
              <a:t>create </a:t>
            </a:r>
            <a:r>
              <a:rPr sz="1900" spc="-15" dirty="0">
                <a:latin typeface="Arial"/>
                <a:cs typeface="Arial"/>
              </a:rPr>
              <a:t>preference </a:t>
            </a:r>
            <a:r>
              <a:rPr sz="1900" spc="-10" dirty="0">
                <a:latin typeface="Arial"/>
                <a:cs typeface="Arial"/>
              </a:rPr>
              <a:t>and </a:t>
            </a:r>
            <a:r>
              <a:rPr sz="1900" spc="35" dirty="0">
                <a:latin typeface="Arial"/>
                <a:cs typeface="Arial"/>
              </a:rPr>
              <a:t>delighting </a:t>
            </a:r>
            <a:r>
              <a:rPr sz="1900" spc="-95" dirty="0">
                <a:latin typeface="Arial"/>
                <a:cs typeface="Arial"/>
              </a:rPr>
              <a:t>a </a:t>
            </a:r>
            <a:r>
              <a:rPr sz="1900" spc="-30" dirty="0">
                <a:latin typeface="Arial"/>
                <a:cs typeface="Arial"/>
              </a:rPr>
              <a:t>consumer,  </a:t>
            </a:r>
            <a:r>
              <a:rPr sz="1900" spc="-5" dirty="0">
                <a:latin typeface="Arial"/>
                <a:cs typeface="Arial"/>
              </a:rPr>
              <a:t>customer </a:t>
            </a:r>
            <a:r>
              <a:rPr sz="1900" spc="45" dirty="0">
                <a:latin typeface="Arial"/>
                <a:cs typeface="Arial"/>
              </a:rPr>
              <a:t>and/or </a:t>
            </a:r>
            <a:r>
              <a:rPr sz="1900" spc="-45" dirty="0">
                <a:latin typeface="Arial"/>
                <a:cs typeface="Arial"/>
              </a:rPr>
              <a:t>user </a:t>
            </a:r>
            <a:r>
              <a:rPr sz="1900" spc="80" dirty="0">
                <a:latin typeface="Arial"/>
                <a:cs typeface="Arial"/>
              </a:rPr>
              <a:t>to </a:t>
            </a:r>
            <a:r>
              <a:rPr sz="1900" spc="-45" dirty="0">
                <a:latin typeface="Arial"/>
                <a:cs typeface="Arial"/>
              </a:rPr>
              <a:t>achieve </a:t>
            </a:r>
            <a:r>
              <a:rPr sz="1900" spc="-95" dirty="0">
                <a:latin typeface="Arial"/>
                <a:cs typeface="Arial"/>
              </a:rPr>
              <a:t>a </a:t>
            </a:r>
            <a:r>
              <a:rPr sz="1900" spc="55" dirty="0">
                <a:latin typeface="Arial"/>
                <a:cs typeface="Arial"/>
              </a:rPr>
              <a:t>profit </a:t>
            </a:r>
            <a:r>
              <a:rPr sz="1900" spc="40" dirty="0">
                <a:latin typeface="Arial"/>
                <a:cs typeface="Arial"/>
              </a:rPr>
              <a:t>or </a:t>
            </a:r>
            <a:r>
              <a:rPr sz="1900" spc="30" dirty="0">
                <a:latin typeface="Arial"/>
                <a:cs typeface="Arial"/>
              </a:rPr>
              <a:t>other </a:t>
            </a:r>
            <a:r>
              <a:rPr sz="1900" spc="-5" dirty="0">
                <a:latin typeface="Arial"/>
                <a:cs typeface="Arial"/>
              </a:rPr>
              <a:t>pre-established</a:t>
            </a:r>
            <a:r>
              <a:rPr sz="1900" spc="-65" dirty="0">
                <a:latin typeface="Arial"/>
                <a:cs typeface="Arial"/>
              </a:rPr>
              <a:t> </a:t>
            </a:r>
            <a:r>
              <a:rPr sz="1900" spc="-15" dirty="0">
                <a:latin typeface="Arial"/>
                <a:cs typeface="Arial"/>
              </a:rPr>
              <a:t>goal.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A082D"/>
              </a:buClr>
              <a:buFont typeface="Arial"/>
              <a:buChar char="•"/>
            </a:pPr>
            <a:endParaRPr sz="3200">
              <a:latin typeface="Arial"/>
              <a:cs typeface="Arial"/>
            </a:endParaRPr>
          </a:p>
          <a:p>
            <a:pPr marL="241300" indent="-228600">
              <a:lnSpc>
                <a:spcPts val="2165"/>
              </a:lnSpc>
              <a:buClr>
                <a:srgbClr val="0A082D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900" b="1" spc="-15" dirty="0">
                <a:latin typeface="Arial"/>
                <a:cs typeface="Arial"/>
              </a:rPr>
              <a:t>Summarizing </a:t>
            </a:r>
            <a:r>
              <a:rPr sz="1900" b="1" spc="20" dirty="0">
                <a:latin typeface="Arial"/>
                <a:cs typeface="Arial"/>
              </a:rPr>
              <a:t>“Marketing </a:t>
            </a:r>
            <a:r>
              <a:rPr sz="1900" b="1" spc="-110" dirty="0">
                <a:latin typeface="Arial"/>
                <a:cs typeface="Arial"/>
              </a:rPr>
              <a:t>is </a:t>
            </a:r>
            <a:r>
              <a:rPr sz="1900" b="1" spc="10" dirty="0">
                <a:latin typeface="Arial"/>
                <a:cs typeface="Arial"/>
              </a:rPr>
              <a:t>the </a:t>
            </a:r>
            <a:r>
              <a:rPr sz="1900" b="1" spc="-90" dirty="0">
                <a:latin typeface="Arial"/>
                <a:cs typeface="Arial"/>
              </a:rPr>
              <a:t>process </a:t>
            </a:r>
            <a:r>
              <a:rPr sz="1900" b="1" spc="35" dirty="0">
                <a:latin typeface="Arial"/>
                <a:cs typeface="Arial"/>
              </a:rPr>
              <a:t>for </a:t>
            </a:r>
            <a:r>
              <a:rPr sz="1900" b="1" spc="-5" dirty="0">
                <a:latin typeface="Arial"/>
                <a:cs typeface="Arial"/>
              </a:rPr>
              <a:t>engaging </a:t>
            </a:r>
            <a:r>
              <a:rPr sz="1900" b="1" spc="-40" dirty="0">
                <a:latin typeface="Arial"/>
                <a:cs typeface="Arial"/>
              </a:rPr>
              <a:t>a </a:t>
            </a:r>
            <a:r>
              <a:rPr sz="1900" b="1" spc="20" dirty="0">
                <a:latin typeface="Arial"/>
                <a:cs typeface="Arial"/>
              </a:rPr>
              <a:t>target </a:t>
            </a:r>
            <a:r>
              <a:rPr sz="1900" b="1" spc="15" dirty="0">
                <a:latin typeface="Arial"/>
                <a:cs typeface="Arial"/>
              </a:rPr>
              <a:t>market </a:t>
            </a:r>
            <a:r>
              <a:rPr sz="1900" b="1" spc="45" dirty="0">
                <a:latin typeface="Arial"/>
                <a:cs typeface="Arial"/>
              </a:rPr>
              <a:t>of </a:t>
            </a:r>
            <a:r>
              <a:rPr sz="1900" b="1" spc="-65" dirty="0">
                <a:latin typeface="Arial"/>
                <a:cs typeface="Arial"/>
              </a:rPr>
              <a:t>consumers</a:t>
            </a:r>
            <a:r>
              <a:rPr sz="1900" b="1" spc="100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or</a:t>
            </a:r>
            <a:endParaRPr sz="1900">
              <a:latin typeface="Arial"/>
              <a:cs typeface="Arial"/>
            </a:endParaRPr>
          </a:p>
          <a:p>
            <a:pPr marL="241300">
              <a:lnSpc>
                <a:spcPts val="2165"/>
              </a:lnSpc>
            </a:pPr>
            <a:r>
              <a:rPr sz="1900" b="1" spc="5" dirty="0">
                <a:latin typeface="Arial"/>
                <a:cs typeface="Arial"/>
              </a:rPr>
              <a:t>other </a:t>
            </a:r>
            <a:r>
              <a:rPr sz="1900" b="1" spc="-100" dirty="0">
                <a:latin typeface="Arial"/>
                <a:cs typeface="Arial"/>
              </a:rPr>
              <a:t>users </a:t>
            </a:r>
            <a:r>
              <a:rPr sz="1900" b="1" spc="45" dirty="0">
                <a:latin typeface="Arial"/>
                <a:cs typeface="Arial"/>
              </a:rPr>
              <a:t>to </a:t>
            </a:r>
            <a:r>
              <a:rPr sz="1900" b="1" spc="10" dirty="0">
                <a:latin typeface="Arial"/>
                <a:cs typeface="Arial"/>
              </a:rPr>
              <a:t>ultimately </a:t>
            </a:r>
            <a:r>
              <a:rPr sz="1900" b="1" spc="-65" dirty="0">
                <a:latin typeface="Arial"/>
                <a:cs typeface="Arial"/>
              </a:rPr>
              <a:t>sell </a:t>
            </a:r>
            <a:r>
              <a:rPr sz="1900" b="1" spc="-40" dirty="0">
                <a:latin typeface="Arial"/>
                <a:cs typeface="Arial"/>
              </a:rPr>
              <a:t>a </a:t>
            </a:r>
            <a:r>
              <a:rPr sz="1900" b="1" spc="-5" dirty="0">
                <a:latin typeface="Arial"/>
                <a:cs typeface="Arial"/>
              </a:rPr>
              <a:t>product </a:t>
            </a:r>
            <a:r>
              <a:rPr sz="1900" b="1" spc="15" dirty="0">
                <a:latin typeface="Arial"/>
                <a:cs typeface="Arial"/>
              </a:rPr>
              <a:t>profitably </a:t>
            </a:r>
            <a:r>
              <a:rPr sz="1900" b="1" spc="-35" dirty="0">
                <a:latin typeface="Arial"/>
                <a:cs typeface="Arial"/>
              </a:rPr>
              <a:t>which </a:t>
            </a:r>
            <a:r>
              <a:rPr sz="1900" b="1" spc="-25" dirty="0">
                <a:latin typeface="Arial"/>
                <a:cs typeface="Arial"/>
              </a:rPr>
              <a:t>are </a:t>
            </a:r>
            <a:r>
              <a:rPr sz="1900" b="1" spc="10" dirty="0">
                <a:latin typeface="Arial"/>
                <a:cs typeface="Arial"/>
              </a:rPr>
              <a:t>unfulfilled </a:t>
            </a:r>
            <a:r>
              <a:rPr sz="1900" b="1" spc="-60" dirty="0">
                <a:latin typeface="Arial"/>
                <a:cs typeface="Arial"/>
              </a:rPr>
              <a:t>needs</a:t>
            </a:r>
            <a:r>
              <a:rPr sz="1900" b="1" spc="175" dirty="0">
                <a:latin typeface="Arial"/>
                <a:cs typeface="Arial"/>
              </a:rPr>
              <a:t> </a:t>
            </a:r>
            <a:r>
              <a:rPr sz="1900" b="1" spc="-15" dirty="0">
                <a:latin typeface="Arial"/>
                <a:cs typeface="Arial"/>
              </a:rPr>
              <a:t>and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0578" y="332943"/>
            <a:ext cx="7266305" cy="803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06445" algn="l"/>
              </a:tabLst>
            </a:pPr>
            <a:r>
              <a:rPr sz="5100" spc="150" dirty="0"/>
              <a:t>TERM </a:t>
            </a:r>
            <a:r>
              <a:rPr sz="5100" dirty="0"/>
              <a:t>:</a:t>
            </a:r>
            <a:r>
              <a:rPr sz="5100" spc="600" dirty="0"/>
              <a:t> </a:t>
            </a:r>
            <a:r>
              <a:rPr sz="5100" dirty="0"/>
              <a:t>4</a:t>
            </a:r>
            <a:r>
              <a:rPr sz="5100" spc="390" dirty="0"/>
              <a:t> </a:t>
            </a:r>
            <a:r>
              <a:rPr sz="5100" spc="145" dirty="0"/>
              <a:t>P’</a:t>
            </a:r>
            <a:r>
              <a:rPr sz="4000" spc="145" dirty="0"/>
              <a:t>S	</a:t>
            </a:r>
            <a:r>
              <a:rPr sz="5100" spc="95" dirty="0"/>
              <a:t>OF</a:t>
            </a:r>
            <a:r>
              <a:rPr sz="5100" spc="335" dirty="0"/>
              <a:t> </a:t>
            </a:r>
            <a:r>
              <a:rPr sz="5100" spc="165" dirty="0"/>
              <a:t>MARKETING</a:t>
            </a:r>
            <a:endParaRPr sz="5100"/>
          </a:p>
        </p:txBody>
      </p:sp>
      <p:sp>
        <p:nvSpPr>
          <p:cNvPr id="3" name="object 3"/>
          <p:cNvSpPr txBox="1"/>
          <p:nvPr/>
        </p:nvSpPr>
        <p:spPr>
          <a:xfrm>
            <a:off x="1330578" y="1675257"/>
            <a:ext cx="9749155" cy="462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25730" indent="-228600">
              <a:lnSpc>
                <a:spcPct val="110000"/>
              </a:lnSpc>
              <a:spcBef>
                <a:spcPts val="100"/>
              </a:spcBef>
              <a:buClr>
                <a:srgbClr val="0A082D"/>
              </a:buClr>
              <a:buChar char="•"/>
              <a:tabLst>
                <a:tab pos="241300" algn="l"/>
              </a:tabLst>
            </a:pPr>
            <a:r>
              <a:rPr sz="2400" spc="-90" dirty="0">
                <a:latin typeface="Arial"/>
                <a:cs typeface="Arial"/>
              </a:rPr>
              <a:t>The </a:t>
            </a:r>
            <a:r>
              <a:rPr sz="2400" spc="-45" dirty="0">
                <a:latin typeface="Arial"/>
                <a:cs typeface="Arial"/>
              </a:rPr>
              <a:t>4 </a:t>
            </a:r>
            <a:r>
              <a:rPr sz="2400" spc="-30" dirty="0">
                <a:latin typeface="Arial"/>
                <a:cs typeface="Arial"/>
              </a:rPr>
              <a:t>p’s </a:t>
            </a:r>
            <a:r>
              <a:rPr sz="2400" spc="70" dirty="0">
                <a:latin typeface="Arial"/>
                <a:cs typeface="Arial"/>
              </a:rPr>
              <a:t>of </a:t>
            </a:r>
            <a:r>
              <a:rPr sz="2400" spc="30" dirty="0">
                <a:latin typeface="Arial"/>
                <a:cs typeface="Arial"/>
              </a:rPr>
              <a:t>Marketing </a:t>
            </a:r>
            <a:r>
              <a:rPr sz="2400" spc="-90" dirty="0">
                <a:latin typeface="Arial"/>
                <a:cs typeface="Arial"/>
              </a:rPr>
              <a:t>The </a:t>
            </a:r>
            <a:r>
              <a:rPr sz="2400" spc="45" dirty="0">
                <a:latin typeface="Arial"/>
                <a:cs typeface="Arial"/>
              </a:rPr>
              <a:t>term </a:t>
            </a:r>
            <a:r>
              <a:rPr sz="2400" spc="25" dirty="0">
                <a:latin typeface="Arial"/>
                <a:cs typeface="Arial"/>
              </a:rPr>
              <a:t>"marketing </a:t>
            </a:r>
            <a:r>
              <a:rPr sz="2400" spc="20" dirty="0">
                <a:latin typeface="Arial"/>
                <a:cs typeface="Arial"/>
              </a:rPr>
              <a:t>mix" </a:t>
            </a:r>
            <a:r>
              <a:rPr sz="2400" spc="-40" dirty="0">
                <a:latin typeface="Arial"/>
                <a:cs typeface="Arial"/>
              </a:rPr>
              <a:t>became </a:t>
            </a:r>
            <a:r>
              <a:rPr sz="2400" spc="10" dirty="0">
                <a:latin typeface="Arial"/>
                <a:cs typeface="Arial"/>
              </a:rPr>
              <a:t>popularized  </a:t>
            </a:r>
            <a:r>
              <a:rPr sz="2400" spc="15" dirty="0">
                <a:latin typeface="Arial"/>
                <a:cs typeface="Arial"/>
              </a:rPr>
              <a:t>after Neil </a:t>
            </a:r>
            <a:r>
              <a:rPr sz="2400" spc="-30" dirty="0">
                <a:latin typeface="Arial"/>
                <a:cs typeface="Arial"/>
              </a:rPr>
              <a:t>H </a:t>
            </a:r>
            <a:r>
              <a:rPr sz="2400" spc="-20" dirty="0">
                <a:latin typeface="Arial"/>
                <a:cs typeface="Arial"/>
              </a:rPr>
              <a:t>Borden </a:t>
            </a:r>
            <a:r>
              <a:rPr sz="2400" spc="10" dirty="0">
                <a:latin typeface="Arial"/>
                <a:cs typeface="Arial"/>
              </a:rPr>
              <a:t>published </a:t>
            </a:r>
            <a:r>
              <a:rPr sz="2400" spc="-40" dirty="0">
                <a:latin typeface="Arial"/>
                <a:cs typeface="Arial"/>
              </a:rPr>
              <a:t>his </a:t>
            </a:r>
            <a:r>
              <a:rPr sz="2400" spc="-45" dirty="0">
                <a:latin typeface="Arial"/>
                <a:cs typeface="Arial"/>
              </a:rPr>
              <a:t>1964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article,</a:t>
            </a:r>
            <a:endParaRPr sz="2400">
              <a:latin typeface="Arial"/>
              <a:cs typeface="Arial"/>
            </a:endParaRPr>
          </a:p>
          <a:p>
            <a:pPr marL="241300" marR="5080" indent="-228600">
              <a:lnSpc>
                <a:spcPct val="110000"/>
              </a:lnSpc>
              <a:spcBef>
                <a:spcPts val="695"/>
              </a:spcBef>
              <a:buClr>
                <a:srgbClr val="0A082D"/>
              </a:buClr>
              <a:buChar char="•"/>
              <a:tabLst>
                <a:tab pos="241300" algn="l"/>
                <a:tab pos="2955290" algn="l"/>
              </a:tabLst>
            </a:pPr>
            <a:r>
              <a:rPr sz="2400" spc="-90" dirty="0">
                <a:latin typeface="Arial"/>
                <a:cs typeface="Arial"/>
              </a:rPr>
              <a:t>The </a:t>
            </a:r>
            <a:r>
              <a:rPr sz="2400" spc="-20" dirty="0">
                <a:latin typeface="Arial"/>
                <a:cs typeface="Arial"/>
              </a:rPr>
              <a:t>Concept </a:t>
            </a:r>
            <a:r>
              <a:rPr sz="2400" spc="75" dirty="0">
                <a:latin typeface="Arial"/>
                <a:cs typeface="Arial"/>
              </a:rPr>
              <a:t>of </a:t>
            </a:r>
            <a:r>
              <a:rPr sz="2400" spc="30" dirty="0">
                <a:latin typeface="Arial"/>
                <a:cs typeface="Arial"/>
              </a:rPr>
              <a:t>the </a:t>
            </a:r>
            <a:r>
              <a:rPr sz="2400" spc="25" dirty="0">
                <a:latin typeface="Arial"/>
                <a:cs typeface="Arial"/>
              </a:rPr>
              <a:t>Marketing </a:t>
            </a:r>
            <a:r>
              <a:rPr sz="2400" spc="-15" dirty="0">
                <a:latin typeface="Arial"/>
                <a:cs typeface="Arial"/>
              </a:rPr>
              <a:t>Mix. </a:t>
            </a:r>
            <a:r>
              <a:rPr sz="2400" spc="-20" dirty="0">
                <a:latin typeface="Arial"/>
                <a:cs typeface="Arial"/>
              </a:rPr>
              <a:t>Borden </a:t>
            </a:r>
            <a:r>
              <a:rPr sz="2400" spc="-5" dirty="0">
                <a:latin typeface="Arial"/>
                <a:cs typeface="Arial"/>
              </a:rPr>
              <a:t>began using </a:t>
            </a:r>
            <a:r>
              <a:rPr sz="2400" spc="30" dirty="0">
                <a:latin typeface="Arial"/>
                <a:cs typeface="Arial"/>
              </a:rPr>
              <a:t>the </a:t>
            </a:r>
            <a:r>
              <a:rPr sz="2400" spc="40" dirty="0">
                <a:latin typeface="Arial"/>
                <a:cs typeface="Arial"/>
              </a:rPr>
              <a:t>term </a:t>
            </a:r>
            <a:r>
              <a:rPr sz="2400" spc="30" dirty="0">
                <a:latin typeface="Arial"/>
                <a:cs typeface="Arial"/>
              </a:rPr>
              <a:t>in </a:t>
            </a:r>
            <a:r>
              <a:rPr sz="2400" spc="-40" dirty="0">
                <a:latin typeface="Arial"/>
                <a:cs typeface="Arial"/>
              </a:rPr>
              <a:t>his  </a:t>
            </a:r>
            <a:r>
              <a:rPr sz="2400" dirty="0">
                <a:latin typeface="Arial"/>
                <a:cs typeface="Arial"/>
              </a:rPr>
              <a:t>teaching </a:t>
            </a:r>
            <a:r>
              <a:rPr sz="2400" spc="30" dirty="0">
                <a:latin typeface="Arial"/>
                <a:cs typeface="Arial"/>
              </a:rPr>
              <a:t>in the </a:t>
            </a:r>
            <a:r>
              <a:rPr sz="2400" spc="-5" dirty="0">
                <a:latin typeface="Arial"/>
                <a:cs typeface="Arial"/>
              </a:rPr>
              <a:t>late </a:t>
            </a:r>
            <a:r>
              <a:rPr sz="2400" spc="-75" dirty="0">
                <a:latin typeface="Arial"/>
                <a:cs typeface="Arial"/>
              </a:rPr>
              <a:t>1940s </a:t>
            </a:r>
            <a:r>
              <a:rPr sz="2400" spc="15" dirty="0">
                <a:latin typeface="Arial"/>
                <a:cs typeface="Arial"/>
              </a:rPr>
              <a:t>after </a:t>
            </a:r>
            <a:r>
              <a:rPr sz="2400" spc="-135" dirty="0">
                <a:latin typeface="Arial"/>
                <a:cs typeface="Arial"/>
              </a:rPr>
              <a:t>James </a:t>
            </a:r>
            <a:r>
              <a:rPr sz="2400" spc="15" dirty="0">
                <a:latin typeface="Arial"/>
                <a:cs typeface="Arial"/>
              </a:rPr>
              <a:t>Culliton </a:t>
            </a:r>
            <a:r>
              <a:rPr sz="2400" spc="-5" dirty="0">
                <a:latin typeface="Arial"/>
                <a:cs typeface="Arial"/>
              </a:rPr>
              <a:t>had </a:t>
            </a:r>
            <a:r>
              <a:rPr sz="2400" spc="-15" dirty="0">
                <a:latin typeface="Arial"/>
                <a:cs typeface="Arial"/>
              </a:rPr>
              <a:t>described </a:t>
            </a:r>
            <a:r>
              <a:rPr sz="2400" spc="30" dirty="0">
                <a:latin typeface="Arial"/>
                <a:cs typeface="Arial"/>
              </a:rPr>
              <a:t>the  </a:t>
            </a:r>
            <a:r>
              <a:rPr sz="2400" spc="15" dirty="0">
                <a:latin typeface="Arial"/>
                <a:cs typeface="Arial"/>
              </a:rPr>
              <a:t>marketing </a:t>
            </a:r>
            <a:r>
              <a:rPr sz="2400" spc="-20" dirty="0">
                <a:latin typeface="Arial"/>
                <a:cs typeface="Arial"/>
              </a:rPr>
              <a:t>manager </a:t>
            </a:r>
            <a:r>
              <a:rPr sz="2400" spc="-150" dirty="0">
                <a:latin typeface="Arial"/>
                <a:cs typeface="Arial"/>
              </a:rPr>
              <a:t>as </a:t>
            </a:r>
            <a:r>
              <a:rPr sz="2400" spc="-114" dirty="0">
                <a:latin typeface="Arial"/>
                <a:cs typeface="Arial"/>
              </a:rPr>
              <a:t>a </a:t>
            </a:r>
            <a:r>
              <a:rPr sz="2400" spc="5" dirty="0">
                <a:latin typeface="Arial"/>
                <a:cs typeface="Arial"/>
              </a:rPr>
              <a:t>"mixer </a:t>
            </a:r>
            <a:r>
              <a:rPr sz="2400" spc="7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ingredients". </a:t>
            </a:r>
            <a:r>
              <a:rPr sz="2400" spc="-90" dirty="0">
                <a:latin typeface="Arial"/>
                <a:cs typeface="Arial"/>
              </a:rPr>
              <a:t>The </a:t>
            </a:r>
            <a:r>
              <a:rPr sz="2400" spc="10" dirty="0">
                <a:latin typeface="Arial"/>
                <a:cs typeface="Arial"/>
              </a:rPr>
              <a:t>ingredients </a:t>
            </a:r>
            <a:r>
              <a:rPr sz="2400" spc="30" dirty="0">
                <a:latin typeface="Arial"/>
                <a:cs typeface="Arial"/>
              </a:rPr>
              <a:t>in  </a:t>
            </a:r>
            <a:r>
              <a:rPr sz="2400" spc="-45" dirty="0">
                <a:latin typeface="Arial"/>
                <a:cs typeface="Arial"/>
              </a:rPr>
              <a:t>Bordens </a:t>
            </a:r>
            <a:r>
              <a:rPr sz="2400" spc="15" dirty="0">
                <a:latin typeface="Arial"/>
                <a:cs typeface="Arial"/>
              </a:rPr>
              <a:t>marketing </a:t>
            </a:r>
            <a:r>
              <a:rPr sz="2400" dirty="0">
                <a:latin typeface="Arial"/>
                <a:cs typeface="Arial"/>
              </a:rPr>
              <a:t>mix </a:t>
            </a:r>
            <a:r>
              <a:rPr sz="2400" spc="10" dirty="0">
                <a:latin typeface="Arial"/>
                <a:cs typeface="Arial"/>
              </a:rPr>
              <a:t>included </a:t>
            </a:r>
            <a:r>
              <a:rPr sz="2400" spc="45" dirty="0">
                <a:latin typeface="Arial"/>
                <a:cs typeface="Arial"/>
              </a:rPr>
              <a:t>product </a:t>
            </a:r>
            <a:r>
              <a:rPr sz="2400" spc="5" dirty="0">
                <a:latin typeface="Arial"/>
                <a:cs typeface="Arial"/>
              </a:rPr>
              <a:t>planning, pricing, </a:t>
            </a:r>
            <a:r>
              <a:rPr sz="2400" spc="10" dirty="0">
                <a:latin typeface="Arial"/>
                <a:cs typeface="Arial"/>
              </a:rPr>
              <a:t>branding,  </a:t>
            </a:r>
            <a:r>
              <a:rPr sz="2400" spc="40" dirty="0">
                <a:latin typeface="Arial"/>
                <a:cs typeface="Arial"/>
              </a:rPr>
              <a:t>distribution </a:t>
            </a:r>
            <a:r>
              <a:rPr sz="2400" spc="-60" dirty="0">
                <a:latin typeface="Arial"/>
                <a:cs typeface="Arial"/>
              </a:rPr>
              <a:t>channels, </a:t>
            </a:r>
            <a:r>
              <a:rPr sz="2400" spc="-15" dirty="0">
                <a:latin typeface="Arial"/>
                <a:cs typeface="Arial"/>
              </a:rPr>
              <a:t>personal </a:t>
            </a:r>
            <a:r>
              <a:rPr sz="2400" spc="-25" dirty="0">
                <a:latin typeface="Arial"/>
                <a:cs typeface="Arial"/>
              </a:rPr>
              <a:t>selling, </a:t>
            </a:r>
            <a:r>
              <a:rPr sz="2400" spc="-10" dirty="0">
                <a:latin typeface="Arial"/>
                <a:cs typeface="Arial"/>
              </a:rPr>
              <a:t>advertising, </a:t>
            </a:r>
            <a:r>
              <a:rPr sz="2400" spc="20" dirty="0">
                <a:latin typeface="Arial"/>
                <a:cs typeface="Arial"/>
              </a:rPr>
              <a:t>promotions,  </a:t>
            </a:r>
            <a:r>
              <a:rPr sz="2400" spc="-20" dirty="0">
                <a:latin typeface="Arial"/>
                <a:cs typeface="Arial"/>
              </a:rPr>
              <a:t>packaging,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display,	</a:t>
            </a:r>
            <a:r>
              <a:rPr sz="2400" spc="-35" dirty="0">
                <a:latin typeface="Arial"/>
                <a:cs typeface="Arial"/>
              </a:rPr>
              <a:t>servicing, </a:t>
            </a:r>
            <a:r>
              <a:rPr sz="2400" spc="-30" dirty="0">
                <a:latin typeface="Arial"/>
                <a:cs typeface="Arial"/>
              </a:rPr>
              <a:t>physical </a:t>
            </a:r>
            <a:r>
              <a:rPr sz="2400" dirty="0">
                <a:latin typeface="Arial"/>
                <a:cs typeface="Arial"/>
              </a:rPr>
              <a:t>handling,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spc="5" dirty="0">
                <a:latin typeface="Arial"/>
                <a:cs typeface="Arial"/>
              </a:rPr>
              <a:t>fact </a:t>
            </a:r>
            <a:r>
              <a:rPr sz="2400" spc="50" dirty="0">
                <a:latin typeface="Arial"/>
                <a:cs typeface="Arial"/>
              </a:rPr>
              <a:t>finding </a:t>
            </a:r>
            <a:r>
              <a:rPr sz="2400" spc="-5" dirty="0">
                <a:latin typeface="Arial"/>
                <a:cs typeface="Arial"/>
              </a:rPr>
              <a:t>and  </a:t>
            </a:r>
            <a:r>
              <a:rPr sz="2400" spc="-75" dirty="0">
                <a:latin typeface="Arial"/>
                <a:cs typeface="Arial"/>
              </a:rPr>
              <a:t>analysis.</a:t>
            </a:r>
            <a:endParaRPr sz="2400">
              <a:latin typeface="Arial"/>
              <a:cs typeface="Arial"/>
            </a:endParaRPr>
          </a:p>
          <a:p>
            <a:pPr marL="241300" marR="674370" indent="-228600">
              <a:lnSpc>
                <a:spcPct val="110000"/>
              </a:lnSpc>
              <a:spcBef>
                <a:spcPts val="695"/>
              </a:spcBef>
              <a:buClr>
                <a:srgbClr val="0A082D"/>
              </a:buClr>
              <a:buFont typeface="Arial"/>
              <a:buChar char="•"/>
              <a:tabLst>
                <a:tab pos="324485" algn="l"/>
                <a:tab pos="325120" algn="l"/>
              </a:tabLst>
            </a:pPr>
            <a:r>
              <a:rPr dirty="0"/>
              <a:t>	</a:t>
            </a:r>
            <a:r>
              <a:rPr sz="2400" spc="-270" dirty="0">
                <a:latin typeface="Arial"/>
                <a:cs typeface="Arial"/>
              </a:rPr>
              <a:t>E. </a:t>
            </a:r>
            <a:r>
              <a:rPr sz="2400" spc="-55" dirty="0">
                <a:latin typeface="Arial"/>
                <a:cs typeface="Arial"/>
              </a:rPr>
              <a:t>Jerome </a:t>
            </a:r>
            <a:r>
              <a:rPr sz="2400" spc="-20" dirty="0">
                <a:latin typeface="Arial"/>
                <a:cs typeface="Arial"/>
              </a:rPr>
              <a:t>McCarthy </a:t>
            </a:r>
            <a:r>
              <a:rPr sz="2400" spc="5" dirty="0">
                <a:latin typeface="Arial"/>
                <a:cs typeface="Arial"/>
              </a:rPr>
              <a:t>later </a:t>
            </a:r>
            <a:r>
              <a:rPr sz="2400" spc="40" dirty="0">
                <a:latin typeface="Arial"/>
                <a:cs typeface="Arial"/>
              </a:rPr>
              <a:t>grouped </a:t>
            </a:r>
            <a:r>
              <a:rPr sz="2400" spc="-35" dirty="0">
                <a:latin typeface="Arial"/>
                <a:cs typeface="Arial"/>
              </a:rPr>
              <a:t>these </a:t>
            </a:r>
            <a:r>
              <a:rPr sz="2400" spc="5" dirty="0">
                <a:latin typeface="Arial"/>
                <a:cs typeface="Arial"/>
              </a:rPr>
              <a:t>ingredients </a:t>
            </a:r>
            <a:r>
              <a:rPr sz="2400" spc="65" dirty="0">
                <a:latin typeface="Arial"/>
                <a:cs typeface="Arial"/>
              </a:rPr>
              <a:t>into </a:t>
            </a:r>
            <a:r>
              <a:rPr sz="2400" spc="30" dirty="0">
                <a:latin typeface="Arial"/>
                <a:cs typeface="Arial"/>
              </a:rPr>
              <a:t>the </a:t>
            </a:r>
            <a:r>
              <a:rPr sz="2400" spc="50" dirty="0">
                <a:latin typeface="Arial"/>
                <a:cs typeface="Arial"/>
              </a:rPr>
              <a:t>four  </a:t>
            </a:r>
            <a:r>
              <a:rPr sz="2400" spc="-20" dirty="0">
                <a:latin typeface="Arial"/>
                <a:cs typeface="Arial"/>
              </a:rPr>
              <a:t>categories </a:t>
            </a:r>
            <a:r>
              <a:rPr sz="2400" spc="50" dirty="0">
                <a:latin typeface="Arial"/>
                <a:cs typeface="Arial"/>
              </a:rPr>
              <a:t>that </a:t>
            </a:r>
            <a:r>
              <a:rPr sz="2400" spc="25" dirty="0">
                <a:latin typeface="Arial"/>
                <a:cs typeface="Arial"/>
              </a:rPr>
              <a:t>today </a:t>
            </a:r>
            <a:r>
              <a:rPr sz="2400" spc="-55" dirty="0">
                <a:latin typeface="Arial"/>
                <a:cs typeface="Arial"/>
              </a:rPr>
              <a:t>are </a:t>
            </a:r>
            <a:r>
              <a:rPr sz="2400" spc="20" dirty="0">
                <a:latin typeface="Arial"/>
                <a:cs typeface="Arial"/>
              </a:rPr>
              <a:t>known </a:t>
            </a:r>
            <a:r>
              <a:rPr sz="2400" spc="-150" dirty="0">
                <a:latin typeface="Arial"/>
                <a:cs typeface="Arial"/>
              </a:rPr>
              <a:t>as </a:t>
            </a:r>
            <a:r>
              <a:rPr sz="2400" spc="30" dirty="0">
                <a:latin typeface="Arial"/>
                <a:cs typeface="Arial"/>
              </a:rPr>
              <a:t>the </a:t>
            </a:r>
            <a:r>
              <a:rPr sz="2400" spc="-45" dirty="0">
                <a:latin typeface="Arial"/>
                <a:cs typeface="Arial"/>
              </a:rPr>
              <a:t>4 </a:t>
            </a:r>
            <a:r>
              <a:rPr sz="2400" spc="-225" dirty="0">
                <a:latin typeface="Arial"/>
                <a:cs typeface="Arial"/>
              </a:rPr>
              <a:t>Ps </a:t>
            </a:r>
            <a:r>
              <a:rPr sz="2400" spc="75" dirty="0">
                <a:latin typeface="Arial"/>
                <a:cs typeface="Arial"/>
              </a:rPr>
              <a:t>of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marketing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0578" y="332943"/>
            <a:ext cx="9290685" cy="803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67605" algn="l"/>
              </a:tabLst>
            </a:pPr>
            <a:r>
              <a:rPr sz="5100" spc="80" dirty="0"/>
              <a:t>WHAT </a:t>
            </a:r>
            <a:r>
              <a:rPr sz="5100" spc="95" dirty="0"/>
              <a:t>IS </a:t>
            </a:r>
            <a:r>
              <a:rPr sz="5100" spc="130" dirty="0"/>
              <a:t>THE</a:t>
            </a:r>
            <a:r>
              <a:rPr sz="5100" spc="980" dirty="0"/>
              <a:t> </a:t>
            </a:r>
            <a:r>
              <a:rPr sz="5100" dirty="0"/>
              <a:t>4</a:t>
            </a:r>
            <a:r>
              <a:rPr sz="5100" spc="390" dirty="0"/>
              <a:t> </a:t>
            </a:r>
            <a:r>
              <a:rPr sz="5100" spc="150" dirty="0"/>
              <a:t>P’</a:t>
            </a:r>
            <a:r>
              <a:rPr sz="4000" spc="150" dirty="0"/>
              <a:t>S	</a:t>
            </a:r>
            <a:r>
              <a:rPr sz="5100" spc="95" dirty="0"/>
              <a:t>OF</a:t>
            </a:r>
            <a:r>
              <a:rPr sz="5100" spc="305" dirty="0"/>
              <a:t> </a:t>
            </a:r>
            <a:r>
              <a:rPr sz="5100" spc="170" dirty="0"/>
              <a:t>MARKETING?</a:t>
            </a:r>
            <a:endParaRPr sz="5100"/>
          </a:p>
        </p:txBody>
      </p:sp>
      <p:sp>
        <p:nvSpPr>
          <p:cNvPr id="3" name="object 3"/>
          <p:cNvSpPr txBox="1"/>
          <p:nvPr/>
        </p:nvSpPr>
        <p:spPr>
          <a:xfrm>
            <a:off x="1330578" y="2219070"/>
            <a:ext cx="9874885" cy="351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215900" indent="-228600">
              <a:lnSpc>
                <a:spcPct val="110000"/>
              </a:lnSpc>
              <a:spcBef>
                <a:spcPts val="100"/>
              </a:spcBef>
              <a:buClr>
                <a:srgbClr val="0A082D"/>
              </a:buClr>
              <a:buChar char="•"/>
              <a:tabLst>
                <a:tab pos="241300" algn="l"/>
              </a:tabLst>
            </a:pPr>
            <a:r>
              <a:rPr sz="2400" spc="-105" dirty="0">
                <a:latin typeface="Arial"/>
                <a:cs typeface="Arial"/>
              </a:rPr>
              <a:t>These </a:t>
            </a:r>
            <a:r>
              <a:rPr sz="2400" spc="-55" dirty="0">
                <a:latin typeface="Arial"/>
                <a:cs typeface="Arial"/>
              </a:rPr>
              <a:t>are </a:t>
            </a:r>
            <a:r>
              <a:rPr sz="2400" spc="30" dirty="0">
                <a:latin typeface="Arial"/>
                <a:cs typeface="Arial"/>
              </a:rPr>
              <a:t>the </a:t>
            </a:r>
            <a:r>
              <a:rPr sz="2400" spc="50" dirty="0">
                <a:latin typeface="Arial"/>
                <a:cs typeface="Arial"/>
              </a:rPr>
              <a:t>four </a:t>
            </a:r>
            <a:r>
              <a:rPr sz="2400" spc="-25" dirty="0">
                <a:latin typeface="Arial"/>
                <a:cs typeface="Arial"/>
              </a:rPr>
              <a:t>elements </a:t>
            </a:r>
            <a:r>
              <a:rPr sz="2400" spc="50" dirty="0">
                <a:latin typeface="Arial"/>
                <a:cs typeface="Arial"/>
              </a:rPr>
              <a:t>with </a:t>
            </a:r>
            <a:r>
              <a:rPr sz="2400" spc="-5" dirty="0">
                <a:latin typeface="Arial"/>
                <a:cs typeface="Arial"/>
              </a:rPr>
              <a:t>which </a:t>
            </a:r>
            <a:r>
              <a:rPr sz="2400" spc="3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marketer </a:t>
            </a:r>
            <a:r>
              <a:rPr sz="2400" spc="-40" dirty="0">
                <a:latin typeface="Arial"/>
                <a:cs typeface="Arial"/>
              </a:rPr>
              <a:t>accomplishes his  </a:t>
            </a:r>
            <a:r>
              <a:rPr sz="2400" spc="-35" dirty="0">
                <a:latin typeface="Arial"/>
                <a:cs typeface="Arial"/>
              </a:rPr>
              <a:t>value </a:t>
            </a:r>
            <a:r>
              <a:rPr sz="2400" spc="10" dirty="0">
                <a:latin typeface="Arial"/>
                <a:cs typeface="Arial"/>
              </a:rPr>
              <a:t>delivering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task.</a:t>
            </a:r>
            <a:endParaRPr sz="2400">
              <a:latin typeface="Arial"/>
              <a:cs typeface="Arial"/>
            </a:endParaRPr>
          </a:p>
          <a:p>
            <a:pPr marL="241300" marR="306705" indent="-228600">
              <a:lnSpc>
                <a:spcPct val="109700"/>
              </a:lnSpc>
              <a:spcBef>
                <a:spcPts val="715"/>
              </a:spcBef>
              <a:buClr>
                <a:srgbClr val="0A082D"/>
              </a:buClr>
              <a:buChar char="•"/>
              <a:tabLst>
                <a:tab pos="241300" algn="l"/>
              </a:tabLst>
            </a:pPr>
            <a:r>
              <a:rPr sz="2400" spc="-105" dirty="0">
                <a:latin typeface="Arial"/>
                <a:cs typeface="Arial"/>
              </a:rPr>
              <a:t>These </a:t>
            </a:r>
            <a:r>
              <a:rPr sz="2400" spc="-20" dirty="0">
                <a:latin typeface="Arial"/>
                <a:cs typeface="Arial"/>
              </a:rPr>
              <a:t>elements </a:t>
            </a:r>
            <a:r>
              <a:rPr sz="2400" spc="-55" dirty="0">
                <a:latin typeface="Arial"/>
                <a:cs typeface="Arial"/>
              </a:rPr>
              <a:t>are </a:t>
            </a:r>
            <a:r>
              <a:rPr sz="2400" spc="25" dirty="0">
                <a:latin typeface="Arial"/>
                <a:cs typeface="Arial"/>
              </a:rPr>
              <a:t>termed </a:t>
            </a:r>
            <a:r>
              <a:rPr sz="2400" spc="-150" dirty="0">
                <a:latin typeface="Arial"/>
                <a:cs typeface="Arial"/>
              </a:rPr>
              <a:t>as </a:t>
            </a:r>
            <a:r>
              <a:rPr sz="2400" b="1" spc="45" dirty="0">
                <a:latin typeface="Arial"/>
                <a:cs typeface="Arial"/>
              </a:rPr>
              <a:t>4 </a:t>
            </a:r>
            <a:r>
              <a:rPr sz="2400" b="1" spc="-50" dirty="0">
                <a:latin typeface="Arial"/>
                <a:cs typeface="Arial"/>
              </a:rPr>
              <a:t>p’</a:t>
            </a:r>
            <a:r>
              <a:rPr sz="1600" b="1" spc="-50" dirty="0">
                <a:latin typeface="Arial"/>
                <a:cs typeface="Arial"/>
              </a:rPr>
              <a:t>s </a:t>
            </a:r>
            <a:r>
              <a:rPr sz="2400" b="1" spc="55" dirty="0">
                <a:latin typeface="Arial"/>
                <a:cs typeface="Arial"/>
              </a:rPr>
              <a:t>of </a:t>
            </a:r>
            <a:r>
              <a:rPr sz="2400" b="1" spc="15" dirty="0">
                <a:latin typeface="Arial"/>
                <a:cs typeface="Arial"/>
              </a:rPr>
              <a:t>marketing </a:t>
            </a:r>
            <a:r>
              <a:rPr sz="2400" spc="-90" dirty="0">
                <a:latin typeface="Arial"/>
                <a:cs typeface="Arial"/>
              </a:rPr>
              <a:t>i.e. </a:t>
            </a:r>
            <a:r>
              <a:rPr sz="2400" spc="-75" dirty="0">
                <a:latin typeface="Arial"/>
                <a:cs typeface="Arial"/>
              </a:rPr>
              <a:t>( </a:t>
            </a:r>
            <a:r>
              <a:rPr sz="2400" spc="-25" dirty="0">
                <a:latin typeface="Arial"/>
                <a:cs typeface="Arial"/>
              </a:rPr>
              <a:t>Product, </a:t>
            </a:r>
            <a:r>
              <a:rPr sz="2400" spc="-114" dirty="0">
                <a:latin typeface="Arial"/>
                <a:cs typeface="Arial"/>
              </a:rPr>
              <a:t>Place,  </a:t>
            </a:r>
            <a:r>
              <a:rPr sz="2400" spc="25" dirty="0">
                <a:latin typeface="Arial"/>
                <a:cs typeface="Arial"/>
              </a:rPr>
              <a:t>Promotion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spc="-85" dirty="0">
                <a:latin typeface="Arial"/>
                <a:cs typeface="Arial"/>
              </a:rPr>
              <a:t>Price).</a:t>
            </a:r>
            <a:endParaRPr sz="2400">
              <a:latin typeface="Arial"/>
              <a:cs typeface="Arial"/>
            </a:endParaRPr>
          </a:p>
          <a:p>
            <a:pPr marL="241300" marR="462915" indent="-228600">
              <a:lnSpc>
                <a:spcPct val="110000"/>
              </a:lnSpc>
              <a:spcBef>
                <a:spcPts val="695"/>
              </a:spcBef>
              <a:buClr>
                <a:srgbClr val="0A082D"/>
              </a:buClr>
              <a:buChar char="•"/>
              <a:tabLst>
                <a:tab pos="241300" algn="l"/>
              </a:tabLst>
            </a:pPr>
            <a:r>
              <a:rPr sz="2400" spc="10" dirty="0">
                <a:latin typeface="Arial"/>
                <a:cs typeface="Arial"/>
              </a:rPr>
              <a:t>All </a:t>
            </a:r>
            <a:r>
              <a:rPr sz="2400" spc="50" dirty="0">
                <a:latin typeface="Arial"/>
                <a:cs typeface="Arial"/>
              </a:rPr>
              <a:t>four </a:t>
            </a:r>
            <a:r>
              <a:rPr sz="2400" spc="-145" dirty="0">
                <a:latin typeface="Arial"/>
                <a:cs typeface="Arial"/>
              </a:rPr>
              <a:t>P’s </a:t>
            </a:r>
            <a:r>
              <a:rPr sz="2400" spc="25" dirty="0">
                <a:latin typeface="Arial"/>
                <a:cs typeface="Arial"/>
              </a:rPr>
              <a:t>work </a:t>
            </a:r>
            <a:r>
              <a:rPr sz="2400" spc="40" dirty="0">
                <a:latin typeface="Arial"/>
                <a:cs typeface="Arial"/>
              </a:rPr>
              <a:t>together </a:t>
            </a:r>
            <a:r>
              <a:rPr sz="2400" spc="105" dirty="0">
                <a:latin typeface="Arial"/>
                <a:cs typeface="Arial"/>
              </a:rPr>
              <a:t>to </a:t>
            </a:r>
            <a:r>
              <a:rPr sz="2400" spc="-55" dirty="0">
                <a:latin typeface="Arial"/>
                <a:cs typeface="Arial"/>
              </a:rPr>
              <a:t>achieve </a:t>
            </a:r>
            <a:r>
              <a:rPr sz="2400" spc="-5" dirty="0">
                <a:latin typeface="Arial"/>
                <a:cs typeface="Arial"/>
              </a:rPr>
              <a:t>customer </a:t>
            </a:r>
            <a:r>
              <a:rPr sz="2400" spc="-15" dirty="0">
                <a:latin typeface="Arial"/>
                <a:cs typeface="Arial"/>
              </a:rPr>
              <a:t>satisfaction </a:t>
            </a:r>
            <a:r>
              <a:rPr sz="2400" spc="-150" dirty="0">
                <a:latin typeface="Arial"/>
                <a:cs typeface="Arial"/>
              </a:rPr>
              <a:t>as </a:t>
            </a:r>
            <a:r>
              <a:rPr sz="2400" spc="5" dirty="0">
                <a:latin typeface="Arial"/>
                <a:cs typeface="Arial"/>
              </a:rPr>
              <a:t>well </a:t>
            </a:r>
            <a:r>
              <a:rPr sz="2400" spc="105" dirty="0">
                <a:latin typeface="Arial"/>
                <a:cs typeface="Arial"/>
              </a:rPr>
              <a:t>to  </a:t>
            </a:r>
            <a:r>
              <a:rPr sz="2400" spc="10" dirty="0">
                <a:latin typeface="Arial"/>
                <a:cs typeface="Arial"/>
              </a:rPr>
              <a:t>meet </a:t>
            </a:r>
            <a:r>
              <a:rPr sz="2400" spc="30" dirty="0">
                <a:latin typeface="Arial"/>
                <a:cs typeface="Arial"/>
              </a:rPr>
              <a:t>the </a:t>
            </a:r>
            <a:r>
              <a:rPr sz="2400" spc="20" dirty="0">
                <a:latin typeface="Arial"/>
                <a:cs typeface="Arial"/>
              </a:rPr>
              <a:t>goal </a:t>
            </a:r>
            <a:r>
              <a:rPr sz="2400" spc="75" dirty="0">
                <a:latin typeface="Arial"/>
                <a:cs typeface="Arial"/>
              </a:rPr>
              <a:t>of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organization.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94"/>
              </a:spcBef>
              <a:buClr>
                <a:srgbClr val="0A082D"/>
              </a:buClr>
              <a:buChar char="•"/>
              <a:tabLst>
                <a:tab pos="241300" algn="l"/>
              </a:tabLst>
            </a:pPr>
            <a:r>
              <a:rPr sz="2400" spc="-120" dirty="0">
                <a:latin typeface="Arial"/>
                <a:cs typeface="Arial"/>
              </a:rPr>
              <a:t>As </a:t>
            </a:r>
            <a:r>
              <a:rPr sz="2400" spc="-15" dirty="0">
                <a:latin typeface="Arial"/>
                <a:cs typeface="Arial"/>
              </a:rPr>
              <a:t>shown </a:t>
            </a:r>
            <a:r>
              <a:rPr sz="2400" spc="30" dirty="0">
                <a:latin typeface="Arial"/>
                <a:cs typeface="Arial"/>
              </a:rPr>
              <a:t>in </a:t>
            </a:r>
            <a:r>
              <a:rPr sz="2400" spc="-10" dirty="0">
                <a:latin typeface="Arial"/>
                <a:cs typeface="Arial"/>
              </a:rPr>
              <a:t>diagram, </a:t>
            </a:r>
            <a:r>
              <a:rPr sz="2400" spc="10" dirty="0">
                <a:latin typeface="Arial"/>
                <a:cs typeface="Arial"/>
              </a:rPr>
              <a:t>there </a:t>
            </a:r>
            <a:r>
              <a:rPr sz="2400" spc="-55" dirty="0">
                <a:latin typeface="Arial"/>
                <a:cs typeface="Arial"/>
              </a:rPr>
              <a:t>are </a:t>
            </a:r>
            <a:r>
              <a:rPr sz="2400" spc="-20" dirty="0">
                <a:latin typeface="Arial"/>
                <a:cs typeface="Arial"/>
              </a:rPr>
              <a:t>many </a:t>
            </a:r>
            <a:r>
              <a:rPr sz="2400" spc="-30" dirty="0">
                <a:latin typeface="Arial"/>
                <a:cs typeface="Arial"/>
              </a:rPr>
              <a:t>sub </a:t>
            </a:r>
            <a:r>
              <a:rPr sz="2400" spc="-10" dirty="0">
                <a:latin typeface="Arial"/>
                <a:cs typeface="Arial"/>
              </a:rPr>
              <a:t>factors </a:t>
            </a:r>
            <a:r>
              <a:rPr sz="2400" dirty="0">
                <a:latin typeface="Arial"/>
                <a:cs typeface="Arial"/>
              </a:rPr>
              <a:t>which </a:t>
            </a:r>
            <a:r>
              <a:rPr sz="2400" spc="-55" dirty="0">
                <a:latin typeface="Arial"/>
                <a:cs typeface="Arial"/>
              </a:rPr>
              <a:t>are </a:t>
            </a:r>
            <a:r>
              <a:rPr sz="2400" spc="25" dirty="0">
                <a:latin typeface="Arial"/>
                <a:cs typeface="Arial"/>
              </a:rPr>
              <a:t>governing</a:t>
            </a:r>
            <a:r>
              <a:rPr sz="2400" spc="19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4</a:t>
            </a:r>
            <a:endParaRPr sz="24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295"/>
              </a:spcBef>
            </a:pPr>
            <a:r>
              <a:rPr sz="2400" spc="-150" dirty="0">
                <a:latin typeface="Arial"/>
                <a:cs typeface="Arial"/>
              </a:rPr>
              <a:t>P’s, </a:t>
            </a:r>
            <a:r>
              <a:rPr sz="2400" spc="-5" dirty="0">
                <a:latin typeface="Arial"/>
                <a:cs typeface="Arial"/>
              </a:rPr>
              <a:t>which </a:t>
            </a:r>
            <a:r>
              <a:rPr sz="2400" spc="-65" dirty="0">
                <a:latin typeface="Arial"/>
                <a:cs typeface="Arial"/>
              </a:rPr>
              <a:t>can </a:t>
            </a:r>
            <a:r>
              <a:rPr sz="2400" spc="-5" dirty="0">
                <a:latin typeface="Arial"/>
                <a:cs typeface="Arial"/>
              </a:rPr>
              <a:t>be </a:t>
            </a:r>
            <a:r>
              <a:rPr sz="2400" spc="-15" dirty="0">
                <a:latin typeface="Arial"/>
                <a:cs typeface="Arial"/>
              </a:rPr>
              <a:t>explained </a:t>
            </a:r>
            <a:r>
              <a:rPr sz="2400" spc="-150" dirty="0">
                <a:latin typeface="Arial"/>
                <a:cs typeface="Arial"/>
              </a:rPr>
              <a:t>as </a:t>
            </a:r>
            <a:r>
              <a:rPr sz="2400" spc="20" dirty="0">
                <a:latin typeface="Arial"/>
                <a:cs typeface="Arial"/>
              </a:rPr>
              <a:t>below</a:t>
            </a:r>
            <a:r>
              <a:rPr sz="2400" spc="360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5740" y="0"/>
            <a:ext cx="1178052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0578" y="332943"/>
            <a:ext cx="2574290" cy="803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100" spc="165" dirty="0"/>
              <a:t>PRODUCT</a:t>
            </a:r>
            <a:endParaRPr sz="5100"/>
          </a:p>
        </p:txBody>
      </p:sp>
      <p:sp>
        <p:nvSpPr>
          <p:cNvPr id="3" name="object 3"/>
          <p:cNvSpPr txBox="1"/>
          <p:nvPr/>
        </p:nvSpPr>
        <p:spPr>
          <a:xfrm>
            <a:off x="1330578" y="1542643"/>
            <a:ext cx="9408795" cy="4514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2000" spc="-70" dirty="0">
                <a:latin typeface="Arial"/>
                <a:cs typeface="Arial"/>
              </a:rPr>
              <a:t>The </a:t>
            </a:r>
            <a:r>
              <a:rPr sz="2000" spc="35" dirty="0">
                <a:latin typeface="Arial"/>
                <a:cs typeface="Arial"/>
              </a:rPr>
              <a:t>term </a:t>
            </a:r>
            <a:r>
              <a:rPr sz="2000" spc="45" dirty="0">
                <a:latin typeface="Arial"/>
                <a:cs typeface="Arial"/>
              </a:rPr>
              <a:t>"product" </a:t>
            </a:r>
            <a:r>
              <a:rPr sz="2000" spc="-30" dirty="0">
                <a:latin typeface="Arial"/>
                <a:cs typeface="Arial"/>
              </a:rPr>
              <a:t>refers </a:t>
            </a:r>
            <a:r>
              <a:rPr sz="2000" spc="90" dirty="0">
                <a:latin typeface="Arial"/>
                <a:cs typeface="Arial"/>
              </a:rPr>
              <a:t>to </a:t>
            </a:r>
            <a:r>
              <a:rPr sz="2000" spc="5" dirty="0">
                <a:latin typeface="Arial"/>
                <a:cs typeface="Arial"/>
              </a:rPr>
              <a:t>tangible, </a:t>
            </a:r>
            <a:r>
              <a:rPr sz="2000" spc="-25" dirty="0">
                <a:latin typeface="Arial"/>
                <a:cs typeface="Arial"/>
              </a:rPr>
              <a:t>physical </a:t>
            </a:r>
            <a:r>
              <a:rPr sz="2000" spc="15" dirty="0">
                <a:latin typeface="Arial"/>
                <a:cs typeface="Arial"/>
              </a:rPr>
              <a:t>products </a:t>
            </a:r>
            <a:r>
              <a:rPr sz="2000" spc="-125" dirty="0">
                <a:latin typeface="Arial"/>
                <a:cs typeface="Arial"/>
              </a:rPr>
              <a:t>as </a:t>
            </a:r>
            <a:r>
              <a:rPr sz="2000" dirty="0">
                <a:latin typeface="Arial"/>
                <a:cs typeface="Arial"/>
              </a:rPr>
              <a:t>well </a:t>
            </a:r>
            <a:r>
              <a:rPr sz="2000" spc="-125" dirty="0">
                <a:latin typeface="Arial"/>
                <a:cs typeface="Arial"/>
              </a:rPr>
              <a:t>as </a:t>
            </a:r>
            <a:r>
              <a:rPr sz="2000" spc="-70" dirty="0">
                <a:latin typeface="Arial"/>
                <a:cs typeface="Arial"/>
              </a:rPr>
              <a:t>services. </a:t>
            </a:r>
            <a:r>
              <a:rPr sz="2000" spc="-30" dirty="0">
                <a:latin typeface="Arial"/>
                <a:cs typeface="Arial"/>
              </a:rPr>
              <a:t>Here </a:t>
            </a:r>
            <a:r>
              <a:rPr sz="2000" spc="-45" dirty="0">
                <a:latin typeface="Arial"/>
                <a:cs typeface="Arial"/>
              </a:rPr>
              <a:t>are  </a:t>
            </a:r>
            <a:r>
              <a:rPr sz="2000" spc="-30" dirty="0">
                <a:latin typeface="Arial"/>
                <a:cs typeface="Arial"/>
              </a:rPr>
              <a:t>some </a:t>
            </a:r>
            <a:r>
              <a:rPr sz="2000" spc="-40" dirty="0">
                <a:latin typeface="Arial"/>
                <a:cs typeface="Arial"/>
              </a:rPr>
              <a:t>examples </a:t>
            </a:r>
            <a:r>
              <a:rPr sz="2000" spc="65" dirty="0">
                <a:latin typeface="Arial"/>
                <a:cs typeface="Arial"/>
              </a:rPr>
              <a:t>of </a:t>
            </a:r>
            <a:r>
              <a:rPr sz="2000" spc="30" dirty="0">
                <a:latin typeface="Arial"/>
                <a:cs typeface="Arial"/>
              </a:rPr>
              <a:t>the </a:t>
            </a:r>
            <a:r>
              <a:rPr sz="2000" spc="40" dirty="0">
                <a:latin typeface="Arial"/>
                <a:cs typeface="Arial"/>
              </a:rPr>
              <a:t>product </a:t>
            </a:r>
            <a:r>
              <a:rPr sz="2000" spc="-30" dirty="0">
                <a:latin typeface="Arial"/>
                <a:cs typeface="Arial"/>
              </a:rPr>
              <a:t>decisions </a:t>
            </a:r>
            <a:r>
              <a:rPr sz="2000" spc="9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be </a:t>
            </a:r>
            <a:r>
              <a:rPr sz="2000" spc="-15" dirty="0">
                <a:latin typeface="Arial"/>
                <a:cs typeface="Arial"/>
              </a:rPr>
              <a:t>made</a:t>
            </a:r>
            <a:r>
              <a:rPr sz="2000" spc="-235" dirty="0">
                <a:latin typeface="Arial"/>
                <a:cs typeface="Arial"/>
              </a:rPr>
              <a:t> </a:t>
            </a:r>
            <a:r>
              <a:rPr sz="2000" spc="-125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4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35" dirty="0">
                <a:latin typeface="Arial"/>
                <a:cs typeface="Arial"/>
              </a:rPr>
              <a:t>Brand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name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5" dirty="0">
                <a:latin typeface="Arial"/>
                <a:cs typeface="Arial"/>
              </a:rPr>
              <a:t>Functionality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35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Arial"/>
                <a:cs typeface="Arial"/>
              </a:rPr>
              <a:t>Styling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5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5" dirty="0">
                <a:latin typeface="Arial"/>
                <a:cs typeface="Arial"/>
              </a:rPr>
              <a:t>Quality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35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50" dirty="0">
                <a:latin typeface="Arial"/>
                <a:cs typeface="Arial"/>
              </a:rPr>
              <a:t>Safety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40" dirty="0">
                <a:latin typeface="Arial"/>
                <a:cs typeface="Arial"/>
              </a:rPr>
              <a:t>Packaging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4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65" dirty="0">
                <a:latin typeface="Arial"/>
                <a:cs typeface="Arial"/>
              </a:rPr>
              <a:t>Repairs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Support</a:t>
            </a:r>
            <a:endParaRPr sz="2000">
              <a:latin typeface="Arial"/>
              <a:cs typeface="Arial"/>
            </a:endParaRPr>
          </a:p>
          <a:p>
            <a:pPr marL="311150" indent="-299085">
              <a:lnSpc>
                <a:spcPct val="100000"/>
              </a:lnSpc>
              <a:spcBef>
                <a:spcPts val="935"/>
              </a:spcBef>
              <a:buClr>
                <a:srgbClr val="0A082D"/>
              </a:buClr>
              <a:buChar char="•"/>
              <a:tabLst>
                <a:tab pos="311150" algn="l"/>
                <a:tab pos="311785" algn="l"/>
              </a:tabLst>
            </a:pPr>
            <a:r>
              <a:rPr sz="2000" spc="-10" dirty="0">
                <a:latin typeface="Arial"/>
                <a:cs typeface="Arial"/>
              </a:rPr>
              <a:t>Warranty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60" dirty="0">
                <a:latin typeface="Arial"/>
                <a:cs typeface="Arial"/>
              </a:rPr>
              <a:t>Accessories </a:t>
            </a:r>
            <a:r>
              <a:rPr sz="2000" spc="-5" dirty="0">
                <a:latin typeface="Arial"/>
                <a:cs typeface="Arial"/>
              </a:rPr>
              <a:t>and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services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0578" y="332943"/>
            <a:ext cx="1614170" cy="803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100" spc="190" dirty="0"/>
              <a:t>P</a:t>
            </a:r>
            <a:r>
              <a:rPr sz="5100" spc="200" dirty="0"/>
              <a:t>R</a:t>
            </a:r>
            <a:r>
              <a:rPr sz="5100" spc="190" dirty="0"/>
              <a:t>I</a:t>
            </a:r>
            <a:r>
              <a:rPr sz="5100" spc="195" dirty="0"/>
              <a:t>C</a:t>
            </a:r>
            <a:r>
              <a:rPr sz="5100" dirty="0"/>
              <a:t>E</a:t>
            </a:r>
            <a:endParaRPr sz="5100"/>
          </a:p>
        </p:txBody>
      </p:sp>
      <p:sp>
        <p:nvSpPr>
          <p:cNvPr id="3" name="object 3"/>
          <p:cNvSpPr txBox="1"/>
          <p:nvPr/>
        </p:nvSpPr>
        <p:spPr>
          <a:xfrm>
            <a:off x="1330578" y="1452727"/>
            <a:ext cx="6316980" cy="3845560"/>
          </a:xfrm>
          <a:prstGeom prst="rect">
            <a:avLst/>
          </a:prstGeom>
        </p:spPr>
        <p:txBody>
          <a:bodyPr vert="horz" wrap="square" lIns="0" tIns="1327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sz="2000" spc="-55" dirty="0">
                <a:latin typeface="Arial"/>
                <a:cs typeface="Arial"/>
              </a:rPr>
              <a:t>Some </a:t>
            </a:r>
            <a:r>
              <a:rPr sz="2000" spc="-40" dirty="0">
                <a:latin typeface="Arial"/>
                <a:cs typeface="Arial"/>
              </a:rPr>
              <a:t>examples </a:t>
            </a:r>
            <a:r>
              <a:rPr sz="2000" spc="65" dirty="0">
                <a:latin typeface="Arial"/>
                <a:cs typeface="Arial"/>
              </a:rPr>
              <a:t>of </a:t>
            </a:r>
            <a:r>
              <a:rPr sz="2000" spc="20" dirty="0">
                <a:latin typeface="Arial"/>
                <a:cs typeface="Arial"/>
              </a:rPr>
              <a:t>pricing </a:t>
            </a:r>
            <a:r>
              <a:rPr sz="2000" spc="-30" dirty="0">
                <a:latin typeface="Arial"/>
                <a:cs typeface="Arial"/>
              </a:rPr>
              <a:t>decisions </a:t>
            </a:r>
            <a:r>
              <a:rPr sz="2000" spc="9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be </a:t>
            </a:r>
            <a:r>
              <a:rPr sz="2000" spc="-15" dirty="0">
                <a:latin typeface="Arial"/>
                <a:cs typeface="Arial"/>
              </a:rPr>
              <a:t>made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include: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5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20" dirty="0">
                <a:latin typeface="Arial"/>
                <a:cs typeface="Arial"/>
              </a:rPr>
              <a:t>Pricing </a:t>
            </a:r>
            <a:r>
              <a:rPr sz="2000" dirty="0">
                <a:latin typeface="Arial"/>
                <a:cs typeface="Arial"/>
              </a:rPr>
              <a:t>strategy </a:t>
            </a:r>
            <a:r>
              <a:rPr sz="2000" spc="-45" dirty="0">
                <a:latin typeface="Arial"/>
                <a:cs typeface="Arial"/>
              </a:rPr>
              <a:t>(skim, </a:t>
            </a:r>
            <a:r>
              <a:rPr sz="2000" spc="10" dirty="0">
                <a:latin typeface="Arial"/>
                <a:cs typeface="Arial"/>
              </a:rPr>
              <a:t>penetration, </a:t>
            </a:r>
            <a:r>
              <a:rPr sz="2000" spc="-40" dirty="0">
                <a:latin typeface="Arial"/>
                <a:cs typeface="Arial"/>
              </a:rPr>
              <a:t>etc.)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35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25" dirty="0">
                <a:latin typeface="Arial"/>
                <a:cs typeface="Arial"/>
              </a:rPr>
              <a:t>Suggested </a:t>
            </a:r>
            <a:r>
              <a:rPr sz="2000" spc="10" dirty="0">
                <a:latin typeface="Arial"/>
                <a:cs typeface="Arial"/>
              </a:rPr>
              <a:t>retail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price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Arial"/>
                <a:cs typeface="Arial"/>
              </a:rPr>
              <a:t>Volume </a:t>
            </a:r>
            <a:r>
              <a:rPr sz="2000" spc="-10" dirty="0">
                <a:latin typeface="Arial"/>
                <a:cs typeface="Arial"/>
              </a:rPr>
              <a:t>discounts </a:t>
            </a:r>
            <a:r>
              <a:rPr sz="2000" spc="-5" dirty="0">
                <a:latin typeface="Arial"/>
                <a:cs typeface="Arial"/>
              </a:rPr>
              <a:t>and </a:t>
            </a:r>
            <a:r>
              <a:rPr sz="2000" spc="-25" dirty="0">
                <a:latin typeface="Arial"/>
                <a:cs typeface="Arial"/>
              </a:rPr>
              <a:t>wholesale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pricing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4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110" dirty="0">
                <a:latin typeface="Arial"/>
                <a:cs typeface="Arial"/>
              </a:rPr>
              <a:t>Cash </a:t>
            </a:r>
            <a:r>
              <a:rPr sz="2000" spc="-5" dirty="0">
                <a:latin typeface="Arial"/>
                <a:cs typeface="Arial"/>
              </a:rPr>
              <a:t>and </a:t>
            </a:r>
            <a:r>
              <a:rPr sz="2000" spc="-30" dirty="0">
                <a:latin typeface="Arial"/>
                <a:cs typeface="Arial"/>
              </a:rPr>
              <a:t>early </a:t>
            </a:r>
            <a:r>
              <a:rPr sz="2000" spc="10" dirty="0">
                <a:latin typeface="Arial"/>
                <a:cs typeface="Arial"/>
              </a:rPr>
              <a:t>payment</a:t>
            </a:r>
            <a:r>
              <a:rPr sz="2000" spc="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discounts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75" dirty="0">
                <a:latin typeface="Arial"/>
                <a:cs typeface="Arial"/>
              </a:rPr>
              <a:t>Seasonal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pricing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35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10" dirty="0">
                <a:latin typeface="Arial"/>
                <a:cs typeface="Arial"/>
              </a:rPr>
              <a:t>Bundling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5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60" dirty="0">
                <a:latin typeface="Arial"/>
                <a:cs typeface="Arial"/>
              </a:rPr>
              <a:t>Price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flexibility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35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60" dirty="0">
                <a:latin typeface="Arial"/>
                <a:cs typeface="Arial"/>
              </a:rPr>
              <a:t>Price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discrimination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0578" y="332943"/>
            <a:ext cx="1671955" cy="803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100" spc="190" dirty="0"/>
              <a:t>P</a:t>
            </a:r>
            <a:r>
              <a:rPr sz="5100" spc="330" dirty="0"/>
              <a:t>L</a:t>
            </a:r>
            <a:r>
              <a:rPr sz="5100" spc="200" dirty="0"/>
              <a:t>A</a:t>
            </a:r>
            <a:r>
              <a:rPr sz="5100" spc="195" dirty="0"/>
              <a:t>C</a:t>
            </a:r>
            <a:r>
              <a:rPr sz="5100" dirty="0"/>
              <a:t>E</a:t>
            </a:r>
            <a:endParaRPr sz="5100"/>
          </a:p>
        </p:txBody>
      </p:sp>
      <p:sp>
        <p:nvSpPr>
          <p:cNvPr id="3" name="object 3"/>
          <p:cNvSpPr txBox="1"/>
          <p:nvPr/>
        </p:nvSpPr>
        <p:spPr>
          <a:xfrm>
            <a:off x="1330578" y="1542643"/>
            <a:ext cx="9236075" cy="4514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2000" spc="-80" dirty="0">
                <a:latin typeface="Arial"/>
                <a:cs typeface="Arial"/>
              </a:rPr>
              <a:t>(Place) </a:t>
            </a:r>
            <a:r>
              <a:rPr sz="2000" spc="-40" dirty="0">
                <a:latin typeface="Arial"/>
                <a:cs typeface="Arial"/>
              </a:rPr>
              <a:t>Decisions </a:t>
            </a:r>
            <a:r>
              <a:rPr sz="2000" spc="25" dirty="0">
                <a:latin typeface="Arial"/>
                <a:cs typeface="Arial"/>
              </a:rPr>
              <a:t>Distribution </a:t>
            </a:r>
            <a:r>
              <a:rPr sz="2000" spc="-60" dirty="0">
                <a:latin typeface="Arial"/>
                <a:cs typeface="Arial"/>
              </a:rPr>
              <a:t>is </a:t>
            </a:r>
            <a:r>
              <a:rPr sz="2000" spc="35" dirty="0">
                <a:latin typeface="Arial"/>
                <a:cs typeface="Arial"/>
              </a:rPr>
              <a:t>about </a:t>
            </a:r>
            <a:r>
              <a:rPr sz="2000" spc="50" dirty="0">
                <a:latin typeface="Arial"/>
                <a:cs typeface="Arial"/>
              </a:rPr>
              <a:t>getting </a:t>
            </a:r>
            <a:r>
              <a:rPr sz="2000" spc="25" dirty="0">
                <a:latin typeface="Arial"/>
                <a:cs typeface="Arial"/>
              </a:rPr>
              <a:t>the </a:t>
            </a:r>
            <a:r>
              <a:rPr sz="2000" spc="15" dirty="0">
                <a:latin typeface="Arial"/>
                <a:cs typeface="Arial"/>
              </a:rPr>
              <a:t>products </a:t>
            </a:r>
            <a:r>
              <a:rPr sz="2000" spc="90" dirty="0">
                <a:latin typeface="Arial"/>
                <a:cs typeface="Arial"/>
              </a:rPr>
              <a:t>to </a:t>
            </a:r>
            <a:r>
              <a:rPr sz="2000" spc="25" dirty="0">
                <a:latin typeface="Arial"/>
                <a:cs typeface="Arial"/>
              </a:rPr>
              <a:t>the </a:t>
            </a:r>
            <a:r>
              <a:rPr sz="2000" spc="-15" dirty="0">
                <a:latin typeface="Arial"/>
                <a:cs typeface="Arial"/>
              </a:rPr>
              <a:t>customer. </a:t>
            </a:r>
            <a:r>
              <a:rPr sz="2000" spc="-60" dirty="0">
                <a:latin typeface="Arial"/>
                <a:cs typeface="Arial"/>
              </a:rPr>
              <a:t>Some  </a:t>
            </a:r>
            <a:r>
              <a:rPr sz="2000" spc="-40" dirty="0">
                <a:latin typeface="Arial"/>
                <a:cs typeface="Arial"/>
              </a:rPr>
              <a:t>examples </a:t>
            </a:r>
            <a:r>
              <a:rPr sz="2000" spc="65" dirty="0">
                <a:latin typeface="Arial"/>
                <a:cs typeface="Arial"/>
              </a:rPr>
              <a:t>of </a:t>
            </a:r>
            <a:r>
              <a:rPr sz="2000" spc="35" dirty="0">
                <a:latin typeface="Arial"/>
                <a:cs typeface="Arial"/>
              </a:rPr>
              <a:t>distribution </a:t>
            </a:r>
            <a:r>
              <a:rPr sz="2000" spc="-30" dirty="0">
                <a:latin typeface="Arial"/>
                <a:cs typeface="Arial"/>
              </a:rPr>
              <a:t>decisions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include: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4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25" dirty="0">
                <a:latin typeface="Arial"/>
                <a:cs typeface="Arial"/>
              </a:rPr>
              <a:t>Distribution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channels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20" dirty="0">
                <a:latin typeface="Arial"/>
                <a:cs typeface="Arial"/>
              </a:rPr>
              <a:t>Market </a:t>
            </a:r>
            <a:r>
              <a:rPr sz="2000" spc="-35" dirty="0">
                <a:latin typeface="Arial"/>
                <a:cs typeface="Arial"/>
              </a:rPr>
              <a:t>coverage(inclusive, </a:t>
            </a:r>
            <a:r>
              <a:rPr sz="2000" spc="-45" dirty="0">
                <a:latin typeface="Arial"/>
                <a:cs typeface="Arial"/>
              </a:rPr>
              <a:t>selective, </a:t>
            </a:r>
            <a:r>
              <a:rPr sz="2000" spc="45" dirty="0">
                <a:latin typeface="Arial"/>
                <a:cs typeface="Arial"/>
              </a:rPr>
              <a:t>or </a:t>
            </a:r>
            <a:r>
              <a:rPr sz="2000" spc="-45" dirty="0">
                <a:latin typeface="Arial"/>
                <a:cs typeface="Arial"/>
              </a:rPr>
              <a:t>exclusive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distribution)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35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40" dirty="0">
                <a:latin typeface="Arial"/>
                <a:cs typeface="Arial"/>
              </a:rPr>
              <a:t>Specific </a:t>
            </a:r>
            <a:r>
              <a:rPr sz="2000" spc="-20" dirty="0">
                <a:latin typeface="Arial"/>
                <a:cs typeface="Arial"/>
              </a:rPr>
              <a:t>channel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members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5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5" dirty="0">
                <a:latin typeface="Arial"/>
                <a:cs typeface="Arial"/>
              </a:rPr>
              <a:t>Inventory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management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35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10" dirty="0">
                <a:latin typeface="Arial"/>
                <a:cs typeface="Arial"/>
              </a:rPr>
              <a:t>Warehousing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25" dirty="0">
                <a:latin typeface="Arial"/>
                <a:cs typeface="Arial"/>
              </a:rPr>
              <a:t>Distribution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centers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4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Arial"/>
                <a:cs typeface="Arial"/>
              </a:rPr>
              <a:t>Order </a:t>
            </a:r>
            <a:r>
              <a:rPr sz="2000" spc="-20" dirty="0">
                <a:latin typeface="Arial"/>
                <a:cs typeface="Arial"/>
              </a:rPr>
              <a:t>processing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35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Arial"/>
                <a:cs typeface="Arial"/>
              </a:rPr>
              <a:t>Transportation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40"/>
              </a:spcBef>
              <a:buClr>
                <a:srgbClr val="0A082D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spc="-90" dirty="0">
                <a:latin typeface="Arial"/>
                <a:cs typeface="Arial"/>
              </a:rPr>
              <a:t>Reverse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logistics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599</Words>
  <Application>Microsoft Office PowerPoint</Application>
  <PresentationFormat>Custom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FOUR P’S OF  MARKETING</vt:lpstr>
      <vt:lpstr>WHAT IS MARKETING?</vt:lpstr>
      <vt:lpstr>TERM : 4 P’S OF MARKETING</vt:lpstr>
      <vt:lpstr>Slide 4</vt:lpstr>
      <vt:lpstr>WHAT IS THE 4 P’S OF MARKETING?</vt:lpstr>
      <vt:lpstr>Slide 6</vt:lpstr>
      <vt:lpstr>PRODUCT</vt:lpstr>
      <vt:lpstr>PRICE</vt:lpstr>
      <vt:lpstr>PLACE</vt:lpstr>
      <vt:lpstr>PROMOTION</vt:lpstr>
      <vt:lpstr>Slide 11</vt:lpstr>
      <vt:lpstr>LIMITATIONS OF THE MARKETING  MIX FRAMEWORK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P’S OF  MARKETING</dc:title>
  <cp:lastModifiedBy>Achal Amazon</cp:lastModifiedBy>
  <cp:revision>1</cp:revision>
  <dcterms:created xsi:type="dcterms:W3CDTF">2021-04-30T19:46:13Z</dcterms:created>
  <dcterms:modified xsi:type="dcterms:W3CDTF">2021-04-30T19:48:27Z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2021-04-30T00:00:00Z</vt:filetime>
  </property>
</Properties>
</file>