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59" r:id="rId5"/>
    <p:sldId id="270" r:id="rId6"/>
    <p:sldId id="260" r:id="rId7"/>
    <p:sldId id="261" r:id="rId8"/>
    <p:sldId id="275" r:id="rId9"/>
    <p:sldId id="278" r:id="rId10"/>
    <p:sldId id="279" r:id="rId11"/>
    <p:sldId id="280" r:id="rId12"/>
    <p:sldId id="262" r:id="rId13"/>
    <p:sldId id="281" r:id="rId14"/>
    <p:sldId id="282" r:id="rId15"/>
    <p:sldId id="283" r:id="rId16"/>
    <p:sldId id="284" r:id="rId17"/>
    <p:sldId id="263" r:id="rId18"/>
    <p:sldId id="285" r:id="rId19"/>
    <p:sldId id="264" r:id="rId20"/>
    <p:sldId id="265" r:id="rId21"/>
    <p:sldId id="271" r:id="rId22"/>
    <p:sldId id="286" r:id="rId23"/>
    <p:sldId id="266" r:id="rId24"/>
    <p:sldId id="267" r:id="rId25"/>
    <p:sldId id="268" r:id="rId26"/>
    <p:sldId id="273" r:id="rId27"/>
    <p:sldId id="269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302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70686" y="1595120"/>
            <a:ext cx="7402626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6861" y="533412"/>
            <a:ext cx="8970899" cy="5616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6915" y="161036"/>
            <a:ext cx="8310168" cy="60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607565"/>
            <a:ext cx="8340725" cy="2303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55993" y="6644437"/>
            <a:ext cx="221742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03/09/2020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14862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BENTHAM &amp; HOOKER’S SYSTEM OF CLASSIFICATION</a:t>
            </a:r>
            <a:endParaRPr lang="en-US" sz="40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8186" y="4876800"/>
            <a:ext cx="3385814" cy="1422584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Dr.Tripta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Jain</a:t>
            </a:r>
          </a:p>
          <a:p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Asst. Professor</a:t>
            </a:r>
          </a:p>
          <a:p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MLS University</a:t>
            </a:r>
            <a:endParaRPr lang="en-US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2133600" y="1524000"/>
            <a:ext cx="3276600" cy="236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7"/>
          <p:cNvSpPr/>
          <p:nvPr/>
        </p:nvSpPr>
        <p:spPr>
          <a:xfrm>
            <a:off x="5181600" y="1524000"/>
            <a:ext cx="3581400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/>
          <p:nvPr/>
        </p:nvSpPr>
        <p:spPr>
          <a:xfrm>
            <a:off x="0" y="3733800"/>
            <a:ext cx="2895600" cy="2819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2667000" y="3810000"/>
            <a:ext cx="2971800" cy="274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/>
        </p:nvSpPr>
        <p:spPr>
          <a:xfrm>
            <a:off x="0" y="1524000"/>
            <a:ext cx="2362200" cy="2286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4837" y="757237"/>
            <a:ext cx="238125" cy="466725"/>
            <a:chOff x="4414837" y="757237"/>
            <a:chExt cx="238125" cy="466725"/>
          </a:xfrm>
        </p:grpSpPr>
        <p:sp>
          <p:nvSpPr>
            <p:cNvPr id="3" name="object 3"/>
            <p:cNvSpPr/>
            <p:nvPr/>
          </p:nvSpPr>
          <p:spPr>
            <a:xfrm>
              <a:off x="4419600" y="76200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76200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828800" y="228600"/>
            <a:ext cx="5715000" cy="533400"/>
          </a:xfrm>
          <a:prstGeom prst="rect">
            <a:avLst/>
          </a:prstGeom>
          <a:solidFill>
            <a:srgbClr val="92D050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77470" algn="ctr">
              <a:lnSpc>
                <a:spcPts val="2760"/>
              </a:lnSpc>
            </a:pPr>
            <a:r>
              <a:rPr sz="2400" b="1" spc="-5" dirty="0">
                <a:latin typeface="Arial"/>
                <a:cs typeface="Arial"/>
              </a:rPr>
              <a:t>DISCIFLORAE</a:t>
            </a:r>
            <a:endParaRPr sz="2400">
              <a:latin typeface="Arial"/>
              <a:cs typeface="Arial"/>
            </a:endParaRPr>
          </a:p>
          <a:p>
            <a:pPr marL="633095">
              <a:lnSpc>
                <a:spcPts val="1415"/>
              </a:lnSpc>
              <a:spcBef>
                <a:spcPts val="25"/>
              </a:spcBef>
            </a:pPr>
            <a:r>
              <a:rPr sz="1200" spc="-10" dirty="0">
                <a:latin typeface="Times New Roman"/>
                <a:cs typeface="Times New Roman"/>
              </a:rPr>
              <a:t>Hypogynous </a:t>
            </a:r>
            <a:r>
              <a:rPr sz="1200" spc="-5" dirty="0">
                <a:latin typeface="Times New Roman"/>
                <a:cs typeface="Times New Roman"/>
              </a:rPr>
              <a:t>flowers </a:t>
            </a:r>
            <a:r>
              <a:rPr sz="1200" dirty="0">
                <a:latin typeface="Times New Roman"/>
                <a:cs typeface="Times New Roman"/>
              </a:rPr>
              <a:t>with a </a:t>
            </a:r>
            <a:r>
              <a:rPr sz="1200" spc="-5" dirty="0">
                <a:latin typeface="Times New Roman"/>
                <a:cs typeface="Times New Roman"/>
              </a:rPr>
              <a:t>cushion-like </a:t>
            </a:r>
            <a:r>
              <a:rPr sz="1200" dirty="0">
                <a:latin typeface="Times New Roman"/>
                <a:cs typeface="Times New Roman"/>
              </a:rPr>
              <a:t>disc </a:t>
            </a:r>
            <a:r>
              <a:rPr sz="1200" spc="-5" dirty="0">
                <a:latin typeface="Times New Roman"/>
                <a:cs typeface="Times New Roman"/>
              </a:rPr>
              <a:t>around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below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ovary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09637" y="990600"/>
            <a:ext cx="7553325" cy="533400"/>
            <a:chOff x="909637" y="990600"/>
            <a:chExt cx="7553325" cy="533400"/>
          </a:xfrm>
        </p:grpSpPr>
        <p:sp>
          <p:nvSpPr>
            <p:cNvPr id="7" name="object 7"/>
            <p:cNvSpPr/>
            <p:nvPr/>
          </p:nvSpPr>
          <p:spPr>
            <a:xfrm>
              <a:off x="914400" y="1143000"/>
              <a:ext cx="7543800" cy="0"/>
            </a:xfrm>
            <a:custGeom>
              <a:avLst/>
              <a:gdLst/>
              <a:ahLst/>
              <a:cxnLst/>
              <a:rect l="l" t="t" r="r" b="b"/>
              <a:pathLst>
                <a:path w="7543800">
                  <a:moveTo>
                    <a:pt x="0" y="0"/>
                  </a:moveTo>
                  <a:lnTo>
                    <a:pt x="75438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09900" y="990599"/>
              <a:ext cx="2743200" cy="533400"/>
            </a:xfrm>
            <a:custGeom>
              <a:avLst/>
              <a:gdLst/>
              <a:ahLst/>
              <a:cxnLst/>
              <a:rect l="l" t="t" r="r" b="b"/>
              <a:pathLst>
                <a:path w="27432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2743200" h="533400">
                  <a:moveTo>
                    <a:pt x="2743200" y="457200"/>
                  </a:moveTo>
                  <a:lnTo>
                    <a:pt x="2711450" y="457200"/>
                  </a:lnTo>
                  <a:lnTo>
                    <a:pt x="2711450" y="0"/>
                  </a:lnTo>
                  <a:lnTo>
                    <a:pt x="2698750" y="0"/>
                  </a:lnTo>
                  <a:lnTo>
                    <a:pt x="2698750" y="457200"/>
                  </a:lnTo>
                  <a:lnTo>
                    <a:pt x="2667000" y="457200"/>
                  </a:lnTo>
                  <a:lnTo>
                    <a:pt x="2705100" y="533400"/>
                  </a:lnTo>
                  <a:lnTo>
                    <a:pt x="2736850" y="469900"/>
                  </a:lnTo>
                  <a:lnTo>
                    <a:pt x="27432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433827" y="1519427"/>
          <a:ext cx="1423034" cy="1717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025"/>
                <a:gridCol w="1250950"/>
                <a:gridCol w="99059"/>
              </a:tblGrid>
              <a:tr h="553212">
                <a:tc gridSpan="3"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Olacales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149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687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891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Olacaceae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127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Aquifoliaceae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487167" y="2700527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87167" y="311810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8304" y="990599"/>
            <a:ext cx="7588250" cy="533400"/>
          </a:xfrm>
          <a:custGeom>
            <a:avLst/>
            <a:gdLst/>
            <a:ahLst/>
            <a:cxnLst/>
            <a:rect l="l" t="t" r="r" b="b"/>
            <a:pathLst>
              <a:path w="7588250" h="533400">
                <a:moveTo>
                  <a:pt x="76200" y="457200"/>
                </a:moveTo>
                <a:lnTo>
                  <a:pt x="44450" y="457200"/>
                </a:lnTo>
                <a:lnTo>
                  <a:pt x="44450" y="0"/>
                </a:lnTo>
                <a:lnTo>
                  <a:pt x="31750" y="0"/>
                </a:lnTo>
                <a:lnTo>
                  <a:pt x="31750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  <a:path w="7588250" h="533400">
                <a:moveTo>
                  <a:pt x="7587996" y="457200"/>
                </a:moveTo>
                <a:lnTo>
                  <a:pt x="7556246" y="457200"/>
                </a:lnTo>
                <a:lnTo>
                  <a:pt x="7556246" y="0"/>
                </a:lnTo>
                <a:lnTo>
                  <a:pt x="7543546" y="0"/>
                </a:lnTo>
                <a:lnTo>
                  <a:pt x="7543546" y="457200"/>
                </a:lnTo>
                <a:lnTo>
                  <a:pt x="7511796" y="457200"/>
                </a:lnTo>
                <a:lnTo>
                  <a:pt x="7549896" y="533400"/>
                </a:lnTo>
                <a:lnTo>
                  <a:pt x="7581646" y="469900"/>
                </a:lnTo>
                <a:lnTo>
                  <a:pt x="7587996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543800" y="1524000"/>
            <a:ext cx="1371600" cy="553720"/>
          </a:xfrm>
          <a:prstGeom prst="rect">
            <a:avLst/>
          </a:prstGeom>
          <a:solidFill>
            <a:srgbClr val="D687A2"/>
          </a:solidFill>
          <a:ln w="9144">
            <a:solidFill>
              <a:srgbClr val="000000"/>
            </a:solidFill>
          </a:ln>
        </p:spPr>
        <p:txBody>
          <a:bodyPr vert="horz" wrap="square" lIns="0" tIns="114935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905"/>
              </a:spcBef>
            </a:pPr>
            <a:r>
              <a:rPr sz="2000" dirty="0">
                <a:latin typeface="Times New Roman"/>
                <a:cs typeface="Times New Roman"/>
              </a:rPr>
              <a:t>Sapindales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47431" y="2077211"/>
            <a:ext cx="0" cy="2147570"/>
          </a:xfrm>
          <a:custGeom>
            <a:avLst/>
            <a:gdLst/>
            <a:ahLst/>
            <a:cxnLst/>
            <a:rect l="l" t="t" r="r" b="b"/>
            <a:pathLst>
              <a:path h="2147570">
                <a:moveTo>
                  <a:pt x="0" y="0"/>
                </a:moveTo>
                <a:lnTo>
                  <a:pt x="0" y="214731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952613" y="2313558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96200" y="2580132"/>
            <a:ext cx="1309370" cy="306705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149225">
              <a:lnSpc>
                <a:spcPct val="100000"/>
              </a:lnSpc>
              <a:spcBef>
                <a:spcPts val="195"/>
              </a:spcBef>
            </a:pPr>
            <a:r>
              <a:rPr sz="1600" spc="-5" dirty="0">
                <a:latin typeface="Times New Roman"/>
                <a:cs typeface="Times New Roman"/>
              </a:rPr>
              <a:t>Sapindaceae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96200" y="2947416"/>
            <a:ext cx="1309370" cy="306705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204"/>
              </a:spcBef>
            </a:pPr>
            <a:r>
              <a:rPr sz="1600" spc="-5" dirty="0">
                <a:latin typeface="Times New Roman"/>
                <a:cs typeface="Times New Roman"/>
              </a:rPr>
              <a:t>Meliosmaceae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696200" y="3314700"/>
            <a:ext cx="1312545" cy="307975"/>
          </a:xfrm>
          <a:custGeom>
            <a:avLst/>
            <a:gdLst/>
            <a:ahLst/>
            <a:cxnLst/>
            <a:rect l="l" t="t" r="r" b="b"/>
            <a:pathLst>
              <a:path w="1312545" h="307975">
                <a:moveTo>
                  <a:pt x="0" y="307848"/>
                </a:moveTo>
                <a:lnTo>
                  <a:pt x="1312163" y="307848"/>
                </a:lnTo>
                <a:lnTo>
                  <a:pt x="1312163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700771" y="3319271"/>
            <a:ext cx="1299845" cy="321945"/>
          </a:xfrm>
          <a:prstGeom prst="rect">
            <a:avLst/>
          </a:prstGeom>
          <a:solidFill>
            <a:srgbClr val="FF00FF"/>
          </a:solidFill>
        </p:spPr>
        <p:txBody>
          <a:bodyPr vert="horz" wrap="square" lIns="0" tIns="21590" rIns="0" bIns="0" rtlCol="0">
            <a:spAutoFit/>
          </a:bodyPr>
          <a:lstStyle/>
          <a:p>
            <a:pPr marL="56515">
              <a:lnSpc>
                <a:spcPct val="100000"/>
              </a:lnSpc>
              <a:spcBef>
                <a:spcPts val="170"/>
              </a:spcBef>
            </a:pPr>
            <a:r>
              <a:rPr sz="1600" spc="-5" dirty="0">
                <a:latin typeface="Times New Roman"/>
                <a:cs typeface="Times New Roman"/>
              </a:rPr>
              <a:t>Anacardiaceae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642669" y="2683573"/>
            <a:ext cx="1353820" cy="1283970"/>
            <a:chOff x="7642669" y="2683573"/>
            <a:chExt cx="1353820" cy="1283970"/>
          </a:xfrm>
        </p:grpSpPr>
        <p:sp>
          <p:nvSpPr>
            <p:cNvPr id="21" name="object 21"/>
            <p:cNvSpPr/>
            <p:nvPr/>
          </p:nvSpPr>
          <p:spPr>
            <a:xfrm>
              <a:off x="7647431" y="2688335"/>
              <a:ext cx="48895" cy="734695"/>
            </a:xfrm>
            <a:custGeom>
              <a:avLst/>
              <a:gdLst/>
              <a:ahLst/>
              <a:cxnLst/>
              <a:rect l="l" t="t" r="r" b="b"/>
              <a:pathLst>
                <a:path w="48895" h="734695">
                  <a:moveTo>
                    <a:pt x="0" y="0"/>
                  </a:moveTo>
                  <a:lnTo>
                    <a:pt x="48768" y="0"/>
                  </a:lnTo>
                </a:path>
                <a:path w="48895" h="734695">
                  <a:moveTo>
                    <a:pt x="0" y="365760"/>
                  </a:moveTo>
                  <a:lnTo>
                    <a:pt x="48768" y="365760"/>
                  </a:lnTo>
                </a:path>
                <a:path w="48895" h="734695">
                  <a:moveTo>
                    <a:pt x="0" y="734567"/>
                  </a:moveTo>
                  <a:lnTo>
                    <a:pt x="48768" y="734567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696199" y="3668267"/>
              <a:ext cx="1295400" cy="294640"/>
            </a:xfrm>
            <a:custGeom>
              <a:avLst/>
              <a:gdLst/>
              <a:ahLst/>
              <a:cxnLst/>
              <a:rect l="l" t="t" r="r" b="b"/>
              <a:pathLst>
                <a:path w="1295400" h="294639">
                  <a:moveTo>
                    <a:pt x="0" y="294131"/>
                  </a:moveTo>
                  <a:lnTo>
                    <a:pt x="1295400" y="294131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2941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948428" y="1519427"/>
          <a:ext cx="2140901" cy="24424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"/>
                <a:gridCol w="220662"/>
                <a:gridCol w="1323339"/>
                <a:gridCol w="398780"/>
              </a:tblGrid>
              <a:tr h="553212">
                <a:tc gridSpan="4"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Celastrales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149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687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3296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7467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0014" marR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Celastraceae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47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26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55"/>
                        </a:lnSpc>
                        <a:spcBef>
                          <a:spcPts val="44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St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ackhousiace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02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58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98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5570" marR="393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Rhamnaceae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280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0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005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95275" marR="393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Vitaceae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249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49225"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381000" y="2744723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1000" y="3154679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1000" y="356311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1000" y="3963923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1000" y="4373879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1000" y="4782311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1000" y="5183123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0143" y="5603747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376427" y="1519427"/>
          <a:ext cx="1547494" cy="5294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10"/>
                <a:gridCol w="1377315"/>
                <a:gridCol w="115569"/>
              </a:tblGrid>
              <a:tr h="553212">
                <a:tc gridSpan="2"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Geraniales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149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687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6329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2959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Linaceae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Humiriaceae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Malpighiaceae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5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Zygophyllaceae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Geraniaceae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89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746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Rutaceae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8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DEC2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Simaroubaceae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Ochnaceae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8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Burseraceae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2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2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Meliaceae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87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8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Dichapetalaceae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2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3" name="object 33"/>
          <p:cNvSpPr txBox="1"/>
          <p:nvPr/>
        </p:nvSpPr>
        <p:spPr>
          <a:xfrm>
            <a:off x="7700771" y="3649979"/>
            <a:ext cx="1299845" cy="307975"/>
          </a:xfrm>
          <a:prstGeom prst="rect">
            <a:avLst/>
          </a:prstGeom>
          <a:solidFill>
            <a:srgbClr val="DEC2E3"/>
          </a:solidFill>
        </p:spPr>
        <p:txBody>
          <a:bodyPr vert="horz" wrap="square" lIns="0" tIns="3746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295"/>
              </a:spcBef>
            </a:pPr>
            <a:r>
              <a:rPr sz="1600" spc="-5" dirty="0">
                <a:latin typeface="Times New Roman"/>
                <a:cs typeface="Times New Roman"/>
              </a:rPr>
              <a:t>Coriariaceae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96200" y="4035552"/>
            <a:ext cx="1309370" cy="307975"/>
          </a:xfrm>
          <a:prstGeom prst="rect">
            <a:avLst/>
          </a:prstGeom>
          <a:solidFill>
            <a:srgbClr val="FF00FF"/>
          </a:solidFill>
          <a:ln w="9144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204"/>
              </a:spcBef>
            </a:pPr>
            <a:r>
              <a:rPr sz="1600" spc="-5" dirty="0">
                <a:latin typeface="Times New Roman"/>
                <a:cs typeface="Times New Roman"/>
              </a:rPr>
              <a:t>Moringaceae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647431" y="3774947"/>
            <a:ext cx="48895" cy="368935"/>
          </a:xfrm>
          <a:custGeom>
            <a:avLst/>
            <a:gdLst/>
            <a:ahLst/>
            <a:cxnLst/>
            <a:rect l="l" t="t" r="r" b="b"/>
            <a:pathLst>
              <a:path w="48895" h="368935">
                <a:moveTo>
                  <a:pt x="0" y="0"/>
                </a:moveTo>
                <a:lnTo>
                  <a:pt x="48768" y="0"/>
                </a:lnTo>
              </a:path>
              <a:path w="48895" h="368935">
                <a:moveTo>
                  <a:pt x="0" y="368807"/>
                </a:moveTo>
                <a:lnTo>
                  <a:pt x="48768" y="36880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745228" y="786130"/>
            <a:ext cx="720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4837" y="1138237"/>
            <a:ext cx="238125" cy="466725"/>
            <a:chOff x="4414837" y="1138237"/>
            <a:chExt cx="238125" cy="466725"/>
          </a:xfrm>
        </p:grpSpPr>
        <p:sp>
          <p:nvSpPr>
            <p:cNvPr id="3" name="object 3"/>
            <p:cNvSpPr/>
            <p:nvPr/>
          </p:nvSpPr>
          <p:spPr>
            <a:xfrm>
              <a:off x="4419600" y="114300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114300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819400" y="304800"/>
            <a:ext cx="3352800" cy="990600"/>
          </a:xfrm>
          <a:prstGeom prst="rect">
            <a:avLst/>
          </a:prstGeom>
          <a:solidFill>
            <a:srgbClr val="B83C68"/>
          </a:solidFill>
          <a:ln w="914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2400" b="1" spc="-25" dirty="0">
                <a:latin typeface="Arial"/>
                <a:cs typeface="Arial"/>
              </a:rPr>
              <a:t>CALYCIFLORAE</a:t>
            </a:r>
            <a:endParaRPr sz="2400">
              <a:latin typeface="Arial"/>
              <a:cs typeface="Arial"/>
            </a:endParaRPr>
          </a:p>
          <a:p>
            <a:pPr marL="351155" marR="388620" algn="ctr">
              <a:lnSpc>
                <a:spcPct val="100000"/>
              </a:lnSpc>
              <a:spcBef>
                <a:spcPts val="15"/>
              </a:spcBef>
            </a:pPr>
            <a:r>
              <a:rPr sz="1400" spc="-5" dirty="0">
                <a:latin typeface="Arial"/>
                <a:cs typeface="Arial"/>
              </a:rPr>
              <a:t>Flowers epigynous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perigynous  Thalamus </a:t>
            </a:r>
            <a:r>
              <a:rPr sz="1400" dirty="0">
                <a:latin typeface="Arial"/>
                <a:cs typeface="Arial"/>
              </a:rPr>
              <a:t>is in the form of a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cup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00100" y="1595437"/>
            <a:ext cx="7510780" cy="538480"/>
            <a:chOff x="800100" y="1595437"/>
            <a:chExt cx="7510780" cy="538480"/>
          </a:xfrm>
        </p:grpSpPr>
        <p:sp>
          <p:nvSpPr>
            <p:cNvPr id="7" name="object 7"/>
            <p:cNvSpPr/>
            <p:nvPr/>
          </p:nvSpPr>
          <p:spPr>
            <a:xfrm>
              <a:off x="838200" y="1600200"/>
              <a:ext cx="7467600" cy="0"/>
            </a:xfrm>
            <a:custGeom>
              <a:avLst/>
              <a:gdLst/>
              <a:ahLst/>
              <a:cxnLst/>
              <a:rect l="l" t="t" r="r" b="b"/>
              <a:pathLst>
                <a:path w="7467600">
                  <a:moveTo>
                    <a:pt x="0" y="0"/>
                  </a:moveTo>
                  <a:lnTo>
                    <a:pt x="74676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0100" y="1600199"/>
              <a:ext cx="3733800" cy="533400"/>
            </a:xfrm>
            <a:custGeom>
              <a:avLst/>
              <a:gdLst/>
              <a:ahLst/>
              <a:cxnLst/>
              <a:rect l="l" t="t" r="r" b="b"/>
              <a:pathLst>
                <a:path w="37338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3733800" h="533400">
                  <a:moveTo>
                    <a:pt x="1981200" y="457200"/>
                  </a:moveTo>
                  <a:lnTo>
                    <a:pt x="1949450" y="457200"/>
                  </a:lnTo>
                  <a:lnTo>
                    <a:pt x="1949450" y="0"/>
                  </a:lnTo>
                  <a:lnTo>
                    <a:pt x="1936750" y="0"/>
                  </a:lnTo>
                  <a:lnTo>
                    <a:pt x="1936750" y="457200"/>
                  </a:lnTo>
                  <a:lnTo>
                    <a:pt x="1905000" y="457200"/>
                  </a:lnTo>
                  <a:lnTo>
                    <a:pt x="1943100" y="533400"/>
                  </a:lnTo>
                  <a:lnTo>
                    <a:pt x="1974850" y="469900"/>
                  </a:lnTo>
                  <a:lnTo>
                    <a:pt x="1981200" y="457200"/>
                  </a:lnTo>
                  <a:close/>
                </a:path>
                <a:path w="3733800" h="533400">
                  <a:moveTo>
                    <a:pt x="3733800" y="457200"/>
                  </a:moveTo>
                  <a:lnTo>
                    <a:pt x="3702050" y="457200"/>
                  </a:lnTo>
                  <a:lnTo>
                    <a:pt x="3702050" y="0"/>
                  </a:lnTo>
                  <a:lnTo>
                    <a:pt x="3689350" y="0"/>
                  </a:lnTo>
                  <a:lnTo>
                    <a:pt x="3689350" y="457200"/>
                  </a:lnTo>
                  <a:lnTo>
                    <a:pt x="3657600" y="457200"/>
                  </a:lnTo>
                  <a:lnTo>
                    <a:pt x="3695700" y="533400"/>
                  </a:lnTo>
                  <a:lnTo>
                    <a:pt x="3727450" y="469900"/>
                  </a:lnTo>
                  <a:lnTo>
                    <a:pt x="37338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005583" y="2133600"/>
            <a:ext cx="1423670" cy="553720"/>
          </a:xfrm>
          <a:prstGeom prst="rect">
            <a:avLst/>
          </a:prstGeom>
          <a:solidFill>
            <a:srgbClr val="F1D6DF"/>
          </a:solidFill>
          <a:ln w="9144">
            <a:solidFill>
              <a:srgbClr val="000000"/>
            </a:solidFill>
          </a:ln>
        </p:spPr>
        <p:txBody>
          <a:bodyPr vert="horz" wrap="square" lIns="0" tIns="116839" rIns="0" bIns="0" rtlCol="0">
            <a:spAutoFit/>
          </a:bodyPr>
          <a:lstStyle/>
          <a:p>
            <a:pPr marL="253365">
              <a:lnSpc>
                <a:spcPct val="100000"/>
              </a:lnSpc>
              <a:spcBef>
                <a:spcPts val="919"/>
              </a:spcBef>
            </a:pPr>
            <a:r>
              <a:rPr sz="2000" dirty="0">
                <a:latin typeface="Arial"/>
                <a:cs typeface="Arial"/>
              </a:rPr>
              <a:t>Myrtales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89404" y="3176016"/>
            <a:ext cx="1252220" cy="306705"/>
          </a:xfrm>
          <a:prstGeom prst="rect">
            <a:avLst/>
          </a:prstGeom>
          <a:solidFill>
            <a:srgbClr val="B13A7D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Rhizophoraceae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89404" y="3595115"/>
            <a:ext cx="1252220" cy="306705"/>
          </a:xfrm>
          <a:prstGeom prst="rect">
            <a:avLst/>
          </a:prstGeom>
          <a:solidFill>
            <a:srgbClr val="B13A7D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Combretaceae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89404" y="3962400"/>
            <a:ext cx="1252220" cy="307975"/>
          </a:xfrm>
          <a:prstGeom prst="rect">
            <a:avLst/>
          </a:prstGeom>
          <a:solidFill>
            <a:srgbClr val="FF00FF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Myrtaceae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29967" y="2686811"/>
            <a:ext cx="48895" cy="2604770"/>
          </a:xfrm>
          <a:custGeom>
            <a:avLst/>
            <a:gdLst/>
            <a:ahLst/>
            <a:cxnLst/>
            <a:rect l="l" t="t" r="r" b="b"/>
            <a:pathLst>
              <a:path w="48894" h="2604770">
                <a:moveTo>
                  <a:pt x="0" y="0"/>
                </a:moveTo>
                <a:lnTo>
                  <a:pt x="0" y="2604516"/>
                </a:lnTo>
              </a:path>
              <a:path w="48894" h="2604770">
                <a:moveTo>
                  <a:pt x="0" y="673608"/>
                </a:moveTo>
                <a:lnTo>
                  <a:pt x="48768" y="673608"/>
                </a:lnTo>
              </a:path>
              <a:path w="48894" h="2604770">
                <a:moveTo>
                  <a:pt x="0" y="1091183"/>
                </a:moveTo>
                <a:lnTo>
                  <a:pt x="48768" y="1091183"/>
                </a:lnTo>
              </a:path>
              <a:path w="48894" h="2604770">
                <a:moveTo>
                  <a:pt x="0" y="1459992"/>
                </a:moveTo>
                <a:lnTo>
                  <a:pt x="48768" y="145999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55595" y="28978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62700" y="1600199"/>
            <a:ext cx="1981200" cy="533400"/>
          </a:xfrm>
          <a:custGeom>
            <a:avLst/>
            <a:gdLst/>
            <a:ahLst/>
            <a:cxnLst/>
            <a:rect l="l" t="t" r="r" b="b"/>
            <a:pathLst>
              <a:path w="1981200" h="533400">
                <a:moveTo>
                  <a:pt x="76200" y="457200"/>
                </a:moveTo>
                <a:lnTo>
                  <a:pt x="44450" y="457200"/>
                </a:lnTo>
                <a:lnTo>
                  <a:pt x="44450" y="0"/>
                </a:lnTo>
                <a:lnTo>
                  <a:pt x="31750" y="0"/>
                </a:lnTo>
                <a:lnTo>
                  <a:pt x="31750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  <a:path w="1981200" h="533400">
                <a:moveTo>
                  <a:pt x="1981200" y="457200"/>
                </a:moveTo>
                <a:lnTo>
                  <a:pt x="1949450" y="457200"/>
                </a:lnTo>
                <a:lnTo>
                  <a:pt x="1949450" y="0"/>
                </a:lnTo>
                <a:lnTo>
                  <a:pt x="1936750" y="0"/>
                </a:lnTo>
                <a:lnTo>
                  <a:pt x="1936750" y="457200"/>
                </a:lnTo>
                <a:lnTo>
                  <a:pt x="1905000" y="457200"/>
                </a:lnTo>
                <a:lnTo>
                  <a:pt x="1943100" y="533400"/>
                </a:lnTo>
                <a:lnTo>
                  <a:pt x="1974850" y="469900"/>
                </a:lnTo>
                <a:lnTo>
                  <a:pt x="1981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20000" y="2133600"/>
            <a:ext cx="1268095" cy="553720"/>
          </a:xfrm>
          <a:custGeom>
            <a:avLst/>
            <a:gdLst/>
            <a:ahLst/>
            <a:cxnLst/>
            <a:rect l="l" t="t" r="r" b="b"/>
            <a:pathLst>
              <a:path w="1268095" h="553719">
                <a:moveTo>
                  <a:pt x="1267968" y="0"/>
                </a:moveTo>
                <a:lnTo>
                  <a:pt x="0" y="0"/>
                </a:lnTo>
                <a:lnTo>
                  <a:pt x="0" y="553212"/>
                </a:lnTo>
                <a:lnTo>
                  <a:pt x="1267968" y="553212"/>
                </a:lnTo>
                <a:lnTo>
                  <a:pt x="1267968" y="0"/>
                </a:lnTo>
                <a:close/>
              </a:path>
            </a:pathLst>
          </a:custGeom>
          <a:solidFill>
            <a:srgbClr val="F1D6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64780" y="3163823"/>
            <a:ext cx="1243965" cy="306705"/>
          </a:xfrm>
          <a:custGeom>
            <a:avLst/>
            <a:gdLst/>
            <a:ahLst/>
            <a:cxnLst/>
            <a:rect l="l" t="t" r="r" b="b"/>
            <a:pathLst>
              <a:path w="1243965" h="306704">
                <a:moveTo>
                  <a:pt x="1243583" y="0"/>
                </a:moveTo>
                <a:lnTo>
                  <a:pt x="0" y="0"/>
                </a:lnTo>
                <a:lnTo>
                  <a:pt x="0" y="306324"/>
                </a:lnTo>
                <a:lnTo>
                  <a:pt x="1243583" y="306324"/>
                </a:lnTo>
                <a:lnTo>
                  <a:pt x="1243583" y="0"/>
                </a:lnTo>
                <a:close/>
              </a:path>
            </a:pathLst>
          </a:custGeom>
          <a:solidFill>
            <a:srgbClr val="FDE8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4780" y="3532632"/>
            <a:ext cx="1243965" cy="306705"/>
          </a:xfrm>
          <a:custGeom>
            <a:avLst/>
            <a:gdLst/>
            <a:ahLst/>
            <a:cxnLst/>
            <a:rect l="l" t="t" r="r" b="b"/>
            <a:pathLst>
              <a:path w="1243965" h="306704">
                <a:moveTo>
                  <a:pt x="1243583" y="0"/>
                </a:moveTo>
                <a:lnTo>
                  <a:pt x="0" y="0"/>
                </a:lnTo>
                <a:lnTo>
                  <a:pt x="0" y="306323"/>
                </a:lnTo>
                <a:lnTo>
                  <a:pt x="1243583" y="306323"/>
                </a:lnTo>
                <a:lnTo>
                  <a:pt x="1243583" y="0"/>
                </a:lnTo>
                <a:close/>
              </a:path>
            </a:pathLst>
          </a:custGeom>
          <a:solidFill>
            <a:srgbClr val="B13A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64780" y="3898391"/>
            <a:ext cx="1243965" cy="307975"/>
          </a:xfrm>
          <a:custGeom>
            <a:avLst/>
            <a:gdLst/>
            <a:ahLst/>
            <a:cxnLst/>
            <a:rect l="l" t="t" r="r" b="b"/>
            <a:pathLst>
              <a:path w="1243965" h="307975">
                <a:moveTo>
                  <a:pt x="1243583" y="0"/>
                </a:moveTo>
                <a:lnTo>
                  <a:pt x="0" y="0"/>
                </a:lnTo>
                <a:lnTo>
                  <a:pt x="0" y="307848"/>
                </a:lnTo>
                <a:lnTo>
                  <a:pt x="1243583" y="307848"/>
                </a:lnTo>
                <a:lnTo>
                  <a:pt x="1243583" y="0"/>
                </a:lnTo>
                <a:close/>
              </a:path>
            </a:pathLst>
          </a:custGeom>
          <a:solidFill>
            <a:srgbClr val="B13A7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7615428" y="2129027"/>
          <a:ext cx="1389380" cy="2072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790"/>
                <a:gridCol w="1170940"/>
                <a:gridCol w="120650"/>
              </a:tblGrid>
              <a:tr h="553212">
                <a:tc gridSpan="2"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Umb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llales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77012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Umbelliferae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24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Araliaceae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94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784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Cornaceae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7717535" y="334822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17535" y="371551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717535" y="408279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6784" y="3389376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6784" y="3799332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6784" y="420624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6784" y="4608576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6784" y="5018532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6784" y="542544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6784" y="5843015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6784" y="625144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66815" y="336042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66815" y="372770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5710428" y="2129027"/>
          <a:ext cx="1354455" cy="1717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65"/>
                <a:gridCol w="1278890"/>
              </a:tblGrid>
              <a:tr h="553212">
                <a:tc gridSpan="2"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Ficoidales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920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7034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Cactaceae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</a:tr>
              <a:tr h="624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Aizoaceae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6711695" y="336042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1695" y="372770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71627" y="2129027"/>
          <a:ext cx="1513205" cy="4648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330"/>
                <a:gridCol w="50165"/>
                <a:gridCol w="1362710"/>
              </a:tblGrid>
              <a:tr h="533400">
                <a:tc gridSpan="3"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Rosales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0731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3400">
                <a:tc rowSpan="1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323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6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Connaraceae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67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Leguminosae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Rosaceae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6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Saxifragaceae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670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Crassulaceae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Droseraceae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Hamamelidaceae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685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Bruniaceae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  <a:tr h="518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13A7D"/>
                    </a:solidFill>
                  </a:tcPr>
                </a:tc>
                <a:tc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Haloragaceae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178307" y="6629400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089404" y="4341876"/>
            <a:ext cx="1252220" cy="306705"/>
          </a:xfrm>
          <a:prstGeom prst="rect">
            <a:avLst/>
          </a:prstGeom>
          <a:solidFill>
            <a:srgbClr val="B13A7D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455"/>
              </a:spcBef>
            </a:pPr>
            <a:r>
              <a:rPr sz="1200" spc="-5" dirty="0">
                <a:latin typeface="Times New Roman"/>
                <a:cs typeface="Times New Roman"/>
              </a:rPr>
              <a:t>Melastomataceae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89404" y="4735067"/>
            <a:ext cx="1252220" cy="306705"/>
          </a:xfrm>
          <a:prstGeom prst="rect">
            <a:avLst/>
          </a:prstGeom>
          <a:solidFill>
            <a:srgbClr val="B13A7D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04165">
              <a:lnSpc>
                <a:spcPct val="100000"/>
              </a:lnSpc>
              <a:spcBef>
                <a:spcPts val="459"/>
              </a:spcBef>
            </a:pPr>
            <a:r>
              <a:rPr sz="1200" spc="-15" dirty="0">
                <a:latin typeface="Times New Roman"/>
                <a:cs typeface="Times New Roman"/>
              </a:rPr>
              <a:t>Lythraceae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89404" y="5102352"/>
            <a:ext cx="1252220" cy="307975"/>
          </a:xfrm>
          <a:prstGeom prst="rect">
            <a:avLst/>
          </a:prstGeom>
          <a:solidFill>
            <a:srgbClr val="B13A7D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280035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Onagraceae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057400" y="4495800"/>
            <a:ext cx="47625" cy="762000"/>
          </a:xfrm>
          <a:custGeom>
            <a:avLst/>
            <a:gdLst/>
            <a:ahLst/>
            <a:cxnLst/>
            <a:rect l="l" t="t" r="r" b="b"/>
            <a:pathLst>
              <a:path w="47625" h="762000">
                <a:moveTo>
                  <a:pt x="0" y="0"/>
                </a:moveTo>
                <a:lnTo>
                  <a:pt x="47243" y="0"/>
                </a:lnTo>
              </a:path>
              <a:path w="47625" h="762000">
                <a:moveTo>
                  <a:pt x="0" y="457200"/>
                </a:moveTo>
                <a:lnTo>
                  <a:pt x="47243" y="457200"/>
                </a:lnTo>
              </a:path>
              <a:path w="47625" h="762000">
                <a:moveTo>
                  <a:pt x="0" y="762000"/>
                </a:moveTo>
                <a:lnTo>
                  <a:pt x="47243" y="762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3729228" y="2129027"/>
          <a:ext cx="1524000" cy="3352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"/>
                <a:gridCol w="76200"/>
                <a:gridCol w="1165225"/>
                <a:gridCol w="130175"/>
              </a:tblGrid>
              <a:tr h="553212">
                <a:tc gridSpan="4"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Passiflorales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1683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13588"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22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Loasaceae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77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Turneraceae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23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26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Passifloraceae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68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13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Cucurbitaceae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31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8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78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Begoniaceae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68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8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13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Datiscaceae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1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3A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4" name="object 44"/>
          <p:cNvSpPr txBox="1"/>
          <p:nvPr/>
        </p:nvSpPr>
        <p:spPr>
          <a:xfrm>
            <a:off x="4821428" y="1319530"/>
            <a:ext cx="720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177797"/>
            <a:ext cx="8772525" cy="574195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9436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Gamopetalae</a:t>
            </a:r>
            <a:r>
              <a:rPr sz="3200" b="1" spc="-5">
                <a:latin typeface="Calibri"/>
                <a:cs typeface="Calibri"/>
              </a:rPr>
              <a:t>: </a:t>
            </a:r>
            <a:r>
              <a:rPr lang="en-US" sz="3200" spc="-5" dirty="0" smtClean="0">
                <a:latin typeface="Calibri"/>
                <a:cs typeface="Calibri"/>
              </a:rPr>
              <a:t>Parianth in two whorls, inner whorl of </a:t>
            </a:r>
            <a:r>
              <a:rPr sz="3200" spc="-10" smtClean="0">
                <a:latin typeface="Calibri"/>
                <a:cs typeface="Calibri"/>
              </a:rPr>
              <a:t> </a:t>
            </a:r>
            <a:r>
              <a:rPr sz="3200" spc="-10">
                <a:latin typeface="Calibri"/>
                <a:cs typeface="Calibri"/>
              </a:rPr>
              <a:t>petals  </a:t>
            </a:r>
            <a:r>
              <a:rPr sz="3200" spc="-5" smtClean="0">
                <a:latin typeface="Calibri"/>
                <a:cs typeface="Calibri"/>
              </a:rPr>
              <a:t>fused</a:t>
            </a:r>
            <a:endParaRPr lang="en-US" sz="3200" spc="-5" dirty="0" smtClean="0">
              <a:latin typeface="Calibri"/>
              <a:cs typeface="Calibri"/>
            </a:endParaRPr>
          </a:p>
          <a:p>
            <a:pPr marL="355600" marR="59436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5" dirty="0" smtClean="0">
                <a:latin typeface="Calibri"/>
                <a:cs typeface="Calibri"/>
              </a:rPr>
              <a:t>Divided into 3 series: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b="1" spc="-20" dirty="0">
                <a:solidFill>
                  <a:srgbClr val="C00000"/>
                </a:solidFill>
                <a:latin typeface="Calibri"/>
                <a:cs typeface="Calibri"/>
              </a:rPr>
              <a:t>Inferae: </a:t>
            </a:r>
            <a:r>
              <a:rPr sz="2800" spc="-15" dirty="0">
                <a:latin typeface="Calibri"/>
                <a:cs typeface="Calibri"/>
              </a:rPr>
              <a:t>ovary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inferior</a:t>
            </a:r>
            <a:endParaRPr sz="28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b="1" dirty="0">
                <a:latin typeface="Calibri"/>
                <a:cs typeface="Calibri"/>
              </a:rPr>
              <a:t>3 </a:t>
            </a:r>
            <a:r>
              <a:rPr sz="2400" b="1" spc="-10" dirty="0">
                <a:latin typeface="Calibri"/>
                <a:cs typeface="Calibri"/>
              </a:rPr>
              <a:t>orders: </a:t>
            </a:r>
            <a:r>
              <a:rPr sz="2400" dirty="0">
                <a:latin typeface="Calibri"/>
                <a:cs typeface="Calibri"/>
              </a:rPr>
              <a:t>Rubiales, </a:t>
            </a:r>
            <a:r>
              <a:rPr sz="2400" spc="-10" dirty="0">
                <a:latin typeface="Calibri"/>
                <a:cs typeface="Calibri"/>
              </a:rPr>
              <a:t>Asterales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Campanales</a:t>
            </a:r>
            <a:endParaRPr sz="24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350">
              <a:latin typeface="Times New Roman"/>
              <a:cs typeface="Times New Roman"/>
            </a:endParaRPr>
          </a:p>
          <a:p>
            <a:pPr marL="756285" marR="426084" lvl="1" indent="-287020">
              <a:lnSpc>
                <a:spcPts val="3020"/>
              </a:lnSpc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solidFill>
                  <a:srgbClr val="C00000"/>
                </a:solidFill>
                <a:latin typeface="Calibri"/>
                <a:cs typeface="Calibri"/>
              </a:rPr>
              <a:t>Heteromerae: </a:t>
            </a:r>
            <a:r>
              <a:rPr sz="2800" spc="-15" dirty="0">
                <a:latin typeface="Calibri"/>
                <a:cs typeface="Calibri"/>
              </a:rPr>
              <a:t>Ovary </a:t>
            </a:r>
            <a:r>
              <a:rPr sz="2800" spc="-35" dirty="0">
                <a:latin typeface="Calibri"/>
                <a:cs typeface="Calibri"/>
              </a:rPr>
              <a:t>superior, </a:t>
            </a:r>
            <a:r>
              <a:rPr sz="2800" spc="-15" dirty="0">
                <a:latin typeface="Calibri"/>
                <a:cs typeface="Calibri"/>
              </a:rPr>
              <a:t>stamens </a:t>
            </a:r>
            <a:r>
              <a:rPr sz="2800" spc="-5" dirty="0">
                <a:latin typeface="Calibri"/>
                <a:cs typeface="Calibri"/>
              </a:rPr>
              <a:t>in one or </a:t>
            </a:r>
            <a:r>
              <a:rPr sz="2800" spc="-10" dirty="0">
                <a:latin typeface="Calibri"/>
                <a:cs typeface="Calibri"/>
              </a:rPr>
              <a:t>two  </a:t>
            </a:r>
            <a:r>
              <a:rPr sz="2800" spc="-5" dirty="0">
                <a:latin typeface="Calibri"/>
                <a:cs typeface="Calibri"/>
              </a:rPr>
              <a:t>whorls, </a:t>
            </a:r>
            <a:r>
              <a:rPr sz="2800" spc="-10" dirty="0">
                <a:latin typeface="Calibri"/>
                <a:cs typeface="Calibri"/>
              </a:rPr>
              <a:t>carpels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5" dirty="0">
                <a:latin typeface="Calibri"/>
                <a:cs typeface="Calibri"/>
              </a:rPr>
              <a:t>than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b="1" dirty="0">
                <a:latin typeface="Calibri"/>
                <a:cs typeface="Calibri"/>
              </a:rPr>
              <a:t>3 </a:t>
            </a:r>
            <a:r>
              <a:rPr sz="2400" b="1" spc="-10" dirty="0">
                <a:latin typeface="Calibri"/>
                <a:cs typeface="Calibri"/>
              </a:rPr>
              <a:t>orders: </a:t>
            </a:r>
            <a:r>
              <a:rPr sz="2400" spc="-5" dirty="0">
                <a:latin typeface="Calibri"/>
                <a:cs typeface="Calibri"/>
              </a:rPr>
              <a:t>Ericales, </a:t>
            </a:r>
            <a:r>
              <a:rPr sz="2400" dirty="0">
                <a:latin typeface="Calibri"/>
                <a:cs typeface="Calibri"/>
              </a:rPr>
              <a:t>Primulales and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Ebenales</a:t>
            </a:r>
            <a:endParaRPr sz="24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350">
              <a:latin typeface="Times New Roman"/>
              <a:cs typeface="Times New Roman"/>
            </a:endParaRPr>
          </a:p>
          <a:p>
            <a:pPr marL="756285" marR="362585" lvl="1" indent="-287020">
              <a:lnSpc>
                <a:spcPts val="3020"/>
              </a:lnSpc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C00000"/>
                </a:solidFill>
                <a:latin typeface="Calibri"/>
                <a:cs typeface="Calibri"/>
              </a:rPr>
              <a:t>Bicarpellatae: </a:t>
            </a:r>
            <a:r>
              <a:rPr sz="2800" spc="-15" dirty="0">
                <a:latin typeface="Calibri"/>
                <a:cs typeface="Calibri"/>
              </a:rPr>
              <a:t>Ovary </a:t>
            </a:r>
            <a:r>
              <a:rPr sz="2800" spc="-35" dirty="0">
                <a:latin typeface="Calibri"/>
                <a:cs typeface="Calibri"/>
              </a:rPr>
              <a:t>superior, </a:t>
            </a:r>
            <a:r>
              <a:rPr sz="2800" spc="-15" dirty="0">
                <a:latin typeface="Calibri"/>
                <a:cs typeface="Calibri"/>
              </a:rPr>
              <a:t>stamens </a:t>
            </a:r>
            <a:r>
              <a:rPr sz="2800" spc="-5" dirty="0">
                <a:latin typeface="Calibri"/>
                <a:cs typeface="Calibri"/>
              </a:rPr>
              <a:t>in one whorls,  </a:t>
            </a:r>
            <a:r>
              <a:rPr sz="2800" spc="-10" dirty="0">
                <a:latin typeface="Calibri"/>
                <a:cs typeface="Calibri"/>
              </a:rPr>
              <a:t>carpels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b="1" dirty="0">
                <a:latin typeface="Calibri"/>
                <a:cs typeface="Calibri"/>
              </a:rPr>
              <a:t>4 </a:t>
            </a:r>
            <a:r>
              <a:rPr sz="2400" b="1" spc="-10" dirty="0">
                <a:latin typeface="Calibri"/>
                <a:cs typeface="Calibri"/>
              </a:rPr>
              <a:t>orders</a:t>
            </a:r>
            <a:r>
              <a:rPr sz="2400" spc="-1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Gentianales, </a:t>
            </a:r>
            <a:r>
              <a:rPr sz="2400" spc="-10" dirty="0">
                <a:latin typeface="Calibri"/>
                <a:cs typeface="Calibri"/>
              </a:rPr>
              <a:t>Polemoniales, </a:t>
            </a:r>
            <a:r>
              <a:rPr sz="2400" spc="-15" dirty="0">
                <a:latin typeface="Calibri"/>
                <a:cs typeface="Calibri"/>
              </a:rPr>
              <a:t>Personales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Lamiales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13128" y="153365"/>
            <a:ext cx="63207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Subclass 2:</a:t>
            </a:r>
            <a:r>
              <a:rPr sz="4800" spc="-65" dirty="0"/>
              <a:t> </a:t>
            </a:r>
            <a:r>
              <a:rPr sz="4800" spc="-15" dirty="0"/>
              <a:t>Gamopetalae</a:t>
            </a:r>
            <a:endParaRPr sz="4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4837" y="1138237"/>
            <a:ext cx="238125" cy="619125"/>
            <a:chOff x="4414837" y="1138237"/>
            <a:chExt cx="238125" cy="619125"/>
          </a:xfrm>
        </p:grpSpPr>
        <p:sp>
          <p:nvSpPr>
            <p:cNvPr id="3" name="object 3"/>
            <p:cNvSpPr/>
            <p:nvPr/>
          </p:nvSpPr>
          <p:spPr>
            <a:xfrm>
              <a:off x="4419600" y="1143000"/>
              <a:ext cx="228600" cy="609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11430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0" y="457200"/>
                  </a:moveTo>
                  <a:lnTo>
                    <a:pt x="57150" y="4572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57200"/>
                  </a:lnTo>
                  <a:lnTo>
                    <a:pt x="228600" y="457200"/>
                  </a:lnTo>
                  <a:lnTo>
                    <a:pt x="114300" y="60960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209800" y="381000"/>
            <a:ext cx="4648200" cy="838200"/>
          </a:xfrm>
          <a:prstGeom prst="rect">
            <a:avLst/>
          </a:prstGeom>
          <a:solidFill>
            <a:srgbClr val="FFFF00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78105" algn="ctr">
              <a:lnSpc>
                <a:spcPts val="2700"/>
              </a:lnSpc>
            </a:pPr>
            <a:r>
              <a:rPr sz="2400" b="1" i="1" spc="-5" dirty="0">
                <a:latin typeface="Arial"/>
                <a:cs typeface="Arial"/>
              </a:rPr>
              <a:t>SUB-CLASS </a:t>
            </a:r>
            <a:r>
              <a:rPr sz="2400" b="1" i="1" dirty="0">
                <a:latin typeface="Arial"/>
                <a:cs typeface="Arial"/>
              </a:rPr>
              <a:t>-</a:t>
            </a:r>
            <a:r>
              <a:rPr sz="2400" b="1" i="1" spc="-5" dirty="0">
                <a:latin typeface="Arial"/>
                <a:cs typeface="Arial"/>
              </a:rPr>
              <a:t> </a:t>
            </a:r>
            <a:r>
              <a:rPr sz="2400" b="1" i="1" spc="-25" dirty="0">
                <a:latin typeface="Arial"/>
                <a:cs typeface="Arial"/>
              </a:rPr>
              <a:t>GAMOPETALAE</a:t>
            </a:r>
            <a:endParaRPr sz="2400">
              <a:latin typeface="Arial"/>
              <a:cs typeface="Arial"/>
            </a:endParaRPr>
          </a:p>
          <a:p>
            <a:pPr marR="25400" algn="ctr">
              <a:lnSpc>
                <a:spcPct val="100000"/>
              </a:lnSpc>
            </a:pPr>
            <a:r>
              <a:rPr sz="2400" b="1" i="1" spc="-5" dirty="0">
                <a:latin typeface="Arial"/>
                <a:cs typeface="Arial"/>
              </a:rPr>
              <a:t>petals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fused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57300" y="1748027"/>
            <a:ext cx="6629400" cy="538480"/>
            <a:chOff x="1257300" y="1748027"/>
            <a:chExt cx="6629400" cy="538480"/>
          </a:xfrm>
        </p:grpSpPr>
        <p:sp>
          <p:nvSpPr>
            <p:cNvPr id="7" name="object 7"/>
            <p:cNvSpPr/>
            <p:nvPr/>
          </p:nvSpPr>
          <p:spPr>
            <a:xfrm>
              <a:off x="1295400" y="1752599"/>
              <a:ext cx="6553200" cy="0"/>
            </a:xfrm>
            <a:custGeom>
              <a:avLst/>
              <a:gdLst/>
              <a:ahLst/>
              <a:cxnLst/>
              <a:rect l="l" t="t" r="r" b="b"/>
              <a:pathLst>
                <a:path w="6553200">
                  <a:moveTo>
                    <a:pt x="0" y="0"/>
                  </a:moveTo>
                  <a:lnTo>
                    <a:pt x="65532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57300" y="1752599"/>
              <a:ext cx="6629400" cy="533400"/>
            </a:xfrm>
            <a:custGeom>
              <a:avLst/>
              <a:gdLst/>
              <a:ahLst/>
              <a:cxnLst/>
              <a:rect l="l" t="t" r="r" b="b"/>
              <a:pathLst>
                <a:path w="66294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6629400" h="533400">
                  <a:moveTo>
                    <a:pt x="3352800" y="457200"/>
                  </a:moveTo>
                  <a:lnTo>
                    <a:pt x="3321050" y="457200"/>
                  </a:lnTo>
                  <a:lnTo>
                    <a:pt x="3321050" y="0"/>
                  </a:lnTo>
                  <a:lnTo>
                    <a:pt x="3308350" y="0"/>
                  </a:lnTo>
                  <a:lnTo>
                    <a:pt x="3308350" y="457200"/>
                  </a:lnTo>
                  <a:lnTo>
                    <a:pt x="3276600" y="457200"/>
                  </a:lnTo>
                  <a:lnTo>
                    <a:pt x="3314700" y="533400"/>
                  </a:lnTo>
                  <a:lnTo>
                    <a:pt x="3346450" y="469900"/>
                  </a:lnTo>
                  <a:lnTo>
                    <a:pt x="3352800" y="457200"/>
                  </a:lnTo>
                  <a:close/>
                </a:path>
                <a:path w="6629400" h="533400">
                  <a:moveTo>
                    <a:pt x="6629400" y="457200"/>
                  </a:moveTo>
                  <a:lnTo>
                    <a:pt x="6597650" y="457200"/>
                  </a:lnTo>
                  <a:lnTo>
                    <a:pt x="6597650" y="0"/>
                  </a:lnTo>
                  <a:lnTo>
                    <a:pt x="6584950" y="0"/>
                  </a:lnTo>
                  <a:lnTo>
                    <a:pt x="6584950" y="457200"/>
                  </a:lnTo>
                  <a:lnTo>
                    <a:pt x="6553200" y="457200"/>
                  </a:lnTo>
                  <a:lnTo>
                    <a:pt x="6591300" y="533400"/>
                  </a:lnTo>
                  <a:lnTo>
                    <a:pt x="6623050" y="469900"/>
                  </a:lnTo>
                  <a:lnTo>
                    <a:pt x="66294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248400" y="2286000"/>
            <a:ext cx="2667000" cy="685800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149860" rIns="0" bIns="0" rtlCol="0">
            <a:spAutoFit/>
          </a:bodyPr>
          <a:lstStyle/>
          <a:p>
            <a:pPr marL="73025">
              <a:lnSpc>
                <a:spcPct val="100000"/>
              </a:lnSpc>
              <a:spcBef>
                <a:spcPts val="1180"/>
              </a:spcBef>
            </a:pPr>
            <a:r>
              <a:rPr sz="2400" b="1" spc="-35" dirty="0">
                <a:latin typeface="Arial"/>
                <a:cs typeface="Arial"/>
              </a:rPr>
              <a:t>BICARPELLATAE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6600" y="2971800"/>
            <a:ext cx="0" cy="1981200"/>
          </a:xfrm>
          <a:custGeom>
            <a:avLst/>
            <a:gdLst/>
            <a:ahLst/>
            <a:cxnLst/>
            <a:rect l="l" t="t" r="r" b="b"/>
            <a:pathLst>
              <a:path h="1981200">
                <a:moveTo>
                  <a:pt x="0" y="0"/>
                </a:moveTo>
                <a:lnTo>
                  <a:pt x="0" y="1981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77000" y="3581400"/>
            <a:ext cx="1981200" cy="381000"/>
          </a:xfrm>
          <a:prstGeom prst="rect">
            <a:avLst/>
          </a:prstGeom>
          <a:solidFill>
            <a:srgbClr val="F1D6DF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Gentianales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77000" y="4038600"/>
            <a:ext cx="1981200" cy="381000"/>
          </a:xfrm>
          <a:prstGeom prst="rect">
            <a:avLst/>
          </a:prstGeom>
          <a:solidFill>
            <a:srgbClr val="F1D6DF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Polemoniales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77000" y="4495800"/>
            <a:ext cx="1981200" cy="381000"/>
          </a:xfrm>
          <a:prstGeom prst="rect">
            <a:avLst/>
          </a:prstGeom>
          <a:solidFill>
            <a:srgbClr val="F1D6DF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19621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Personiales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77000" y="4953000"/>
            <a:ext cx="1981200" cy="381000"/>
          </a:xfrm>
          <a:prstGeom prst="rect">
            <a:avLst/>
          </a:prstGeom>
          <a:solidFill>
            <a:srgbClr val="F1D6DF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8227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Lamiales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00800" y="2971800"/>
            <a:ext cx="76200" cy="2438400"/>
          </a:xfrm>
          <a:custGeom>
            <a:avLst/>
            <a:gdLst/>
            <a:ahLst/>
            <a:cxnLst/>
            <a:rect l="l" t="t" r="r" b="b"/>
            <a:pathLst>
              <a:path w="76200" h="2438400">
                <a:moveTo>
                  <a:pt x="0" y="838200"/>
                </a:moveTo>
                <a:lnTo>
                  <a:pt x="76200" y="838200"/>
                </a:lnTo>
              </a:path>
              <a:path w="76200" h="2438400">
                <a:moveTo>
                  <a:pt x="0" y="1295400"/>
                </a:moveTo>
                <a:lnTo>
                  <a:pt x="76200" y="1295400"/>
                </a:lnTo>
              </a:path>
              <a:path w="76200" h="2438400">
                <a:moveTo>
                  <a:pt x="0" y="1752600"/>
                </a:moveTo>
                <a:lnTo>
                  <a:pt x="76200" y="1752600"/>
                </a:lnTo>
              </a:path>
              <a:path w="76200" h="2438400">
                <a:moveTo>
                  <a:pt x="0" y="2209800"/>
                </a:moveTo>
                <a:lnTo>
                  <a:pt x="76200" y="2209800"/>
                </a:lnTo>
              </a:path>
              <a:path w="76200" h="2438400">
                <a:moveTo>
                  <a:pt x="0" y="0"/>
                </a:moveTo>
                <a:lnTo>
                  <a:pt x="0" y="2438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47828" y="2281427"/>
          <a:ext cx="2895600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76200"/>
                <a:gridCol w="1981200"/>
                <a:gridCol w="762000"/>
              </a:tblGrid>
              <a:tr h="685800">
                <a:tc gridSpan="4">
                  <a:txBody>
                    <a:bodyPr/>
                    <a:lstStyle/>
                    <a:p>
                      <a:pPr marL="82232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INFERAE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42950">
                        <a:lnSpc>
                          <a:spcPct val="10000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Orders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Rubiales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89255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Asterales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8415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Campanulales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3195827" y="2281427"/>
          <a:ext cx="2895600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76200"/>
                <a:gridCol w="1981200"/>
                <a:gridCol w="762000"/>
              </a:tblGrid>
              <a:tr h="685800">
                <a:tc gridSpan="4">
                  <a:txBody>
                    <a:bodyPr/>
                    <a:lstStyle/>
                    <a:p>
                      <a:pPr marL="26479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HETEROMERAE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42950">
                        <a:lnSpc>
                          <a:spcPct val="100000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Orders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Ericales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80035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Primulales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Ebenales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1D6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7055866" y="3224911"/>
            <a:ext cx="7480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Or</a:t>
            </a:r>
            <a:r>
              <a:rPr sz="2000" b="1" i="1" spc="10" dirty="0">
                <a:latin typeface="Times New Roman"/>
                <a:cs typeface="Times New Roman"/>
              </a:rPr>
              <a:t>d</a:t>
            </a:r>
            <a:r>
              <a:rPr sz="2000" b="1" i="1" dirty="0">
                <a:latin typeface="Times New Roman"/>
                <a:cs typeface="Times New Roman"/>
              </a:rPr>
              <a:t>ers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32908" y="1471930"/>
            <a:ext cx="661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Seri</a:t>
            </a:r>
            <a:r>
              <a:rPr sz="2000" b="1" i="1" spc="-10" dirty="0">
                <a:latin typeface="Times New Roman"/>
                <a:cs typeface="Times New Roman"/>
              </a:rPr>
              <a:t>e</a:t>
            </a:r>
            <a:r>
              <a:rPr sz="2000" b="1" i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62437" y="1618297"/>
            <a:ext cx="238125" cy="466725"/>
            <a:chOff x="4262437" y="1618297"/>
            <a:chExt cx="238125" cy="466725"/>
          </a:xfrm>
        </p:grpSpPr>
        <p:sp>
          <p:nvSpPr>
            <p:cNvPr id="3" name="object 3"/>
            <p:cNvSpPr/>
            <p:nvPr/>
          </p:nvSpPr>
          <p:spPr>
            <a:xfrm>
              <a:off x="4267200" y="162306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67200" y="162306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676400" y="838200"/>
            <a:ext cx="5715000" cy="937260"/>
          </a:xfrm>
          <a:prstGeom prst="rect">
            <a:avLst/>
          </a:prstGeom>
          <a:solidFill>
            <a:srgbClr val="FFFF99"/>
          </a:solidFill>
          <a:ln w="9144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sz="2400" b="1" spc="-5" dirty="0">
                <a:latin typeface="Arial"/>
                <a:cs typeface="Arial"/>
              </a:rPr>
              <a:t>INFERAE</a:t>
            </a:r>
            <a:endParaRPr sz="2400">
              <a:latin typeface="Arial"/>
              <a:cs typeface="Arial"/>
            </a:endParaRPr>
          </a:p>
          <a:p>
            <a:pPr marL="5080" algn="ct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Flowers </a:t>
            </a:r>
            <a:r>
              <a:rPr sz="2400" b="1" spc="5" dirty="0">
                <a:latin typeface="Arial"/>
                <a:cs typeface="Arial"/>
              </a:rPr>
              <a:t>with </a:t>
            </a:r>
            <a:r>
              <a:rPr sz="2400" b="1" dirty="0">
                <a:latin typeface="Arial"/>
                <a:cs typeface="Arial"/>
              </a:rPr>
              <a:t>inferior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ovary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52500" y="2119883"/>
            <a:ext cx="7801609" cy="2838450"/>
            <a:chOff x="952500" y="2119883"/>
            <a:chExt cx="7801609" cy="2838450"/>
          </a:xfrm>
        </p:grpSpPr>
        <p:sp>
          <p:nvSpPr>
            <p:cNvPr id="7" name="object 7"/>
            <p:cNvSpPr/>
            <p:nvPr/>
          </p:nvSpPr>
          <p:spPr>
            <a:xfrm>
              <a:off x="952500" y="2119883"/>
              <a:ext cx="7391400" cy="533400"/>
            </a:xfrm>
            <a:custGeom>
              <a:avLst/>
              <a:gdLst/>
              <a:ahLst/>
              <a:cxnLst/>
              <a:rect l="l" t="t" r="r" b="b"/>
              <a:pathLst>
                <a:path w="73914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7391400" h="533400">
                  <a:moveTo>
                    <a:pt x="3505200" y="457200"/>
                  </a:moveTo>
                  <a:lnTo>
                    <a:pt x="3473450" y="457200"/>
                  </a:lnTo>
                  <a:lnTo>
                    <a:pt x="3473450" y="0"/>
                  </a:lnTo>
                  <a:lnTo>
                    <a:pt x="3460750" y="0"/>
                  </a:lnTo>
                  <a:lnTo>
                    <a:pt x="3460750" y="457200"/>
                  </a:lnTo>
                  <a:lnTo>
                    <a:pt x="3429000" y="457200"/>
                  </a:lnTo>
                  <a:lnTo>
                    <a:pt x="3467100" y="533400"/>
                  </a:lnTo>
                  <a:lnTo>
                    <a:pt x="3498850" y="469900"/>
                  </a:lnTo>
                  <a:lnTo>
                    <a:pt x="3505200" y="457200"/>
                  </a:lnTo>
                  <a:close/>
                </a:path>
                <a:path w="7391400" h="533400">
                  <a:moveTo>
                    <a:pt x="7391400" y="457200"/>
                  </a:moveTo>
                  <a:lnTo>
                    <a:pt x="7359650" y="457200"/>
                  </a:lnTo>
                  <a:lnTo>
                    <a:pt x="7359650" y="0"/>
                  </a:lnTo>
                  <a:lnTo>
                    <a:pt x="7346950" y="0"/>
                  </a:lnTo>
                  <a:lnTo>
                    <a:pt x="7346950" y="457200"/>
                  </a:lnTo>
                  <a:lnTo>
                    <a:pt x="7315200" y="457200"/>
                  </a:lnTo>
                  <a:lnTo>
                    <a:pt x="7353300" y="533400"/>
                  </a:lnTo>
                  <a:lnTo>
                    <a:pt x="7385050" y="469900"/>
                  </a:lnTo>
                  <a:lnTo>
                    <a:pt x="73914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62800" y="2653283"/>
              <a:ext cx="1586865" cy="589915"/>
            </a:xfrm>
            <a:custGeom>
              <a:avLst/>
              <a:gdLst/>
              <a:ahLst/>
              <a:cxnLst/>
              <a:rect l="l" t="t" r="r" b="b"/>
              <a:pathLst>
                <a:path w="1586865" h="589914">
                  <a:moveTo>
                    <a:pt x="1586483" y="0"/>
                  </a:moveTo>
                  <a:lnTo>
                    <a:pt x="0" y="0"/>
                  </a:lnTo>
                  <a:lnTo>
                    <a:pt x="0" y="589788"/>
                  </a:lnTo>
                  <a:lnTo>
                    <a:pt x="1586483" y="589788"/>
                  </a:lnTo>
                  <a:lnTo>
                    <a:pt x="158648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62800" y="2653283"/>
              <a:ext cx="1586865" cy="589915"/>
            </a:xfrm>
            <a:custGeom>
              <a:avLst/>
              <a:gdLst/>
              <a:ahLst/>
              <a:cxnLst/>
              <a:rect l="l" t="t" r="r" b="b"/>
              <a:pathLst>
                <a:path w="1586865" h="589914">
                  <a:moveTo>
                    <a:pt x="0" y="589788"/>
                  </a:moveTo>
                  <a:lnTo>
                    <a:pt x="1586483" y="589788"/>
                  </a:lnTo>
                  <a:lnTo>
                    <a:pt x="1586483" y="0"/>
                  </a:lnTo>
                  <a:lnTo>
                    <a:pt x="0" y="0"/>
                  </a:lnTo>
                  <a:lnTo>
                    <a:pt x="0" y="5897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81671" y="3243072"/>
              <a:ext cx="0" cy="1710055"/>
            </a:xfrm>
            <a:custGeom>
              <a:avLst/>
              <a:gdLst/>
              <a:ahLst/>
              <a:cxnLst/>
              <a:rect l="l" t="t" r="r" b="b"/>
              <a:pathLst>
                <a:path h="1710054">
                  <a:moveTo>
                    <a:pt x="0" y="0"/>
                  </a:moveTo>
                  <a:lnTo>
                    <a:pt x="0" y="1709927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686293" y="3494659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39583" y="3781044"/>
            <a:ext cx="1516380" cy="327660"/>
          </a:xfrm>
          <a:prstGeom prst="rect">
            <a:avLst/>
          </a:prstGeom>
          <a:solidFill>
            <a:srgbClr val="E2AED7"/>
          </a:solidFill>
          <a:ln w="9144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280"/>
              </a:spcBef>
            </a:pPr>
            <a:r>
              <a:rPr sz="1600" spc="-5" dirty="0">
                <a:latin typeface="Times New Roman"/>
                <a:cs typeface="Times New Roman"/>
              </a:rPr>
              <a:t>Stylidaceae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39583" y="4175759"/>
            <a:ext cx="1516380" cy="326390"/>
          </a:xfrm>
          <a:prstGeom prst="rect">
            <a:avLst/>
          </a:prstGeom>
          <a:solidFill>
            <a:srgbClr val="E2AED7"/>
          </a:solidFill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08279">
              <a:lnSpc>
                <a:spcPct val="100000"/>
              </a:lnSpc>
              <a:spcBef>
                <a:spcPts val="275"/>
              </a:spcBef>
            </a:pPr>
            <a:r>
              <a:rPr sz="1600" spc="-5" dirty="0">
                <a:latin typeface="Times New Roman"/>
                <a:cs typeface="Times New Roman"/>
              </a:rPr>
              <a:t>Goodeniaceae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9583" y="4565903"/>
            <a:ext cx="1516380" cy="330835"/>
          </a:xfrm>
          <a:prstGeom prst="rect">
            <a:avLst/>
          </a:prstGeom>
          <a:solidFill>
            <a:srgbClr val="E2AED7"/>
          </a:solidFill>
          <a:ln w="9144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295"/>
              </a:spcBef>
            </a:pPr>
            <a:r>
              <a:rPr sz="1600" spc="-5" dirty="0">
                <a:latin typeface="Times New Roman"/>
                <a:cs typeface="Times New Roman"/>
              </a:rPr>
              <a:t>Campanulaceae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81671" y="3895344"/>
            <a:ext cx="58419" cy="786765"/>
          </a:xfrm>
          <a:custGeom>
            <a:avLst/>
            <a:gdLst/>
            <a:ahLst/>
            <a:cxnLst/>
            <a:rect l="l" t="t" r="r" b="b"/>
            <a:pathLst>
              <a:path w="58420" h="786764">
                <a:moveTo>
                  <a:pt x="0" y="0"/>
                </a:moveTo>
                <a:lnTo>
                  <a:pt x="57911" y="0"/>
                </a:lnTo>
              </a:path>
              <a:path w="58420" h="786764">
                <a:moveTo>
                  <a:pt x="0" y="393191"/>
                </a:moveTo>
                <a:lnTo>
                  <a:pt x="57911" y="393191"/>
                </a:lnTo>
              </a:path>
              <a:path w="58420" h="786764">
                <a:moveTo>
                  <a:pt x="0" y="786383"/>
                </a:moveTo>
                <a:lnTo>
                  <a:pt x="57911" y="78638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424428" y="2648711"/>
          <a:ext cx="2133598" cy="2587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/>
                <a:gridCol w="114300"/>
                <a:gridCol w="1374775"/>
                <a:gridCol w="429894"/>
              </a:tblGrid>
              <a:tr h="586739">
                <a:tc gridSpan="4">
                  <a:txBody>
                    <a:bodyPr/>
                    <a:lstStyle/>
                    <a:p>
                      <a:pPr marL="535940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Asterales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3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2251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15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Valerianaceae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645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2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8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BC5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89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Dipsacaceae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93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40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05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Calyceraceae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71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C5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066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Compositae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341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304800" y="2653283"/>
            <a:ext cx="8481060" cy="599440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455930">
              <a:lnSpc>
                <a:spcPct val="100000"/>
              </a:lnSpc>
              <a:spcBef>
                <a:spcPts val="1105"/>
              </a:spcBef>
              <a:tabLst>
                <a:tab pos="6837680" algn="l"/>
              </a:tabLst>
            </a:pPr>
            <a:r>
              <a:rPr sz="2000" dirty="0">
                <a:latin typeface="Arial"/>
                <a:cs typeface="Arial"/>
              </a:rPr>
              <a:t>Rubiales	</a:t>
            </a:r>
            <a:r>
              <a:rPr sz="3000" baseline="1388" dirty="0">
                <a:latin typeface="Arial"/>
                <a:cs typeface="Arial"/>
              </a:rPr>
              <a:t>Campanulales</a:t>
            </a:r>
            <a:endParaRPr sz="3000" baseline="138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23010" y="3509009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4151" y="3758184"/>
            <a:ext cx="1696720" cy="370840"/>
          </a:xfrm>
          <a:prstGeom prst="rect">
            <a:avLst/>
          </a:prstGeom>
          <a:solidFill>
            <a:srgbClr val="EBC5DB"/>
          </a:solidFill>
          <a:ln w="9144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256540">
              <a:lnSpc>
                <a:spcPct val="100000"/>
              </a:lnSpc>
              <a:spcBef>
                <a:spcPts val="450"/>
              </a:spcBef>
            </a:pPr>
            <a:r>
              <a:rPr sz="1600" spc="-5" dirty="0">
                <a:latin typeface="Times New Roman"/>
                <a:cs typeface="Times New Roman"/>
              </a:rPr>
              <a:t>Caprifoliaceae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4151" y="4201667"/>
            <a:ext cx="1696720" cy="370840"/>
          </a:xfrm>
          <a:prstGeom prst="rect">
            <a:avLst/>
          </a:prstGeom>
          <a:solidFill>
            <a:srgbClr val="FF00FF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425450">
              <a:lnSpc>
                <a:spcPct val="100000"/>
              </a:lnSpc>
              <a:spcBef>
                <a:spcPts val="455"/>
              </a:spcBef>
            </a:pPr>
            <a:r>
              <a:rPr sz="1600" spc="-5" dirty="0">
                <a:latin typeface="Times New Roman"/>
                <a:cs typeface="Times New Roman"/>
              </a:rPr>
              <a:t>Rubiaceae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91668" y="3272028"/>
            <a:ext cx="62865" cy="1193800"/>
          </a:xfrm>
          <a:custGeom>
            <a:avLst/>
            <a:gdLst/>
            <a:ahLst/>
            <a:cxnLst/>
            <a:rect l="l" t="t" r="r" b="b"/>
            <a:pathLst>
              <a:path w="62865" h="1193800">
                <a:moveTo>
                  <a:pt x="0" y="707136"/>
                </a:moveTo>
                <a:lnTo>
                  <a:pt x="62483" y="707136"/>
                </a:lnTo>
              </a:path>
              <a:path w="62865" h="1193800">
                <a:moveTo>
                  <a:pt x="0" y="1153668"/>
                </a:moveTo>
                <a:lnTo>
                  <a:pt x="62483" y="1153668"/>
                </a:lnTo>
              </a:path>
              <a:path w="62865" h="1193800">
                <a:moveTo>
                  <a:pt x="0" y="0"/>
                </a:moveTo>
                <a:lnTo>
                  <a:pt x="0" y="119329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821428" y="1837182"/>
            <a:ext cx="720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90600" y="2133600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2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62437" y="1618297"/>
            <a:ext cx="238125" cy="466725"/>
            <a:chOff x="4262437" y="1618297"/>
            <a:chExt cx="238125" cy="466725"/>
          </a:xfrm>
        </p:grpSpPr>
        <p:sp>
          <p:nvSpPr>
            <p:cNvPr id="3" name="object 3"/>
            <p:cNvSpPr/>
            <p:nvPr/>
          </p:nvSpPr>
          <p:spPr>
            <a:xfrm>
              <a:off x="4267200" y="162306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67200" y="162306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676400" y="685800"/>
            <a:ext cx="5715000" cy="1089660"/>
          </a:xfrm>
          <a:prstGeom prst="rect">
            <a:avLst/>
          </a:prstGeom>
          <a:solidFill>
            <a:srgbClr val="AC66BA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2790"/>
              </a:lnSpc>
            </a:pPr>
            <a:r>
              <a:rPr sz="2400" b="1" spc="-5" dirty="0">
                <a:latin typeface="Arial"/>
                <a:cs typeface="Arial"/>
              </a:rPr>
              <a:t>HETEROMERAE</a:t>
            </a:r>
            <a:endParaRPr sz="24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20"/>
              </a:spcBef>
            </a:pPr>
            <a:r>
              <a:rPr sz="1600" b="1" dirty="0">
                <a:latin typeface="Arial"/>
                <a:cs typeface="Arial"/>
              </a:rPr>
              <a:t>Flowers </a:t>
            </a:r>
            <a:r>
              <a:rPr sz="1600" b="1" spc="5" dirty="0">
                <a:latin typeface="Arial"/>
                <a:cs typeface="Arial"/>
              </a:rPr>
              <a:t>with </a:t>
            </a:r>
            <a:r>
              <a:rPr sz="1600" b="1" spc="-5" dirty="0">
                <a:latin typeface="Arial"/>
                <a:cs typeface="Arial"/>
              </a:rPr>
              <a:t>superior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ovary</a:t>
            </a:r>
            <a:endParaRPr sz="16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Number of carpels - more than</a:t>
            </a:r>
            <a:r>
              <a:rPr sz="1600" b="1" spc="80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two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52500" y="2115311"/>
            <a:ext cx="7315200" cy="538480"/>
            <a:chOff x="952500" y="2115311"/>
            <a:chExt cx="7315200" cy="538480"/>
          </a:xfrm>
        </p:grpSpPr>
        <p:sp>
          <p:nvSpPr>
            <p:cNvPr id="7" name="object 7"/>
            <p:cNvSpPr/>
            <p:nvPr/>
          </p:nvSpPr>
          <p:spPr>
            <a:xfrm>
              <a:off x="990600" y="2119883"/>
              <a:ext cx="7268209" cy="0"/>
            </a:xfrm>
            <a:custGeom>
              <a:avLst/>
              <a:gdLst/>
              <a:ahLst/>
              <a:cxnLst/>
              <a:rect l="l" t="t" r="r" b="b"/>
              <a:pathLst>
                <a:path w="7268209">
                  <a:moveTo>
                    <a:pt x="0" y="0"/>
                  </a:moveTo>
                  <a:lnTo>
                    <a:pt x="726795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2500" y="2119883"/>
              <a:ext cx="7315200" cy="533400"/>
            </a:xfrm>
            <a:custGeom>
              <a:avLst/>
              <a:gdLst/>
              <a:ahLst/>
              <a:cxnLst/>
              <a:rect l="l" t="t" r="r" b="b"/>
              <a:pathLst>
                <a:path w="73152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7315200" h="533400">
                  <a:moveTo>
                    <a:pt x="3505200" y="457200"/>
                  </a:moveTo>
                  <a:lnTo>
                    <a:pt x="3473450" y="457200"/>
                  </a:lnTo>
                  <a:lnTo>
                    <a:pt x="3473450" y="0"/>
                  </a:lnTo>
                  <a:lnTo>
                    <a:pt x="3460750" y="0"/>
                  </a:lnTo>
                  <a:lnTo>
                    <a:pt x="3460750" y="457200"/>
                  </a:lnTo>
                  <a:lnTo>
                    <a:pt x="3429000" y="457200"/>
                  </a:lnTo>
                  <a:lnTo>
                    <a:pt x="3467100" y="533400"/>
                  </a:lnTo>
                  <a:lnTo>
                    <a:pt x="3498850" y="469900"/>
                  </a:lnTo>
                  <a:lnTo>
                    <a:pt x="3505200" y="457200"/>
                  </a:lnTo>
                  <a:close/>
                </a:path>
                <a:path w="7315200" h="533400">
                  <a:moveTo>
                    <a:pt x="7315200" y="457200"/>
                  </a:moveTo>
                  <a:lnTo>
                    <a:pt x="7283450" y="457200"/>
                  </a:lnTo>
                  <a:lnTo>
                    <a:pt x="7283450" y="0"/>
                  </a:lnTo>
                  <a:lnTo>
                    <a:pt x="7270750" y="0"/>
                  </a:lnTo>
                  <a:lnTo>
                    <a:pt x="7270750" y="457200"/>
                  </a:lnTo>
                  <a:lnTo>
                    <a:pt x="7239000" y="457200"/>
                  </a:lnTo>
                  <a:lnTo>
                    <a:pt x="7277100" y="533400"/>
                  </a:lnTo>
                  <a:lnTo>
                    <a:pt x="7308850" y="469900"/>
                  </a:lnTo>
                  <a:lnTo>
                    <a:pt x="73152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239000" y="2653283"/>
            <a:ext cx="1515110" cy="589915"/>
          </a:xfrm>
          <a:prstGeom prst="rect">
            <a:avLst/>
          </a:prstGeom>
          <a:solidFill>
            <a:srgbClr val="CF95AF"/>
          </a:solidFill>
          <a:ln w="9144">
            <a:solidFill>
              <a:srgbClr val="00000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825"/>
              </a:spcBef>
            </a:pPr>
            <a:r>
              <a:rPr sz="2400" spc="-5" dirty="0">
                <a:latin typeface="Arial"/>
                <a:cs typeface="Arial"/>
              </a:rPr>
              <a:t>Ebenales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353300" y="3243072"/>
            <a:ext cx="0" cy="1710055"/>
          </a:xfrm>
          <a:custGeom>
            <a:avLst/>
            <a:gdLst/>
            <a:ahLst/>
            <a:cxnLst/>
            <a:rect l="l" t="t" r="r" b="b"/>
            <a:pathLst>
              <a:path h="1710054">
                <a:moveTo>
                  <a:pt x="0" y="0"/>
                </a:moveTo>
                <a:lnTo>
                  <a:pt x="0" y="170992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725918" y="3494659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06640" y="3781044"/>
            <a:ext cx="1449705" cy="327660"/>
          </a:xfrm>
          <a:prstGeom prst="rect">
            <a:avLst/>
          </a:prstGeom>
          <a:solidFill>
            <a:srgbClr val="CDA2D5"/>
          </a:solidFill>
          <a:ln w="9144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68605">
              <a:lnSpc>
                <a:spcPct val="100000"/>
              </a:lnSpc>
              <a:spcBef>
                <a:spcPts val="280"/>
              </a:spcBef>
            </a:pPr>
            <a:r>
              <a:rPr sz="1600" spc="-5" dirty="0">
                <a:latin typeface="Times New Roman"/>
                <a:cs typeface="Times New Roman"/>
              </a:rPr>
              <a:t>Sapotaceae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6640" y="4175759"/>
            <a:ext cx="1449705" cy="326390"/>
          </a:xfrm>
          <a:prstGeom prst="rect">
            <a:avLst/>
          </a:prstGeom>
          <a:solidFill>
            <a:srgbClr val="CDA2D5"/>
          </a:solidFill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275"/>
              </a:spcBef>
            </a:pPr>
            <a:r>
              <a:rPr sz="1600" spc="-5" dirty="0">
                <a:latin typeface="Times New Roman"/>
                <a:cs typeface="Times New Roman"/>
              </a:rPr>
              <a:t>Ebenaceae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06640" y="4567428"/>
            <a:ext cx="1449705" cy="329565"/>
          </a:xfrm>
          <a:prstGeom prst="rect">
            <a:avLst/>
          </a:prstGeom>
          <a:solidFill>
            <a:srgbClr val="CDA2D5"/>
          </a:solidFill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285"/>
              </a:spcBef>
            </a:pPr>
            <a:r>
              <a:rPr sz="1600" spc="-5" dirty="0">
                <a:latin typeface="Times New Roman"/>
                <a:cs typeface="Times New Roman"/>
              </a:rPr>
              <a:t>Styracaceae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353300" y="3895344"/>
            <a:ext cx="53340" cy="786765"/>
          </a:xfrm>
          <a:custGeom>
            <a:avLst/>
            <a:gdLst/>
            <a:ahLst/>
            <a:cxnLst/>
            <a:rect l="l" t="t" r="r" b="b"/>
            <a:pathLst>
              <a:path w="53340" h="786764">
                <a:moveTo>
                  <a:pt x="0" y="0"/>
                </a:moveTo>
                <a:lnTo>
                  <a:pt x="53340" y="0"/>
                </a:lnTo>
              </a:path>
              <a:path w="53340" h="786764">
                <a:moveTo>
                  <a:pt x="0" y="393191"/>
                </a:moveTo>
                <a:lnTo>
                  <a:pt x="53340" y="393191"/>
                </a:lnTo>
              </a:path>
              <a:path w="53340" h="786764">
                <a:moveTo>
                  <a:pt x="0" y="786383"/>
                </a:moveTo>
                <a:lnTo>
                  <a:pt x="53340" y="78638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424428" y="2648711"/>
          <a:ext cx="1981835" cy="2223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"/>
                <a:gridCol w="117475"/>
                <a:gridCol w="1411605"/>
                <a:gridCol w="254635"/>
              </a:tblGrid>
              <a:tr h="551688">
                <a:tc gridSpan="4"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Primulales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F95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02919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22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Plumbaginaceae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706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63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8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Primulaceae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84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1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96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Myrsinaceae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4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381000" y="3874008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1000" y="4282440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1000" y="4713732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1000" y="5122164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300227" y="2648711"/>
          <a:ext cx="1676400" cy="30229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54610"/>
                <a:gridCol w="1493520"/>
                <a:gridCol w="52070"/>
              </a:tblGrid>
              <a:tr h="551688">
                <a:tc gridSpan="4">
                  <a:txBody>
                    <a:bodyPr/>
                    <a:lstStyle/>
                    <a:p>
                      <a:pPr marL="29591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Ericales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F95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3295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29590">
                        <a:lnSpc>
                          <a:spcPts val="1575"/>
                        </a:lnSpc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Ericaceae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Clethraceae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</a:tr>
              <a:tr h="899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Epacridaceae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Diapensiaceae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Lennoceae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CDA2D5"/>
                    </a:solidFill>
                  </a:tcPr>
                </a:tc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381000" y="5538215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821428" y="1837182"/>
            <a:ext cx="720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62437" y="1389697"/>
            <a:ext cx="238125" cy="466725"/>
            <a:chOff x="4262437" y="1389697"/>
            <a:chExt cx="238125" cy="466725"/>
          </a:xfrm>
        </p:grpSpPr>
        <p:sp>
          <p:nvSpPr>
            <p:cNvPr id="3" name="object 3"/>
            <p:cNvSpPr/>
            <p:nvPr/>
          </p:nvSpPr>
          <p:spPr>
            <a:xfrm>
              <a:off x="4267200" y="139446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67200" y="139446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676400" y="457200"/>
            <a:ext cx="5715000" cy="1089660"/>
          </a:xfrm>
          <a:prstGeom prst="rect">
            <a:avLst/>
          </a:prstGeom>
          <a:solidFill>
            <a:srgbClr val="A24A73"/>
          </a:solidFill>
          <a:ln w="9144">
            <a:solidFill>
              <a:srgbClr val="000000"/>
            </a:solidFill>
          </a:ln>
        </p:spPr>
        <p:txBody>
          <a:bodyPr vert="horz" wrap="square" lIns="0" tIns="110490" rIns="0" bIns="0" rtlCol="0">
            <a:spAutoFit/>
          </a:bodyPr>
          <a:lstStyle/>
          <a:p>
            <a:pPr marR="53975" algn="ctr">
              <a:lnSpc>
                <a:spcPct val="100000"/>
              </a:lnSpc>
              <a:spcBef>
                <a:spcPts val="870"/>
              </a:spcBef>
            </a:pPr>
            <a:r>
              <a:rPr sz="2400" b="1" spc="-35" dirty="0">
                <a:latin typeface="Arial"/>
                <a:cs typeface="Arial"/>
              </a:rPr>
              <a:t>BICARPELLATAE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600" b="1" spc="-15" dirty="0">
                <a:latin typeface="Arial"/>
                <a:cs typeface="Arial"/>
              </a:rPr>
              <a:t>Ovary superior, </a:t>
            </a:r>
            <a:r>
              <a:rPr sz="1600" b="1" spc="5" dirty="0">
                <a:latin typeface="Arial"/>
                <a:cs typeface="Arial"/>
              </a:rPr>
              <a:t>with </a:t>
            </a:r>
            <a:r>
              <a:rPr sz="1600" b="1" spc="-5" dirty="0">
                <a:latin typeface="Arial"/>
                <a:cs typeface="Arial"/>
              </a:rPr>
              <a:t>2</a:t>
            </a:r>
            <a:r>
              <a:rPr sz="1600" b="1" spc="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carpels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52500" y="1886521"/>
            <a:ext cx="7315200" cy="3208655"/>
            <a:chOff x="952500" y="1886521"/>
            <a:chExt cx="7315200" cy="3208655"/>
          </a:xfrm>
        </p:grpSpPr>
        <p:sp>
          <p:nvSpPr>
            <p:cNvPr id="7" name="object 7"/>
            <p:cNvSpPr/>
            <p:nvPr/>
          </p:nvSpPr>
          <p:spPr>
            <a:xfrm>
              <a:off x="990600" y="1891283"/>
              <a:ext cx="7268209" cy="0"/>
            </a:xfrm>
            <a:custGeom>
              <a:avLst/>
              <a:gdLst/>
              <a:ahLst/>
              <a:cxnLst/>
              <a:rect l="l" t="t" r="r" b="b"/>
              <a:pathLst>
                <a:path w="7268209">
                  <a:moveTo>
                    <a:pt x="0" y="0"/>
                  </a:moveTo>
                  <a:lnTo>
                    <a:pt x="726795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2500" y="1891283"/>
              <a:ext cx="7315200" cy="533400"/>
            </a:xfrm>
            <a:custGeom>
              <a:avLst/>
              <a:gdLst/>
              <a:ahLst/>
              <a:cxnLst/>
              <a:rect l="l" t="t" r="r" b="b"/>
              <a:pathLst>
                <a:path w="73152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7315200" h="533400">
                  <a:moveTo>
                    <a:pt x="2438400" y="457200"/>
                  </a:moveTo>
                  <a:lnTo>
                    <a:pt x="2406650" y="457200"/>
                  </a:lnTo>
                  <a:lnTo>
                    <a:pt x="2406650" y="0"/>
                  </a:lnTo>
                  <a:lnTo>
                    <a:pt x="2393950" y="0"/>
                  </a:lnTo>
                  <a:lnTo>
                    <a:pt x="2393950" y="457200"/>
                  </a:lnTo>
                  <a:lnTo>
                    <a:pt x="2362200" y="457200"/>
                  </a:lnTo>
                  <a:lnTo>
                    <a:pt x="2400300" y="533400"/>
                  </a:lnTo>
                  <a:lnTo>
                    <a:pt x="2432050" y="469900"/>
                  </a:lnTo>
                  <a:lnTo>
                    <a:pt x="2438400" y="457200"/>
                  </a:lnTo>
                  <a:close/>
                </a:path>
                <a:path w="7315200" h="533400">
                  <a:moveTo>
                    <a:pt x="7315200" y="457200"/>
                  </a:moveTo>
                  <a:lnTo>
                    <a:pt x="7283450" y="457200"/>
                  </a:lnTo>
                  <a:lnTo>
                    <a:pt x="7283450" y="0"/>
                  </a:lnTo>
                  <a:lnTo>
                    <a:pt x="7270750" y="0"/>
                  </a:lnTo>
                  <a:lnTo>
                    <a:pt x="7270750" y="457200"/>
                  </a:lnTo>
                  <a:lnTo>
                    <a:pt x="7239000" y="457200"/>
                  </a:lnTo>
                  <a:lnTo>
                    <a:pt x="7277100" y="533400"/>
                  </a:lnTo>
                  <a:lnTo>
                    <a:pt x="7308850" y="469900"/>
                  </a:lnTo>
                  <a:lnTo>
                    <a:pt x="73152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53300" y="3014472"/>
              <a:ext cx="0" cy="2075814"/>
            </a:xfrm>
            <a:custGeom>
              <a:avLst/>
              <a:gdLst/>
              <a:ahLst/>
              <a:cxnLst/>
              <a:rect l="l" t="t" r="r" b="b"/>
              <a:pathLst>
                <a:path h="2075814">
                  <a:moveTo>
                    <a:pt x="0" y="0"/>
                  </a:moveTo>
                  <a:lnTo>
                    <a:pt x="0" y="207568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725918" y="3266058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02448" y="3552444"/>
            <a:ext cx="1449705" cy="327660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80"/>
              </a:spcBef>
            </a:pPr>
            <a:r>
              <a:rPr sz="1600" spc="-5" dirty="0">
                <a:latin typeface="Times New Roman"/>
                <a:cs typeface="Times New Roman"/>
              </a:rPr>
              <a:t>Myoporaceae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02448" y="3947159"/>
            <a:ext cx="1449705" cy="326390"/>
          </a:xfrm>
          <a:prstGeom prst="rect">
            <a:avLst/>
          </a:prstGeom>
          <a:solidFill>
            <a:srgbClr val="FF0066"/>
          </a:solidFill>
          <a:ln w="914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275"/>
              </a:spcBef>
            </a:pPr>
            <a:r>
              <a:rPr sz="1600" spc="-20" dirty="0">
                <a:latin typeface="Times New Roman"/>
                <a:cs typeface="Times New Roman"/>
              </a:rPr>
              <a:t>Verbenaceae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2448" y="4338828"/>
            <a:ext cx="1449705" cy="329565"/>
          </a:xfrm>
          <a:prstGeom prst="rect">
            <a:avLst/>
          </a:prstGeom>
          <a:solidFill>
            <a:srgbClr val="E2AED7"/>
          </a:solidFill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405765">
              <a:lnSpc>
                <a:spcPct val="100000"/>
              </a:lnSpc>
              <a:spcBef>
                <a:spcPts val="285"/>
              </a:spcBef>
            </a:pPr>
            <a:r>
              <a:rPr sz="1600" spc="-5" dirty="0">
                <a:latin typeface="Times New Roman"/>
                <a:cs typeface="Times New Roman"/>
              </a:rPr>
              <a:t>Labiatae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1000" y="3645408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1000" y="4053840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1000" y="4485132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1000" y="4893564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1000" y="5309615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2509837" y="2433637"/>
            <a:ext cx="4901565" cy="2024380"/>
            <a:chOff x="2509837" y="2433637"/>
            <a:chExt cx="4901565" cy="2024380"/>
          </a:xfrm>
        </p:grpSpPr>
        <p:sp>
          <p:nvSpPr>
            <p:cNvPr id="20" name="object 20"/>
            <p:cNvSpPr/>
            <p:nvPr/>
          </p:nvSpPr>
          <p:spPr>
            <a:xfrm>
              <a:off x="2514600" y="2438400"/>
              <a:ext cx="1676400" cy="553720"/>
            </a:xfrm>
            <a:custGeom>
              <a:avLst/>
              <a:gdLst/>
              <a:ahLst/>
              <a:cxnLst/>
              <a:rect l="l" t="t" r="r" b="b"/>
              <a:pathLst>
                <a:path w="1676400" h="553719">
                  <a:moveTo>
                    <a:pt x="1676400" y="0"/>
                  </a:moveTo>
                  <a:lnTo>
                    <a:pt x="0" y="0"/>
                  </a:lnTo>
                  <a:lnTo>
                    <a:pt x="0" y="553212"/>
                  </a:lnTo>
                  <a:lnTo>
                    <a:pt x="1676400" y="553212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F95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14600" y="2438400"/>
              <a:ext cx="1676400" cy="553720"/>
            </a:xfrm>
            <a:custGeom>
              <a:avLst/>
              <a:gdLst/>
              <a:ahLst/>
              <a:cxnLst/>
              <a:rect l="l" t="t" r="r" b="b"/>
              <a:pathLst>
                <a:path w="1676400" h="553719">
                  <a:moveTo>
                    <a:pt x="0" y="553212"/>
                  </a:moveTo>
                  <a:lnTo>
                    <a:pt x="1676400" y="553212"/>
                  </a:lnTo>
                  <a:lnTo>
                    <a:pt x="1676400" y="0"/>
                  </a:lnTo>
                  <a:lnTo>
                    <a:pt x="0" y="0"/>
                  </a:lnTo>
                  <a:lnTo>
                    <a:pt x="0" y="5532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353300" y="3666744"/>
              <a:ext cx="53340" cy="786765"/>
            </a:xfrm>
            <a:custGeom>
              <a:avLst/>
              <a:gdLst/>
              <a:ahLst/>
              <a:cxnLst/>
              <a:rect l="l" t="t" r="r" b="b"/>
              <a:pathLst>
                <a:path w="53340" h="786764">
                  <a:moveTo>
                    <a:pt x="0" y="0"/>
                  </a:moveTo>
                  <a:lnTo>
                    <a:pt x="53340" y="0"/>
                  </a:lnTo>
                </a:path>
                <a:path w="53340" h="786764">
                  <a:moveTo>
                    <a:pt x="0" y="393191"/>
                  </a:moveTo>
                  <a:lnTo>
                    <a:pt x="53340" y="393191"/>
                  </a:lnTo>
                </a:path>
                <a:path w="53340" h="786764">
                  <a:moveTo>
                    <a:pt x="0" y="786383"/>
                  </a:moveTo>
                  <a:lnTo>
                    <a:pt x="53340" y="78638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108705" y="3227958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45664" y="3454908"/>
            <a:ext cx="1493520" cy="341630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34"/>
              </a:spcBef>
            </a:pPr>
            <a:r>
              <a:rPr sz="1600" spc="-5" dirty="0">
                <a:latin typeface="Times New Roman"/>
                <a:cs typeface="Times New Roman"/>
              </a:rPr>
              <a:t>Polemoniaceae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45664" y="3863340"/>
            <a:ext cx="1493520" cy="340360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335"/>
              </a:spcBef>
            </a:pPr>
            <a:r>
              <a:rPr sz="1600" spc="-5" dirty="0">
                <a:latin typeface="Times New Roman"/>
                <a:cs typeface="Times New Roman"/>
              </a:rPr>
              <a:t>Hydrophyllaceae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590800" y="3008376"/>
            <a:ext cx="55244" cy="2468880"/>
          </a:xfrm>
          <a:custGeom>
            <a:avLst/>
            <a:gdLst/>
            <a:ahLst/>
            <a:cxnLst/>
            <a:rect l="l" t="t" r="r" b="b"/>
            <a:pathLst>
              <a:path w="55244" h="2468879">
                <a:moveTo>
                  <a:pt x="0" y="650748"/>
                </a:moveTo>
                <a:lnTo>
                  <a:pt x="54863" y="650748"/>
                </a:lnTo>
              </a:path>
              <a:path w="55244" h="2468879">
                <a:moveTo>
                  <a:pt x="0" y="1060704"/>
                </a:moveTo>
                <a:lnTo>
                  <a:pt x="54863" y="1060704"/>
                </a:lnTo>
              </a:path>
              <a:path w="55244" h="2468879">
                <a:moveTo>
                  <a:pt x="0" y="0"/>
                </a:moveTo>
                <a:lnTo>
                  <a:pt x="0" y="246888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645664" y="4294632"/>
            <a:ext cx="1493520" cy="341630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219710">
              <a:lnSpc>
                <a:spcPct val="100000"/>
              </a:lnSpc>
              <a:spcBef>
                <a:spcPts val="334"/>
              </a:spcBef>
            </a:pPr>
            <a:r>
              <a:rPr sz="1600" spc="-5" dirty="0">
                <a:latin typeface="Times New Roman"/>
                <a:cs typeface="Times New Roman"/>
              </a:rPr>
              <a:t>Boraginaceae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45664" y="4703064"/>
            <a:ext cx="1493520" cy="340360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600" spc="-5" dirty="0">
                <a:latin typeface="Times New Roman"/>
                <a:cs typeface="Times New Roman"/>
              </a:rPr>
              <a:t>Convolvulaceae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90800" y="4498847"/>
            <a:ext cx="55244" cy="410209"/>
          </a:xfrm>
          <a:custGeom>
            <a:avLst/>
            <a:gdLst/>
            <a:ahLst/>
            <a:cxnLst/>
            <a:rect l="l" t="t" r="r" b="b"/>
            <a:pathLst>
              <a:path w="55244" h="410210">
                <a:moveTo>
                  <a:pt x="0" y="0"/>
                </a:moveTo>
                <a:lnTo>
                  <a:pt x="54863" y="0"/>
                </a:lnTo>
              </a:path>
              <a:path w="55244" h="410210">
                <a:moveTo>
                  <a:pt x="0" y="409956"/>
                </a:moveTo>
                <a:lnTo>
                  <a:pt x="54863" y="40995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645664" y="5119115"/>
            <a:ext cx="1493520" cy="341630"/>
          </a:xfrm>
          <a:prstGeom prst="rect">
            <a:avLst/>
          </a:prstGeom>
          <a:solidFill>
            <a:srgbClr val="FF0066"/>
          </a:solidFill>
          <a:ln w="9144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89560">
              <a:lnSpc>
                <a:spcPct val="100000"/>
              </a:lnSpc>
              <a:spcBef>
                <a:spcPts val="340"/>
              </a:spcBef>
            </a:pPr>
            <a:r>
              <a:rPr sz="1600" spc="-5" dirty="0">
                <a:latin typeface="Times New Roman"/>
                <a:cs typeface="Times New Roman"/>
              </a:rPr>
              <a:t>Solanaceae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586037" y="1905000"/>
            <a:ext cx="3243580" cy="3425190"/>
            <a:chOff x="2586037" y="1905000"/>
            <a:chExt cx="3243580" cy="3425190"/>
          </a:xfrm>
        </p:grpSpPr>
        <p:sp>
          <p:nvSpPr>
            <p:cNvPr id="32" name="object 32"/>
            <p:cNvSpPr/>
            <p:nvPr/>
          </p:nvSpPr>
          <p:spPr>
            <a:xfrm>
              <a:off x="2590800" y="5324855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54863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53100" y="19050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31750" y="457200"/>
                  </a:move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31750" y="469900"/>
                  </a:lnTo>
                  <a:lnTo>
                    <a:pt x="31750" y="457200"/>
                  </a:lnTo>
                  <a:close/>
                </a:path>
                <a:path w="76200" h="533400">
                  <a:moveTo>
                    <a:pt x="44450" y="0"/>
                  </a:moveTo>
                  <a:lnTo>
                    <a:pt x="31750" y="0"/>
                  </a:lnTo>
                  <a:lnTo>
                    <a:pt x="31750" y="469900"/>
                  </a:lnTo>
                  <a:lnTo>
                    <a:pt x="44450" y="469900"/>
                  </a:lnTo>
                  <a:lnTo>
                    <a:pt x="44450" y="0"/>
                  </a:lnTo>
                  <a:close/>
                </a:path>
                <a:path w="762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4699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300227" y="2420111"/>
          <a:ext cx="1695449" cy="34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58419"/>
                <a:gridCol w="1518920"/>
                <a:gridCol w="41910"/>
              </a:tblGrid>
              <a:tr h="551688">
                <a:tc gridSpan="3"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Gentiana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F95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F95AF"/>
                    </a:solidFill>
                  </a:tcPr>
                </a:tc>
              </a:tr>
              <a:tr h="463295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29590">
                        <a:lnSpc>
                          <a:spcPts val="1575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 marL="370840" marR="120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Oleaceae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EC2E3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 marL="156210" marR="120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Salvadoraceae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EC2E3"/>
                    </a:solidFill>
                  </a:tcPr>
                </a:tc>
              </a:tr>
              <a:tr h="899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195580" marR="120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Apocynaceae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0066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AED7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1206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Asclepiadaceae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2AE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2AED7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 marL="229235" marR="1206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Loganiaceae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EC2E3"/>
                    </a:solidFill>
                  </a:tcPr>
                </a:tc>
              </a:tr>
              <a:tr h="7924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42570" marR="120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Gentianaceae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402336" y="5715000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29200" y="364845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29200" y="4040123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29200" y="443331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29200" y="483870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29200" y="5230367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29200" y="5625084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4796028" y="2420111"/>
          <a:ext cx="1980564" cy="3797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"/>
                <a:gridCol w="83820"/>
                <a:gridCol w="1449069"/>
                <a:gridCol w="249555"/>
              </a:tblGrid>
              <a:tr h="551688">
                <a:tc gridSpan="4"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Personiales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F95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57784"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Scrophulariaceae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7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Globulariaceae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40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91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Lentibulariaceae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Gesneriaceae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55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Bignoniaceae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55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76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Pedaliaceae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79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EC2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6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Acanthaceae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EC2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5029200" y="601065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402448" y="4724400"/>
            <a:ext cx="1449705" cy="329565"/>
          </a:xfrm>
          <a:prstGeom prst="rect">
            <a:avLst/>
          </a:prstGeom>
          <a:solidFill>
            <a:srgbClr val="DEC2E3"/>
          </a:solidFill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285"/>
              </a:spcBef>
            </a:pPr>
            <a:r>
              <a:rPr sz="1600" spc="-5" dirty="0">
                <a:latin typeface="Times New Roman"/>
                <a:cs typeface="Times New Roman"/>
              </a:rPr>
              <a:t>Plantaginaceae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338059" y="483870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428113" y="1608582"/>
            <a:ext cx="6325870" cy="1299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81153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Orders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959985" algn="l"/>
              </a:tabLst>
            </a:pPr>
            <a:r>
              <a:rPr sz="3600" spc="-7" baseline="1157" dirty="0">
                <a:latin typeface="Arial"/>
                <a:cs typeface="Arial"/>
              </a:rPr>
              <a:t>Polemoniales	</a:t>
            </a:r>
            <a:r>
              <a:rPr sz="2400" spc="-5" dirty="0">
                <a:latin typeface="Arial"/>
                <a:cs typeface="Arial"/>
              </a:rPr>
              <a:t>Lamiales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50365"/>
            <a:ext cx="8836660" cy="50610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3687445" algn="l"/>
              </a:tabLst>
            </a:pPr>
            <a:r>
              <a:rPr sz="3200" b="1" spc="-10" dirty="0">
                <a:latin typeface="Calibri"/>
                <a:cs typeface="Calibri"/>
              </a:rPr>
              <a:t>Monochlamydeae:	</a:t>
            </a:r>
            <a:r>
              <a:rPr sz="3200" spc="-20" dirty="0">
                <a:latin typeface="Calibri"/>
                <a:cs typeface="Calibri"/>
              </a:rPr>
              <a:t>flowers </a:t>
            </a:r>
            <a:r>
              <a:rPr sz="3200" spc="-5" dirty="0">
                <a:latin typeface="Calibri"/>
                <a:cs typeface="Calibri"/>
              </a:rPr>
              <a:t>apetalous, </a:t>
            </a:r>
            <a:r>
              <a:rPr sz="3200" spc="-10" dirty="0">
                <a:latin typeface="Calibri"/>
                <a:cs typeface="Calibri"/>
              </a:rPr>
              <a:t>perianth  </a:t>
            </a:r>
            <a:r>
              <a:rPr sz="3200" spc="-5" dirty="0">
                <a:latin typeface="Calibri"/>
                <a:cs typeface="Calibri"/>
              </a:rPr>
              <a:t>lacking or if </a:t>
            </a:r>
            <a:r>
              <a:rPr sz="3200" spc="-10" dirty="0">
                <a:latin typeface="Calibri"/>
                <a:cs typeface="Calibri"/>
              </a:rPr>
              <a:t>present </a:t>
            </a:r>
            <a:r>
              <a:rPr sz="3200" spc="-5" dirty="0">
                <a:latin typeface="Calibri"/>
                <a:cs typeface="Calibri"/>
              </a:rPr>
              <a:t>not </a:t>
            </a:r>
            <a:r>
              <a:rPr sz="3200" spc="-20" dirty="0">
                <a:latin typeface="Calibri"/>
                <a:cs typeface="Calibri"/>
              </a:rPr>
              <a:t>differentiated into  </a:t>
            </a:r>
            <a:r>
              <a:rPr sz="3200" spc="-5" dirty="0">
                <a:latin typeface="Calibri"/>
                <a:cs typeface="Calibri"/>
              </a:rPr>
              <a:t>sepals </a:t>
            </a:r>
            <a:r>
              <a:rPr sz="3200">
                <a:latin typeface="Calibri"/>
                <a:cs typeface="Calibri"/>
              </a:rPr>
              <a:t>and</a:t>
            </a:r>
            <a:r>
              <a:rPr sz="3200" spc="-10">
                <a:latin typeface="Calibri"/>
                <a:cs typeface="Calibri"/>
              </a:rPr>
              <a:t> </a:t>
            </a:r>
            <a:r>
              <a:rPr sz="3200" spc="-10" smtClean="0">
                <a:latin typeface="Calibri"/>
                <a:cs typeface="Calibri"/>
              </a:rPr>
              <a:t>petals</a:t>
            </a:r>
            <a:r>
              <a:rPr lang="en-US" sz="3200" spc="-10" dirty="0" smtClean="0">
                <a:latin typeface="Calibri"/>
                <a:cs typeface="Calibri"/>
              </a:rPr>
              <a:t> usually </a:t>
            </a:r>
            <a:r>
              <a:rPr lang="en-US" sz="3200" spc="-10" dirty="0" err="1" smtClean="0">
                <a:latin typeface="Calibri"/>
                <a:cs typeface="Calibri"/>
              </a:rPr>
              <a:t>sepaloid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Curvembryeae</a:t>
            </a:r>
            <a:r>
              <a:rPr sz="2400" spc="-5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lang="en-US" sz="2400" spc="-5" dirty="0" smtClean="0">
                <a:latin typeface="Calibri"/>
                <a:cs typeface="Calibri"/>
              </a:rPr>
              <a:t>terrestrial plants,</a:t>
            </a:r>
            <a:r>
              <a:rPr sz="2400" spc="-5" smtClean="0">
                <a:latin typeface="Calibri"/>
                <a:cs typeface="Calibri"/>
              </a:rPr>
              <a:t>embryo </a:t>
            </a:r>
            <a:r>
              <a:rPr sz="2400" spc="-10" dirty="0">
                <a:latin typeface="Calibri"/>
                <a:cs typeface="Calibri"/>
              </a:rPr>
              <a:t>coiled, </a:t>
            </a:r>
            <a:r>
              <a:rPr sz="2400" spc="-5" dirty="0">
                <a:latin typeface="Calibri"/>
                <a:cs typeface="Calibri"/>
              </a:rPr>
              <a:t>ovule usually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Multiovulate 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aquaticae: </a:t>
            </a:r>
            <a:r>
              <a:rPr sz="2400" spc="-5" dirty="0">
                <a:latin typeface="Calibri"/>
                <a:cs typeface="Calibri"/>
              </a:rPr>
              <a:t>aquatic </a:t>
            </a:r>
            <a:r>
              <a:rPr sz="2400" spc="-10" dirty="0">
                <a:latin typeface="Calibri"/>
                <a:cs typeface="Calibri"/>
              </a:rPr>
              <a:t>plants, </a:t>
            </a:r>
            <a:r>
              <a:rPr sz="2400" spc="-5" dirty="0">
                <a:latin typeface="Calibri"/>
                <a:cs typeface="Calibri"/>
              </a:rPr>
              <a:t>ovules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many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Multiovulate terrestress: </a:t>
            </a:r>
            <a:r>
              <a:rPr sz="2400" spc="-10" dirty="0">
                <a:latin typeface="Calibri"/>
                <a:cs typeface="Calibri"/>
              </a:rPr>
              <a:t>terrestrial plants, </a:t>
            </a:r>
            <a:r>
              <a:rPr sz="2400" spc="-5" dirty="0">
                <a:latin typeface="Calibri"/>
                <a:cs typeface="Calibri"/>
              </a:rPr>
              <a:t>ovules</a:t>
            </a:r>
            <a:r>
              <a:rPr sz="2400" spc="-15" dirty="0">
                <a:latin typeface="Calibri"/>
                <a:cs typeface="Calibri"/>
              </a:rPr>
              <a:t> many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Microembryeae: </a:t>
            </a:r>
            <a:r>
              <a:rPr sz="2400" spc="-5" dirty="0">
                <a:latin typeface="Calibri"/>
                <a:cs typeface="Calibri"/>
              </a:rPr>
              <a:t>embryo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minute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Daphnales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carpel </a:t>
            </a:r>
            <a:r>
              <a:rPr sz="2400" dirty="0">
                <a:latin typeface="Calibri"/>
                <a:cs typeface="Calibri"/>
              </a:rPr>
              <a:t>1, </a:t>
            </a:r>
            <a:r>
              <a:rPr sz="2400" spc="-5">
                <a:latin typeface="Calibri"/>
                <a:cs typeface="Calibri"/>
              </a:rPr>
              <a:t>ovule</a:t>
            </a:r>
            <a:r>
              <a:rPr sz="2400" spc="-45">
                <a:latin typeface="Calibri"/>
                <a:cs typeface="Calibri"/>
              </a:rPr>
              <a:t> </a:t>
            </a:r>
            <a:r>
              <a:rPr sz="2400" smtClean="0">
                <a:latin typeface="Calibri"/>
                <a:cs typeface="Calibri"/>
              </a:rPr>
              <a:t>1</a:t>
            </a:r>
            <a:r>
              <a:rPr lang="en-US" sz="2400" dirty="0" smtClean="0">
                <a:latin typeface="Calibri"/>
                <a:cs typeface="Calibri"/>
              </a:rPr>
              <a:t>/</a:t>
            </a:r>
            <a:r>
              <a:rPr lang="en-US" sz="2400" dirty="0" err="1" smtClean="0">
                <a:latin typeface="Calibri"/>
                <a:cs typeface="Calibri"/>
              </a:rPr>
              <a:t>monocapellary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gynoecium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Achlamydosporae: </a:t>
            </a:r>
            <a:r>
              <a:rPr sz="2400" spc="-10" dirty="0">
                <a:latin typeface="Calibri"/>
                <a:cs typeface="Calibri"/>
              </a:rPr>
              <a:t>ovary </a:t>
            </a:r>
            <a:r>
              <a:rPr sz="2400" spc="-35" dirty="0">
                <a:latin typeface="Calibri"/>
                <a:cs typeface="Calibri"/>
              </a:rPr>
              <a:t>inferior, </a:t>
            </a:r>
            <a:r>
              <a:rPr sz="2400" spc="-25" dirty="0">
                <a:latin typeface="Calibri"/>
                <a:cs typeface="Calibri"/>
              </a:rPr>
              <a:t>unilocular, </a:t>
            </a:r>
            <a:r>
              <a:rPr sz="2400" spc="-5" dirty="0">
                <a:latin typeface="Calibri"/>
                <a:cs typeface="Calibri"/>
              </a:rPr>
              <a:t>ovules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1-3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Unisexuales: </a:t>
            </a:r>
            <a:r>
              <a:rPr sz="2400" spc="-15" dirty="0">
                <a:latin typeface="Calibri"/>
                <a:cs typeface="Calibri"/>
              </a:rPr>
              <a:t>flowers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unisexual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Ordines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anomali: </a:t>
            </a:r>
            <a:r>
              <a:rPr sz="2400" spc="-5" dirty="0">
                <a:latin typeface="Calibri"/>
                <a:cs typeface="Calibri"/>
              </a:rPr>
              <a:t>relationship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uncertain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37082" y="153365"/>
            <a:ext cx="747458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Subclass 3:</a:t>
            </a:r>
            <a:r>
              <a:rPr sz="4800" spc="-75" dirty="0"/>
              <a:t> </a:t>
            </a:r>
            <a:r>
              <a:rPr sz="4800" spc="-15" dirty="0"/>
              <a:t>Monochlamydeae</a:t>
            </a:r>
            <a:endParaRPr sz="4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3835" y="2839211"/>
            <a:ext cx="0" cy="2310765"/>
          </a:xfrm>
          <a:custGeom>
            <a:avLst/>
            <a:gdLst/>
            <a:ahLst/>
            <a:cxnLst/>
            <a:rect l="l" t="t" r="r" b="b"/>
            <a:pathLst>
              <a:path h="2310765">
                <a:moveTo>
                  <a:pt x="0" y="0"/>
                </a:moveTo>
                <a:lnTo>
                  <a:pt x="0" y="231038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414837" y="1138237"/>
            <a:ext cx="238125" cy="619125"/>
            <a:chOff x="4414837" y="1138237"/>
            <a:chExt cx="238125" cy="619125"/>
          </a:xfrm>
        </p:grpSpPr>
        <p:sp>
          <p:nvSpPr>
            <p:cNvPr id="4" name="object 4"/>
            <p:cNvSpPr/>
            <p:nvPr/>
          </p:nvSpPr>
          <p:spPr>
            <a:xfrm>
              <a:off x="4419600" y="1143000"/>
              <a:ext cx="228600" cy="609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19600" y="11430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0" y="457200"/>
                  </a:moveTo>
                  <a:lnTo>
                    <a:pt x="57150" y="4572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57200"/>
                  </a:lnTo>
                  <a:lnTo>
                    <a:pt x="228600" y="457200"/>
                  </a:lnTo>
                  <a:lnTo>
                    <a:pt x="114300" y="60960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667000" y="381000"/>
            <a:ext cx="3657600" cy="838200"/>
          </a:xfrm>
          <a:prstGeom prst="rect">
            <a:avLst/>
          </a:prstGeom>
          <a:solidFill>
            <a:srgbClr val="B03E9A"/>
          </a:solidFill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283210">
              <a:lnSpc>
                <a:spcPct val="100000"/>
              </a:lnSpc>
              <a:spcBef>
                <a:spcPts val="360"/>
              </a:spcBef>
            </a:pPr>
            <a:r>
              <a:rPr sz="2400" b="1" i="1" spc="-5" dirty="0">
                <a:latin typeface="Arial"/>
                <a:cs typeface="Arial"/>
              </a:rPr>
              <a:t>MONOCHLAMYDEAE</a:t>
            </a:r>
            <a:endParaRPr sz="2400">
              <a:latin typeface="Arial"/>
              <a:cs typeface="Arial"/>
            </a:endParaRPr>
          </a:p>
          <a:p>
            <a:pPr marL="180340">
              <a:lnSpc>
                <a:spcPct val="100000"/>
              </a:lnSpc>
            </a:pPr>
            <a:r>
              <a:rPr sz="2400" b="1" i="1" spc="-5" dirty="0">
                <a:latin typeface="Arial"/>
                <a:cs typeface="Arial"/>
              </a:rPr>
              <a:t>only 1 </a:t>
            </a:r>
            <a:r>
              <a:rPr sz="2400" b="1" i="1" dirty="0">
                <a:latin typeface="Arial"/>
                <a:cs typeface="Arial"/>
              </a:rPr>
              <a:t>kind of</a:t>
            </a:r>
            <a:r>
              <a:rPr sz="2400" b="1" i="1" spc="-4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perianth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7700" y="1747837"/>
            <a:ext cx="7815580" cy="538480"/>
            <a:chOff x="647700" y="1747837"/>
            <a:chExt cx="7815580" cy="538480"/>
          </a:xfrm>
        </p:grpSpPr>
        <p:sp>
          <p:nvSpPr>
            <p:cNvPr id="8" name="object 8"/>
            <p:cNvSpPr/>
            <p:nvPr/>
          </p:nvSpPr>
          <p:spPr>
            <a:xfrm>
              <a:off x="685800" y="1752600"/>
              <a:ext cx="7772400" cy="0"/>
            </a:xfrm>
            <a:custGeom>
              <a:avLst/>
              <a:gdLst/>
              <a:ahLst/>
              <a:cxnLst/>
              <a:rect l="l" t="t" r="r" b="b"/>
              <a:pathLst>
                <a:path w="7772400">
                  <a:moveTo>
                    <a:pt x="0" y="0"/>
                  </a:moveTo>
                  <a:lnTo>
                    <a:pt x="77724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7700" y="1752599"/>
              <a:ext cx="5715000" cy="533400"/>
            </a:xfrm>
            <a:custGeom>
              <a:avLst/>
              <a:gdLst/>
              <a:ahLst/>
              <a:cxnLst/>
              <a:rect l="l" t="t" r="r" b="b"/>
              <a:pathLst>
                <a:path w="57150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5715000" h="533400">
                  <a:moveTo>
                    <a:pt x="3429000" y="457200"/>
                  </a:moveTo>
                  <a:lnTo>
                    <a:pt x="3397250" y="457200"/>
                  </a:lnTo>
                  <a:lnTo>
                    <a:pt x="3397250" y="0"/>
                  </a:lnTo>
                  <a:lnTo>
                    <a:pt x="3384550" y="0"/>
                  </a:lnTo>
                  <a:lnTo>
                    <a:pt x="3384550" y="457200"/>
                  </a:lnTo>
                  <a:lnTo>
                    <a:pt x="3352800" y="457200"/>
                  </a:lnTo>
                  <a:lnTo>
                    <a:pt x="3390900" y="533400"/>
                  </a:lnTo>
                  <a:lnTo>
                    <a:pt x="3422650" y="469900"/>
                  </a:lnTo>
                  <a:lnTo>
                    <a:pt x="3429000" y="457200"/>
                  </a:lnTo>
                  <a:close/>
                </a:path>
                <a:path w="5715000" h="533400">
                  <a:moveTo>
                    <a:pt x="4495800" y="457200"/>
                  </a:moveTo>
                  <a:lnTo>
                    <a:pt x="4464050" y="457200"/>
                  </a:lnTo>
                  <a:lnTo>
                    <a:pt x="4464050" y="0"/>
                  </a:lnTo>
                  <a:lnTo>
                    <a:pt x="4451350" y="0"/>
                  </a:lnTo>
                  <a:lnTo>
                    <a:pt x="4451350" y="457200"/>
                  </a:lnTo>
                  <a:lnTo>
                    <a:pt x="4419600" y="457200"/>
                  </a:lnTo>
                  <a:lnTo>
                    <a:pt x="4457700" y="533400"/>
                  </a:lnTo>
                  <a:lnTo>
                    <a:pt x="4489450" y="469900"/>
                  </a:lnTo>
                  <a:lnTo>
                    <a:pt x="4495800" y="457200"/>
                  </a:lnTo>
                  <a:close/>
                </a:path>
                <a:path w="5715000" h="533400">
                  <a:moveTo>
                    <a:pt x="5715000" y="457200"/>
                  </a:moveTo>
                  <a:lnTo>
                    <a:pt x="5683250" y="457200"/>
                  </a:lnTo>
                  <a:lnTo>
                    <a:pt x="5683250" y="0"/>
                  </a:lnTo>
                  <a:lnTo>
                    <a:pt x="5670550" y="0"/>
                  </a:lnTo>
                  <a:lnTo>
                    <a:pt x="5670550" y="457200"/>
                  </a:lnTo>
                  <a:lnTo>
                    <a:pt x="5638800" y="457200"/>
                  </a:lnTo>
                  <a:lnTo>
                    <a:pt x="5676900" y="533400"/>
                  </a:lnTo>
                  <a:lnTo>
                    <a:pt x="5708650" y="469900"/>
                  </a:lnTo>
                  <a:lnTo>
                    <a:pt x="57150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76200" y="35417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200" y="39517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200" y="43586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312009" y="338518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95400" y="2819400"/>
            <a:ext cx="59690" cy="914400"/>
          </a:xfrm>
          <a:custGeom>
            <a:avLst/>
            <a:gdLst/>
            <a:ahLst/>
            <a:cxnLst/>
            <a:rect l="l" t="t" r="r" b="b"/>
            <a:pathLst>
              <a:path w="59690" h="914400">
                <a:moveTo>
                  <a:pt x="22859" y="743712"/>
                </a:moveTo>
                <a:lnTo>
                  <a:pt x="59436" y="743712"/>
                </a:lnTo>
              </a:path>
              <a:path w="59690" h="914400">
                <a:moveTo>
                  <a:pt x="0" y="0"/>
                </a:moveTo>
                <a:lnTo>
                  <a:pt x="0" y="914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62783" y="351282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62783" y="388010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62783" y="4248911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283208" y="2281427"/>
          <a:ext cx="1093470" cy="1516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310"/>
                <a:gridCol w="951230"/>
                <a:gridCol w="74930"/>
              </a:tblGrid>
              <a:tr h="553212">
                <a:tc gridSpan="2">
                  <a:txBody>
                    <a:bodyPr/>
                    <a:lstStyle/>
                    <a:p>
                      <a:pPr marL="73025" indent="-9334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lt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te 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Aquaticae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89203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5717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9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Podostemacea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433827" y="2281427"/>
          <a:ext cx="1050290" cy="22310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"/>
                <a:gridCol w="989330"/>
              </a:tblGrid>
              <a:tr h="553212">
                <a:tc gridSpan="2">
                  <a:txBody>
                    <a:bodyPr/>
                    <a:lstStyle/>
                    <a:p>
                      <a:pPr marL="85090" marR="31115" indent="-11176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lt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te 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Terrestris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9203">
                <a:tc gridSpan="2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67335" marR="2159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</a:tr>
              <a:tr h="62484">
                <a:tc gridSpan="2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 marL="168910" marR="215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Cyinaceae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</a:tr>
              <a:tr h="60959">
                <a:tc gridSpan="2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7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215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Myristicaceae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3521773" y="2281237"/>
            <a:ext cx="1131570" cy="563245"/>
            <a:chOff x="3521773" y="2281237"/>
            <a:chExt cx="1131570" cy="563245"/>
          </a:xfrm>
        </p:grpSpPr>
        <p:sp>
          <p:nvSpPr>
            <p:cNvPr id="21" name="object 21"/>
            <p:cNvSpPr/>
            <p:nvPr/>
          </p:nvSpPr>
          <p:spPr>
            <a:xfrm>
              <a:off x="3526535" y="2286000"/>
              <a:ext cx="1122045" cy="553720"/>
            </a:xfrm>
            <a:custGeom>
              <a:avLst/>
              <a:gdLst/>
              <a:ahLst/>
              <a:cxnLst/>
              <a:rect l="l" t="t" r="r" b="b"/>
              <a:pathLst>
                <a:path w="1122045" h="553719">
                  <a:moveTo>
                    <a:pt x="1121664" y="0"/>
                  </a:moveTo>
                  <a:lnTo>
                    <a:pt x="0" y="0"/>
                  </a:lnTo>
                  <a:lnTo>
                    <a:pt x="0" y="553212"/>
                  </a:lnTo>
                  <a:lnTo>
                    <a:pt x="1121664" y="553212"/>
                  </a:lnTo>
                  <a:lnTo>
                    <a:pt x="1121664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26535" y="2286000"/>
              <a:ext cx="1122045" cy="553720"/>
            </a:xfrm>
            <a:custGeom>
              <a:avLst/>
              <a:gdLst/>
              <a:ahLst/>
              <a:cxnLst/>
              <a:rect l="l" t="t" r="r" b="b"/>
              <a:pathLst>
                <a:path w="1122045" h="553719">
                  <a:moveTo>
                    <a:pt x="0" y="553212"/>
                  </a:moveTo>
                  <a:lnTo>
                    <a:pt x="1121664" y="553212"/>
                  </a:lnTo>
                  <a:lnTo>
                    <a:pt x="1121664" y="0"/>
                  </a:lnTo>
                  <a:lnTo>
                    <a:pt x="0" y="0"/>
                  </a:lnTo>
                  <a:lnTo>
                    <a:pt x="0" y="5532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497707" y="2437257"/>
            <a:ext cx="12293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Microembryae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596449" y="3323653"/>
            <a:ext cx="980440" cy="316230"/>
            <a:chOff x="3596449" y="3323653"/>
            <a:chExt cx="980440" cy="316230"/>
          </a:xfrm>
        </p:grpSpPr>
        <p:sp>
          <p:nvSpPr>
            <p:cNvPr id="25" name="object 25"/>
            <p:cNvSpPr/>
            <p:nvPr/>
          </p:nvSpPr>
          <p:spPr>
            <a:xfrm>
              <a:off x="36012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6012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688207" y="3374263"/>
            <a:ext cx="797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Piperaceae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596449" y="3692461"/>
            <a:ext cx="980440" cy="316230"/>
            <a:chOff x="3596449" y="3692461"/>
            <a:chExt cx="980440" cy="316230"/>
          </a:xfrm>
        </p:grpSpPr>
        <p:sp>
          <p:nvSpPr>
            <p:cNvPr id="29" name="object 29"/>
            <p:cNvSpPr/>
            <p:nvPr/>
          </p:nvSpPr>
          <p:spPr>
            <a:xfrm>
              <a:off x="36012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012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536950" y="3742435"/>
            <a:ext cx="11004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Chloranthaceae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96449" y="4059745"/>
            <a:ext cx="980440" cy="317500"/>
            <a:chOff x="3596449" y="4059745"/>
            <a:chExt cx="980440" cy="317500"/>
          </a:xfrm>
        </p:grpSpPr>
        <p:sp>
          <p:nvSpPr>
            <p:cNvPr id="33" name="object 33"/>
            <p:cNvSpPr/>
            <p:nvPr/>
          </p:nvSpPr>
          <p:spPr>
            <a:xfrm>
              <a:off x="36012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6012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608578" y="4109973"/>
            <a:ext cx="955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Myristicaceae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3596449" y="4414837"/>
            <a:ext cx="980440" cy="316230"/>
            <a:chOff x="3596449" y="4414837"/>
            <a:chExt cx="980440" cy="316230"/>
          </a:xfrm>
        </p:grpSpPr>
        <p:sp>
          <p:nvSpPr>
            <p:cNvPr id="37" name="object 37"/>
            <p:cNvSpPr/>
            <p:nvPr/>
          </p:nvSpPr>
          <p:spPr>
            <a:xfrm>
              <a:off x="3601211" y="4419600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601211" y="4419600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620770" y="4465066"/>
            <a:ext cx="9315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Monimiaceae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171444" y="351282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171444" y="388010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71444" y="4248911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64635" y="2839211"/>
            <a:ext cx="36830" cy="1961514"/>
          </a:xfrm>
          <a:custGeom>
            <a:avLst/>
            <a:gdLst/>
            <a:ahLst/>
            <a:cxnLst/>
            <a:rect l="l" t="t" r="r" b="b"/>
            <a:pathLst>
              <a:path w="36829" h="1961514">
                <a:moveTo>
                  <a:pt x="0" y="0"/>
                </a:moveTo>
                <a:lnTo>
                  <a:pt x="0" y="1961388"/>
                </a:lnTo>
              </a:path>
              <a:path w="36829" h="1961514">
                <a:moveTo>
                  <a:pt x="0" y="673608"/>
                </a:moveTo>
                <a:lnTo>
                  <a:pt x="36575" y="673608"/>
                </a:lnTo>
              </a:path>
              <a:path w="36829" h="1961514">
                <a:moveTo>
                  <a:pt x="0" y="1040892"/>
                </a:moveTo>
                <a:lnTo>
                  <a:pt x="36575" y="1040892"/>
                </a:lnTo>
              </a:path>
              <a:path w="36829" h="1961514">
                <a:moveTo>
                  <a:pt x="0" y="1409700"/>
                </a:moveTo>
                <a:lnTo>
                  <a:pt x="36575" y="1409700"/>
                </a:lnTo>
              </a:path>
              <a:path w="36829" h="1961514">
                <a:moveTo>
                  <a:pt x="0" y="1776983"/>
                </a:moveTo>
                <a:lnTo>
                  <a:pt x="36575" y="177698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743071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91200" y="2286000"/>
            <a:ext cx="1066800" cy="553720"/>
          </a:xfrm>
          <a:prstGeom prst="rect">
            <a:avLst/>
          </a:prstGeom>
          <a:solidFill>
            <a:srgbClr val="D387C5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45720" algn="ctr">
              <a:lnSpc>
                <a:spcPct val="100000"/>
              </a:lnSpc>
              <a:spcBef>
                <a:spcPts val="455"/>
              </a:spcBef>
            </a:pPr>
            <a:r>
              <a:rPr sz="1400" b="1" spc="-15" dirty="0">
                <a:latin typeface="Arial"/>
                <a:cs typeface="Arial"/>
              </a:rPr>
              <a:t>Achlamydo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-sporae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950773" y="2281237"/>
            <a:ext cx="1018540" cy="563245"/>
            <a:chOff x="6950773" y="2281237"/>
            <a:chExt cx="1018540" cy="563245"/>
          </a:xfrm>
        </p:grpSpPr>
        <p:sp>
          <p:nvSpPr>
            <p:cNvPr id="47" name="object 47"/>
            <p:cNvSpPr/>
            <p:nvPr/>
          </p:nvSpPr>
          <p:spPr>
            <a:xfrm>
              <a:off x="6955535" y="2286000"/>
              <a:ext cx="1009015" cy="553720"/>
            </a:xfrm>
            <a:custGeom>
              <a:avLst/>
              <a:gdLst/>
              <a:ahLst/>
              <a:cxnLst/>
              <a:rect l="l" t="t" r="r" b="b"/>
              <a:pathLst>
                <a:path w="1009015" h="553719">
                  <a:moveTo>
                    <a:pt x="1008887" y="0"/>
                  </a:moveTo>
                  <a:lnTo>
                    <a:pt x="0" y="0"/>
                  </a:lnTo>
                  <a:lnTo>
                    <a:pt x="0" y="553212"/>
                  </a:lnTo>
                  <a:lnTo>
                    <a:pt x="1008887" y="553212"/>
                  </a:lnTo>
                  <a:lnTo>
                    <a:pt x="1008887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55535" y="2286000"/>
              <a:ext cx="1009015" cy="553720"/>
            </a:xfrm>
            <a:custGeom>
              <a:avLst/>
              <a:gdLst/>
              <a:ahLst/>
              <a:cxnLst/>
              <a:rect l="l" t="t" r="r" b="b"/>
              <a:pathLst>
                <a:path w="1009015" h="553719">
                  <a:moveTo>
                    <a:pt x="0" y="553212"/>
                  </a:moveTo>
                  <a:lnTo>
                    <a:pt x="1008887" y="553212"/>
                  </a:lnTo>
                  <a:lnTo>
                    <a:pt x="1008887" y="0"/>
                  </a:lnTo>
                  <a:lnTo>
                    <a:pt x="0" y="0"/>
                  </a:lnTo>
                  <a:lnTo>
                    <a:pt x="0" y="55321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6954393" y="2437257"/>
            <a:ext cx="1064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Unisexuales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5890069" y="3323653"/>
            <a:ext cx="1049020" cy="316230"/>
            <a:chOff x="5890069" y="3323653"/>
            <a:chExt cx="1049020" cy="316230"/>
          </a:xfrm>
        </p:grpSpPr>
        <p:sp>
          <p:nvSpPr>
            <p:cNvPr id="51" name="object 51"/>
            <p:cNvSpPr/>
            <p:nvPr/>
          </p:nvSpPr>
          <p:spPr>
            <a:xfrm>
              <a:off x="5894832" y="3328415"/>
              <a:ext cx="1039494" cy="306705"/>
            </a:xfrm>
            <a:custGeom>
              <a:avLst/>
              <a:gdLst/>
              <a:ahLst/>
              <a:cxnLst/>
              <a:rect l="l" t="t" r="r" b="b"/>
              <a:pathLst>
                <a:path w="1039495" h="306704">
                  <a:moveTo>
                    <a:pt x="103936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1039367" y="306324"/>
                  </a:lnTo>
                  <a:lnTo>
                    <a:pt x="1039367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894832" y="3328415"/>
              <a:ext cx="1039494" cy="306705"/>
            </a:xfrm>
            <a:custGeom>
              <a:avLst/>
              <a:gdLst/>
              <a:ahLst/>
              <a:cxnLst/>
              <a:rect l="l" t="t" r="r" b="b"/>
              <a:pathLst>
                <a:path w="1039495" h="306704">
                  <a:moveTo>
                    <a:pt x="0" y="306324"/>
                  </a:moveTo>
                  <a:lnTo>
                    <a:pt x="1039367" y="306324"/>
                  </a:lnTo>
                  <a:lnTo>
                    <a:pt x="103936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5970523" y="3374263"/>
            <a:ext cx="8439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Loranthaceae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5890069" y="3692461"/>
            <a:ext cx="1049020" cy="316230"/>
            <a:chOff x="5890069" y="3692461"/>
            <a:chExt cx="1049020" cy="316230"/>
          </a:xfrm>
        </p:grpSpPr>
        <p:sp>
          <p:nvSpPr>
            <p:cNvPr id="55" name="object 55"/>
            <p:cNvSpPr/>
            <p:nvPr/>
          </p:nvSpPr>
          <p:spPr>
            <a:xfrm>
              <a:off x="5894832" y="3697223"/>
              <a:ext cx="1039494" cy="306705"/>
            </a:xfrm>
            <a:custGeom>
              <a:avLst/>
              <a:gdLst/>
              <a:ahLst/>
              <a:cxnLst/>
              <a:rect l="l" t="t" r="r" b="b"/>
              <a:pathLst>
                <a:path w="1039495" h="306704">
                  <a:moveTo>
                    <a:pt x="103936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1039367" y="306324"/>
                  </a:lnTo>
                  <a:lnTo>
                    <a:pt x="1039367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894832" y="3697223"/>
              <a:ext cx="1039494" cy="306705"/>
            </a:xfrm>
            <a:custGeom>
              <a:avLst/>
              <a:gdLst/>
              <a:ahLst/>
              <a:cxnLst/>
              <a:rect l="l" t="t" r="r" b="b"/>
              <a:pathLst>
                <a:path w="1039495" h="306704">
                  <a:moveTo>
                    <a:pt x="0" y="306324"/>
                  </a:moveTo>
                  <a:lnTo>
                    <a:pt x="1039367" y="306324"/>
                  </a:lnTo>
                  <a:lnTo>
                    <a:pt x="103936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6043676" y="3742435"/>
            <a:ext cx="742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Santalaceae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890069" y="4059745"/>
            <a:ext cx="1049020" cy="317500"/>
            <a:chOff x="5890069" y="4059745"/>
            <a:chExt cx="1049020" cy="317500"/>
          </a:xfrm>
        </p:grpSpPr>
        <p:sp>
          <p:nvSpPr>
            <p:cNvPr id="59" name="object 59"/>
            <p:cNvSpPr/>
            <p:nvPr/>
          </p:nvSpPr>
          <p:spPr>
            <a:xfrm>
              <a:off x="5894832" y="4064508"/>
              <a:ext cx="1039494" cy="307975"/>
            </a:xfrm>
            <a:custGeom>
              <a:avLst/>
              <a:gdLst/>
              <a:ahLst/>
              <a:cxnLst/>
              <a:rect l="l" t="t" r="r" b="b"/>
              <a:pathLst>
                <a:path w="1039495" h="307975">
                  <a:moveTo>
                    <a:pt x="1039367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039367" y="307848"/>
                  </a:lnTo>
                  <a:lnTo>
                    <a:pt x="1039367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94832" y="4064508"/>
              <a:ext cx="1039494" cy="307975"/>
            </a:xfrm>
            <a:custGeom>
              <a:avLst/>
              <a:gdLst/>
              <a:ahLst/>
              <a:cxnLst/>
              <a:rect l="l" t="t" r="r" b="b"/>
              <a:pathLst>
                <a:path w="1039495" h="307975">
                  <a:moveTo>
                    <a:pt x="0" y="307848"/>
                  </a:moveTo>
                  <a:lnTo>
                    <a:pt x="1039367" y="307848"/>
                  </a:lnTo>
                  <a:lnTo>
                    <a:pt x="1039367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5879084" y="4109973"/>
            <a:ext cx="10731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Balanophoraceae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5851969" y="2834449"/>
            <a:ext cx="2153920" cy="1602105"/>
            <a:chOff x="5851969" y="2834449"/>
            <a:chExt cx="2153920" cy="1602105"/>
          </a:xfrm>
        </p:grpSpPr>
        <p:sp>
          <p:nvSpPr>
            <p:cNvPr id="63" name="object 63"/>
            <p:cNvSpPr/>
            <p:nvPr/>
          </p:nvSpPr>
          <p:spPr>
            <a:xfrm>
              <a:off x="5856732" y="2839211"/>
              <a:ext cx="38100" cy="1592580"/>
            </a:xfrm>
            <a:custGeom>
              <a:avLst/>
              <a:gdLst/>
              <a:ahLst/>
              <a:cxnLst/>
              <a:rect l="l" t="t" r="r" b="b"/>
              <a:pathLst>
                <a:path w="38100" h="1592579">
                  <a:moveTo>
                    <a:pt x="0" y="673608"/>
                  </a:moveTo>
                  <a:lnTo>
                    <a:pt x="38100" y="673608"/>
                  </a:lnTo>
                </a:path>
                <a:path w="38100" h="1592579">
                  <a:moveTo>
                    <a:pt x="0" y="1040892"/>
                  </a:moveTo>
                  <a:lnTo>
                    <a:pt x="38100" y="1040892"/>
                  </a:lnTo>
                </a:path>
                <a:path w="38100" h="1592579">
                  <a:moveTo>
                    <a:pt x="0" y="1409700"/>
                  </a:moveTo>
                  <a:lnTo>
                    <a:pt x="38100" y="1409700"/>
                  </a:lnTo>
                </a:path>
                <a:path w="38100" h="1592579">
                  <a:moveTo>
                    <a:pt x="0" y="0"/>
                  </a:moveTo>
                  <a:lnTo>
                    <a:pt x="0" y="159258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030212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030212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7053453" y="3374263"/>
            <a:ext cx="9283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Euphorbiaceae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7025449" y="3692461"/>
            <a:ext cx="980440" cy="316230"/>
            <a:chOff x="7025449" y="3692461"/>
            <a:chExt cx="980440" cy="316230"/>
          </a:xfrm>
        </p:grpSpPr>
        <p:sp>
          <p:nvSpPr>
            <p:cNvPr id="68" name="object 68"/>
            <p:cNvSpPr/>
            <p:nvPr/>
          </p:nvSpPr>
          <p:spPr>
            <a:xfrm>
              <a:off x="70302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0302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7082408" y="3742435"/>
            <a:ext cx="8686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Balanopaceae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7025449" y="4059745"/>
            <a:ext cx="980440" cy="317500"/>
            <a:chOff x="7025449" y="4059745"/>
            <a:chExt cx="980440" cy="317500"/>
          </a:xfrm>
        </p:grpSpPr>
        <p:sp>
          <p:nvSpPr>
            <p:cNvPr id="72" name="object 72"/>
            <p:cNvSpPr/>
            <p:nvPr/>
          </p:nvSpPr>
          <p:spPr>
            <a:xfrm>
              <a:off x="70302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302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7198232" y="4109973"/>
            <a:ext cx="673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U</a:t>
            </a:r>
            <a:r>
              <a:rPr sz="1200" spc="-1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ti</a:t>
            </a:r>
            <a:r>
              <a:rPr sz="1200" spc="-5" dirty="0">
                <a:latin typeface="Times New Roman"/>
                <a:cs typeface="Times New Roman"/>
              </a:rPr>
              <a:t>cacea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7025449" y="4427029"/>
            <a:ext cx="980440" cy="316230"/>
            <a:chOff x="7025449" y="4427029"/>
            <a:chExt cx="980440" cy="316230"/>
          </a:xfrm>
        </p:grpSpPr>
        <p:sp>
          <p:nvSpPr>
            <p:cNvPr id="76" name="object 76"/>
            <p:cNvSpPr/>
            <p:nvPr/>
          </p:nvSpPr>
          <p:spPr>
            <a:xfrm>
              <a:off x="7030211" y="4431791"/>
              <a:ext cx="970788" cy="3063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030211" y="4431791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3"/>
                  </a:moveTo>
                  <a:lnTo>
                    <a:pt x="970788" y="306323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7153020" y="4504775"/>
            <a:ext cx="68707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icoid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les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7025449" y="4489513"/>
            <a:ext cx="980440" cy="316230"/>
            <a:chOff x="7025449" y="4489513"/>
            <a:chExt cx="980440" cy="316230"/>
          </a:xfrm>
        </p:grpSpPr>
        <p:sp>
          <p:nvSpPr>
            <p:cNvPr id="80" name="object 80"/>
            <p:cNvSpPr/>
            <p:nvPr/>
          </p:nvSpPr>
          <p:spPr>
            <a:xfrm>
              <a:off x="7030211" y="4494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030211" y="4494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7144893" y="4539183"/>
            <a:ext cx="7423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Pl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acea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993635" y="2839211"/>
            <a:ext cx="36830" cy="3883660"/>
          </a:xfrm>
          <a:custGeom>
            <a:avLst/>
            <a:gdLst/>
            <a:ahLst/>
            <a:cxnLst/>
            <a:rect l="l" t="t" r="r" b="b"/>
            <a:pathLst>
              <a:path w="36829" h="3883659">
                <a:moveTo>
                  <a:pt x="0" y="673608"/>
                </a:moveTo>
                <a:lnTo>
                  <a:pt x="36575" y="673608"/>
                </a:lnTo>
              </a:path>
              <a:path w="36829" h="3883659">
                <a:moveTo>
                  <a:pt x="0" y="1040892"/>
                </a:moveTo>
                <a:lnTo>
                  <a:pt x="36575" y="1040892"/>
                </a:lnTo>
              </a:path>
              <a:path w="36829" h="3883659">
                <a:moveTo>
                  <a:pt x="0" y="1409700"/>
                </a:moveTo>
                <a:lnTo>
                  <a:pt x="36575" y="1409700"/>
                </a:lnTo>
              </a:path>
              <a:path w="36829" h="3883659">
                <a:moveTo>
                  <a:pt x="0" y="1776983"/>
                </a:moveTo>
                <a:lnTo>
                  <a:pt x="36575" y="1776983"/>
                </a:lnTo>
              </a:path>
              <a:path w="36829" h="3883659">
                <a:moveTo>
                  <a:pt x="0" y="0"/>
                </a:moveTo>
                <a:lnTo>
                  <a:pt x="0" y="388315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6072378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189978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060435" y="2286000"/>
            <a:ext cx="932815" cy="553720"/>
          </a:xfrm>
          <a:prstGeom prst="rect">
            <a:avLst/>
          </a:prstGeom>
          <a:solidFill>
            <a:srgbClr val="D387C5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20014" marR="107950" indent="15240">
              <a:lnSpc>
                <a:spcPct val="100000"/>
              </a:lnSpc>
              <a:spcBef>
                <a:spcPts val="455"/>
              </a:spcBef>
            </a:pPr>
            <a:r>
              <a:rPr sz="1400" b="1" dirty="0">
                <a:latin typeface="Arial"/>
                <a:cs typeface="Arial"/>
              </a:rPr>
              <a:t>Or</a:t>
            </a: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es  </a:t>
            </a:r>
            <a:r>
              <a:rPr sz="1400" b="1" spc="-45" dirty="0">
                <a:latin typeface="Arial"/>
                <a:cs typeface="Arial"/>
              </a:rPr>
              <a:t>A</a:t>
            </a:r>
            <a:r>
              <a:rPr sz="1400" b="1" spc="-10" dirty="0">
                <a:latin typeface="Arial"/>
                <a:cs typeface="Arial"/>
              </a:rPr>
              <a:t>no</a:t>
            </a:r>
            <a:r>
              <a:rPr sz="1400" b="1" dirty="0">
                <a:latin typeface="Arial"/>
                <a:cs typeface="Arial"/>
              </a:rPr>
              <a:t>mali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8092249" y="3323653"/>
            <a:ext cx="980440" cy="316230"/>
            <a:chOff x="8092249" y="3323653"/>
            <a:chExt cx="980440" cy="316230"/>
          </a:xfrm>
        </p:grpSpPr>
        <p:sp>
          <p:nvSpPr>
            <p:cNvPr id="88" name="object 88"/>
            <p:cNvSpPr/>
            <p:nvPr/>
          </p:nvSpPr>
          <p:spPr>
            <a:xfrm>
              <a:off x="80970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0970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8250173" y="3374263"/>
            <a:ext cx="6661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Sa</a:t>
            </a:r>
            <a:r>
              <a:rPr sz="1200" dirty="0">
                <a:latin typeface="Times New Roman"/>
                <a:cs typeface="Times New Roman"/>
              </a:rPr>
              <a:t>li</a:t>
            </a:r>
            <a:r>
              <a:rPr sz="1200" spc="-5" dirty="0">
                <a:latin typeface="Times New Roman"/>
                <a:cs typeface="Times New Roman"/>
              </a:rPr>
              <a:t>cacea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8092249" y="3692461"/>
            <a:ext cx="980440" cy="316230"/>
            <a:chOff x="8092249" y="3692461"/>
            <a:chExt cx="980440" cy="316230"/>
          </a:xfrm>
        </p:grpSpPr>
        <p:sp>
          <p:nvSpPr>
            <p:cNvPr id="92" name="object 92"/>
            <p:cNvSpPr/>
            <p:nvPr/>
          </p:nvSpPr>
          <p:spPr>
            <a:xfrm>
              <a:off x="80970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0970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/>
          <p:nvPr/>
        </p:nvSpPr>
        <p:spPr>
          <a:xfrm>
            <a:off x="8178165" y="3742435"/>
            <a:ext cx="810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Empetraceae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8092249" y="4033837"/>
            <a:ext cx="1056640" cy="343535"/>
            <a:chOff x="8092249" y="4033837"/>
            <a:chExt cx="1056640" cy="343535"/>
          </a:xfrm>
        </p:grpSpPr>
        <p:sp>
          <p:nvSpPr>
            <p:cNvPr id="96" name="object 96"/>
            <p:cNvSpPr/>
            <p:nvPr/>
          </p:nvSpPr>
          <p:spPr>
            <a:xfrm>
              <a:off x="8097011" y="4038600"/>
              <a:ext cx="1047115" cy="334010"/>
            </a:xfrm>
            <a:custGeom>
              <a:avLst/>
              <a:gdLst/>
              <a:ahLst/>
              <a:cxnLst/>
              <a:rect l="l" t="t" r="r" b="b"/>
              <a:pathLst>
                <a:path w="1047115" h="334010">
                  <a:moveTo>
                    <a:pt x="1046988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1046988" y="333756"/>
                  </a:lnTo>
                  <a:lnTo>
                    <a:pt x="10469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97011" y="4038600"/>
              <a:ext cx="1047115" cy="334010"/>
            </a:xfrm>
            <a:custGeom>
              <a:avLst/>
              <a:gdLst/>
              <a:ahLst/>
              <a:cxnLst/>
              <a:rect l="l" t="t" r="r" b="b"/>
              <a:pathLst>
                <a:path w="1047115" h="334010">
                  <a:moveTo>
                    <a:pt x="0" y="333756"/>
                  </a:moveTo>
                  <a:lnTo>
                    <a:pt x="1046988" y="333756"/>
                  </a:lnTo>
                  <a:lnTo>
                    <a:pt x="1046988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/>
          <p:nvPr/>
        </p:nvSpPr>
        <p:spPr>
          <a:xfrm>
            <a:off x="8081009" y="4097528"/>
            <a:ext cx="1081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Ceratophyllaceae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8092249" y="4427029"/>
            <a:ext cx="980440" cy="316230"/>
            <a:chOff x="8092249" y="4427029"/>
            <a:chExt cx="980440" cy="316230"/>
          </a:xfrm>
        </p:grpSpPr>
        <p:sp>
          <p:nvSpPr>
            <p:cNvPr id="100" name="object 100"/>
            <p:cNvSpPr/>
            <p:nvPr/>
          </p:nvSpPr>
          <p:spPr>
            <a:xfrm>
              <a:off x="8097011" y="4431791"/>
              <a:ext cx="970788" cy="3063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097011" y="4431791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3"/>
                  </a:moveTo>
                  <a:lnTo>
                    <a:pt x="970788" y="306323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8220202" y="4504775"/>
            <a:ext cx="68707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icoid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les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8092249" y="4489513"/>
            <a:ext cx="980440" cy="316230"/>
            <a:chOff x="8092249" y="4489513"/>
            <a:chExt cx="980440" cy="316230"/>
          </a:xfrm>
        </p:grpSpPr>
        <p:sp>
          <p:nvSpPr>
            <p:cNvPr id="104" name="object 104"/>
            <p:cNvSpPr/>
            <p:nvPr/>
          </p:nvSpPr>
          <p:spPr>
            <a:xfrm>
              <a:off x="8097011" y="4494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097011" y="4494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8119109" y="4539183"/>
            <a:ext cx="9290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Lacisternaceae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4815649" y="2834449"/>
            <a:ext cx="3286125" cy="1971039"/>
            <a:chOff x="4815649" y="2834449"/>
            <a:chExt cx="3286125" cy="1971039"/>
          </a:xfrm>
        </p:grpSpPr>
        <p:sp>
          <p:nvSpPr>
            <p:cNvPr id="108" name="object 108"/>
            <p:cNvSpPr/>
            <p:nvPr/>
          </p:nvSpPr>
          <p:spPr>
            <a:xfrm>
              <a:off x="7702295" y="2839211"/>
              <a:ext cx="394970" cy="1961514"/>
            </a:xfrm>
            <a:custGeom>
              <a:avLst/>
              <a:gdLst/>
              <a:ahLst/>
              <a:cxnLst/>
              <a:rect l="l" t="t" r="r" b="b"/>
              <a:pathLst>
                <a:path w="394970" h="1961514">
                  <a:moveTo>
                    <a:pt x="0" y="673608"/>
                  </a:moveTo>
                  <a:lnTo>
                    <a:pt x="36575" y="673608"/>
                  </a:lnTo>
                </a:path>
                <a:path w="394970" h="1961514">
                  <a:moveTo>
                    <a:pt x="0" y="1040892"/>
                  </a:moveTo>
                  <a:lnTo>
                    <a:pt x="36575" y="1040892"/>
                  </a:lnTo>
                </a:path>
                <a:path w="394970" h="1961514">
                  <a:moveTo>
                    <a:pt x="0" y="1409700"/>
                  </a:moveTo>
                  <a:lnTo>
                    <a:pt x="36575" y="1409700"/>
                  </a:lnTo>
                </a:path>
                <a:path w="394970" h="1961514">
                  <a:moveTo>
                    <a:pt x="0" y="1776983"/>
                  </a:moveTo>
                  <a:lnTo>
                    <a:pt x="36575" y="1776983"/>
                  </a:lnTo>
                </a:path>
                <a:path w="394970" h="1961514">
                  <a:moveTo>
                    <a:pt x="358139" y="0"/>
                  </a:moveTo>
                  <a:lnTo>
                    <a:pt x="358139" y="1961388"/>
                  </a:lnTo>
                </a:path>
                <a:path w="394970" h="1961514">
                  <a:moveTo>
                    <a:pt x="358139" y="673608"/>
                  </a:moveTo>
                  <a:lnTo>
                    <a:pt x="394715" y="673608"/>
                  </a:lnTo>
                </a:path>
                <a:path w="394970" h="1961514">
                  <a:moveTo>
                    <a:pt x="358139" y="1040892"/>
                  </a:moveTo>
                  <a:lnTo>
                    <a:pt x="394715" y="1040892"/>
                  </a:lnTo>
                </a:path>
                <a:path w="394970" h="1961514">
                  <a:moveTo>
                    <a:pt x="358139" y="1409700"/>
                  </a:moveTo>
                  <a:lnTo>
                    <a:pt x="394715" y="1409700"/>
                  </a:lnTo>
                </a:path>
                <a:path w="394970" h="1961514">
                  <a:moveTo>
                    <a:pt x="358139" y="1776983"/>
                  </a:moveTo>
                  <a:lnTo>
                    <a:pt x="394715" y="177698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8204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820411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object 111"/>
          <p:cNvSpPr txBox="1"/>
          <p:nvPr/>
        </p:nvSpPr>
        <p:spPr>
          <a:xfrm>
            <a:off x="8239506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783835" y="2286000"/>
            <a:ext cx="932815" cy="553720"/>
          </a:xfrm>
          <a:prstGeom prst="rect">
            <a:avLst/>
          </a:prstGeom>
          <a:solidFill>
            <a:srgbClr val="D387C5"/>
          </a:solidFill>
          <a:ln w="9144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95"/>
              </a:spcBef>
            </a:pPr>
            <a:r>
              <a:rPr sz="1400" b="1" spc="-5" dirty="0">
                <a:latin typeface="Arial"/>
                <a:cs typeface="Arial"/>
              </a:rPr>
              <a:t>Daphnales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982083" y="3374263"/>
            <a:ext cx="6489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ur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4815649" y="3692461"/>
            <a:ext cx="980440" cy="316230"/>
            <a:chOff x="4815649" y="3692461"/>
            <a:chExt cx="980440" cy="316230"/>
          </a:xfrm>
        </p:grpSpPr>
        <p:sp>
          <p:nvSpPr>
            <p:cNvPr id="115" name="object 115"/>
            <p:cNvSpPr/>
            <p:nvPr/>
          </p:nvSpPr>
          <p:spPr>
            <a:xfrm>
              <a:off x="48204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820411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 txBox="1"/>
          <p:nvPr/>
        </p:nvSpPr>
        <p:spPr>
          <a:xfrm>
            <a:off x="4983607" y="3742435"/>
            <a:ext cx="682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Prot</a:t>
            </a:r>
            <a:r>
              <a:rPr sz="1200" spc="-1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acea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18" name="object 118"/>
          <p:cNvGrpSpPr/>
          <p:nvPr/>
        </p:nvGrpSpPr>
        <p:grpSpPr>
          <a:xfrm>
            <a:off x="4815649" y="4059745"/>
            <a:ext cx="980440" cy="317500"/>
            <a:chOff x="4815649" y="4059745"/>
            <a:chExt cx="980440" cy="317500"/>
          </a:xfrm>
        </p:grpSpPr>
        <p:sp>
          <p:nvSpPr>
            <p:cNvPr id="119" name="object 119"/>
            <p:cNvSpPr/>
            <p:nvPr/>
          </p:nvSpPr>
          <p:spPr>
            <a:xfrm>
              <a:off x="48204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20411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1" name="object 121"/>
          <p:cNvSpPr txBox="1"/>
          <p:nvPr/>
        </p:nvSpPr>
        <p:spPr>
          <a:xfrm>
            <a:off x="4820539" y="4109973"/>
            <a:ext cx="9728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Thymelaeacea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4815649" y="4414837"/>
            <a:ext cx="980440" cy="316230"/>
            <a:chOff x="4815649" y="4414837"/>
            <a:chExt cx="980440" cy="316230"/>
          </a:xfrm>
        </p:grpSpPr>
        <p:sp>
          <p:nvSpPr>
            <p:cNvPr id="123" name="object 123"/>
            <p:cNvSpPr/>
            <p:nvPr/>
          </p:nvSpPr>
          <p:spPr>
            <a:xfrm>
              <a:off x="4820411" y="4419600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4820411" y="4419600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object 125"/>
          <p:cNvSpPr txBox="1"/>
          <p:nvPr/>
        </p:nvSpPr>
        <p:spPr>
          <a:xfrm>
            <a:off x="4943983" y="4465066"/>
            <a:ext cx="725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Pe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aeace</a:t>
            </a:r>
            <a:r>
              <a:rPr sz="1200" spc="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978400" y="3075558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6200" y="47609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200" y="51709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6200" y="55778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0" name="object 130"/>
          <p:cNvGrpSpPr/>
          <p:nvPr/>
        </p:nvGrpSpPr>
        <p:grpSpPr>
          <a:xfrm>
            <a:off x="1714500" y="1752600"/>
            <a:ext cx="6781800" cy="3361054"/>
            <a:chOff x="1714500" y="1752600"/>
            <a:chExt cx="6781800" cy="3361054"/>
          </a:xfrm>
        </p:grpSpPr>
        <p:sp>
          <p:nvSpPr>
            <p:cNvPr id="131" name="object 131"/>
            <p:cNvSpPr/>
            <p:nvPr/>
          </p:nvSpPr>
          <p:spPr>
            <a:xfrm>
              <a:off x="4783835" y="3512820"/>
              <a:ext cx="36830" cy="1103630"/>
            </a:xfrm>
            <a:custGeom>
              <a:avLst/>
              <a:gdLst/>
              <a:ahLst/>
              <a:cxnLst/>
              <a:rect l="l" t="t" r="r" b="b"/>
              <a:pathLst>
                <a:path w="36829" h="1103629">
                  <a:moveTo>
                    <a:pt x="0" y="0"/>
                  </a:moveTo>
                  <a:lnTo>
                    <a:pt x="36575" y="0"/>
                  </a:lnTo>
                </a:path>
                <a:path w="36829" h="1103629">
                  <a:moveTo>
                    <a:pt x="0" y="367283"/>
                  </a:moveTo>
                  <a:lnTo>
                    <a:pt x="36575" y="367283"/>
                  </a:lnTo>
                </a:path>
                <a:path w="36829" h="1103629">
                  <a:moveTo>
                    <a:pt x="0" y="736091"/>
                  </a:moveTo>
                  <a:lnTo>
                    <a:pt x="36575" y="736091"/>
                  </a:lnTo>
                </a:path>
                <a:path w="36829" h="1103629">
                  <a:moveTo>
                    <a:pt x="0" y="1103375"/>
                  </a:moveTo>
                  <a:lnTo>
                    <a:pt x="36575" y="110337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714500" y="1752599"/>
              <a:ext cx="6781800" cy="533400"/>
            </a:xfrm>
            <a:custGeom>
              <a:avLst/>
              <a:gdLst/>
              <a:ahLst/>
              <a:cxnLst/>
              <a:rect l="l" t="t" r="r" b="b"/>
              <a:pathLst>
                <a:path w="67818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6781800" h="533400">
                  <a:moveTo>
                    <a:pt x="1219200" y="457200"/>
                  </a:moveTo>
                  <a:lnTo>
                    <a:pt x="1187450" y="457200"/>
                  </a:lnTo>
                  <a:lnTo>
                    <a:pt x="1187450" y="0"/>
                  </a:lnTo>
                  <a:lnTo>
                    <a:pt x="1174750" y="0"/>
                  </a:lnTo>
                  <a:lnTo>
                    <a:pt x="1174750" y="457200"/>
                  </a:lnTo>
                  <a:lnTo>
                    <a:pt x="1143000" y="457200"/>
                  </a:lnTo>
                  <a:lnTo>
                    <a:pt x="1181100" y="533400"/>
                  </a:lnTo>
                  <a:lnTo>
                    <a:pt x="1212850" y="469900"/>
                  </a:lnTo>
                  <a:lnTo>
                    <a:pt x="1219200" y="457200"/>
                  </a:lnTo>
                  <a:close/>
                </a:path>
                <a:path w="6781800" h="533400">
                  <a:moveTo>
                    <a:pt x="5715000" y="457200"/>
                  </a:moveTo>
                  <a:lnTo>
                    <a:pt x="5683250" y="457200"/>
                  </a:lnTo>
                  <a:lnTo>
                    <a:pt x="5683250" y="0"/>
                  </a:lnTo>
                  <a:lnTo>
                    <a:pt x="5670550" y="0"/>
                  </a:lnTo>
                  <a:lnTo>
                    <a:pt x="5670550" y="457200"/>
                  </a:lnTo>
                  <a:lnTo>
                    <a:pt x="5638800" y="457200"/>
                  </a:lnTo>
                  <a:lnTo>
                    <a:pt x="5676900" y="533400"/>
                  </a:lnTo>
                  <a:lnTo>
                    <a:pt x="5708650" y="469900"/>
                  </a:lnTo>
                  <a:lnTo>
                    <a:pt x="5715000" y="457200"/>
                  </a:lnTo>
                  <a:close/>
                </a:path>
                <a:path w="6781800" h="533400">
                  <a:moveTo>
                    <a:pt x="6781800" y="457200"/>
                  </a:moveTo>
                  <a:lnTo>
                    <a:pt x="6750050" y="457200"/>
                  </a:lnTo>
                  <a:lnTo>
                    <a:pt x="6750050" y="0"/>
                  </a:lnTo>
                  <a:lnTo>
                    <a:pt x="6737350" y="0"/>
                  </a:lnTo>
                  <a:lnTo>
                    <a:pt x="6737350" y="457200"/>
                  </a:lnTo>
                  <a:lnTo>
                    <a:pt x="6705600" y="457200"/>
                  </a:lnTo>
                  <a:lnTo>
                    <a:pt x="6743700" y="533400"/>
                  </a:lnTo>
                  <a:lnTo>
                    <a:pt x="6775450" y="469900"/>
                  </a:lnTo>
                  <a:lnTo>
                    <a:pt x="67818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820411" y="4800600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4820411" y="4800600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5" name="object 135"/>
          <p:cNvGraphicFramePr>
            <a:graphicFrameLocks noGrp="1"/>
          </p:cNvGraphicFramePr>
          <p:nvPr/>
        </p:nvGraphicFramePr>
        <p:xfrm>
          <a:off x="71627" y="2281427"/>
          <a:ext cx="1207135" cy="3428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3955"/>
                <a:gridCol w="43180"/>
              </a:tblGrid>
              <a:tr h="533400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Cu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</a:tr>
              <a:tr h="5181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6733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 marL="34290" marR="5778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Nyctaginaceae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00AFEF"/>
                    </a:solidFill>
                  </a:tcPr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>
                  <a:txBody>
                    <a:bodyPr/>
                    <a:lstStyle/>
                    <a:p>
                      <a:pPr marL="27940" marR="4826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arant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387C5"/>
                    </a:solidFill>
                  </a:tcPr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pod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387C5"/>
                    </a:solidFill>
                  </a:tcPr>
                </a:tc>
              </a:tr>
              <a:tr h="609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 marL="31750" marR="5778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Batidaceae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387C5"/>
                    </a:solidFill>
                  </a:tcPr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>
                  <a:txBody>
                    <a:bodyPr/>
                    <a:lstStyle/>
                    <a:p>
                      <a:pPr marL="33655" marR="5778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Polygonaceae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387C5"/>
                    </a:solidFill>
                  </a:tcPr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>
                  <a:txBody>
                    <a:bodyPr/>
                    <a:lstStyle/>
                    <a:p>
                      <a:pPr marL="27940" marR="4826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Ph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lacc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387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D387C5"/>
                    </a:solidFill>
                  </a:tcPr>
                </a:tc>
              </a:tr>
            </a:tbl>
          </a:graphicData>
        </a:graphic>
      </p:graphicFrame>
      <p:sp>
        <p:nvSpPr>
          <p:cNvPr id="136" name="object 136"/>
          <p:cNvSpPr txBox="1"/>
          <p:nvPr/>
        </p:nvSpPr>
        <p:spPr>
          <a:xfrm>
            <a:off x="4849495" y="4846396"/>
            <a:ext cx="9150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Elaegnaceae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2610421" y="4396549"/>
            <a:ext cx="5395595" cy="791845"/>
            <a:chOff x="2610421" y="4396549"/>
            <a:chExt cx="5395595" cy="791845"/>
          </a:xfrm>
        </p:grpSpPr>
        <p:sp>
          <p:nvSpPr>
            <p:cNvPr id="138" name="object 138"/>
            <p:cNvSpPr/>
            <p:nvPr/>
          </p:nvSpPr>
          <p:spPr>
            <a:xfrm>
              <a:off x="2615183" y="4401311"/>
              <a:ext cx="2222500" cy="628015"/>
            </a:xfrm>
            <a:custGeom>
              <a:avLst/>
              <a:gdLst/>
              <a:ahLst/>
              <a:cxnLst/>
              <a:rect l="l" t="t" r="r" b="b"/>
              <a:pathLst>
                <a:path w="2222500" h="628014">
                  <a:moveTo>
                    <a:pt x="0" y="0"/>
                  </a:moveTo>
                  <a:lnTo>
                    <a:pt x="36576" y="0"/>
                  </a:lnTo>
                </a:path>
                <a:path w="2222500" h="628014">
                  <a:moveTo>
                    <a:pt x="708660" y="0"/>
                  </a:moveTo>
                  <a:lnTo>
                    <a:pt x="745236" y="0"/>
                  </a:lnTo>
                </a:path>
                <a:path w="2222500" h="628014">
                  <a:moveTo>
                    <a:pt x="2185416" y="627888"/>
                  </a:moveTo>
                  <a:lnTo>
                    <a:pt x="2221992" y="62788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7030212" y="4876799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030212" y="4876799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1" name="object 141"/>
          <p:cNvSpPr txBox="1"/>
          <p:nvPr/>
        </p:nvSpPr>
        <p:spPr>
          <a:xfrm>
            <a:off x="7112889" y="4922266"/>
            <a:ext cx="845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Leitneriaceae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42" name="object 142"/>
          <p:cNvGrpSpPr/>
          <p:nvPr/>
        </p:nvGrpSpPr>
        <p:grpSpPr>
          <a:xfrm>
            <a:off x="7025449" y="5240845"/>
            <a:ext cx="980440" cy="1050925"/>
            <a:chOff x="7025449" y="5240845"/>
            <a:chExt cx="980440" cy="1050925"/>
          </a:xfrm>
        </p:grpSpPr>
        <p:sp>
          <p:nvSpPr>
            <p:cNvPr id="143" name="object 143"/>
            <p:cNvSpPr/>
            <p:nvPr/>
          </p:nvSpPr>
          <p:spPr>
            <a:xfrm>
              <a:off x="7030211" y="5245608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7030211" y="5245608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030211" y="561136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7"/>
                  </a:lnTo>
                  <a:lnTo>
                    <a:pt x="970788" y="307847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7030211" y="561136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7"/>
                  </a:moveTo>
                  <a:lnTo>
                    <a:pt x="970788" y="307847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030211" y="5980176"/>
              <a:ext cx="970788" cy="3063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030211" y="59801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7198741" y="6054986"/>
            <a:ext cx="5911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0"/>
              </a:lnSpc>
            </a:pPr>
            <a:r>
              <a:rPr sz="1200" dirty="0">
                <a:latin typeface="Times New Roman"/>
                <a:cs typeface="Times New Roman"/>
              </a:rPr>
              <a:t>fi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oidal</a:t>
            </a:r>
            <a:r>
              <a:rPr sz="1200" spc="-5" dirty="0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50" name="object 150"/>
          <p:cNvGrpSpPr/>
          <p:nvPr/>
        </p:nvGrpSpPr>
        <p:grpSpPr>
          <a:xfrm>
            <a:off x="6988873" y="5056441"/>
            <a:ext cx="1017269" cy="1678305"/>
            <a:chOff x="6988873" y="5056441"/>
            <a:chExt cx="1017269" cy="1678305"/>
          </a:xfrm>
        </p:grpSpPr>
        <p:sp>
          <p:nvSpPr>
            <p:cNvPr id="151" name="object 151"/>
            <p:cNvSpPr/>
            <p:nvPr/>
          </p:nvSpPr>
          <p:spPr>
            <a:xfrm>
              <a:off x="7030211" y="6042659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3"/>
                  </a:lnTo>
                  <a:lnTo>
                    <a:pt x="970788" y="306323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7030211" y="6042659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3"/>
                  </a:moveTo>
                  <a:lnTo>
                    <a:pt x="970788" y="306323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993635" y="5061203"/>
              <a:ext cx="36830" cy="1103630"/>
            </a:xfrm>
            <a:custGeom>
              <a:avLst/>
              <a:gdLst/>
              <a:ahLst/>
              <a:cxnLst/>
              <a:rect l="l" t="t" r="r" b="b"/>
              <a:pathLst>
                <a:path w="36829" h="1103629">
                  <a:moveTo>
                    <a:pt x="0" y="0"/>
                  </a:moveTo>
                  <a:lnTo>
                    <a:pt x="36575" y="0"/>
                  </a:lnTo>
                </a:path>
                <a:path w="36829" h="1103629">
                  <a:moveTo>
                    <a:pt x="0" y="365760"/>
                  </a:moveTo>
                  <a:lnTo>
                    <a:pt x="36575" y="365760"/>
                  </a:lnTo>
                </a:path>
                <a:path w="36829" h="1103629">
                  <a:moveTo>
                    <a:pt x="0" y="734568"/>
                  </a:moveTo>
                  <a:lnTo>
                    <a:pt x="36575" y="734568"/>
                  </a:lnTo>
                </a:path>
                <a:path w="36829" h="1103629">
                  <a:moveTo>
                    <a:pt x="0" y="1103376"/>
                  </a:moveTo>
                  <a:lnTo>
                    <a:pt x="36575" y="110337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7030211" y="6422135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7"/>
                  </a:lnTo>
                  <a:lnTo>
                    <a:pt x="970788" y="307847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D38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7030211" y="6422135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7"/>
                  </a:moveTo>
                  <a:lnTo>
                    <a:pt x="970788" y="307847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6" name="object 156"/>
          <p:cNvSpPr txBox="1"/>
          <p:nvPr/>
        </p:nvSpPr>
        <p:spPr>
          <a:xfrm>
            <a:off x="7065644" y="5290261"/>
            <a:ext cx="902335" cy="1386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Juglandaceae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Myricaceae</a:t>
            </a:r>
            <a:endParaRPr sz="1200">
              <a:latin typeface="Times New Roman"/>
              <a:cs typeface="Times New Roman"/>
            </a:endParaRPr>
          </a:p>
          <a:p>
            <a:pPr marL="117475" marR="5080" indent="-105410">
              <a:lnSpc>
                <a:spcPct val="207799"/>
              </a:lnSpc>
              <a:spcBef>
                <a:spcPts val="390"/>
              </a:spcBef>
            </a:pPr>
            <a:r>
              <a:rPr sz="1200" dirty="0">
                <a:latin typeface="Times New Roman"/>
                <a:cs typeface="Times New Roman"/>
              </a:rPr>
              <a:t>C</a:t>
            </a:r>
            <a:r>
              <a:rPr sz="1200" spc="-5" dirty="0">
                <a:latin typeface="Times New Roman"/>
                <a:cs typeface="Times New Roman"/>
              </a:rPr>
              <a:t>asu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rin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cea</a:t>
            </a:r>
            <a:r>
              <a:rPr sz="1200" dirty="0">
                <a:latin typeface="Times New Roman"/>
                <a:cs typeface="Times New Roman"/>
              </a:rPr>
              <a:t>e  </a:t>
            </a:r>
            <a:r>
              <a:rPr sz="1200" spc="-5" dirty="0">
                <a:latin typeface="Times New Roman"/>
                <a:cs typeface="Times New Roman"/>
              </a:rPr>
              <a:t>Betulaceae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10400" y="657758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4879975" y="1456182"/>
            <a:ext cx="647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latin typeface="Times New Roman"/>
                <a:cs typeface="Times New Roman"/>
              </a:rPr>
              <a:t>Series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6973"/>
            <a:ext cx="3807460" cy="3210493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Ovules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naked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5">
                <a:latin typeface="Calibri"/>
                <a:cs typeface="Calibri"/>
              </a:rPr>
              <a:t>3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 spc="-15" smtClean="0">
                <a:latin typeface="Calibri"/>
                <a:cs typeface="Calibri"/>
              </a:rPr>
              <a:t>families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lang="en-US" sz="2800" spc="-15" dirty="0" smtClean="0">
                <a:latin typeface="Calibri"/>
                <a:cs typeface="Calibri"/>
              </a:rPr>
              <a:t>      </a:t>
            </a:r>
            <a:r>
              <a:rPr lang="en-US" sz="2800" spc="-15" dirty="0" err="1" smtClean="0">
                <a:latin typeface="Calibri"/>
                <a:cs typeface="Calibri"/>
              </a:rPr>
              <a:t>Gnetaceae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lang="en-US" sz="2800" spc="-15" dirty="0" smtClean="0">
                <a:latin typeface="Calibri"/>
                <a:cs typeface="Calibri"/>
              </a:rPr>
              <a:t>      </a:t>
            </a:r>
            <a:r>
              <a:rPr lang="en-US" sz="2800" spc="-15" dirty="0" err="1" smtClean="0">
                <a:latin typeface="Calibri"/>
                <a:cs typeface="Calibri"/>
              </a:rPr>
              <a:t>Coniferae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lang="en-US" sz="2800" spc="-15" dirty="0" smtClean="0">
                <a:latin typeface="Calibri"/>
                <a:cs typeface="Calibri"/>
              </a:rPr>
              <a:t>      </a:t>
            </a:r>
            <a:r>
              <a:rPr lang="en-US" sz="2800" spc="-15" dirty="0" err="1" smtClean="0">
                <a:latin typeface="Calibri"/>
                <a:cs typeface="Calibri"/>
              </a:rPr>
              <a:t>Cycadaceae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45716" y="153365"/>
            <a:ext cx="60591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Class 2:</a:t>
            </a:r>
            <a:r>
              <a:rPr sz="4800" spc="-114" dirty="0"/>
              <a:t> </a:t>
            </a:r>
            <a:r>
              <a:rPr sz="4800" spc="-5" dirty="0"/>
              <a:t>Gymnospermae</a:t>
            </a:r>
            <a:endParaRPr sz="4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5400" y="862075"/>
            <a:ext cx="3832859" cy="4752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76825" y="833374"/>
            <a:ext cx="3890010" cy="4834255"/>
          </a:xfrm>
          <a:custGeom>
            <a:avLst/>
            <a:gdLst/>
            <a:ahLst/>
            <a:cxnLst/>
            <a:rect l="l" t="t" r="r" b="b"/>
            <a:pathLst>
              <a:path w="3890009" h="4834255">
                <a:moveTo>
                  <a:pt x="0" y="4834001"/>
                </a:moveTo>
                <a:lnTo>
                  <a:pt x="3890009" y="4834001"/>
                </a:lnTo>
                <a:lnTo>
                  <a:pt x="3890009" y="0"/>
                </a:lnTo>
                <a:lnTo>
                  <a:pt x="0" y="0"/>
                </a:lnTo>
                <a:lnTo>
                  <a:pt x="0" y="4834001"/>
                </a:lnTo>
                <a:close/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1228" y="5745581"/>
            <a:ext cx="3535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Sir </a:t>
            </a:r>
            <a:r>
              <a:rPr sz="1800" dirty="0">
                <a:latin typeface="Calibri"/>
                <a:cs typeface="Calibri"/>
              </a:rPr>
              <a:t>Joseph </a:t>
            </a:r>
            <a:r>
              <a:rPr sz="1800" spc="-10" dirty="0">
                <a:latin typeface="Calibri"/>
                <a:cs typeface="Calibri"/>
              </a:rPr>
              <a:t>Dalton </a:t>
            </a:r>
            <a:r>
              <a:rPr sz="1800" spc="-15" dirty="0">
                <a:latin typeface="Calibri"/>
                <a:cs typeface="Calibri"/>
              </a:rPr>
              <a:t>Hooker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(1817-1911)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5537" y="885189"/>
            <a:ext cx="3944062" cy="48130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1932" y="856614"/>
            <a:ext cx="4026535" cy="4886960"/>
          </a:xfrm>
          <a:custGeom>
            <a:avLst/>
            <a:gdLst/>
            <a:ahLst/>
            <a:cxnLst/>
            <a:rect l="l" t="t" r="r" b="b"/>
            <a:pathLst>
              <a:path w="4026535" h="4886960">
                <a:moveTo>
                  <a:pt x="0" y="4886960"/>
                </a:moveTo>
                <a:lnTo>
                  <a:pt x="4026280" y="4886960"/>
                </a:lnTo>
                <a:lnTo>
                  <a:pt x="4026280" y="0"/>
                </a:lnTo>
                <a:lnTo>
                  <a:pt x="0" y="0"/>
                </a:lnTo>
                <a:lnTo>
                  <a:pt x="0" y="4886960"/>
                </a:lnTo>
                <a:close/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2140" y="5810199"/>
            <a:ext cx="2785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George </a:t>
            </a:r>
            <a:r>
              <a:rPr sz="1800" spc="-5" dirty="0">
                <a:latin typeface="Calibri"/>
                <a:cs typeface="Calibri"/>
              </a:rPr>
              <a:t>Bentham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(1800-1884)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49774"/>
            <a:ext cx="8878570" cy="3038651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5" dirty="0" smtClean="0">
                <a:latin typeface="Calibri"/>
                <a:cs typeface="Calibri"/>
              </a:rPr>
              <a:t>Single Cotyledon</a:t>
            </a: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smtClean="0">
                <a:latin typeface="Calibri"/>
                <a:cs typeface="Calibri"/>
              </a:rPr>
              <a:t>Flowers </a:t>
            </a:r>
            <a:r>
              <a:rPr sz="3200" spc="-10" smtClean="0">
                <a:latin typeface="Calibri"/>
                <a:cs typeface="Calibri"/>
              </a:rPr>
              <a:t>trimerous</a:t>
            </a:r>
            <a:endParaRPr lang="en-US" sz="3200" spc="-10" dirty="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Vascular bundle scattered</a:t>
            </a: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Sec. growth absent</a:t>
            </a:r>
            <a:r>
              <a:rPr sz="3200" spc="-10" smtClean="0">
                <a:latin typeface="Calibri"/>
                <a:cs typeface="Calibri"/>
              </a:rPr>
              <a:t> </a:t>
            </a:r>
            <a:endParaRPr lang="en-US" sz="3200" spc="-10" dirty="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smtClean="0">
                <a:latin typeface="Calibri"/>
                <a:cs typeface="Calibri"/>
              </a:rPr>
              <a:t>venation</a:t>
            </a:r>
            <a:r>
              <a:rPr sz="3200" smtClean="0">
                <a:latin typeface="Calibri"/>
                <a:cs typeface="Calibri"/>
              </a:rPr>
              <a:t> </a:t>
            </a:r>
            <a:r>
              <a:rPr sz="3200" spc="-10" smtClean="0">
                <a:latin typeface="Calibri"/>
                <a:cs typeface="Calibri"/>
              </a:rPr>
              <a:t>parallel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14652" y="153365"/>
            <a:ext cx="63138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Class 3:</a:t>
            </a:r>
            <a:r>
              <a:rPr sz="4800" spc="-55" dirty="0"/>
              <a:t> </a:t>
            </a:r>
            <a:r>
              <a:rPr sz="4800" spc="-10" dirty="0"/>
              <a:t>Monocotyledons</a:t>
            </a:r>
            <a:endParaRPr sz="4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0"/>
            <a:ext cx="8534400" cy="6730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6285" lvl="1" indent="-287020">
              <a:lnSpc>
                <a:spcPct val="100000"/>
              </a:lnSpc>
              <a:spcBef>
                <a:spcPts val="690"/>
              </a:spcBef>
              <a:tabLst>
                <a:tab pos="756920" algn="l"/>
              </a:tabLst>
            </a:pPr>
            <a:r>
              <a:rPr lang="en-US" sz="2800" spc="-10" dirty="0" smtClean="0">
                <a:solidFill>
                  <a:srgbClr val="C00000"/>
                </a:solidFill>
                <a:cs typeface="Calibri"/>
              </a:rPr>
              <a:t>Divided into 7 series:</a:t>
            </a: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tabLst>
                <a:tab pos="756920" algn="l"/>
              </a:tabLst>
            </a:pPr>
            <a:r>
              <a:rPr lang="en-US" sz="2800" spc="-10" dirty="0" smtClean="0">
                <a:solidFill>
                  <a:srgbClr val="C00000"/>
                </a:solidFill>
                <a:cs typeface="Calibri"/>
              </a:rPr>
              <a:t> -  </a:t>
            </a:r>
            <a:r>
              <a:rPr lang="en-US" sz="2800" spc="-10" dirty="0" err="1" smtClean="0">
                <a:solidFill>
                  <a:srgbClr val="C00000"/>
                </a:solidFill>
                <a:cs typeface="Calibri"/>
              </a:rPr>
              <a:t>Microspermae</a:t>
            </a:r>
            <a:r>
              <a:rPr lang="en-US" sz="2800" spc="-10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en-US" sz="2800" spc="-5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800" spc="-5" dirty="0" err="1" smtClean="0">
                <a:cs typeface="Calibri"/>
              </a:rPr>
              <a:t>Perianth</a:t>
            </a:r>
            <a:r>
              <a:rPr lang="en-US" sz="2800" spc="-5" dirty="0" smtClean="0">
                <a:cs typeface="Calibri"/>
              </a:rPr>
              <a:t> </a:t>
            </a:r>
            <a:r>
              <a:rPr lang="en-US" sz="2800" spc="-5" dirty="0" err="1" smtClean="0">
                <a:cs typeface="Calibri"/>
              </a:rPr>
              <a:t>petaloid</a:t>
            </a:r>
            <a:r>
              <a:rPr lang="en-US" sz="2800" spc="-5" dirty="0" smtClean="0">
                <a:cs typeface="Calibri"/>
              </a:rPr>
              <a:t>, </a:t>
            </a:r>
            <a:r>
              <a:rPr lang="en-US" sz="2800" spc="-10" dirty="0" smtClean="0">
                <a:cs typeface="Calibri"/>
              </a:rPr>
              <a:t>ovary </a:t>
            </a:r>
            <a:r>
              <a:rPr lang="en-US" sz="2800" spc="-45" dirty="0" smtClean="0">
                <a:cs typeface="Calibri"/>
              </a:rPr>
              <a:t>inferior, </a:t>
            </a:r>
            <a:r>
              <a:rPr lang="en-US" sz="2800" spc="-10" dirty="0" smtClean="0">
                <a:cs typeface="Calibri"/>
              </a:rPr>
              <a:t>seeds</a:t>
            </a:r>
            <a:r>
              <a:rPr lang="en-US" sz="2800" spc="125" dirty="0" smtClean="0">
                <a:cs typeface="Calibri"/>
              </a:rPr>
              <a:t> </a:t>
            </a:r>
            <a:r>
              <a:rPr lang="en-US" sz="2800" spc="-15" dirty="0" smtClean="0">
                <a:cs typeface="Calibri"/>
              </a:rPr>
              <a:t>minute</a:t>
            </a:r>
            <a:endParaRPr lang="en-US" sz="2800" dirty="0" smtClean="0"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0" dirty="0" err="1" smtClean="0">
                <a:solidFill>
                  <a:srgbClr val="C00000"/>
                </a:solidFill>
                <a:cs typeface="Calibri"/>
              </a:rPr>
              <a:t>Epigynae</a:t>
            </a:r>
            <a:r>
              <a:rPr lang="en-US" sz="2800" spc="-10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800" spc="-10" dirty="0" smtClean="0">
                <a:cs typeface="Calibri"/>
              </a:rPr>
              <a:t>ovary </a:t>
            </a:r>
            <a:r>
              <a:rPr lang="en-US" sz="2800" spc="-45" dirty="0" smtClean="0">
                <a:cs typeface="Calibri"/>
              </a:rPr>
              <a:t>inferior/ </a:t>
            </a:r>
            <a:r>
              <a:rPr lang="en-US" sz="2800" spc="-45" dirty="0" err="1" smtClean="0">
                <a:cs typeface="Calibri"/>
              </a:rPr>
              <a:t>epigynous</a:t>
            </a:r>
            <a:r>
              <a:rPr lang="en-US" sz="2800" spc="-45" dirty="0" smtClean="0">
                <a:cs typeface="Calibri"/>
              </a:rPr>
              <a:t> flower, </a:t>
            </a:r>
            <a:r>
              <a:rPr lang="en-US" sz="2800" spc="-10" dirty="0" smtClean="0">
                <a:cs typeface="Calibri"/>
              </a:rPr>
              <a:t>seeds</a:t>
            </a:r>
            <a:r>
              <a:rPr lang="en-US" sz="2800" spc="80" dirty="0" smtClean="0">
                <a:cs typeface="Calibri"/>
              </a:rPr>
              <a:t> </a:t>
            </a:r>
            <a:r>
              <a:rPr lang="en-US" sz="2800" spc="-15" dirty="0" smtClean="0">
                <a:cs typeface="Calibri"/>
              </a:rPr>
              <a:t>large</a:t>
            </a:r>
            <a:endParaRPr lang="en-US" sz="2800" dirty="0" smtClean="0">
              <a:cs typeface="Calibri"/>
            </a:endParaRPr>
          </a:p>
          <a:p>
            <a:pPr marL="756285" marR="829310" lvl="1" indent="-287020">
              <a:lnSpc>
                <a:spcPct val="10060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err="1" smtClean="0">
                <a:solidFill>
                  <a:srgbClr val="C00000"/>
                </a:solidFill>
                <a:cs typeface="Calibri"/>
              </a:rPr>
              <a:t>Coronarieae</a:t>
            </a:r>
            <a:r>
              <a:rPr lang="en-US" sz="2800" spc="-15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en-US" sz="2800" spc="-5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600" spc="-10" dirty="0" smtClean="0">
                <a:cs typeface="Calibri"/>
              </a:rPr>
              <a:t>ovary </a:t>
            </a:r>
            <a:r>
              <a:rPr lang="en-US" sz="2600" spc="-30" dirty="0" smtClean="0">
                <a:cs typeface="Calibri"/>
              </a:rPr>
              <a:t>superior and </a:t>
            </a:r>
            <a:r>
              <a:rPr lang="en-US" sz="2600" spc="-30" dirty="0" err="1" smtClean="0">
                <a:cs typeface="Calibri"/>
              </a:rPr>
              <a:t>trilocular</a:t>
            </a:r>
            <a:r>
              <a:rPr lang="en-US" sz="2600" spc="-30" dirty="0" smtClean="0">
                <a:cs typeface="Calibri"/>
              </a:rPr>
              <a:t>, </a:t>
            </a:r>
            <a:r>
              <a:rPr lang="en-US" sz="2600" spc="-5" dirty="0" err="1" smtClean="0">
                <a:cs typeface="Calibri"/>
              </a:rPr>
              <a:t>carpels</a:t>
            </a:r>
            <a:r>
              <a:rPr lang="en-US" sz="2600" spc="-5" dirty="0" smtClean="0">
                <a:cs typeface="Calibri"/>
              </a:rPr>
              <a:t> united, </a:t>
            </a:r>
            <a:r>
              <a:rPr lang="en-US" sz="2600" spc="-5" dirty="0" err="1" smtClean="0">
                <a:cs typeface="Calibri"/>
              </a:rPr>
              <a:t>perianth</a:t>
            </a:r>
            <a:r>
              <a:rPr lang="en-US" sz="2600" spc="-5" dirty="0" smtClean="0">
                <a:cs typeface="Calibri"/>
              </a:rPr>
              <a:t>  </a:t>
            </a:r>
            <a:r>
              <a:rPr lang="en-US" sz="2600" spc="-10" dirty="0" smtClean="0">
                <a:cs typeface="Calibri"/>
              </a:rPr>
              <a:t>colored/</a:t>
            </a:r>
            <a:r>
              <a:rPr lang="en-US" sz="2600" spc="-10" dirty="0" err="1" smtClean="0">
                <a:cs typeface="Calibri"/>
              </a:rPr>
              <a:t>petaloid</a:t>
            </a:r>
            <a:endParaRPr lang="en-US" sz="2600" dirty="0" smtClean="0"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5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0" dirty="0" err="1" smtClean="0">
                <a:solidFill>
                  <a:srgbClr val="C00000"/>
                </a:solidFill>
                <a:cs typeface="Calibri"/>
              </a:rPr>
              <a:t>Calycinae</a:t>
            </a:r>
            <a:r>
              <a:rPr lang="en-US" sz="2800" spc="-10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800" spc="-15" dirty="0" smtClean="0">
                <a:cs typeface="Calibri"/>
              </a:rPr>
              <a:t>ovary </a:t>
            </a:r>
            <a:r>
              <a:rPr lang="en-US" sz="2800" spc="-35" dirty="0" smtClean="0">
                <a:cs typeface="Calibri"/>
              </a:rPr>
              <a:t>superior, </a:t>
            </a:r>
            <a:r>
              <a:rPr lang="en-US" sz="2800" spc="-10" dirty="0" err="1" smtClean="0">
                <a:cs typeface="Calibri"/>
              </a:rPr>
              <a:t>carpels</a:t>
            </a:r>
            <a:r>
              <a:rPr lang="en-US" sz="2800" spc="-10" dirty="0" smtClean="0">
                <a:cs typeface="Calibri"/>
              </a:rPr>
              <a:t> united, </a:t>
            </a:r>
            <a:r>
              <a:rPr lang="en-US" sz="2800" spc="-10" dirty="0" err="1" smtClean="0">
                <a:cs typeface="Calibri"/>
              </a:rPr>
              <a:t>perianth</a:t>
            </a:r>
            <a:r>
              <a:rPr lang="en-US" sz="2800" spc="180" dirty="0" smtClean="0">
                <a:cs typeface="Calibri"/>
              </a:rPr>
              <a:t> </a:t>
            </a:r>
            <a:r>
              <a:rPr lang="en-US" sz="2800" spc="-10" dirty="0" smtClean="0">
                <a:cs typeface="Calibri"/>
              </a:rPr>
              <a:t>green/</a:t>
            </a:r>
            <a:r>
              <a:rPr lang="en-US" sz="2800" spc="-10" dirty="0" err="1" smtClean="0">
                <a:cs typeface="Calibri"/>
              </a:rPr>
              <a:t>sepaloid</a:t>
            </a:r>
            <a:endParaRPr lang="en-US" sz="2800" dirty="0" smtClean="0"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err="1" smtClean="0">
                <a:solidFill>
                  <a:srgbClr val="C00000"/>
                </a:solidFill>
                <a:cs typeface="Calibri"/>
              </a:rPr>
              <a:t>Nudiflorae</a:t>
            </a:r>
            <a:r>
              <a:rPr lang="en-US" sz="2800" spc="-15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800" spc="-10" dirty="0" smtClean="0">
                <a:cs typeface="Calibri"/>
              </a:rPr>
              <a:t>ovary </a:t>
            </a:r>
            <a:r>
              <a:rPr lang="en-US" sz="2800" spc="-35" dirty="0" smtClean="0">
                <a:cs typeface="Calibri"/>
              </a:rPr>
              <a:t>superior, </a:t>
            </a:r>
            <a:r>
              <a:rPr lang="en-US" sz="2800" spc="-10" dirty="0" err="1" smtClean="0">
                <a:cs typeface="Calibri"/>
              </a:rPr>
              <a:t>perianth</a:t>
            </a:r>
            <a:r>
              <a:rPr lang="en-US" sz="2800" spc="140" dirty="0" smtClean="0">
                <a:cs typeface="Calibri"/>
              </a:rPr>
              <a:t> </a:t>
            </a:r>
            <a:r>
              <a:rPr lang="en-US" sz="2800" spc="-15" dirty="0" smtClean="0">
                <a:cs typeface="Calibri"/>
              </a:rPr>
              <a:t>absent or small scale or hair like structure</a:t>
            </a:r>
            <a:endParaRPr lang="en-US" sz="2800" dirty="0" smtClean="0"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5" dirty="0" err="1" smtClean="0">
                <a:solidFill>
                  <a:srgbClr val="C00000"/>
                </a:solidFill>
                <a:cs typeface="Calibri"/>
              </a:rPr>
              <a:t>Apocarpae</a:t>
            </a:r>
            <a:r>
              <a:rPr lang="en-US" sz="2800" spc="-5" dirty="0" smtClean="0">
                <a:solidFill>
                  <a:srgbClr val="C00000"/>
                </a:solidFill>
                <a:cs typeface="Calibri"/>
              </a:rPr>
              <a:t>: </a:t>
            </a:r>
            <a:r>
              <a:rPr lang="en-US" sz="2800" spc="-10" dirty="0" smtClean="0">
                <a:cs typeface="Calibri"/>
              </a:rPr>
              <a:t>ovary </a:t>
            </a:r>
            <a:r>
              <a:rPr lang="en-US" sz="2800" spc="-35" dirty="0" smtClean="0">
                <a:cs typeface="Calibri"/>
              </a:rPr>
              <a:t>superior, </a:t>
            </a:r>
            <a:r>
              <a:rPr lang="en-US" sz="2800" spc="-10" dirty="0" err="1" smtClean="0">
                <a:cs typeface="Calibri"/>
              </a:rPr>
              <a:t>carpels</a:t>
            </a:r>
            <a:r>
              <a:rPr lang="en-US" sz="2800" spc="-10" dirty="0" smtClean="0">
                <a:cs typeface="Calibri"/>
              </a:rPr>
              <a:t> </a:t>
            </a:r>
            <a:r>
              <a:rPr lang="en-US" sz="2800" spc="-15" dirty="0" smtClean="0">
                <a:cs typeface="Calibri"/>
              </a:rPr>
              <a:t>more </a:t>
            </a:r>
            <a:r>
              <a:rPr lang="en-US" sz="2800" spc="-5" dirty="0" smtClean="0">
                <a:cs typeface="Calibri"/>
              </a:rPr>
              <a:t>than 1,</a:t>
            </a:r>
            <a:r>
              <a:rPr lang="en-US" sz="2800" spc="155" dirty="0" smtClean="0">
                <a:cs typeface="Calibri"/>
              </a:rPr>
              <a:t> </a:t>
            </a:r>
            <a:r>
              <a:rPr lang="en-US" sz="2800" spc="-15" dirty="0" smtClean="0">
                <a:cs typeface="Calibri"/>
              </a:rPr>
              <a:t>free</a:t>
            </a:r>
            <a:endParaRPr lang="en-US" sz="2800" dirty="0" smtClean="0">
              <a:cs typeface="Calibri"/>
            </a:endParaRPr>
          </a:p>
          <a:p>
            <a:pPr marL="756285" marR="29019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5" dirty="0" err="1" smtClean="0">
                <a:solidFill>
                  <a:srgbClr val="C00000"/>
                </a:solidFill>
                <a:cs typeface="Calibri"/>
              </a:rPr>
              <a:t>Glumaceae</a:t>
            </a:r>
            <a:r>
              <a:rPr lang="en-US" sz="2800" spc="-5" dirty="0" smtClean="0">
                <a:solidFill>
                  <a:srgbClr val="C00000"/>
                </a:solidFill>
                <a:cs typeface="Calibri"/>
              </a:rPr>
              <a:t> : </a:t>
            </a:r>
            <a:r>
              <a:rPr lang="en-US" sz="2800" spc="-15" dirty="0" smtClean="0">
                <a:cs typeface="Calibri"/>
              </a:rPr>
              <a:t>ovary </a:t>
            </a:r>
            <a:r>
              <a:rPr lang="en-US" sz="2800" spc="-35" dirty="0" smtClean="0">
                <a:cs typeface="Calibri"/>
              </a:rPr>
              <a:t>superior, </a:t>
            </a:r>
            <a:r>
              <a:rPr lang="en-US" sz="2800" spc="-10" dirty="0" err="1" smtClean="0">
                <a:cs typeface="Calibri"/>
              </a:rPr>
              <a:t>perianth</a:t>
            </a:r>
            <a:r>
              <a:rPr lang="en-US" sz="2800" spc="-10" dirty="0" smtClean="0">
                <a:cs typeface="Calibri"/>
              </a:rPr>
              <a:t> reduced, </a:t>
            </a:r>
            <a:r>
              <a:rPr lang="en-US" sz="2800" spc="-20" dirty="0" smtClean="0">
                <a:cs typeface="Calibri"/>
              </a:rPr>
              <a:t>flowers  </a:t>
            </a:r>
            <a:r>
              <a:rPr lang="en-US" sz="2800" spc="-5" dirty="0" smtClean="0">
                <a:cs typeface="Calibri"/>
              </a:rPr>
              <a:t>enclosed in</a:t>
            </a:r>
            <a:r>
              <a:rPr lang="en-US" sz="2800" spc="5" dirty="0" smtClean="0">
                <a:cs typeface="Calibri"/>
              </a:rPr>
              <a:t> </a:t>
            </a:r>
            <a:r>
              <a:rPr lang="en-US" sz="2800" spc="-5" dirty="0" smtClean="0">
                <a:cs typeface="Calibri"/>
              </a:rPr>
              <a:t>glumes, seed endospermic</a:t>
            </a:r>
            <a:endParaRPr lang="en-US" sz="2800" dirty="0">
              <a:cs typeface="Calibri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502920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43700" y="2839211"/>
            <a:ext cx="0" cy="1504315"/>
          </a:xfrm>
          <a:custGeom>
            <a:avLst/>
            <a:gdLst/>
            <a:ahLst/>
            <a:cxnLst/>
            <a:rect l="l" t="t" r="r" b="b"/>
            <a:pathLst>
              <a:path h="1504314">
                <a:moveTo>
                  <a:pt x="0" y="0"/>
                </a:moveTo>
                <a:lnTo>
                  <a:pt x="0" y="150418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76700" y="2839211"/>
            <a:ext cx="0" cy="1489075"/>
          </a:xfrm>
          <a:custGeom>
            <a:avLst/>
            <a:gdLst/>
            <a:ahLst/>
            <a:cxnLst/>
            <a:rect l="l" t="t" r="r" b="b"/>
            <a:pathLst>
              <a:path h="1489075">
                <a:moveTo>
                  <a:pt x="0" y="0"/>
                </a:moveTo>
                <a:lnTo>
                  <a:pt x="0" y="148894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414837" y="1138237"/>
            <a:ext cx="238125" cy="619125"/>
            <a:chOff x="4414837" y="1138237"/>
            <a:chExt cx="238125" cy="619125"/>
          </a:xfrm>
        </p:grpSpPr>
        <p:sp>
          <p:nvSpPr>
            <p:cNvPr id="6" name="object 6"/>
            <p:cNvSpPr/>
            <p:nvPr/>
          </p:nvSpPr>
          <p:spPr>
            <a:xfrm>
              <a:off x="4419600" y="1143000"/>
              <a:ext cx="228600" cy="609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19600" y="11430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0" y="457200"/>
                  </a:moveTo>
                  <a:lnTo>
                    <a:pt x="57150" y="4572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57200"/>
                  </a:lnTo>
                  <a:lnTo>
                    <a:pt x="228600" y="457200"/>
                  </a:lnTo>
                  <a:lnTo>
                    <a:pt x="114300" y="60960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057400" y="228600"/>
            <a:ext cx="4876800" cy="990600"/>
          </a:xfrm>
          <a:prstGeom prst="rect">
            <a:avLst/>
          </a:prstGeom>
          <a:solidFill>
            <a:srgbClr val="00AFEF"/>
          </a:solidFill>
          <a:ln w="9144">
            <a:solidFill>
              <a:srgbClr val="00000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230504">
              <a:lnSpc>
                <a:spcPct val="100000"/>
              </a:lnSpc>
              <a:spcBef>
                <a:spcPts val="960"/>
              </a:spcBef>
            </a:pPr>
            <a:r>
              <a:rPr sz="2400" b="1" spc="-5" dirty="0">
                <a:latin typeface="Arial"/>
                <a:cs typeface="Arial"/>
              </a:rPr>
              <a:t>CLASS-MONOCOTYLEDONAE</a:t>
            </a:r>
            <a:endParaRPr sz="2400">
              <a:latin typeface="Arial"/>
              <a:cs typeface="Arial"/>
            </a:endParaRPr>
          </a:p>
          <a:p>
            <a:pPr marL="8572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( </a:t>
            </a:r>
            <a:r>
              <a:rPr sz="2400" b="1" spc="-5" dirty="0">
                <a:latin typeface="Arial"/>
                <a:cs typeface="Arial"/>
              </a:rPr>
              <a:t>1 cotyledon, </a:t>
            </a:r>
            <a:r>
              <a:rPr sz="2400" b="1" dirty="0">
                <a:latin typeface="Arial"/>
                <a:cs typeface="Arial"/>
              </a:rPr>
              <a:t>flowers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trimerous)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47700" y="1747837"/>
            <a:ext cx="7815580" cy="538480"/>
            <a:chOff x="647700" y="1747837"/>
            <a:chExt cx="7815580" cy="538480"/>
          </a:xfrm>
        </p:grpSpPr>
        <p:sp>
          <p:nvSpPr>
            <p:cNvPr id="10" name="object 10"/>
            <p:cNvSpPr/>
            <p:nvPr/>
          </p:nvSpPr>
          <p:spPr>
            <a:xfrm>
              <a:off x="685800" y="1752600"/>
              <a:ext cx="7772400" cy="0"/>
            </a:xfrm>
            <a:custGeom>
              <a:avLst/>
              <a:gdLst/>
              <a:ahLst/>
              <a:cxnLst/>
              <a:rect l="l" t="t" r="r" b="b"/>
              <a:pathLst>
                <a:path w="7772400">
                  <a:moveTo>
                    <a:pt x="0" y="0"/>
                  </a:moveTo>
                  <a:lnTo>
                    <a:pt x="77724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7700" y="1752599"/>
              <a:ext cx="5257800" cy="533400"/>
            </a:xfrm>
            <a:custGeom>
              <a:avLst/>
              <a:gdLst/>
              <a:ahLst/>
              <a:cxnLst/>
              <a:rect l="l" t="t" r="r" b="b"/>
              <a:pathLst>
                <a:path w="52578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5257800" h="533400">
                  <a:moveTo>
                    <a:pt x="2667000" y="457200"/>
                  </a:moveTo>
                  <a:lnTo>
                    <a:pt x="2635250" y="457200"/>
                  </a:lnTo>
                  <a:lnTo>
                    <a:pt x="2635250" y="0"/>
                  </a:lnTo>
                  <a:lnTo>
                    <a:pt x="2622550" y="0"/>
                  </a:lnTo>
                  <a:lnTo>
                    <a:pt x="2622550" y="457200"/>
                  </a:lnTo>
                  <a:lnTo>
                    <a:pt x="2590800" y="457200"/>
                  </a:lnTo>
                  <a:lnTo>
                    <a:pt x="2628900" y="533400"/>
                  </a:lnTo>
                  <a:lnTo>
                    <a:pt x="2660650" y="469900"/>
                  </a:lnTo>
                  <a:lnTo>
                    <a:pt x="2667000" y="457200"/>
                  </a:lnTo>
                  <a:close/>
                </a:path>
                <a:path w="5257800" h="533400">
                  <a:moveTo>
                    <a:pt x="3962400" y="457200"/>
                  </a:moveTo>
                  <a:lnTo>
                    <a:pt x="3930650" y="457200"/>
                  </a:lnTo>
                  <a:lnTo>
                    <a:pt x="3930650" y="0"/>
                  </a:lnTo>
                  <a:lnTo>
                    <a:pt x="3917950" y="0"/>
                  </a:lnTo>
                  <a:lnTo>
                    <a:pt x="3917950" y="457200"/>
                  </a:lnTo>
                  <a:lnTo>
                    <a:pt x="3886200" y="457200"/>
                  </a:lnTo>
                  <a:lnTo>
                    <a:pt x="3924300" y="533400"/>
                  </a:lnTo>
                  <a:lnTo>
                    <a:pt x="3956050" y="469900"/>
                  </a:lnTo>
                  <a:lnTo>
                    <a:pt x="3962400" y="457200"/>
                  </a:lnTo>
                  <a:close/>
                </a:path>
                <a:path w="5257800" h="533400">
                  <a:moveTo>
                    <a:pt x="5257800" y="457200"/>
                  </a:moveTo>
                  <a:lnTo>
                    <a:pt x="5226050" y="457200"/>
                  </a:lnTo>
                  <a:lnTo>
                    <a:pt x="5226050" y="0"/>
                  </a:lnTo>
                  <a:lnTo>
                    <a:pt x="5213350" y="0"/>
                  </a:lnTo>
                  <a:lnTo>
                    <a:pt x="5213350" y="457200"/>
                  </a:lnTo>
                  <a:lnTo>
                    <a:pt x="5181600" y="457200"/>
                  </a:lnTo>
                  <a:lnTo>
                    <a:pt x="5219700" y="533400"/>
                  </a:lnTo>
                  <a:lnTo>
                    <a:pt x="5251450" y="469900"/>
                  </a:lnTo>
                  <a:lnTo>
                    <a:pt x="52578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6200" y="2286000"/>
            <a:ext cx="1213485" cy="533400"/>
          </a:xfrm>
          <a:prstGeom prst="rect">
            <a:avLst/>
          </a:prstGeom>
          <a:solidFill>
            <a:srgbClr val="FBBA8A"/>
          </a:solidFill>
          <a:ln w="9144">
            <a:solidFill>
              <a:srgbClr val="000000"/>
            </a:solidFill>
          </a:ln>
        </p:spPr>
        <p:txBody>
          <a:bodyPr vert="horz" wrap="square" lIns="0" tIns="127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5"/>
              </a:spcBef>
            </a:pPr>
            <a:r>
              <a:rPr sz="1400" b="1" spc="-5" dirty="0">
                <a:latin typeface="Arial"/>
                <a:cs typeface="Arial"/>
              </a:rPr>
              <a:t>Microspermae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2023" y="3352800"/>
            <a:ext cx="1103630" cy="326390"/>
          </a:xfrm>
          <a:custGeom>
            <a:avLst/>
            <a:gdLst/>
            <a:ahLst/>
            <a:cxnLst/>
            <a:rect l="l" t="t" r="r" b="b"/>
            <a:pathLst>
              <a:path w="1103630" h="326389">
                <a:moveTo>
                  <a:pt x="1103376" y="0"/>
                </a:moveTo>
                <a:lnTo>
                  <a:pt x="0" y="0"/>
                </a:lnTo>
                <a:lnTo>
                  <a:pt x="0" y="326136"/>
                </a:lnTo>
                <a:lnTo>
                  <a:pt x="1103376" y="326136"/>
                </a:lnTo>
                <a:lnTo>
                  <a:pt x="1103376" y="0"/>
                </a:lnTo>
                <a:close/>
              </a:path>
            </a:pathLst>
          </a:custGeom>
          <a:solidFill>
            <a:srgbClr val="79D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2400" y="3352800"/>
            <a:ext cx="1137285" cy="32639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530"/>
              </a:spcBef>
            </a:pPr>
            <a:r>
              <a:rPr sz="1200" spc="-5" dirty="0">
                <a:latin typeface="Times New Roman"/>
                <a:cs typeface="Times New Roman"/>
              </a:rPr>
              <a:t>Hydrocharitaceae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2023" y="3745991"/>
            <a:ext cx="1053465" cy="340360"/>
          </a:xfrm>
          <a:custGeom>
            <a:avLst/>
            <a:gdLst/>
            <a:ahLst/>
            <a:cxnLst/>
            <a:rect l="l" t="t" r="r" b="b"/>
            <a:pathLst>
              <a:path w="1053465" h="340360">
                <a:moveTo>
                  <a:pt x="1053084" y="0"/>
                </a:moveTo>
                <a:lnTo>
                  <a:pt x="0" y="0"/>
                </a:lnTo>
                <a:lnTo>
                  <a:pt x="0" y="339851"/>
                </a:lnTo>
                <a:lnTo>
                  <a:pt x="1053084" y="339851"/>
                </a:lnTo>
                <a:lnTo>
                  <a:pt x="1053084" y="0"/>
                </a:lnTo>
                <a:close/>
              </a:path>
            </a:pathLst>
          </a:custGeom>
          <a:solidFill>
            <a:srgbClr val="79D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2400" y="3745991"/>
            <a:ext cx="1099185" cy="340360"/>
          </a:xfrm>
          <a:prstGeom prst="rect">
            <a:avLst/>
          </a:prstGeom>
          <a:ln w="9143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590"/>
              </a:spcBef>
            </a:pPr>
            <a:r>
              <a:rPr sz="1200" spc="-5" dirty="0">
                <a:latin typeface="Times New Roman"/>
                <a:cs typeface="Times New Roman"/>
              </a:rPr>
              <a:t>Burmanniaceae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7261" y="4149661"/>
            <a:ext cx="1062990" cy="351155"/>
            <a:chOff x="187261" y="4149661"/>
            <a:chExt cx="1062990" cy="351155"/>
          </a:xfrm>
        </p:grpSpPr>
        <p:sp>
          <p:nvSpPr>
            <p:cNvPr id="18" name="object 18"/>
            <p:cNvSpPr/>
            <p:nvPr/>
          </p:nvSpPr>
          <p:spPr>
            <a:xfrm>
              <a:off x="192023" y="4154423"/>
              <a:ext cx="1053465" cy="341630"/>
            </a:xfrm>
            <a:custGeom>
              <a:avLst/>
              <a:gdLst/>
              <a:ahLst/>
              <a:cxnLst/>
              <a:rect l="l" t="t" r="r" b="b"/>
              <a:pathLst>
                <a:path w="1053465" h="341629">
                  <a:moveTo>
                    <a:pt x="1053084" y="0"/>
                  </a:moveTo>
                  <a:lnTo>
                    <a:pt x="0" y="0"/>
                  </a:lnTo>
                  <a:lnTo>
                    <a:pt x="0" y="341375"/>
                  </a:lnTo>
                  <a:lnTo>
                    <a:pt x="1053084" y="341375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2023" y="4154423"/>
              <a:ext cx="1053465" cy="341630"/>
            </a:xfrm>
            <a:custGeom>
              <a:avLst/>
              <a:gdLst/>
              <a:ahLst/>
              <a:cxnLst/>
              <a:rect l="l" t="t" r="r" b="b"/>
              <a:pathLst>
                <a:path w="1053465" h="341629">
                  <a:moveTo>
                    <a:pt x="0" y="341375"/>
                  </a:moveTo>
                  <a:lnTo>
                    <a:pt x="1053084" y="341375"/>
                  </a:lnTo>
                  <a:lnTo>
                    <a:pt x="1053084" y="0"/>
                  </a:lnTo>
                  <a:lnTo>
                    <a:pt x="0" y="0"/>
                  </a:lnTo>
                  <a:lnTo>
                    <a:pt x="0" y="341375"/>
                  </a:lnTo>
                  <a:close/>
                </a:path>
              </a:pathLst>
            </a:custGeom>
            <a:ln w="9144">
              <a:solidFill>
                <a:srgbClr val="B83C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56971" y="4217289"/>
            <a:ext cx="10896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24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Orchidaceae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2400" y="2819400"/>
            <a:ext cx="40005" cy="1719580"/>
          </a:xfrm>
          <a:custGeom>
            <a:avLst/>
            <a:gdLst/>
            <a:ahLst/>
            <a:cxnLst/>
            <a:rect l="l" t="t" r="r" b="b"/>
            <a:pathLst>
              <a:path w="40005" h="1719579">
                <a:moveTo>
                  <a:pt x="0" y="722376"/>
                </a:moveTo>
                <a:lnTo>
                  <a:pt x="39623" y="722376"/>
                </a:lnTo>
              </a:path>
              <a:path w="40005" h="1719579">
                <a:moveTo>
                  <a:pt x="0" y="1132332"/>
                </a:moveTo>
                <a:lnTo>
                  <a:pt x="39623" y="1132332"/>
                </a:lnTo>
              </a:path>
              <a:path w="40005" h="1719579">
                <a:moveTo>
                  <a:pt x="0" y="1539239"/>
                </a:moveTo>
                <a:lnTo>
                  <a:pt x="39623" y="1539239"/>
                </a:lnTo>
              </a:path>
              <a:path w="40005" h="1719579">
                <a:moveTo>
                  <a:pt x="0" y="0"/>
                </a:moveTo>
                <a:lnTo>
                  <a:pt x="0" y="171907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7619" y="3075558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05100" y="2286000"/>
            <a:ext cx="1083945" cy="553720"/>
          </a:xfrm>
          <a:prstGeom prst="rect">
            <a:avLst/>
          </a:prstGeom>
          <a:solidFill>
            <a:srgbClr val="FBBA8A"/>
          </a:solidFill>
          <a:ln w="9144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27940">
              <a:lnSpc>
                <a:spcPct val="100000"/>
              </a:lnSpc>
              <a:spcBef>
                <a:spcPts val="1295"/>
              </a:spcBef>
            </a:pPr>
            <a:r>
              <a:rPr sz="1400" b="1" spc="-5" dirty="0">
                <a:latin typeface="Arial"/>
                <a:cs typeface="Arial"/>
              </a:rPr>
              <a:t>Coronarieae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736913" y="3323653"/>
            <a:ext cx="980440" cy="316230"/>
            <a:chOff x="2736913" y="3323653"/>
            <a:chExt cx="980440" cy="316230"/>
          </a:xfrm>
        </p:grpSpPr>
        <p:sp>
          <p:nvSpPr>
            <p:cNvPr id="25" name="object 25"/>
            <p:cNvSpPr/>
            <p:nvPr/>
          </p:nvSpPr>
          <p:spPr>
            <a:xfrm>
              <a:off x="27416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416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703957" y="3374263"/>
            <a:ext cx="1050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Roxburghiceae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736913" y="3742753"/>
            <a:ext cx="980440" cy="316230"/>
            <a:chOff x="2736913" y="3742753"/>
            <a:chExt cx="980440" cy="316230"/>
          </a:xfrm>
        </p:grpSpPr>
        <p:sp>
          <p:nvSpPr>
            <p:cNvPr id="29" name="object 29"/>
            <p:cNvSpPr/>
            <p:nvPr/>
          </p:nvSpPr>
          <p:spPr>
            <a:xfrm>
              <a:off x="2741676" y="37475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741676" y="37475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955417" y="3793363"/>
            <a:ext cx="582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ilia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spc="5" dirty="0">
                <a:latin typeface="Times New Roman"/>
                <a:cs typeface="Times New Roman"/>
              </a:rPr>
              <a:t>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736913" y="4110037"/>
            <a:ext cx="980440" cy="317500"/>
            <a:chOff x="2736913" y="4110037"/>
            <a:chExt cx="980440" cy="317500"/>
          </a:xfrm>
        </p:grpSpPr>
        <p:sp>
          <p:nvSpPr>
            <p:cNvPr id="33" name="object 33"/>
            <p:cNvSpPr/>
            <p:nvPr/>
          </p:nvSpPr>
          <p:spPr>
            <a:xfrm>
              <a:off x="2741676" y="4114800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41676" y="4114800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2755773" y="4160901"/>
            <a:ext cx="9448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Pontederiaceae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2736913" y="4870513"/>
            <a:ext cx="980440" cy="316230"/>
            <a:chOff x="2736913" y="4870513"/>
            <a:chExt cx="980440" cy="316230"/>
          </a:xfrm>
        </p:grpSpPr>
        <p:sp>
          <p:nvSpPr>
            <p:cNvPr id="37" name="object 37"/>
            <p:cNvSpPr/>
            <p:nvPr/>
          </p:nvSpPr>
          <p:spPr>
            <a:xfrm>
              <a:off x="2741676" y="4875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741676" y="487527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870073" y="4920742"/>
            <a:ext cx="715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X</a:t>
            </a:r>
            <a:r>
              <a:rPr sz="1200" spc="-45" dirty="0">
                <a:latin typeface="Times New Roman"/>
                <a:cs typeface="Times New Roman"/>
              </a:rPr>
              <a:t>y</a:t>
            </a:r>
            <a:r>
              <a:rPr sz="1200" dirty="0">
                <a:latin typeface="Times New Roman"/>
                <a:cs typeface="Times New Roman"/>
              </a:rPr>
              <a:t>rid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c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700337" y="2834449"/>
            <a:ext cx="1020444" cy="3435985"/>
            <a:chOff x="2700337" y="2834449"/>
            <a:chExt cx="1020444" cy="3435985"/>
          </a:xfrm>
        </p:grpSpPr>
        <p:sp>
          <p:nvSpPr>
            <p:cNvPr id="41" name="object 41"/>
            <p:cNvSpPr/>
            <p:nvPr/>
          </p:nvSpPr>
          <p:spPr>
            <a:xfrm>
              <a:off x="2705100" y="2839211"/>
              <a:ext cx="36830" cy="3426460"/>
            </a:xfrm>
            <a:custGeom>
              <a:avLst/>
              <a:gdLst/>
              <a:ahLst/>
              <a:cxnLst/>
              <a:rect l="l" t="t" r="r" b="b"/>
              <a:pathLst>
                <a:path w="36830" h="3426460">
                  <a:moveTo>
                    <a:pt x="0" y="0"/>
                  </a:moveTo>
                  <a:lnTo>
                    <a:pt x="0" y="3425952"/>
                  </a:lnTo>
                </a:path>
                <a:path w="36830" h="3426460">
                  <a:moveTo>
                    <a:pt x="0" y="673608"/>
                  </a:moveTo>
                  <a:lnTo>
                    <a:pt x="36575" y="673608"/>
                  </a:lnTo>
                </a:path>
                <a:path w="36830" h="3426460">
                  <a:moveTo>
                    <a:pt x="0" y="1091183"/>
                  </a:moveTo>
                  <a:lnTo>
                    <a:pt x="36575" y="1091183"/>
                  </a:lnTo>
                </a:path>
                <a:path w="36830" h="3426460">
                  <a:moveTo>
                    <a:pt x="0" y="1459992"/>
                  </a:moveTo>
                  <a:lnTo>
                    <a:pt x="36575" y="145999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743200" y="4494276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972312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2312" y="3063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43200" y="4494276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0" y="306324"/>
                  </a:moveTo>
                  <a:lnTo>
                    <a:pt x="972312" y="306324"/>
                  </a:lnTo>
                  <a:lnTo>
                    <a:pt x="972312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2884170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334000" y="2286000"/>
            <a:ext cx="1066800" cy="553720"/>
          </a:xfrm>
          <a:prstGeom prst="rect">
            <a:avLst/>
          </a:prstGeom>
          <a:solidFill>
            <a:srgbClr val="FBBA8A"/>
          </a:solidFill>
          <a:ln w="9144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295"/>
              </a:spcBef>
            </a:pPr>
            <a:r>
              <a:rPr sz="1400" b="1" spc="-5" dirty="0">
                <a:latin typeface="Arial"/>
                <a:cs typeface="Arial"/>
              </a:rPr>
              <a:t>Nudiflorae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43700" y="2286000"/>
            <a:ext cx="972819" cy="553720"/>
          </a:xfrm>
          <a:prstGeom prst="rect">
            <a:avLst/>
          </a:prstGeom>
          <a:solidFill>
            <a:srgbClr val="FBBA8A"/>
          </a:solidFill>
          <a:ln w="9144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295"/>
              </a:spcBef>
            </a:pPr>
            <a:r>
              <a:rPr sz="1400" b="1" spc="-10" dirty="0">
                <a:latin typeface="Arial"/>
                <a:cs typeface="Arial"/>
              </a:rPr>
              <a:t>Apocarpae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94020" y="3352800"/>
            <a:ext cx="972819" cy="306705"/>
          </a:xfrm>
          <a:prstGeom prst="rect">
            <a:avLst/>
          </a:prstGeom>
          <a:solidFill>
            <a:srgbClr val="79DCFF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455"/>
              </a:spcBef>
            </a:pPr>
            <a:r>
              <a:rPr sz="1200" spc="-5" dirty="0">
                <a:latin typeface="Times New Roman"/>
                <a:cs typeface="Times New Roman"/>
              </a:rPr>
              <a:t>Pandanaceae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494020" y="3721608"/>
            <a:ext cx="972819" cy="306705"/>
          </a:xfrm>
          <a:prstGeom prst="rect">
            <a:avLst/>
          </a:prstGeom>
          <a:solidFill>
            <a:srgbClr val="79DCFF"/>
          </a:solidFill>
          <a:ln w="9144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450"/>
              </a:spcBef>
            </a:pPr>
            <a:r>
              <a:rPr sz="1200" spc="-5" dirty="0">
                <a:latin typeface="Times New Roman"/>
                <a:cs typeface="Times New Roman"/>
              </a:rPr>
              <a:t>Cyclanthaceae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494020" y="4087367"/>
            <a:ext cx="972819" cy="307975"/>
          </a:xfrm>
          <a:prstGeom prst="rect">
            <a:avLst/>
          </a:prstGeom>
          <a:solidFill>
            <a:srgbClr val="79DCFF"/>
          </a:solidFill>
          <a:ln w="9144">
            <a:solidFill>
              <a:srgbClr val="000000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64465">
              <a:lnSpc>
                <a:spcPct val="100000"/>
              </a:lnSpc>
              <a:spcBef>
                <a:spcPts val="465"/>
              </a:spcBef>
            </a:pPr>
            <a:r>
              <a:rPr sz="1200" spc="-20" dirty="0">
                <a:latin typeface="Times New Roman"/>
                <a:cs typeface="Times New Roman"/>
              </a:rPr>
              <a:t>Typhaceae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775513" y="3323653"/>
            <a:ext cx="980440" cy="316230"/>
            <a:chOff x="6775513" y="3323653"/>
            <a:chExt cx="980440" cy="316230"/>
          </a:xfrm>
        </p:grpSpPr>
        <p:sp>
          <p:nvSpPr>
            <p:cNvPr id="51" name="object 51"/>
            <p:cNvSpPr/>
            <p:nvPr/>
          </p:nvSpPr>
          <p:spPr>
            <a:xfrm>
              <a:off x="67802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7" y="306324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7802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7" y="306324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/>
          <p:nvPr/>
        </p:nvSpPr>
        <p:spPr>
          <a:xfrm>
            <a:off x="5410200" y="2819400"/>
            <a:ext cx="83820" cy="2286000"/>
          </a:xfrm>
          <a:custGeom>
            <a:avLst/>
            <a:gdLst/>
            <a:ahLst/>
            <a:cxnLst/>
            <a:rect l="l" t="t" r="r" b="b"/>
            <a:pathLst>
              <a:path w="83820" h="2286000">
                <a:moveTo>
                  <a:pt x="47244" y="717803"/>
                </a:moveTo>
                <a:lnTo>
                  <a:pt x="83820" y="717803"/>
                </a:lnTo>
              </a:path>
              <a:path w="83820" h="2286000">
                <a:moveTo>
                  <a:pt x="47244" y="1083564"/>
                </a:moveTo>
                <a:lnTo>
                  <a:pt x="83820" y="1083564"/>
                </a:lnTo>
              </a:path>
              <a:path w="83820" h="2286000">
                <a:moveTo>
                  <a:pt x="47244" y="1452372"/>
                </a:moveTo>
                <a:lnTo>
                  <a:pt x="83820" y="1452372"/>
                </a:lnTo>
              </a:path>
              <a:path w="83820" h="2286000">
                <a:moveTo>
                  <a:pt x="0" y="0"/>
                </a:moveTo>
                <a:lnTo>
                  <a:pt x="0" y="2286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872731" y="3374263"/>
            <a:ext cx="788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Triuridaceae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6775513" y="3692461"/>
            <a:ext cx="980440" cy="316230"/>
            <a:chOff x="6775513" y="3692461"/>
            <a:chExt cx="980440" cy="316230"/>
          </a:xfrm>
        </p:grpSpPr>
        <p:sp>
          <p:nvSpPr>
            <p:cNvPr id="56" name="object 56"/>
            <p:cNvSpPr/>
            <p:nvPr/>
          </p:nvSpPr>
          <p:spPr>
            <a:xfrm>
              <a:off x="6780276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7" y="306324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780276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7" y="306324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6845300" y="3742435"/>
            <a:ext cx="844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Alismataceae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775513" y="4059745"/>
            <a:ext cx="980440" cy="317500"/>
            <a:chOff x="6775513" y="4059745"/>
            <a:chExt cx="980440" cy="317500"/>
          </a:xfrm>
        </p:grpSpPr>
        <p:sp>
          <p:nvSpPr>
            <p:cNvPr id="60" name="object 60"/>
            <p:cNvSpPr/>
            <p:nvPr/>
          </p:nvSpPr>
          <p:spPr>
            <a:xfrm>
              <a:off x="6780276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7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7" y="307848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80276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8"/>
                  </a:moveTo>
                  <a:lnTo>
                    <a:pt x="970787" y="307848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6904735" y="4109973"/>
            <a:ext cx="725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jad</a:t>
            </a:r>
            <a:r>
              <a:rPr sz="1200" spc="-1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ce</a:t>
            </a:r>
            <a:r>
              <a:rPr sz="1200" spc="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745223" y="3512820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36575" y="0"/>
                </a:lnTo>
              </a:path>
              <a:path w="745490">
                <a:moveTo>
                  <a:pt x="708659" y="0"/>
                </a:moveTo>
                <a:lnTo>
                  <a:pt x="74523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45223" y="3880103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36575" y="0"/>
                </a:lnTo>
              </a:path>
              <a:path w="745490">
                <a:moveTo>
                  <a:pt x="708659" y="0"/>
                </a:moveTo>
                <a:lnTo>
                  <a:pt x="74523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745223" y="4248911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36575" y="0"/>
                </a:lnTo>
              </a:path>
              <a:path w="745490">
                <a:moveTo>
                  <a:pt x="708659" y="0"/>
                </a:moveTo>
                <a:lnTo>
                  <a:pt x="74523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614796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940677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001000" y="2839211"/>
            <a:ext cx="0" cy="2330450"/>
          </a:xfrm>
          <a:custGeom>
            <a:avLst/>
            <a:gdLst/>
            <a:ahLst/>
            <a:cxnLst/>
            <a:rect l="l" t="t" r="r" b="b"/>
            <a:pathLst>
              <a:path h="2330450">
                <a:moveTo>
                  <a:pt x="0" y="0"/>
                </a:moveTo>
                <a:lnTo>
                  <a:pt x="0" y="233019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4076700" y="2286000"/>
            <a:ext cx="1028700" cy="553720"/>
          </a:xfrm>
          <a:prstGeom prst="rect">
            <a:avLst/>
          </a:prstGeom>
          <a:solidFill>
            <a:srgbClr val="FBBA8A"/>
          </a:solidFill>
          <a:ln w="9144">
            <a:solidFill>
              <a:srgbClr val="000000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295"/>
              </a:spcBef>
            </a:pPr>
            <a:r>
              <a:rPr sz="1400" b="1" spc="-10" dirty="0">
                <a:latin typeface="Arial"/>
                <a:cs typeface="Arial"/>
              </a:rPr>
              <a:t>Calycinae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4108513" y="3323653"/>
            <a:ext cx="980440" cy="316230"/>
            <a:chOff x="4108513" y="3323653"/>
            <a:chExt cx="980440" cy="316230"/>
          </a:xfrm>
        </p:grpSpPr>
        <p:sp>
          <p:nvSpPr>
            <p:cNvPr id="71" name="object 71"/>
            <p:cNvSpPr/>
            <p:nvPr/>
          </p:nvSpPr>
          <p:spPr>
            <a:xfrm>
              <a:off x="41132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113276" y="3328415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4127753" y="3374263"/>
            <a:ext cx="9461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Flagellariaceae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4108513" y="3692461"/>
            <a:ext cx="980440" cy="316230"/>
            <a:chOff x="4108513" y="3692461"/>
            <a:chExt cx="980440" cy="316230"/>
          </a:xfrm>
        </p:grpSpPr>
        <p:sp>
          <p:nvSpPr>
            <p:cNvPr id="75" name="object 75"/>
            <p:cNvSpPr/>
            <p:nvPr/>
          </p:nvSpPr>
          <p:spPr>
            <a:xfrm>
              <a:off x="4113276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970788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8" y="306324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113276" y="36972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4" h="306704">
                  <a:moveTo>
                    <a:pt x="0" y="306324"/>
                  </a:moveTo>
                  <a:lnTo>
                    <a:pt x="970788" y="306324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4319778" y="3742435"/>
            <a:ext cx="641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Juncaceae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4108513" y="4059745"/>
            <a:ext cx="980440" cy="317500"/>
            <a:chOff x="4108513" y="4059745"/>
            <a:chExt cx="980440" cy="317500"/>
          </a:xfrm>
        </p:grpSpPr>
        <p:sp>
          <p:nvSpPr>
            <p:cNvPr id="79" name="object 79"/>
            <p:cNvSpPr/>
            <p:nvPr/>
          </p:nvSpPr>
          <p:spPr>
            <a:xfrm>
              <a:off x="4113276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97078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8" y="307848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113276" y="40645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4" h="307975">
                  <a:moveTo>
                    <a:pt x="0" y="307848"/>
                  </a:moveTo>
                  <a:lnTo>
                    <a:pt x="970788" y="307848"/>
                  </a:lnTo>
                  <a:lnTo>
                    <a:pt x="97078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4362450" y="4109973"/>
            <a:ext cx="4737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Pa</a:t>
            </a:r>
            <a:r>
              <a:rPr sz="1200" dirty="0">
                <a:latin typeface="Times New Roman"/>
                <a:cs typeface="Times New Roman"/>
              </a:rPr>
              <a:t>lm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255770" y="3050286"/>
            <a:ext cx="6502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076700" y="3512820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76700" y="3880103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076700" y="424891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943100" y="1752599"/>
            <a:ext cx="6553200" cy="533400"/>
          </a:xfrm>
          <a:custGeom>
            <a:avLst/>
            <a:gdLst/>
            <a:ahLst/>
            <a:cxnLst/>
            <a:rect l="l" t="t" r="r" b="b"/>
            <a:pathLst>
              <a:path w="6553200" h="533400">
                <a:moveTo>
                  <a:pt x="76200" y="457200"/>
                </a:moveTo>
                <a:lnTo>
                  <a:pt x="44450" y="457200"/>
                </a:lnTo>
                <a:lnTo>
                  <a:pt x="44450" y="0"/>
                </a:lnTo>
                <a:lnTo>
                  <a:pt x="31750" y="0"/>
                </a:lnTo>
                <a:lnTo>
                  <a:pt x="31750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  <a:path w="6553200" h="533400">
                <a:moveTo>
                  <a:pt x="5334000" y="457200"/>
                </a:moveTo>
                <a:lnTo>
                  <a:pt x="5302250" y="457200"/>
                </a:lnTo>
                <a:lnTo>
                  <a:pt x="5302250" y="0"/>
                </a:lnTo>
                <a:lnTo>
                  <a:pt x="5289550" y="0"/>
                </a:lnTo>
                <a:lnTo>
                  <a:pt x="5289550" y="457200"/>
                </a:lnTo>
                <a:lnTo>
                  <a:pt x="5257800" y="457200"/>
                </a:lnTo>
                <a:lnTo>
                  <a:pt x="5295900" y="533400"/>
                </a:lnTo>
                <a:lnTo>
                  <a:pt x="5327650" y="469900"/>
                </a:lnTo>
                <a:lnTo>
                  <a:pt x="5334000" y="457200"/>
                </a:lnTo>
                <a:close/>
              </a:path>
              <a:path w="6553200" h="533400">
                <a:moveTo>
                  <a:pt x="6553200" y="457200"/>
                </a:moveTo>
                <a:lnTo>
                  <a:pt x="6521450" y="457200"/>
                </a:lnTo>
                <a:lnTo>
                  <a:pt x="6521450" y="0"/>
                </a:lnTo>
                <a:lnTo>
                  <a:pt x="6508750" y="0"/>
                </a:lnTo>
                <a:lnTo>
                  <a:pt x="6508750" y="457200"/>
                </a:lnTo>
                <a:lnTo>
                  <a:pt x="6477000" y="457200"/>
                </a:lnTo>
                <a:lnTo>
                  <a:pt x="6515100" y="533400"/>
                </a:lnTo>
                <a:lnTo>
                  <a:pt x="6546850" y="469900"/>
                </a:lnTo>
                <a:lnTo>
                  <a:pt x="6553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447800" y="35570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447800" y="396697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447800" y="43754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447800" y="47762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447800" y="518617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447800" y="55946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3" name="object 93"/>
          <p:cNvGraphicFramePr>
            <a:graphicFrameLocks noGrp="1"/>
          </p:cNvGraphicFramePr>
          <p:nvPr/>
        </p:nvGraphicFramePr>
        <p:xfrm>
          <a:off x="1443227" y="2281427"/>
          <a:ext cx="1092200" cy="384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0285"/>
                <a:gridCol w="81915"/>
              </a:tblGrid>
              <a:tr h="553212"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Epigynae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644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BA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358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81305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Scitamineae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gridSpan="2"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Bromeliaceae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Haemodoraceae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Iridaceae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2">
                <a:tc gridSpan="2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Amaryllidaceae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Taccaceae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6">
                <a:tc grid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Dioscoreaceae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4" name="object 94"/>
          <p:cNvSpPr/>
          <p:nvPr/>
        </p:nvSpPr>
        <p:spPr>
          <a:xfrm>
            <a:off x="1447800" y="59954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2824352" y="4539183"/>
            <a:ext cx="808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Phil</a:t>
            </a:r>
            <a:r>
              <a:rPr sz="1200" spc="-35" dirty="0">
                <a:latin typeface="Times New Roman"/>
                <a:cs typeface="Times New Roman"/>
              </a:rPr>
              <a:t>y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10" dirty="0">
                <a:latin typeface="Times New Roman"/>
                <a:cs typeface="Times New Roman"/>
              </a:rPr>
              <a:t>rac</a:t>
            </a:r>
            <a:r>
              <a:rPr sz="1200" dirty="0">
                <a:latin typeface="Times New Roman"/>
                <a:cs typeface="Times New Roman"/>
              </a:rPr>
              <a:t>eae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2738437" y="5253037"/>
            <a:ext cx="982344" cy="1078230"/>
            <a:chOff x="2738437" y="5253037"/>
            <a:chExt cx="982344" cy="1078230"/>
          </a:xfrm>
        </p:grpSpPr>
        <p:sp>
          <p:nvSpPr>
            <p:cNvPr id="97" name="object 97"/>
            <p:cNvSpPr/>
            <p:nvPr/>
          </p:nvSpPr>
          <p:spPr>
            <a:xfrm>
              <a:off x="2743200" y="5638800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972312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2312" y="3063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743200" y="5638800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0" y="306324"/>
                  </a:moveTo>
                  <a:lnTo>
                    <a:pt x="972312" y="306324"/>
                  </a:lnTo>
                  <a:lnTo>
                    <a:pt x="972312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743200" y="5257800"/>
              <a:ext cx="972819" cy="307975"/>
            </a:xfrm>
            <a:custGeom>
              <a:avLst/>
              <a:gdLst/>
              <a:ahLst/>
              <a:cxnLst/>
              <a:rect l="l" t="t" r="r" b="b"/>
              <a:pathLst>
                <a:path w="972820" h="307975">
                  <a:moveTo>
                    <a:pt x="972312" y="0"/>
                  </a:moveTo>
                  <a:lnTo>
                    <a:pt x="0" y="0"/>
                  </a:lnTo>
                  <a:lnTo>
                    <a:pt x="0" y="307847"/>
                  </a:lnTo>
                  <a:lnTo>
                    <a:pt x="972312" y="307847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743200" y="5257800"/>
              <a:ext cx="972819" cy="307975"/>
            </a:xfrm>
            <a:custGeom>
              <a:avLst/>
              <a:gdLst/>
              <a:ahLst/>
              <a:cxnLst/>
              <a:rect l="l" t="t" r="r" b="b"/>
              <a:pathLst>
                <a:path w="972820" h="307975">
                  <a:moveTo>
                    <a:pt x="0" y="307847"/>
                  </a:moveTo>
                  <a:lnTo>
                    <a:pt x="972312" y="307847"/>
                  </a:lnTo>
                  <a:lnTo>
                    <a:pt x="972312" y="0"/>
                  </a:lnTo>
                  <a:lnTo>
                    <a:pt x="0" y="0"/>
                  </a:lnTo>
                  <a:lnTo>
                    <a:pt x="0" y="30784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743200" y="6019800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972312" y="0"/>
                  </a:moveTo>
                  <a:lnTo>
                    <a:pt x="0" y="0"/>
                  </a:lnTo>
                  <a:lnTo>
                    <a:pt x="0" y="306323"/>
                  </a:lnTo>
                  <a:lnTo>
                    <a:pt x="972312" y="306323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79D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743200" y="6019800"/>
              <a:ext cx="972819" cy="306705"/>
            </a:xfrm>
            <a:custGeom>
              <a:avLst/>
              <a:gdLst/>
              <a:ahLst/>
              <a:cxnLst/>
              <a:rect l="l" t="t" r="r" b="b"/>
              <a:pathLst>
                <a:path w="972820" h="306704">
                  <a:moveTo>
                    <a:pt x="0" y="306323"/>
                  </a:moveTo>
                  <a:lnTo>
                    <a:pt x="972312" y="306323"/>
                  </a:lnTo>
                  <a:lnTo>
                    <a:pt x="972312" y="0"/>
                  </a:lnTo>
                  <a:lnTo>
                    <a:pt x="0" y="0"/>
                  </a:lnTo>
                  <a:lnTo>
                    <a:pt x="0" y="30632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2746629" y="5304282"/>
            <a:ext cx="1005840" cy="969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2384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Mayacaceae</a:t>
            </a:r>
            <a:endParaRPr sz="1200">
              <a:latin typeface="Times New Roman"/>
              <a:cs typeface="Times New Roman"/>
            </a:endParaRPr>
          </a:p>
          <a:p>
            <a:pPr marL="12700" marR="5080" algn="ctr">
              <a:lnSpc>
                <a:spcPts val="3000"/>
              </a:lnSpc>
              <a:spcBef>
                <a:spcPts val="350"/>
              </a:spcBef>
            </a:pPr>
            <a:r>
              <a:rPr sz="1200" dirty="0">
                <a:latin typeface="Times New Roman"/>
                <a:cs typeface="Times New Roman"/>
              </a:rPr>
              <a:t>Comm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lin</a:t>
            </a:r>
            <a:r>
              <a:rPr sz="1200" spc="-5" dirty="0">
                <a:latin typeface="Times New Roman"/>
                <a:cs typeface="Times New Roman"/>
              </a:rPr>
              <a:t>acea</a:t>
            </a:r>
            <a:r>
              <a:rPr sz="1200" dirty="0">
                <a:latin typeface="Times New Roman"/>
                <a:cs typeface="Times New Roman"/>
              </a:rPr>
              <a:t>e  </a:t>
            </a:r>
            <a:r>
              <a:rPr sz="1200" spc="-5" dirty="0">
                <a:latin typeface="Times New Roman"/>
                <a:cs typeface="Times New Roman"/>
              </a:rPr>
              <a:t>Rapateaceae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706623" y="4626864"/>
            <a:ext cx="73660" cy="1545590"/>
          </a:xfrm>
          <a:custGeom>
            <a:avLst/>
            <a:gdLst/>
            <a:ahLst/>
            <a:cxnLst/>
            <a:rect l="l" t="t" r="r" b="b"/>
            <a:pathLst>
              <a:path w="73660" h="1545589">
                <a:moveTo>
                  <a:pt x="0" y="0"/>
                </a:moveTo>
                <a:lnTo>
                  <a:pt x="36575" y="0"/>
                </a:lnTo>
              </a:path>
              <a:path w="73660" h="1545589">
                <a:moveTo>
                  <a:pt x="0" y="402336"/>
                </a:moveTo>
                <a:lnTo>
                  <a:pt x="36575" y="402336"/>
                </a:lnTo>
              </a:path>
              <a:path w="73660" h="1545589">
                <a:moveTo>
                  <a:pt x="0" y="783336"/>
                </a:moveTo>
                <a:lnTo>
                  <a:pt x="36575" y="783336"/>
                </a:lnTo>
              </a:path>
              <a:path w="73660" h="1545589">
                <a:moveTo>
                  <a:pt x="36575" y="1164336"/>
                </a:moveTo>
                <a:lnTo>
                  <a:pt x="73151" y="1164336"/>
                </a:lnTo>
              </a:path>
              <a:path w="73660" h="1545589">
                <a:moveTo>
                  <a:pt x="0" y="1545336"/>
                </a:moveTo>
                <a:lnTo>
                  <a:pt x="36575" y="1545336"/>
                </a:lnTo>
              </a:path>
              <a:path w="73660" h="1545589">
                <a:moveTo>
                  <a:pt x="0" y="1164336"/>
                </a:moveTo>
                <a:lnTo>
                  <a:pt x="36575" y="116433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5506211" y="4466844"/>
            <a:ext cx="970915" cy="306705"/>
          </a:xfrm>
          <a:prstGeom prst="rect">
            <a:avLst/>
          </a:prstGeom>
          <a:solidFill>
            <a:srgbClr val="79DCFF"/>
          </a:solidFill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Araceae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506211" y="4835652"/>
            <a:ext cx="970915" cy="306705"/>
          </a:xfrm>
          <a:prstGeom prst="rect">
            <a:avLst/>
          </a:prstGeom>
          <a:solidFill>
            <a:srgbClr val="79DCFF"/>
          </a:solidFill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455"/>
              </a:spcBef>
            </a:pPr>
            <a:r>
              <a:rPr sz="1200" spc="-10" dirty="0">
                <a:latin typeface="Times New Roman"/>
                <a:cs typeface="Times New Roman"/>
              </a:rPr>
              <a:t>Lemnaceae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5469635" y="4651247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001000" y="3500628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001000" y="386791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001000" y="423519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1" name="object 111"/>
          <p:cNvGraphicFramePr>
            <a:graphicFrameLocks noGrp="1"/>
          </p:cNvGraphicFramePr>
          <p:nvPr/>
        </p:nvGraphicFramePr>
        <p:xfrm>
          <a:off x="7920228" y="2281427"/>
          <a:ext cx="1142364" cy="2819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923925"/>
                <a:gridCol w="142239"/>
              </a:tblGrid>
              <a:tr h="553212">
                <a:tc gridSpan="2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Gl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maceae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644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BA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91056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53670" marR="3048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 marR="3048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Eriocaulaceae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3189" indent="-128270">
                        <a:lnSpc>
                          <a:spcPct val="200999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ntrol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pida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Restionaceae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80340" marR="3048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Cyperaceae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79D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2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3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201295" marR="304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Gramineae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12" name="object 112"/>
          <p:cNvSpPr/>
          <p:nvPr/>
        </p:nvSpPr>
        <p:spPr>
          <a:xfrm>
            <a:off x="8011668" y="461467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011668" y="498195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4879975" y="1456182"/>
            <a:ext cx="647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latin typeface="Times New Roman"/>
                <a:cs typeface="Times New Roman"/>
              </a:rPr>
              <a:t>Series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>
              <a:lnSpc>
                <a:spcPct val="100000"/>
              </a:lnSpc>
              <a:spcBef>
                <a:spcPts val="100"/>
              </a:spcBef>
            </a:pPr>
            <a:r>
              <a:rPr dirty="0"/>
              <a:t>Merits of </a:t>
            </a:r>
            <a:r>
              <a:rPr spc="-5" dirty="0"/>
              <a:t>Bentham </a:t>
            </a:r>
            <a:r>
              <a:rPr dirty="0"/>
              <a:t>and </a:t>
            </a:r>
            <a:r>
              <a:rPr spc="-25" dirty="0"/>
              <a:t>Hooker’s</a:t>
            </a:r>
            <a:r>
              <a:rPr spc="-130" dirty="0"/>
              <a:t> </a:t>
            </a:r>
            <a:r>
              <a:rPr spc="-30" dirty="0"/>
              <a:t>System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1406397"/>
            <a:ext cx="8260080" cy="519684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28575" indent="-343535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Each </a:t>
            </a:r>
            <a:r>
              <a:rPr sz="3200" spc="-10" dirty="0">
                <a:latin typeface="Calibri"/>
                <a:cs typeface="Calibri"/>
              </a:rPr>
              <a:t>plant </a:t>
            </a:r>
            <a:r>
              <a:rPr sz="3200" spc="-5" dirty="0">
                <a:latin typeface="Calibri"/>
                <a:cs typeface="Calibri"/>
              </a:rPr>
              <a:t>has been described </a:t>
            </a:r>
            <a:r>
              <a:rPr sz="3200" dirty="0">
                <a:latin typeface="Calibri"/>
                <a:cs typeface="Calibri"/>
              </a:rPr>
              <a:t>either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5" dirty="0">
                <a:latin typeface="Calibri"/>
                <a:cs typeface="Calibri"/>
              </a:rPr>
              <a:t>the  </a:t>
            </a:r>
            <a:r>
              <a:rPr sz="3200" dirty="0">
                <a:latin typeface="Calibri"/>
                <a:cs typeface="Calibri"/>
              </a:rPr>
              <a:t>actual </a:t>
            </a:r>
            <a:r>
              <a:rPr sz="3200" spc="-5" dirty="0">
                <a:latin typeface="Calibri"/>
                <a:cs typeface="Calibri"/>
              </a:rPr>
              <a:t>specimen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preserved </a:t>
            </a:r>
            <a:r>
              <a:rPr sz="3200" spc="-5" dirty="0">
                <a:latin typeface="Calibri"/>
                <a:cs typeface="Calibri"/>
              </a:rPr>
              <a:t>herbarium sheets  so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descriptions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detailed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well </a:t>
            </a:r>
            <a:r>
              <a:rPr sz="3200" dirty="0">
                <a:latin typeface="Calibri"/>
                <a:cs typeface="Calibri"/>
              </a:rPr>
              <a:t>as  </a:t>
            </a:r>
            <a:r>
              <a:rPr sz="3200" spc="-15" dirty="0">
                <a:latin typeface="Calibri"/>
                <a:cs typeface="Calibri"/>
              </a:rPr>
              <a:t>quite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accurate.</a:t>
            </a:r>
            <a:endParaRPr sz="3200">
              <a:latin typeface="Calibri"/>
              <a:cs typeface="Calibri"/>
            </a:endParaRPr>
          </a:p>
          <a:p>
            <a:pPr marL="355600" marR="534035" indent="-343535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30" dirty="0">
                <a:latin typeface="Calibri"/>
                <a:cs typeface="Calibri"/>
              </a:rPr>
              <a:t>system </a:t>
            </a:r>
            <a:r>
              <a:rPr sz="3200" spc="-5" dirty="0">
                <a:latin typeface="Calibri"/>
                <a:cs typeface="Calibri"/>
              </a:rPr>
              <a:t>is highly </a:t>
            </a:r>
            <a:r>
              <a:rPr sz="3200" spc="-15" dirty="0">
                <a:latin typeface="Calibri"/>
                <a:cs typeface="Calibri"/>
              </a:rPr>
              <a:t>practical </a:t>
            </a:r>
            <a:r>
              <a:rPr sz="3200" dirty="0">
                <a:latin typeface="Calibri"/>
                <a:cs typeface="Calibri"/>
              </a:rPr>
              <a:t>and is </a:t>
            </a:r>
            <a:r>
              <a:rPr sz="3200" spc="-10" dirty="0">
                <a:latin typeface="Calibri"/>
                <a:cs typeface="Calibri"/>
              </a:rPr>
              <a:t>useful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0" dirty="0">
                <a:latin typeface="Calibri"/>
                <a:cs typeface="Calibri"/>
              </a:rPr>
              <a:t>students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25" dirty="0">
                <a:latin typeface="Calibri"/>
                <a:cs typeface="Calibri"/>
              </a:rPr>
              <a:t>systematic </a:t>
            </a:r>
            <a:r>
              <a:rPr sz="3200" spc="-20" dirty="0">
                <a:latin typeface="Calibri"/>
                <a:cs typeface="Calibri"/>
              </a:rPr>
              <a:t>botany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20" dirty="0">
                <a:latin typeface="Calibri"/>
                <a:cs typeface="Calibri"/>
              </a:rPr>
              <a:t>easy  </a:t>
            </a:r>
            <a:r>
              <a:rPr sz="3200" spc="-10" dirty="0">
                <a:latin typeface="Calibri"/>
                <a:cs typeface="Calibri"/>
              </a:rPr>
              <a:t>identification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species.</a:t>
            </a:r>
            <a:endParaRPr sz="3200">
              <a:latin typeface="Calibri"/>
              <a:cs typeface="Calibri"/>
            </a:endParaRPr>
          </a:p>
          <a:p>
            <a:pPr marL="355600" marR="146050" indent="-343535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flora </a:t>
            </a:r>
            <a:r>
              <a:rPr sz="3200" spc="-5" dirty="0">
                <a:latin typeface="Calibri"/>
                <a:cs typeface="Calibri"/>
              </a:rPr>
              <a:t>describes </a:t>
            </a:r>
            <a:r>
              <a:rPr sz="3200" spc="-10" dirty="0">
                <a:latin typeface="Calibri"/>
                <a:cs typeface="Calibri"/>
              </a:rPr>
              <a:t>geographical distribution </a:t>
            </a:r>
            <a:r>
              <a:rPr sz="3200" spc="-5" dirty="0">
                <a:latin typeface="Calibri"/>
                <a:cs typeface="Calibri"/>
              </a:rPr>
              <a:t>of  species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genera.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generic descriptions </a:t>
            </a:r>
            <a:r>
              <a:rPr sz="3200" spc="-15" dirty="0">
                <a:latin typeface="Calibri"/>
                <a:cs typeface="Calibri"/>
              </a:rPr>
              <a:t>are complete, </a:t>
            </a:r>
            <a:r>
              <a:rPr sz="3200" spc="-20" dirty="0">
                <a:latin typeface="Calibri"/>
                <a:cs typeface="Calibri"/>
              </a:rPr>
              <a:t>accurate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based on </a:t>
            </a:r>
            <a:r>
              <a:rPr sz="3200" spc="-10" dirty="0">
                <a:latin typeface="Calibri"/>
                <a:cs typeface="Calibri"/>
              </a:rPr>
              <a:t>direct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observations.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182370"/>
            <a:ext cx="8212455" cy="53759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25654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Larger </a:t>
            </a:r>
            <a:r>
              <a:rPr sz="3000" spc="-20" dirty="0">
                <a:latin typeface="Calibri"/>
                <a:cs typeface="Calibri"/>
              </a:rPr>
              <a:t>genera have </a:t>
            </a:r>
            <a:r>
              <a:rPr sz="3000" spc="-5" dirty="0">
                <a:latin typeface="Calibri"/>
                <a:cs typeface="Calibri"/>
              </a:rPr>
              <a:t>been divided </a:t>
            </a:r>
            <a:r>
              <a:rPr sz="3000" spc="-15" dirty="0">
                <a:latin typeface="Calibri"/>
                <a:cs typeface="Calibri"/>
              </a:rPr>
              <a:t>into </a:t>
            </a:r>
            <a:r>
              <a:rPr sz="3000" spc="-5" dirty="0">
                <a:latin typeface="Calibri"/>
                <a:cs typeface="Calibri"/>
              </a:rPr>
              <a:t>sub </a:t>
            </a:r>
            <a:r>
              <a:rPr sz="3000" spc="-15" dirty="0">
                <a:latin typeface="Calibri"/>
                <a:cs typeface="Calibri"/>
              </a:rPr>
              <a:t>genera,  </a:t>
            </a:r>
            <a:r>
              <a:rPr sz="3000" dirty="0">
                <a:latin typeface="Calibri"/>
                <a:cs typeface="Calibri"/>
              </a:rPr>
              <a:t>each with </a:t>
            </a:r>
            <a:r>
              <a:rPr sz="3000" spc="-10" dirty="0">
                <a:latin typeface="Calibri"/>
                <a:cs typeface="Calibri"/>
              </a:rPr>
              <a:t>specific number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species.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Dicots </a:t>
            </a:r>
            <a:r>
              <a:rPr sz="3000" spc="-5" dirty="0">
                <a:latin typeface="Calibri"/>
                <a:cs typeface="Calibri"/>
              </a:rPr>
              <a:t>begin </a:t>
            </a:r>
            <a:r>
              <a:rPr sz="3000" dirty="0">
                <a:latin typeface="Calibri"/>
                <a:cs typeface="Calibri"/>
              </a:rPr>
              <a:t>with the </a:t>
            </a:r>
            <a:r>
              <a:rPr sz="3000" spc="-15" dirty="0">
                <a:latin typeface="Calibri"/>
                <a:cs typeface="Calibri"/>
              </a:rPr>
              <a:t>order </a:t>
            </a:r>
            <a:r>
              <a:rPr sz="3000" spc="-5" dirty="0">
                <a:latin typeface="Calibri"/>
                <a:cs typeface="Calibri"/>
              </a:rPr>
              <a:t>Ranales which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10" dirty="0">
                <a:latin typeface="Calibri"/>
                <a:cs typeface="Calibri"/>
              </a:rPr>
              <a:t>now  </a:t>
            </a:r>
            <a:r>
              <a:rPr sz="3000" spc="-15" dirty="0">
                <a:latin typeface="Calibri"/>
                <a:cs typeface="Calibri"/>
              </a:rPr>
              <a:t>universally considered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be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most primitive  </a:t>
            </a:r>
            <a:r>
              <a:rPr sz="3000" dirty="0">
                <a:latin typeface="Calibri"/>
                <a:cs typeface="Calibri"/>
              </a:rPr>
              <a:t>angiosperms.</a:t>
            </a:r>
            <a:endParaRPr sz="3000">
              <a:latin typeface="Calibri"/>
              <a:cs typeface="Calibri"/>
            </a:endParaRPr>
          </a:p>
          <a:p>
            <a:pPr marL="355600" marR="20256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Placing of monocots </a:t>
            </a:r>
            <a:r>
              <a:rPr sz="3000" spc="-15" dirty="0">
                <a:latin typeface="Calibri"/>
                <a:cs typeface="Calibri"/>
              </a:rPr>
              <a:t>after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dicot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0" dirty="0">
                <a:latin typeface="Calibri"/>
                <a:cs typeface="Calibri"/>
              </a:rPr>
              <a:t>again </a:t>
            </a:r>
            <a:r>
              <a:rPr sz="3000" dirty="0">
                <a:latin typeface="Calibri"/>
                <a:cs typeface="Calibri"/>
              </a:rPr>
              <a:t>a  </a:t>
            </a:r>
            <a:r>
              <a:rPr sz="3000" spc="-15" dirty="0">
                <a:latin typeface="Calibri"/>
                <a:cs typeface="Calibri"/>
              </a:rPr>
              <a:t>natural </a:t>
            </a:r>
            <a:r>
              <a:rPr sz="3000" spc="-5" dirty="0">
                <a:latin typeface="Calibri"/>
                <a:cs typeface="Calibri"/>
              </a:rPr>
              <a:t>one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according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evolutionary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trends.</a:t>
            </a:r>
            <a:endParaRPr sz="3000">
              <a:latin typeface="Calibri"/>
              <a:cs typeface="Calibri"/>
            </a:endParaRPr>
          </a:p>
          <a:p>
            <a:pPr marL="355600" marR="69913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placing of series </a:t>
            </a:r>
            <a:r>
              <a:rPr sz="3000" spc="-15" dirty="0">
                <a:latin typeface="Calibri"/>
                <a:cs typeface="Calibri"/>
              </a:rPr>
              <a:t>disciflorae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10" dirty="0">
                <a:latin typeface="Calibri"/>
                <a:cs typeface="Calibri"/>
              </a:rPr>
              <a:t>between  </a:t>
            </a:r>
            <a:r>
              <a:rPr sz="3000" dirty="0">
                <a:latin typeface="Calibri"/>
                <a:cs typeface="Calibri"/>
              </a:rPr>
              <a:t>thalami </a:t>
            </a:r>
            <a:r>
              <a:rPr sz="3000" spc="-15" dirty="0">
                <a:latin typeface="Calibri"/>
                <a:cs typeface="Calibri"/>
              </a:rPr>
              <a:t>florae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calyciflorae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quite natural.</a:t>
            </a:r>
            <a:endParaRPr sz="3000">
              <a:latin typeface="Calibri"/>
              <a:cs typeface="Calibri"/>
            </a:endParaRPr>
          </a:p>
          <a:p>
            <a:pPr marL="355600" marR="352425" indent="-342900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placing of </a:t>
            </a:r>
            <a:r>
              <a:rPr sz="3000" spc="-10" dirty="0">
                <a:latin typeface="Calibri"/>
                <a:cs typeface="Calibri"/>
              </a:rPr>
              <a:t>gamopetalae </a:t>
            </a:r>
            <a:r>
              <a:rPr sz="3000" spc="-15" dirty="0">
                <a:latin typeface="Calibri"/>
                <a:cs typeface="Calibri"/>
              </a:rPr>
              <a:t>after </a:t>
            </a:r>
            <a:r>
              <a:rPr sz="3000" spc="-10" dirty="0">
                <a:latin typeface="Calibri"/>
                <a:cs typeface="Calibri"/>
              </a:rPr>
              <a:t>polypetalae </a:t>
            </a:r>
            <a:r>
              <a:rPr sz="3000" dirty="0">
                <a:latin typeface="Calibri"/>
                <a:cs typeface="Calibri"/>
              </a:rPr>
              <a:t>is  </a:t>
            </a:r>
            <a:r>
              <a:rPr sz="3000" spc="-10" dirty="0">
                <a:latin typeface="Calibri"/>
                <a:cs typeface="Calibri"/>
              </a:rPr>
              <a:t>justified </a:t>
            </a:r>
            <a:r>
              <a:rPr sz="3000" spc="-5" dirty="0">
                <a:latin typeface="Calibri"/>
                <a:cs typeface="Calibri"/>
              </a:rPr>
              <a:t>since </a:t>
            </a:r>
            <a:r>
              <a:rPr sz="3000" spc="-10" dirty="0">
                <a:latin typeface="Calibri"/>
                <a:cs typeface="Calibri"/>
              </a:rPr>
              <a:t>union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petals </a:t>
            </a:r>
            <a:r>
              <a:rPr sz="3000" spc="-10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considered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be 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10" dirty="0">
                <a:latin typeface="Calibri"/>
                <a:cs typeface="Calibri"/>
              </a:rPr>
              <a:t>advanced </a:t>
            </a:r>
            <a:r>
              <a:rPr sz="3000" spc="-25" dirty="0">
                <a:latin typeface="Calibri"/>
                <a:cs typeface="Calibri"/>
              </a:rPr>
              <a:t>feature </a:t>
            </a:r>
            <a:r>
              <a:rPr sz="3000" spc="-10" dirty="0">
                <a:latin typeface="Calibri"/>
                <a:cs typeface="Calibri"/>
              </a:rPr>
              <a:t>over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free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condition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>
              <a:lnSpc>
                <a:spcPct val="100000"/>
              </a:lnSpc>
              <a:spcBef>
                <a:spcPts val="100"/>
              </a:spcBef>
            </a:pPr>
            <a:r>
              <a:rPr dirty="0"/>
              <a:t>Merits of </a:t>
            </a:r>
            <a:r>
              <a:rPr spc="-5" dirty="0"/>
              <a:t>Bentham </a:t>
            </a:r>
            <a:r>
              <a:rPr dirty="0"/>
              <a:t>and </a:t>
            </a:r>
            <a:r>
              <a:rPr spc="-25" dirty="0"/>
              <a:t>Hooker’s</a:t>
            </a:r>
            <a:r>
              <a:rPr spc="-130" dirty="0"/>
              <a:t> </a:t>
            </a:r>
            <a:r>
              <a:rPr spc="-30" dirty="0"/>
              <a:t>System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7469" y="374650"/>
            <a:ext cx="858837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Demerits of </a:t>
            </a:r>
            <a:r>
              <a:rPr spc="-5" dirty="0"/>
              <a:t>Bentham </a:t>
            </a:r>
            <a:r>
              <a:rPr dirty="0"/>
              <a:t>and </a:t>
            </a:r>
            <a:r>
              <a:rPr spc="-25" dirty="0"/>
              <a:t>Hooker’s</a:t>
            </a:r>
            <a:r>
              <a:rPr spc="-170" dirty="0"/>
              <a:t> </a:t>
            </a:r>
            <a:r>
              <a:rPr spc="-30" dirty="0"/>
              <a:t>System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4800" y="762000"/>
            <a:ext cx="8839200" cy="5706049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72135" indent="-343535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3000" spc="-15" dirty="0" smtClean="0">
              <a:latin typeface="Calibri"/>
              <a:cs typeface="Calibri"/>
            </a:endParaRPr>
          </a:p>
          <a:p>
            <a:pPr marR="572135" indent="-343535">
              <a:spcBef>
                <a:spcPts val="795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000" spc="-15" dirty="0" smtClean="0">
                <a:latin typeface="Calibri"/>
                <a:cs typeface="Calibri"/>
              </a:rPr>
              <a:t>Non </a:t>
            </a:r>
            <a:r>
              <a:rPr lang="en-US" sz="3000" spc="-15" dirty="0" err="1" smtClean="0">
                <a:latin typeface="Calibri"/>
                <a:cs typeface="Calibri"/>
              </a:rPr>
              <a:t>phylogenetic</a:t>
            </a:r>
            <a:r>
              <a:rPr lang="en-US" sz="3000" spc="-15" dirty="0" smtClean="0">
                <a:latin typeface="Calibri"/>
                <a:cs typeface="Calibri"/>
              </a:rPr>
              <a:t> system of classification, although system was given after the Darwin’s  “Origin of Species”, concept of evolution has not been  included.</a:t>
            </a:r>
          </a:p>
          <a:p>
            <a:pPr marR="572135" indent="-343535">
              <a:spcBef>
                <a:spcPts val="795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smtClean="0">
                <a:latin typeface="Calibri"/>
                <a:cs typeface="Calibri"/>
              </a:rPr>
              <a:t>Keeping </a:t>
            </a:r>
            <a:r>
              <a:rPr sz="3000" dirty="0">
                <a:latin typeface="Calibri"/>
                <a:cs typeface="Calibri"/>
              </a:rPr>
              <a:t>gymnosperms in </a:t>
            </a:r>
            <a:r>
              <a:rPr sz="3000" spc="-10" dirty="0">
                <a:latin typeface="Calibri"/>
                <a:cs typeface="Calibri"/>
              </a:rPr>
              <a:t>between dicots </a:t>
            </a:r>
            <a:r>
              <a:rPr sz="3000" dirty="0">
                <a:latin typeface="Calibri"/>
                <a:cs typeface="Calibri"/>
              </a:rPr>
              <a:t>and  </a:t>
            </a:r>
            <a:r>
              <a:rPr sz="3000" spc="-5" dirty="0">
                <a:latin typeface="Calibri"/>
                <a:cs typeface="Calibri"/>
              </a:rPr>
              <a:t>monocots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anomalous.</a:t>
            </a:r>
            <a:endParaRPr sz="3000">
              <a:latin typeface="Calibri"/>
              <a:cs typeface="Calibri"/>
            </a:endParaRPr>
          </a:p>
          <a:p>
            <a:pPr marR="300990" indent="-343535">
              <a:spcBef>
                <a:spcPts val="695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smtClean="0">
                <a:latin typeface="Calibri"/>
                <a:cs typeface="Calibri"/>
              </a:rPr>
              <a:t>Placing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monochlamydeae </a:t>
            </a:r>
            <a:r>
              <a:rPr sz="3000" spc="-15" dirty="0">
                <a:latin typeface="Calibri"/>
                <a:cs typeface="Calibri"/>
              </a:rPr>
              <a:t>after </a:t>
            </a:r>
            <a:r>
              <a:rPr sz="3000" spc="-10" dirty="0">
                <a:latin typeface="Calibri"/>
                <a:cs typeface="Calibri"/>
              </a:rPr>
              <a:t>gamopetalae  </a:t>
            </a:r>
            <a:r>
              <a:rPr sz="3000" spc="-5" dirty="0">
                <a:latin typeface="Calibri"/>
                <a:cs typeface="Calibri"/>
              </a:rPr>
              <a:t>does not </a:t>
            </a:r>
            <a:r>
              <a:rPr sz="3000" spc="-10" dirty="0">
                <a:latin typeface="Calibri"/>
                <a:cs typeface="Calibri"/>
              </a:rPr>
              <a:t>seem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be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natural.</a:t>
            </a:r>
            <a:endParaRPr sz="3000">
              <a:latin typeface="Calibri"/>
              <a:cs typeface="Calibri"/>
            </a:endParaRPr>
          </a:p>
          <a:p>
            <a:pPr marR="5080" indent="-343535">
              <a:spcBef>
                <a:spcPts val="725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libri"/>
                <a:cs typeface="Calibri"/>
              </a:rPr>
              <a:t>Some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closely </a:t>
            </a:r>
            <a:r>
              <a:rPr sz="3000" spc="-20" dirty="0">
                <a:latin typeface="Calibri"/>
                <a:cs typeface="Calibri"/>
              </a:rPr>
              <a:t>related </a:t>
            </a:r>
            <a:r>
              <a:rPr sz="3000" spc="-10" dirty="0">
                <a:latin typeface="Calibri"/>
                <a:cs typeface="Calibri"/>
              </a:rPr>
              <a:t>species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5" dirty="0">
                <a:latin typeface="Calibri"/>
                <a:cs typeface="Calibri"/>
              </a:rPr>
              <a:t>placed  </a:t>
            </a:r>
            <a:r>
              <a:rPr sz="3000" spc="-15" dirty="0">
                <a:latin typeface="Calibri"/>
                <a:cs typeface="Calibri"/>
              </a:rPr>
              <a:t>distantly </a:t>
            </a:r>
            <a:r>
              <a:rPr sz="3000" spc="-5" dirty="0">
                <a:latin typeface="Calibri"/>
                <a:cs typeface="Calibri"/>
              </a:rPr>
              <a:t>while </a:t>
            </a:r>
            <a:r>
              <a:rPr sz="3000" spc="-20" dirty="0">
                <a:latin typeface="Calibri"/>
                <a:cs typeface="Calibri"/>
              </a:rPr>
              <a:t>distant </a:t>
            </a:r>
            <a:r>
              <a:rPr sz="3000" spc="-5" dirty="0">
                <a:latin typeface="Calibri"/>
                <a:cs typeface="Calibri"/>
              </a:rPr>
              <a:t>species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5" dirty="0">
                <a:latin typeface="Calibri"/>
                <a:cs typeface="Calibri"/>
              </a:rPr>
              <a:t>placed close </a:t>
            </a:r>
            <a:r>
              <a:rPr sz="3000" spc="-15" dirty="0">
                <a:latin typeface="Calibri"/>
                <a:cs typeface="Calibri"/>
              </a:rPr>
              <a:t>to  </a:t>
            </a:r>
            <a:r>
              <a:rPr sz="3000" dirty="0">
                <a:latin typeface="Calibri"/>
                <a:cs typeface="Calibri"/>
              </a:rPr>
              <a:t>each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55">
                <a:latin typeface="Calibri"/>
                <a:cs typeface="Calibri"/>
              </a:rPr>
              <a:t>other</a:t>
            </a:r>
            <a:r>
              <a:rPr sz="3000" spc="-55" smtClean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82370"/>
            <a:ext cx="8455660" cy="5150127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R="203835" indent="-343535">
              <a:spcAft>
                <a:spcPts val="600"/>
              </a:spcAft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Subclass </a:t>
            </a: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monochlamydeae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artificial, All families with one whorl of </a:t>
            </a:r>
            <a:r>
              <a:rPr lang="en-US" sz="3200" spc="-5" dirty="0" err="1" smtClean="0">
                <a:latin typeface="Times New Roman" pitchFamily="18" charset="0"/>
                <a:cs typeface="Times New Roman" pitchFamily="18" charset="0"/>
              </a:rPr>
              <a:t>perianth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 have been dumped into it, But by careful analysis they can be redistributed near their relatives.</a:t>
            </a:r>
          </a:p>
          <a:p>
            <a:pPr marR="203835" indent="-343535">
              <a:spcAft>
                <a:spcPts val="600"/>
              </a:spcAft>
              <a:tabLst>
                <a:tab pos="355600" algn="l"/>
                <a:tab pos="356235" algn="l"/>
              </a:tabLst>
            </a:pP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. Certain 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families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monochlamydeae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closely  </a:t>
            </a:r>
            <a:r>
              <a:rPr lang="en-US" sz="3200" spc="-20" dirty="0" smtClean="0">
                <a:latin typeface="Times New Roman" pitchFamily="18" charset="0"/>
                <a:cs typeface="Times New Roman" pitchFamily="18" charset="0"/>
              </a:rPr>
              <a:t>related 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families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polypetalae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pc="5" dirty="0" smtClean="0">
                <a:latin typeface="Times New Roman" pitchFamily="18" charset="0"/>
                <a:cs typeface="Times New Roman" pitchFamily="18" charset="0"/>
              </a:rPr>
              <a:t>e.g.  </a:t>
            </a:r>
            <a:r>
              <a:rPr lang="en-US" sz="3200" spc="-5" dirty="0" err="1" smtClean="0">
                <a:latin typeface="Times New Roman" pitchFamily="18" charset="0"/>
                <a:cs typeface="Times New Roman" pitchFamily="18" charset="0"/>
              </a:rPr>
              <a:t>Chenopodiaceae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 placed under </a:t>
            </a:r>
            <a:r>
              <a:rPr lang="en-US" sz="3200" spc="-5" dirty="0" err="1" smtClean="0">
                <a:latin typeface="Times New Roman" pitchFamily="18" charset="0"/>
                <a:cs typeface="Times New Roman" pitchFamily="18" charset="0"/>
              </a:rPr>
              <a:t>curembyeae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 but it shows resemblance with </a:t>
            </a: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Caryophyllaceae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3200" spc="-10" dirty="0" err="1" smtClean="0">
                <a:latin typeface="Times New Roman" pitchFamily="18" charset="0"/>
                <a:cs typeface="Times New Roman" pitchFamily="18" charset="0"/>
              </a:rPr>
              <a:t>polypetalae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289560" indent="-342900">
              <a:lnSpc>
                <a:spcPct val="90000"/>
              </a:lnSpc>
              <a:spcBef>
                <a:spcPts val="670"/>
              </a:spcBef>
              <a:spcAft>
                <a:spcPts val="600"/>
              </a:spcAft>
              <a:buFont typeface="Arial"/>
              <a:buChar char="•"/>
              <a:tabLst>
                <a:tab pos="438784" algn="l"/>
                <a:tab pos="439420" algn="l"/>
              </a:tabLst>
            </a:pP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7469" y="161036"/>
            <a:ext cx="858837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Demerits of </a:t>
            </a:r>
            <a:r>
              <a:rPr spc="-5" dirty="0"/>
              <a:t>Bentham </a:t>
            </a:r>
            <a:r>
              <a:rPr dirty="0"/>
              <a:t>and </a:t>
            </a:r>
            <a:r>
              <a:rPr spc="-25" dirty="0"/>
              <a:t>Hooker’s</a:t>
            </a:r>
            <a:r>
              <a:rPr spc="-170" dirty="0"/>
              <a:t> </a:t>
            </a:r>
            <a:r>
              <a:rPr spc="-30" dirty="0"/>
              <a:t>System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82370"/>
            <a:ext cx="8291195" cy="49603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74295" indent="-342900">
              <a:lnSpc>
                <a:spcPct val="90000"/>
              </a:lnSpc>
              <a:spcBef>
                <a:spcPts val="459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Advanced families, </a:t>
            </a:r>
            <a:r>
              <a:rPr sz="3000" spc="-5" dirty="0">
                <a:latin typeface="Calibri"/>
                <a:cs typeface="Calibri"/>
              </a:rPr>
              <a:t>such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5" dirty="0">
                <a:latin typeface="Calibri"/>
                <a:cs typeface="Calibri"/>
              </a:rPr>
              <a:t>Orchiadaceae </a:t>
            </a:r>
            <a:r>
              <a:rPr sz="3000" spc="-20" dirty="0">
                <a:latin typeface="Calibri"/>
                <a:cs typeface="Calibri"/>
              </a:rPr>
              <a:t>have  </a:t>
            </a:r>
            <a:r>
              <a:rPr sz="3000" spc="-5" dirty="0">
                <a:latin typeface="Calibri"/>
                <a:cs typeface="Calibri"/>
              </a:rPr>
              <a:t>been </a:t>
            </a:r>
            <a:r>
              <a:rPr sz="3000" spc="-15" dirty="0">
                <a:latin typeface="Calibri"/>
                <a:cs typeface="Calibri"/>
              </a:rPr>
              <a:t>considered </a:t>
            </a:r>
            <a:r>
              <a:rPr sz="3000" spc="-10" dirty="0">
                <a:latin typeface="Calibri"/>
                <a:cs typeface="Calibri"/>
              </a:rPr>
              <a:t>primitive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5" dirty="0">
                <a:latin typeface="Calibri"/>
                <a:cs typeface="Calibri"/>
              </a:rPr>
              <a:t>this </a:t>
            </a:r>
            <a:r>
              <a:rPr sz="3000" spc="-25" dirty="0">
                <a:latin typeface="Calibri"/>
                <a:cs typeface="Calibri"/>
              </a:rPr>
              <a:t>system </a:t>
            </a:r>
            <a:r>
              <a:rPr sz="3000" spc="-10" dirty="0">
                <a:latin typeface="Calibri"/>
                <a:cs typeface="Calibri"/>
              </a:rPr>
              <a:t>by placing  </a:t>
            </a:r>
            <a:r>
              <a:rPr sz="3000" spc="-5" dirty="0">
                <a:latin typeface="Calibri"/>
                <a:cs typeface="Calibri"/>
              </a:rPr>
              <a:t>them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5" dirty="0">
                <a:latin typeface="Calibri"/>
                <a:cs typeface="Calibri"/>
              </a:rPr>
              <a:t>beginning. Placing of </a:t>
            </a:r>
            <a:r>
              <a:rPr sz="3000" spc="-10" dirty="0">
                <a:latin typeface="Calibri"/>
                <a:cs typeface="Calibri"/>
              </a:rPr>
              <a:t>Orchidaceae </a:t>
            </a:r>
            <a:r>
              <a:rPr sz="3000" dirty="0">
                <a:latin typeface="Calibri"/>
                <a:cs typeface="Calibri"/>
              </a:rPr>
              <a:t>in  the </a:t>
            </a:r>
            <a:r>
              <a:rPr sz="3000" spc="-5" dirty="0">
                <a:latin typeface="Calibri"/>
                <a:cs typeface="Calibri"/>
              </a:rPr>
              <a:t>beginning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monocotyledons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unnatural </a:t>
            </a:r>
            <a:r>
              <a:rPr sz="3000" dirty="0">
                <a:latin typeface="Calibri"/>
                <a:cs typeface="Calibri"/>
              </a:rPr>
              <a:t>as it  is </a:t>
            </a:r>
            <a:r>
              <a:rPr sz="3000" spc="-5" dirty="0">
                <a:latin typeface="Calibri"/>
                <a:cs typeface="Calibri"/>
              </a:rPr>
              <a:t>one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most advanced families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monocots.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0" dirty="0">
                <a:latin typeface="Calibri"/>
                <a:cs typeface="Calibri"/>
              </a:rPr>
              <a:t>Similarly, </a:t>
            </a:r>
            <a:r>
              <a:rPr sz="3000" spc="-10" dirty="0">
                <a:latin typeface="Calibri"/>
                <a:cs typeface="Calibri"/>
              </a:rPr>
              <a:t>Compositae </a:t>
            </a:r>
            <a:r>
              <a:rPr sz="3000" spc="-15" dirty="0">
                <a:latin typeface="Calibri"/>
                <a:cs typeface="Calibri"/>
              </a:rPr>
              <a:t>(Asteraceae) </a:t>
            </a:r>
            <a:r>
              <a:rPr sz="3000" spc="-5" dirty="0">
                <a:latin typeface="Calibri"/>
                <a:cs typeface="Calibri"/>
              </a:rPr>
              <a:t>has </a:t>
            </a:r>
            <a:r>
              <a:rPr sz="3000" spc="-10" dirty="0">
                <a:latin typeface="Calibri"/>
                <a:cs typeface="Calibri"/>
              </a:rPr>
              <a:t>been </a:t>
            </a:r>
            <a:r>
              <a:rPr sz="3000" spc="-5" dirty="0">
                <a:latin typeface="Calibri"/>
                <a:cs typeface="Calibri"/>
              </a:rPr>
              <a:t>placed  near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beginning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gamopetalae </a:t>
            </a:r>
            <a:r>
              <a:rPr sz="3000" dirty="0">
                <a:latin typeface="Calibri"/>
                <a:cs typeface="Calibri"/>
              </a:rPr>
              <a:t>which is </a:t>
            </a:r>
            <a:r>
              <a:rPr sz="3000" spc="-15" dirty="0">
                <a:latin typeface="Calibri"/>
                <a:cs typeface="Calibri"/>
              </a:rPr>
              <a:t>quite  unnatural.</a:t>
            </a:r>
            <a:endParaRPr sz="3000">
              <a:latin typeface="Calibri"/>
              <a:cs typeface="Calibri"/>
            </a:endParaRPr>
          </a:p>
          <a:p>
            <a:pPr marL="355600" marR="289560" indent="-342900">
              <a:lnSpc>
                <a:spcPct val="90000"/>
              </a:lnSpc>
              <a:spcBef>
                <a:spcPts val="670"/>
              </a:spcBef>
              <a:spcAft>
                <a:spcPts val="600"/>
              </a:spcAft>
              <a:buFont typeface="Arial"/>
              <a:buChar char="•"/>
              <a:tabLst>
                <a:tab pos="438784" algn="l"/>
                <a:tab pos="439420" algn="l"/>
              </a:tabLst>
            </a:pPr>
            <a:r>
              <a:rPr dirty="0"/>
              <a:t>	</a:t>
            </a:r>
            <a:r>
              <a:rPr sz="3000" spc="-5" dirty="0">
                <a:latin typeface="Calibri"/>
                <a:cs typeface="Calibri"/>
              </a:rPr>
              <a:t>Liliaceae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Amaryllidaceae </a:t>
            </a:r>
            <a:r>
              <a:rPr sz="3000" spc="-20" dirty="0">
                <a:latin typeface="Calibri"/>
                <a:cs typeface="Calibri"/>
              </a:rPr>
              <a:t>were </a:t>
            </a:r>
            <a:r>
              <a:rPr sz="3000" spc="-30" dirty="0">
                <a:latin typeface="Calibri"/>
                <a:cs typeface="Calibri"/>
              </a:rPr>
              <a:t>kept </a:t>
            </a:r>
            <a:r>
              <a:rPr sz="3000" dirty="0">
                <a:latin typeface="Calibri"/>
                <a:cs typeface="Calibri"/>
              </a:rPr>
              <a:t>apart  </a:t>
            </a:r>
            <a:r>
              <a:rPr sz="3000" spc="-10" dirty="0">
                <a:latin typeface="Calibri"/>
                <a:cs typeface="Calibri"/>
              </a:rPr>
              <a:t>merely </a:t>
            </a:r>
            <a:r>
              <a:rPr sz="3000" spc="-5" dirty="0">
                <a:latin typeface="Calibri"/>
                <a:cs typeface="Calibri"/>
              </a:rPr>
              <a:t>on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basis of </a:t>
            </a:r>
            <a:r>
              <a:rPr sz="3000" spc="-15" dirty="0">
                <a:latin typeface="Calibri"/>
                <a:cs typeface="Calibri"/>
              </a:rPr>
              <a:t>characters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ovary </a:t>
            </a:r>
            <a:r>
              <a:rPr sz="3000" dirty="0">
                <a:latin typeface="Calibri"/>
                <a:cs typeface="Calibri"/>
              </a:rPr>
              <a:t>though  </a:t>
            </a:r>
            <a:r>
              <a:rPr sz="3000" spc="-10" dirty="0">
                <a:latin typeface="Calibri"/>
                <a:cs typeface="Calibri"/>
              </a:rPr>
              <a:t>they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10" dirty="0">
                <a:latin typeface="Calibri"/>
                <a:cs typeface="Calibri"/>
              </a:rPr>
              <a:t>very </a:t>
            </a:r>
            <a:r>
              <a:rPr sz="3000" spc="-5" dirty="0">
                <a:latin typeface="Calibri"/>
                <a:cs typeface="Calibri"/>
              </a:rPr>
              <a:t>closely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>
                <a:latin typeface="Calibri"/>
                <a:cs typeface="Calibri"/>
              </a:rPr>
              <a:t>related</a:t>
            </a:r>
            <a:r>
              <a:rPr sz="3000" spc="-15" smtClean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7469" y="161036"/>
            <a:ext cx="858837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Demerits of </a:t>
            </a:r>
            <a:r>
              <a:rPr spc="-5" dirty="0"/>
              <a:t>Bentham </a:t>
            </a:r>
            <a:r>
              <a:rPr dirty="0"/>
              <a:t>and </a:t>
            </a:r>
            <a:r>
              <a:rPr spc="-25" dirty="0"/>
              <a:t>Hooker’s</a:t>
            </a:r>
            <a:r>
              <a:rPr spc="-170" dirty="0"/>
              <a:t> </a:t>
            </a:r>
            <a:r>
              <a:rPr spc="-30" dirty="0"/>
              <a:t>System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3085" y="263144"/>
            <a:ext cx="8179434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Bentham </a:t>
            </a:r>
            <a:r>
              <a:rPr sz="3500" dirty="0"/>
              <a:t>&amp; </a:t>
            </a:r>
            <a:r>
              <a:rPr sz="3500" spc="-25" dirty="0"/>
              <a:t>Hooker’s </a:t>
            </a:r>
            <a:r>
              <a:rPr sz="3500" spc="-35" dirty="0"/>
              <a:t>system </a:t>
            </a:r>
            <a:r>
              <a:rPr sz="3500" dirty="0"/>
              <a:t>of</a:t>
            </a:r>
            <a:r>
              <a:rPr sz="3500" spc="50" dirty="0"/>
              <a:t> </a:t>
            </a:r>
            <a:r>
              <a:rPr sz="3500" spc="-10" dirty="0"/>
              <a:t>classification</a:t>
            </a:r>
            <a:endParaRPr sz="3500"/>
          </a:p>
        </p:txBody>
      </p:sp>
      <p:sp>
        <p:nvSpPr>
          <p:cNvPr id="5" name="object 5"/>
          <p:cNvSpPr txBox="1"/>
          <p:nvPr/>
        </p:nvSpPr>
        <p:spPr>
          <a:xfrm>
            <a:off x="307340" y="1219200"/>
            <a:ext cx="8707755" cy="5712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9575" marR="5080" indent="-73025" algn="just">
              <a:spcAft>
                <a:spcPts val="600"/>
              </a:spcAft>
              <a:buClr>
                <a:schemeClr val="tx1"/>
              </a:buClr>
              <a:buSzPct val="72916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George Bentham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Joseph Dalton Hooker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spc="-120" dirty="0" smtClean="0">
                <a:latin typeface="Times New Roman" pitchFamily="18" charset="0"/>
                <a:cs typeface="Times New Roman" pitchFamily="18" charset="0"/>
              </a:rPr>
              <a:t>Two 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English taxonomists who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closely associated  with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spc="-25" dirty="0" smtClean="0">
                <a:latin typeface="Times New Roman" pitchFamily="18" charset="0"/>
                <a:cs typeface="Times New Roman" pitchFamily="18" charset="0"/>
              </a:rPr>
              <a:t>Royal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Botanical Garden at </a:t>
            </a:r>
            <a:r>
              <a:rPr lang="en-US" sz="3200" spc="-80" dirty="0" smtClean="0">
                <a:latin typeface="Times New Roman" pitchFamily="18" charset="0"/>
                <a:cs typeface="Times New Roman" pitchFamily="18" charset="0"/>
              </a:rPr>
              <a:t>Kew,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England  have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given a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detailed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classification of plant  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kingdom,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particularly the</a:t>
            </a:r>
            <a:r>
              <a:rPr lang="en-US" sz="32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angiosperms.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409575" algn="l"/>
              </a:tabLst>
            </a:pPr>
            <a:r>
              <a:rPr sz="3200" spc="-25" smtClean="0">
                <a:latin typeface="Times New Roman" pitchFamily="18" charset="0"/>
                <a:cs typeface="Times New Roman" pitchFamily="18" charset="0"/>
              </a:rPr>
              <a:t>It’s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well developed 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classification  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it was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published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in 3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volume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work </a:t>
            </a:r>
            <a:r>
              <a:rPr sz="3200" i="1" dirty="0">
                <a:latin typeface="Times New Roman" pitchFamily="18" charset="0"/>
                <a:cs typeface="Times New Roman" pitchFamily="18" charset="0"/>
              </a:rPr>
              <a:t>Genera  </a:t>
            </a:r>
            <a:r>
              <a:rPr sz="3200" i="1" spc="-15" dirty="0">
                <a:latin typeface="Times New Roman" pitchFamily="18" charset="0"/>
                <a:cs typeface="Times New Roman" pitchFamily="18" charset="0"/>
              </a:rPr>
              <a:t>plantarum</a:t>
            </a:r>
            <a:r>
              <a:rPr sz="3200" i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(1862-83).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marR="1765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described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97,205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species of seed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plants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belonging </a:t>
            </a:r>
            <a:r>
              <a:rPr sz="3200" spc="-2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7,569 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genera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of 202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families 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starting  from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Ranunculaceae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up 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32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Gramineae.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3658895"/>
            <a:ext cx="4694555" cy="15621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299720" algn="l"/>
              </a:tabLst>
            </a:pPr>
            <a:r>
              <a:rPr sz="2800" spc="-10" dirty="0">
                <a:latin typeface="Calibri"/>
                <a:cs typeface="Calibri"/>
              </a:rPr>
              <a:t>Dicotyledons (165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families)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299720" algn="l"/>
              </a:tabLst>
            </a:pPr>
            <a:r>
              <a:rPr sz="2800" spc="-15" dirty="0">
                <a:latin typeface="Calibri"/>
                <a:cs typeface="Calibri"/>
              </a:rPr>
              <a:t>Gymnosperms </a:t>
            </a:r>
            <a:r>
              <a:rPr sz="2800" spc="-5" dirty="0">
                <a:latin typeface="Calibri"/>
                <a:cs typeface="Calibri"/>
              </a:rPr>
              <a:t>(3 </a:t>
            </a:r>
            <a:r>
              <a:rPr sz="2800" spc="-15" dirty="0">
                <a:latin typeface="Calibri"/>
                <a:cs typeface="Calibri"/>
              </a:rPr>
              <a:t>families)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299720" algn="l"/>
              </a:tabLst>
            </a:pPr>
            <a:r>
              <a:rPr sz="2800" spc="-10" dirty="0">
                <a:latin typeface="Calibri"/>
                <a:cs typeface="Calibri"/>
              </a:rPr>
              <a:t>Monocotyledons (34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families).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3085" y="263144"/>
            <a:ext cx="8179434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Bentham </a:t>
            </a:r>
            <a:r>
              <a:rPr sz="3500" dirty="0"/>
              <a:t>&amp; </a:t>
            </a:r>
            <a:r>
              <a:rPr sz="3500" spc="-25" dirty="0"/>
              <a:t>Hooker’s </a:t>
            </a:r>
            <a:r>
              <a:rPr sz="3500" spc="-35" dirty="0"/>
              <a:t>system </a:t>
            </a:r>
            <a:r>
              <a:rPr sz="3500" dirty="0"/>
              <a:t>of</a:t>
            </a:r>
            <a:r>
              <a:rPr sz="3500" spc="50" dirty="0"/>
              <a:t> </a:t>
            </a:r>
            <a:r>
              <a:rPr sz="3500" spc="-10" dirty="0"/>
              <a:t>classification</a:t>
            </a:r>
            <a:endParaRPr sz="350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7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The </a:t>
            </a:r>
            <a:r>
              <a:rPr spc="-10" dirty="0"/>
              <a:t>delimitation </a:t>
            </a:r>
            <a:r>
              <a:rPr spc="-5" dirty="0"/>
              <a:t>of </a:t>
            </a:r>
            <a:r>
              <a:rPr spc="-15" dirty="0"/>
              <a:t>genera </a:t>
            </a:r>
            <a:r>
              <a:rPr spc="-10" dirty="0"/>
              <a:t>was </a:t>
            </a:r>
            <a:r>
              <a:rPr spc="-5" dirty="0"/>
              <a:t>based on </a:t>
            </a:r>
            <a:r>
              <a:rPr spc="-15" dirty="0"/>
              <a:t>natural  </a:t>
            </a:r>
            <a:r>
              <a:rPr spc="-10" dirty="0"/>
              <a:t>affinities </a:t>
            </a:r>
            <a:r>
              <a:rPr dirty="0"/>
              <a:t>and </a:t>
            </a:r>
            <a:r>
              <a:rPr spc="-10" dirty="0"/>
              <a:t>was </a:t>
            </a:r>
            <a:r>
              <a:rPr spc="-5" dirty="0"/>
              <a:t>pre-Darwinian </a:t>
            </a:r>
            <a:r>
              <a:rPr dirty="0"/>
              <a:t>in</a:t>
            </a:r>
            <a:r>
              <a:rPr spc="40" dirty="0"/>
              <a:t> </a:t>
            </a:r>
            <a:r>
              <a:rPr spc="-10" dirty="0"/>
              <a:t>concept.</a:t>
            </a: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The </a:t>
            </a:r>
            <a:r>
              <a:rPr spc="-30" dirty="0"/>
              <a:t>system </a:t>
            </a:r>
            <a:r>
              <a:rPr spc="-5" dirty="0"/>
              <a:t>divided </a:t>
            </a:r>
            <a:r>
              <a:rPr dirty="0"/>
              <a:t>all the </a:t>
            </a:r>
            <a:r>
              <a:rPr spc="-5" dirty="0"/>
              <a:t>seed </a:t>
            </a:r>
            <a:r>
              <a:rPr spc="-10" dirty="0"/>
              <a:t>plants </a:t>
            </a:r>
            <a:r>
              <a:rPr spc="-20" dirty="0"/>
              <a:t>into </a:t>
            </a:r>
            <a:r>
              <a:rPr spc="-10" dirty="0"/>
              <a:t>three  </a:t>
            </a:r>
            <a:r>
              <a:rPr spc="-5" dirty="0"/>
              <a:t>classes</a:t>
            </a:r>
          </a:p>
          <a:p>
            <a:pPr marR="564515" algn="r">
              <a:lnSpc>
                <a:spcPts val="1800"/>
              </a:lnSpc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400" b="1" spc="-4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olyp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spc="-3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alae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80809" y="3885057"/>
            <a:ext cx="23996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-Gamopetalae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-Monochlamydeae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2000" y="3581400"/>
            <a:ext cx="4419600" cy="762000"/>
          </a:xfrm>
          <a:custGeom>
            <a:avLst/>
            <a:gdLst/>
            <a:ahLst/>
            <a:cxnLst/>
            <a:rect l="l" t="t" r="r" b="b"/>
            <a:pathLst>
              <a:path w="4419600" h="762000">
                <a:moveTo>
                  <a:pt x="0" y="381000"/>
                </a:moveTo>
                <a:lnTo>
                  <a:pt x="11410" y="342041"/>
                </a:lnTo>
                <a:lnTo>
                  <a:pt x="44897" y="304209"/>
                </a:lnTo>
                <a:lnTo>
                  <a:pt x="78938" y="279708"/>
                </a:lnTo>
                <a:lnTo>
                  <a:pt x="121968" y="255849"/>
                </a:lnTo>
                <a:lnTo>
                  <a:pt x="173658" y="232689"/>
                </a:lnTo>
                <a:lnTo>
                  <a:pt x="233678" y="210285"/>
                </a:lnTo>
                <a:lnTo>
                  <a:pt x="301701" y="188693"/>
                </a:lnTo>
                <a:lnTo>
                  <a:pt x="338610" y="178220"/>
                </a:lnTo>
                <a:lnTo>
                  <a:pt x="377396" y="167971"/>
                </a:lnTo>
                <a:lnTo>
                  <a:pt x="418018" y="157953"/>
                </a:lnTo>
                <a:lnTo>
                  <a:pt x="460435" y="148174"/>
                </a:lnTo>
                <a:lnTo>
                  <a:pt x="504606" y="138640"/>
                </a:lnTo>
                <a:lnTo>
                  <a:pt x="550489" y="129360"/>
                </a:lnTo>
                <a:lnTo>
                  <a:pt x="598043" y="120339"/>
                </a:lnTo>
                <a:lnTo>
                  <a:pt x="647228" y="111585"/>
                </a:lnTo>
                <a:lnTo>
                  <a:pt x="698002" y="103105"/>
                </a:lnTo>
                <a:lnTo>
                  <a:pt x="750324" y="94906"/>
                </a:lnTo>
                <a:lnTo>
                  <a:pt x="804153" y="86995"/>
                </a:lnTo>
                <a:lnTo>
                  <a:pt x="859447" y="79380"/>
                </a:lnTo>
                <a:lnTo>
                  <a:pt x="916166" y="72067"/>
                </a:lnTo>
                <a:lnTo>
                  <a:pt x="974269" y="65063"/>
                </a:lnTo>
                <a:lnTo>
                  <a:pt x="1033714" y="58376"/>
                </a:lnTo>
                <a:lnTo>
                  <a:pt x="1094460" y="52013"/>
                </a:lnTo>
                <a:lnTo>
                  <a:pt x="1156466" y="45980"/>
                </a:lnTo>
                <a:lnTo>
                  <a:pt x="1219692" y="40286"/>
                </a:lnTo>
                <a:lnTo>
                  <a:pt x="1284095" y="34936"/>
                </a:lnTo>
                <a:lnTo>
                  <a:pt x="1349634" y="29938"/>
                </a:lnTo>
                <a:lnTo>
                  <a:pt x="1416269" y="25299"/>
                </a:lnTo>
                <a:lnTo>
                  <a:pt x="1483959" y="21026"/>
                </a:lnTo>
                <a:lnTo>
                  <a:pt x="1552662" y="17127"/>
                </a:lnTo>
                <a:lnTo>
                  <a:pt x="1622337" y="13608"/>
                </a:lnTo>
                <a:lnTo>
                  <a:pt x="1692943" y="10476"/>
                </a:lnTo>
                <a:lnTo>
                  <a:pt x="1764439" y="7739"/>
                </a:lnTo>
                <a:lnTo>
                  <a:pt x="1836784" y="5404"/>
                </a:lnTo>
                <a:lnTo>
                  <a:pt x="1909936" y="3477"/>
                </a:lnTo>
                <a:lnTo>
                  <a:pt x="1983855" y="1966"/>
                </a:lnTo>
                <a:lnTo>
                  <a:pt x="2058500" y="878"/>
                </a:lnTo>
                <a:lnTo>
                  <a:pt x="2133828" y="220"/>
                </a:lnTo>
                <a:lnTo>
                  <a:pt x="2209800" y="0"/>
                </a:lnTo>
                <a:lnTo>
                  <a:pt x="2285771" y="220"/>
                </a:lnTo>
                <a:lnTo>
                  <a:pt x="2361100" y="878"/>
                </a:lnTo>
                <a:lnTo>
                  <a:pt x="2435744" y="1966"/>
                </a:lnTo>
                <a:lnTo>
                  <a:pt x="2509663" y="3477"/>
                </a:lnTo>
                <a:lnTo>
                  <a:pt x="2582815" y="5404"/>
                </a:lnTo>
                <a:lnTo>
                  <a:pt x="2655160" y="7739"/>
                </a:lnTo>
                <a:lnTo>
                  <a:pt x="2726656" y="10476"/>
                </a:lnTo>
                <a:lnTo>
                  <a:pt x="2797263" y="13608"/>
                </a:lnTo>
                <a:lnTo>
                  <a:pt x="2866938" y="17127"/>
                </a:lnTo>
                <a:lnTo>
                  <a:pt x="2935641" y="21026"/>
                </a:lnTo>
                <a:lnTo>
                  <a:pt x="3003331" y="25299"/>
                </a:lnTo>
                <a:lnTo>
                  <a:pt x="3069967" y="29938"/>
                </a:lnTo>
                <a:lnTo>
                  <a:pt x="3135506" y="34936"/>
                </a:lnTo>
                <a:lnTo>
                  <a:pt x="3199910" y="40286"/>
                </a:lnTo>
                <a:lnTo>
                  <a:pt x="3263135" y="45980"/>
                </a:lnTo>
                <a:lnTo>
                  <a:pt x="3325142" y="52013"/>
                </a:lnTo>
                <a:lnTo>
                  <a:pt x="3385888" y="58376"/>
                </a:lnTo>
                <a:lnTo>
                  <a:pt x="3445333" y="65063"/>
                </a:lnTo>
                <a:lnTo>
                  <a:pt x="3503436" y="72067"/>
                </a:lnTo>
                <a:lnTo>
                  <a:pt x="3560156" y="79380"/>
                </a:lnTo>
                <a:lnTo>
                  <a:pt x="3615450" y="86995"/>
                </a:lnTo>
                <a:lnTo>
                  <a:pt x="3669279" y="94906"/>
                </a:lnTo>
                <a:lnTo>
                  <a:pt x="3721602" y="103105"/>
                </a:lnTo>
                <a:lnTo>
                  <a:pt x="3772376" y="111585"/>
                </a:lnTo>
                <a:lnTo>
                  <a:pt x="3821561" y="120339"/>
                </a:lnTo>
                <a:lnTo>
                  <a:pt x="3869115" y="129360"/>
                </a:lnTo>
                <a:lnTo>
                  <a:pt x="3914999" y="138640"/>
                </a:lnTo>
                <a:lnTo>
                  <a:pt x="3959169" y="148174"/>
                </a:lnTo>
                <a:lnTo>
                  <a:pt x="4001586" y="157953"/>
                </a:lnTo>
                <a:lnTo>
                  <a:pt x="4042209" y="167971"/>
                </a:lnTo>
                <a:lnTo>
                  <a:pt x="4080995" y="178220"/>
                </a:lnTo>
                <a:lnTo>
                  <a:pt x="4117904" y="188693"/>
                </a:lnTo>
                <a:lnTo>
                  <a:pt x="4185926" y="210285"/>
                </a:lnTo>
                <a:lnTo>
                  <a:pt x="4245947" y="232689"/>
                </a:lnTo>
                <a:lnTo>
                  <a:pt x="4297636" y="255849"/>
                </a:lnTo>
                <a:lnTo>
                  <a:pt x="4340665" y="279708"/>
                </a:lnTo>
                <a:lnTo>
                  <a:pt x="4374705" y="304209"/>
                </a:lnTo>
                <a:lnTo>
                  <a:pt x="4408191" y="342041"/>
                </a:lnTo>
                <a:lnTo>
                  <a:pt x="4419600" y="381000"/>
                </a:lnTo>
                <a:lnTo>
                  <a:pt x="4418318" y="394099"/>
                </a:lnTo>
                <a:lnTo>
                  <a:pt x="4414502" y="407087"/>
                </a:lnTo>
                <a:lnTo>
                  <a:pt x="4388252" y="445316"/>
                </a:lnTo>
                <a:lnTo>
                  <a:pt x="4358830" y="470117"/>
                </a:lnTo>
                <a:lnTo>
                  <a:pt x="4320254" y="494304"/>
                </a:lnTo>
                <a:lnTo>
                  <a:pt x="4272853" y="517821"/>
                </a:lnTo>
                <a:lnTo>
                  <a:pt x="4216957" y="540610"/>
                </a:lnTo>
                <a:lnTo>
                  <a:pt x="4152895" y="562615"/>
                </a:lnTo>
                <a:lnTo>
                  <a:pt x="4080995" y="583779"/>
                </a:lnTo>
                <a:lnTo>
                  <a:pt x="4042209" y="594028"/>
                </a:lnTo>
                <a:lnTo>
                  <a:pt x="4001586" y="604046"/>
                </a:lnTo>
                <a:lnTo>
                  <a:pt x="3959169" y="613825"/>
                </a:lnTo>
                <a:lnTo>
                  <a:pt x="3914999" y="623359"/>
                </a:lnTo>
                <a:lnTo>
                  <a:pt x="3869115" y="632639"/>
                </a:lnTo>
                <a:lnTo>
                  <a:pt x="3821561" y="641660"/>
                </a:lnTo>
                <a:lnTo>
                  <a:pt x="3772376" y="650414"/>
                </a:lnTo>
                <a:lnTo>
                  <a:pt x="3721602" y="658894"/>
                </a:lnTo>
                <a:lnTo>
                  <a:pt x="3669279" y="667093"/>
                </a:lnTo>
                <a:lnTo>
                  <a:pt x="3615450" y="675004"/>
                </a:lnTo>
                <a:lnTo>
                  <a:pt x="3560156" y="682619"/>
                </a:lnTo>
                <a:lnTo>
                  <a:pt x="3503436" y="689932"/>
                </a:lnTo>
                <a:lnTo>
                  <a:pt x="3445333" y="696936"/>
                </a:lnTo>
                <a:lnTo>
                  <a:pt x="3385888" y="703623"/>
                </a:lnTo>
                <a:lnTo>
                  <a:pt x="3325142" y="709986"/>
                </a:lnTo>
                <a:lnTo>
                  <a:pt x="3263135" y="716019"/>
                </a:lnTo>
                <a:lnTo>
                  <a:pt x="3199910" y="721713"/>
                </a:lnTo>
                <a:lnTo>
                  <a:pt x="3135506" y="727063"/>
                </a:lnTo>
                <a:lnTo>
                  <a:pt x="3069967" y="732061"/>
                </a:lnTo>
                <a:lnTo>
                  <a:pt x="3003331" y="736700"/>
                </a:lnTo>
                <a:lnTo>
                  <a:pt x="2935641" y="740973"/>
                </a:lnTo>
                <a:lnTo>
                  <a:pt x="2866938" y="744872"/>
                </a:lnTo>
                <a:lnTo>
                  <a:pt x="2797263" y="748391"/>
                </a:lnTo>
                <a:lnTo>
                  <a:pt x="2726656" y="751523"/>
                </a:lnTo>
                <a:lnTo>
                  <a:pt x="2655160" y="754260"/>
                </a:lnTo>
                <a:lnTo>
                  <a:pt x="2582815" y="756595"/>
                </a:lnTo>
                <a:lnTo>
                  <a:pt x="2509663" y="758522"/>
                </a:lnTo>
                <a:lnTo>
                  <a:pt x="2435744" y="760033"/>
                </a:lnTo>
                <a:lnTo>
                  <a:pt x="2361100" y="761121"/>
                </a:lnTo>
                <a:lnTo>
                  <a:pt x="2285771" y="761779"/>
                </a:lnTo>
                <a:lnTo>
                  <a:pt x="2209800" y="762000"/>
                </a:lnTo>
                <a:lnTo>
                  <a:pt x="2133828" y="761779"/>
                </a:lnTo>
                <a:lnTo>
                  <a:pt x="2058499" y="761121"/>
                </a:lnTo>
                <a:lnTo>
                  <a:pt x="1983855" y="760033"/>
                </a:lnTo>
                <a:lnTo>
                  <a:pt x="1909936" y="758522"/>
                </a:lnTo>
                <a:lnTo>
                  <a:pt x="1836784" y="756595"/>
                </a:lnTo>
                <a:lnTo>
                  <a:pt x="1764439" y="754260"/>
                </a:lnTo>
                <a:lnTo>
                  <a:pt x="1692943" y="751523"/>
                </a:lnTo>
                <a:lnTo>
                  <a:pt x="1622336" y="748391"/>
                </a:lnTo>
                <a:lnTo>
                  <a:pt x="1552661" y="744872"/>
                </a:lnTo>
                <a:lnTo>
                  <a:pt x="1483958" y="740973"/>
                </a:lnTo>
                <a:lnTo>
                  <a:pt x="1416268" y="736700"/>
                </a:lnTo>
                <a:lnTo>
                  <a:pt x="1349632" y="732061"/>
                </a:lnTo>
                <a:lnTo>
                  <a:pt x="1284093" y="727063"/>
                </a:lnTo>
                <a:lnTo>
                  <a:pt x="1219689" y="721713"/>
                </a:lnTo>
                <a:lnTo>
                  <a:pt x="1156464" y="716019"/>
                </a:lnTo>
                <a:lnTo>
                  <a:pt x="1094457" y="709986"/>
                </a:lnTo>
                <a:lnTo>
                  <a:pt x="1033711" y="703623"/>
                </a:lnTo>
                <a:lnTo>
                  <a:pt x="974266" y="696936"/>
                </a:lnTo>
                <a:lnTo>
                  <a:pt x="916163" y="689932"/>
                </a:lnTo>
                <a:lnTo>
                  <a:pt x="859443" y="682619"/>
                </a:lnTo>
                <a:lnTo>
                  <a:pt x="804149" y="675004"/>
                </a:lnTo>
                <a:lnTo>
                  <a:pt x="750320" y="667093"/>
                </a:lnTo>
                <a:lnTo>
                  <a:pt x="697997" y="658894"/>
                </a:lnTo>
                <a:lnTo>
                  <a:pt x="647223" y="650414"/>
                </a:lnTo>
                <a:lnTo>
                  <a:pt x="598038" y="641660"/>
                </a:lnTo>
                <a:lnTo>
                  <a:pt x="550484" y="632639"/>
                </a:lnTo>
                <a:lnTo>
                  <a:pt x="504600" y="623359"/>
                </a:lnTo>
                <a:lnTo>
                  <a:pt x="460430" y="613825"/>
                </a:lnTo>
                <a:lnTo>
                  <a:pt x="418013" y="604046"/>
                </a:lnTo>
                <a:lnTo>
                  <a:pt x="377390" y="594028"/>
                </a:lnTo>
                <a:lnTo>
                  <a:pt x="338604" y="583779"/>
                </a:lnTo>
                <a:lnTo>
                  <a:pt x="301695" y="573306"/>
                </a:lnTo>
                <a:lnTo>
                  <a:pt x="233673" y="551714"/>
                </a:lnTo>
                <a:lnTo>
                  <a:pt x="173652" y="529310"/>
                </a:lnTo>
                <a:lnTo>
                  <a:pt x="121963" y="506150"/>
                </a:lnTo>
                <a:lnTo>
                  <a:pt x="78934" y="482291"/>
                </a:lnTo>
                <a:lnTo>
                  <a:pt x="44894" y="457790"/>
                </a:lnTo>
                <a:lnTo>
                  <a:pt x="11408" y="419958"/>
                </a:lnTo>
                <a:lnTo>
                  <a:pt x="0" y="38100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9200" y="3681660"/>
            <a:ext cx="1296035" cy="257175"/>
          </a:xfrm>
          <a:custGeom>
            <a:avLst/>
            <a:gdLst/>
            <a:ahLst/>
            <a:cxnLst/>
            <a:rect l="l" t="t" r="r" b="b"/>
            <a:pathLst>
              <a:path w="1296035" h="257175">
                <a:moveTo>
                  <a:pt x="1182143" y="128339"/>
                </a:moveTo>
                <a:lnTo>
                  <a:pt x="1052957" y="203650"/>
                </a:lnTo>
                <a:lnTo>
                  <a:pt x="1044509" y="211226"/>
                </a:lnTo>
                <a:lnTo>
                  <a:pt x="1039764" y="221112"/>
                </a:lnTo>
                <a:lnTo>
                  <a:pt x="1039044" y="232046"/>
                </a:lnTo>
                <a:lnTo>
                  <a:pt x="1042670" y="242766"/>
                </a:lnTo>
                <a:lnTo>
                  <a:pt x="1050246" y="251213"/>
                </a:lnTo>
                <a:lnTo>
                  <a:pt x="1060132" y="255958"/>
                </a:lnTo>
                <a:lnTo>
                  <a:pt x="1071066" y="256678"/>
                </a:lnTo>
                <a:lnTo>
                  <a:pt x="1081786" y="253053"/>
                </a:lnTo>
                <a:lnTo>
                  <a:pt x="1246553" y="156914"/>
                </a:lnTo>
                <a:lnTo>
                  <a:pt x="1238758" y="156914"/>
                </a:lnTo>
                <a:lnTo>
                  <a:pt x="1238758" y="152977"/>
                </a:lnTo>
                <a:lnTo>
                  <a:pt x="1224407" y="152977"/>
                </a:lnTo>
                <a:lnTo>
                  <a:pt x="1182143" y="128339"/>
                </a:lnTo>
                <a:close/>
              </a:path>
              <a:path w="1296035" h="257175">
                <a:moveTo>
                  <a:pt x="1133126" y="99764"/>
                </a:moveTo>
                <a:lnTo>
                  <a:pt x="0" y="99764"/>
                </a:lnTo>
                <a:lnTo>
                  <a:pt x="0" y="156914"/>
                </a:lnTo>
                <a:lnTo>
                  <a:pt x="1133126" y="156914"/>
                </a:lnTo>
                <a:lnTo>
                  <a:pt x="1182143" y="128339"/>
                </a:lnTo>
                <a:lnTo>
                  <a:pt x="1133126" y="99764"/>
                </a:lnTo>
                <a:close/>
              </a:path>
              <a:path w="1296035" h="257175">
                <a:moveTo>
                  <a:pt x="1246553" y="99764"/>
                </a:moveTo>
                <a:lnTo>
                  <a:pt x="1238758" y="99764"/>
                </a:lnTo>
                <a:lnTo>
                  <a:pt x="1238758" y="156914"/>
                </a:lnTo>
                <a:lnTo>
                  <a:pt x="1246553" y="156914"/>
                </a:lnTo>
                <a:lnTo>
                  <a:pt x="1295527" y="128339"/>
                </a:lnTo>
                <a:lnTo>
                  <a:pt x="1246553" y="99764"/>
                </a:lnTo>
                <a:close/>
              </a:path>
              <a:path w="1296035" h="257175">
                <a:moveTo>
                  <a:pt x="1224407" y="103701"/>
                </a:moveTo>
                <a:lnTo>
                  <a:pt x="1182143" y="128339"/>
                </a:lnTo>
                <a:lnTo>
                  <a:pt x="1224407" y="152977"/>
                </a:lnTo>
                <a:lnTo>
                  <a:pt x="1224407" y="103701"/>
                </a:lnTo>
                <a:close/>
              </a:path>
              <a:path w="1296035" h="257175">
                <a:moveTo>
                  <a:pt x="1238758" y="103701"/>
                </a:moveTo>
                <a:lnTo>
                  <a:pt x="1224407" y="103701"/>
                </a:lnTo>
                <a:lnTo>
                  <a:pt x="1224407" y="152977"/>
                </a:lnTo>
                <a:lnTo>
                  <a:pt x="1238758" y="152977"/>
                </a:lnTo>
                <a:lnTo>
                  <a:pt x="1238758" y="103701"/>
                </a:lnTo>
                <a:close/>
              </a:path>
              <a:path w="1296035" h="257175">
                <a:moveTo>
                  <a:pt x="1071066" y="0"/>
                </a:moveTo>
                <a:lnTo>
                  <a:pt x="1060132" y="720"/>
                </a:lnTo>
                <a:lnTo>
                  <a:pt x="1050246" y="5464"/>
                </a:lnTo>
                <a:lnTo>
                  <a:pt x="1042670" y="13912"/>
                </a:lnTo>
                <a:lnTo>
                  <a:pt x="1039044" y="24632"/>
                </a:lnTo>
                <a:lnTo>
                  <a:pt x="1039764" y="35565"/>
                </a:lnTo>
                <a:lnTo>
                  <a:pt x="1044509" y="45452"/>
                </a:lnTo>
                <a:lnTo>
                  <a:pt x="1052957" y="53028"/>
                </a:lnTo>
                <a:lnTo>
                  <a:pt x="1182143" y="128339"/>
                </a:lnTo>
                <a:lnTo>
                  <a:pt x="1224407" y="103701"/>
                </a:lnTo>
                <a:lnTo>
                  <a:pt x="1238758" y="103701"/>
                </a:lnTo>
                <a:lnTo>
                  <a:pt x="1238758" y="99764"/>
                </a:lnTo>
                <a:lnTo>
                  <a:pt x="1246553" y="99764"/>
                </a:lnTo>
                <a:lnTo>
                  <a:pt x="1081786" y="3625"/>
                </a:lnTo>
                <a:lnTo>
                  <a:pt x="107106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© </a:t>
            </a:r>
            <a:r>
              <a:rPr spc="-15" dirty="0"/>
              <a:t>2020_Dr. </a:t>
            </a:r>
            <a:r>
              <a:rPr spc="-5" dirty="0"/>
              <a:t>Devender Singh</a:t>
            </a:r>
            <a:r>
              <a:rPr spc="-105" dirty="0"/>
              <a:t> </a:t>
            </a:r>
            <a:r>
              <a:rPr dirty="0"/>
              <a:t>Meena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10635"/>
            <a:ext cx="7350759" cy="300915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Seed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>
                <a:latin typeface="Calibri"/>
                <a:cs typeface="Calibri"/>
              </a:rPr>
              <a:t>2</a:t>
            </a:r>
            <a:r>
              <a:rPr sz="3200" spc="-25">
                <a:latin typeface="Calibri"/>
                <a:cs typeface="Calibri"/>
              </a:rPr>
              <a:t> </a:t>
            </a:r>
            <a:r>
              <a:rPr sz="3200" spc="-10" smtClean="0">
                <a:latin typeface="Calibri"/>
                <a:cs typeface="Calibri"/>
              </a:rPr>
              <a:t>cotyledons</a:t>
            </a:r>
            <a:endParaRPr lang="en-US" sz="3200" spc="-10" dirty="0" smtClean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Vascular Bundle in ring</a:t>
            </a: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10" dirty="0" smtClean="0">
                <a:latin typeface="Calibri"/>
                <a:cs typeface="Calibri"/>
              </a:rPr>
              <a:t>Cambium present</a:t>
            </a:r>
            <a:endParaRPr lang="en-US" sz="3200" spc="-15" dirty="0" smtClean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smtClean="0">
                <a:latin typeface="Calibri"/>
                <a:cs typeface="Calibri"/>
              </a:rPr>
              <a:t>Flowers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spc="-15" dirty="0">
                <a:latin typeface="Calibri"/>
                <a:cs typeface="Calibri"/>
              </a:rPr>
              <a:t>pentamerous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tetramerous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Reticulate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venation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27885" y="186893"/>
            <a:ext cx="48888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Class </a:t>
            </a:r>
            <a:r>
              <a:rPr sz="4400" dirty="0"/>
              <a:t>1:</a:t>
            </a:r>
            <a:r>
              <a:rPr sz="4400" spc="-105" dirty="0"/>
              <a:t> </a:t>
            </a:r>
            <a:r>
              <a:rPr sz="4400" spc="-5" dirty="0"/>
              <a:t>Dicotyledons</a:t>
            </a:r>
            <a:endParaRPr sz="44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06170"/>
            <a:ext cx="8679815" cy="5845831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latin typeface="Calibri"/>
                <a:cs typeface="Calibri"/>
              </a:rPr>
              <a:t>Polypetalae</a:t>
            </a:r>
            <a:r>
              <a:rPr sz="3000" b="1" spc="-15">
                <a:latin typeface="Calibri"/>
                <a:cs typeface="Calibri"/>
              </a:rPr>
              <a:t>: </a:t>
            </a:r>
            <a:r>
              <a:rPr lang="en-US" sz="3000" spc="-15" dirty="0" smtClean="0">
                <a:latin typeface="Calibri"/>
                <a:cs typeface="Calibri"/>
              </a:rPr>
              <a:t>Flower with 2 whorls of </a:t>
            </a:r>
            <a:r>
              <a:rPr lang="en-US" sz="3000" spc="-15" dirty="0" err="1" smtClean="0">
                <a:latin typeface="Calibri"/>
                <a:cs typeface="Calibri"/>
              </a:rPr>
              <a:t>parianth</a:t>
            </a:r>
            <a:r>
              <a:rPr lang="en-US" sz="3000" spc="-15" dirty="0" smtClean="0">
                <a:latin typeface="Calibri"/>
                <a:cs typeface="Calibri"/>
              </a:rPr>
              <a:t>, inner </a:t>
            </a:r>
            <a:r>
              <a:rPr lang="en-US" sz="3000" spc="-5" dirty="0" err="1" smtClean="0">
                <a:latin typeface="Calibri"/>
                <a:cs typeface="Calibri"/>
              </a:rPr>
              <a:t>petaloid</a:t>
            </a:r>
            <a:r>
              <a:rPr sz="3000" spc="-5" smtClean="0">
                <a:latin typeface="Calibri"/>
                <a:cs typeface="Calibri"/>
              </a:rPr>
              <a:t> </a:t>
            </a:r>
            <a:r>
              <a:rPr sz="3000">
                <a:latin typeface="Calibri"/>
                <a:cs typeface="Calibri"/>
              </a:rPr>
              <a:t>and </a:t>
            </a:r>
            <a:r>
              <a:rPr lang="en-US" sz="3000" spc="-10" dirty="0" smtClean="0">
                <a:latin typeface="Calibri"/>
                <a:cs typeface="Calibri"/>
              </a:rPr>
              <a:t>outer </a:t>
            </a:r>
            <a:r>
              <a:rPr lang="en-US" sz="3000" spc="-10" dirty="0" err="1" smtClean="0">
                <a:latin typeface="Calibri"/>
                <a:cs typeface="Calibri"/>
              </a:rPr>
              <a:t>sepaloid</a:t>
            </a:r>
            <a:r>
              <a:rPr sz="3000" spc="-10" smtClean="0">
                <a:latin typeface="Calibri"/>
                <a:cs typeface="Calibri"/>
              </a:rPr>
              <a:t>, </a:t>
            </a:r>
            <a:r>
              <a:rPr lang="en-US" sz="3000" spc="-10" dirty="0" smtClean="0">
                <a:latin typeface="Calibri"/>
                <a:cs typeface="Calibri"/>
              </a:rPr>
              <a:t>inner whorl of </a:t>
            </a:r>
            <a:r>
              <a:rPr sz="3000" spc="-15" smtClean="0">
                <a:latin typeface="Calibri"/>
                <a:cs typeface="Calibri"/>
              </a:rPr>
              <a:t>petals </a:t>
            </a:r>
            <a:r>
              <a:rPr sz="3000" spc="-15" dirty="0">
                <a:latin typeface="Calibri"/>
                <a:cs typeface="Calibri"/>
              </a:rPr>
              <a:t>free </a:t>
            </a:r>
            <a:r>
              <a:rPr sz="3000" spc="-5" dirty="0">
                <a:latin typeface="Calibri"/>
                <a:cs typeface="Calibri"/>
              </a:rPr>
              <a:t>(14  series, </a:t>
            </a:r>
            <a:r>
              <a:rPr sz="3000" dirty="0">
                <a:latin typeface="Calibri"/>
                <a:cs typeface="Calibri"/>
              </a:rPr>
              <a:t>25 </a:t>
            </a:r>
            <a:r>
              <a:rPr sz="3000" spc="-20" dirty="0">
                <a:latin typeface="Calibri"/>
                <a:cs typeface="Calibri"/>
              </a:rPr>
              <a:t>orders </a:t>
            </a:r>
            <a:r>
              <a:rPr sz="3000" dirty="0">
                <a:latin typeface="Calibri"/>
                <a:cs typeface="Calibri"/>
              </a:rPr>
              <a:t>and 165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>
                <a:latin typeface="Calibri"/>
                <a:cs typeface="Calibri"/>
              </a:rPr>
              <a:t>families</a:t>
            </a:r>
            <a:r>
              <a:rPr sz="3000" spc="-10" smtClean="0">
                <a:latin typeface="Calibri"/>
                <a:cs typeface="Calibri"/>
              </a:rPr>
              <a:t>)</a:t>
            </a:r>
            <a:endParaRPr lang="en-US" sz="3000" spc="-10" dirty="0" smtClean="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000" spc="-10" dirty="0" smtClean="0">
                <a:latin typeface="Calibri"/>
                <a:cs typeface="Calibri"/>
              </a:rPr>
              <a:t>Divided in 3 series:</a:t>
            </a:r>
          </a:p>
          <a:p>
            <a:pPr marL="756285" marR="427355" lvl="1" indent="-287020">
              <a:lnSpc>
                <a:spcPts val="281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sz="2600" b="1" spc="-10" smtClean="0">
                <a:solidFill>
                  <a:srgbClr val="C00000"/>
                </a:solidFill>
                <a:latin typeface="Calibri"/>
                <a:cs typeface="Calibri"/>
              </a:rPr>
              <a:t>Thalamiflorae</a:t>
            </a:r>
            <a:r>
              <a:rPr sz="2600" b="1" spc="-10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600" spc="-15" dirty="0">
                <a:latin typeface="Calibri"/>
                <a:cs typeface="Calibri"/>
              </a:rPr>
              <a:t>flowers </a:t>
            </a:r>
            <a:r>
              <a:rPr sz="2600" spc="-10" dirty="0">
                <a:latin typeface="Calibri"/>
                <a:cs typeface="Calibri"/>
              </a:rPr>
              <a:t>hypogynous</a:t>
            </a:r>
            <a:r>
              <a:rPr sz="2600" spc="-10">
                <a:latin typeface="Calibri"/>
                <a:cs typeface="Calibri"/>
              </a:rPr>
              <a:t>, </a:t>
            </a:r>
            <a:r>
              <a:rPr lang="en-US" sz="2600" spc="-10" dirty="0" smtClean="0">
                <a:latin typeface="Calibri"/>
                <a:cs typeface="Calibri"/>
              </a:rPr>
              <a:t>sepals free,</a:t>
            </a:r>
            <a:r>
              <a:rPr sz="2600" spc="-10" smtClean="0">
                <a:latin typeface="Calibri"/>
                <a:cs typeface="Calibri"/>
              </a:rPr>
              <a:t>stamens </a:t>
            </a:r>
            <a:r>
              <a:rPr sz="2600" spc="-45" dirty="0">
                <a:latin typeface="Calibri"/>
                <a:cs typeface="Calibri"/>
              </a:rPr>
              <a:t>many, </a:t>
            </a:r>
            <a:r>
              <a:rPr sz="2600" spc="-5" dirty="0">
                <a:latin typeface="Calibri"/>
                <a:cs typeface="Calibri"/>
              </a:rPr>
              <a:t>disc  </a:t>
            </a:r>
            <a:r>
              <a:rPr sz="2600" spc="-10" dirty="0">
                <a:latin typeface="Calibri"/>
                <a:cs typeface="Calibri"/>
              </a:rPr>
              <a:t>absent</a:t>
            </a:r>
            <a:endParaRPr sz="2600">
              <a:latin typeface="Calibri"/>
              <a:cs typeface="Calibri"/>
            </a:endParaRPr>
          </a:p>
          <a:p>
            <a:pPr marL="1155700" marR="678180" lvl="2" indent="-228600">
              <a:lnSpc>
                <a:spcPts val="2380"/>
              </a:lnSpc>
              <a:spcBef>
                <a:spcPts val="54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200" b="1" spc="-5" dirty="0">
                <a:latin typeface="Calibri"/>
                <a:cs typeface="Calibri"/>
              </a:rPr>
              <a:t>6 </a:t>
            </a:r>
            <a:r>
              <a:rPr sz="2200" b="1" spc="-15" dirty="0">
                <a:latin typeface="Calibri"/>
                <a:cs typeface="Calibri"/>
              </a:rPr>
              <a:t>Orders: </a:t>
            </a:r>
            <a:r>
              <a:rPr sz="2200" i="1" spc="-5" dirty="0">
                <a:latin typeface="Calibri"/>
                <a:cs typeface="Calibri"/>
              </a:rPr>
              <a:t>Ranales, </a:t>
            </a:r>
            <a:r>
              <a:rPr sz="2200" i="1" spc="-15" dirty="0">
                <a:latin typeface="Calibri"/>
                <a:cs typeface="Calibri"/>
              </a:rPr>
              <a:t>Parietales, </a:t>
            </a:r>
            <a:r>
              <a:rPr sz="2200" i="1" spc="-10" dirty="0">
                <a:latin typeface="Calibri"/>
                <a:cs typeface="Calibri"/>
              </a:rPr>
              <a:t>Polygalineae, Caryophyllineae,  Guttiferales and</a:t>
            </a:r>
            <a:r>
              <a:rPr sz="2200" i="1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Malvales</a:t>
            </a:r>
            <a:endParaRPr sz="2200">
              <a:latin typeface="Calibri"/>
              <a:cs typeface="Calibri"/>
            </a:endParaRPr>
          </a:p>
          <a:p>
            <a:pPr marL="756285" marR="440055" lvl="1" indent="-287020">
              <a:lnSpc>
                <a:spcPts val="2810"/>
              </a:lnSpc>
              <a:buFont typeface="Arial"/>
              <a:buChar char="–"/>
              <a:tabLst>
                <a:tab pos="756920" algn="l"/>
              </a:tabLst>
            </a:pPr>
            <a:r>
              <a:rPr sz="2600" b="1" spc="-10" smtClean="0">
                <a:solidFill>
                  <a:srgbClr val="C00000"/>
                </a:solidFill>
                <a:latin typeface="Calibri"/>
                <a:cs typeface="Calibri"/>
              </a:rPr>
              <a:t>Disciflorae</a:t>
            </a:r>
            <a:r>
              <a:rPr sz="2600" b="1" spc="-10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600" spc="-15" dirty="0">
                <a:latin typeface="Calibri"/>
                <a:cs typeface="Calibri"/>
              </a:rPr>
              <a:t>flowers </a:t>
            </a:r>
            <a:r>
              <a:rPr sz="2600" spc="-5" dirty="0">
                <a:latin typeface="Calibri"/>
                <a:cs typeface="Calibri"/>
              </a:rPr>
              <a:t>hypogynous</a:t>
            </a:r>
            <a:r>
              <a:rPr sz="2600" spc="-5">
                <a:latin typeface="Calibri"/>
                <a:cs typeface="Calibri"/>
              </a:rPr>
              <a:t>, </a:t>
            </a:r>
            <a:r>
              <a:rPr lang="en-US" sz="2600" spc="-5" dirty="0" smtClean="0">
                <a:latin typeface="Calibri"/>
                <a:cs typeface="Calibri"/>
              </a:rPr>
              <a:t>sepals free/ united, </a:t>
            </a:r>
            <a:r>
              <a:rPr sz="2600" spc="-5" smtClean="0">
                <a:latin typeface="Calibri"/>
                <a:cs typeface="Calibri"/>
              </a:rPr>
              <a:t>disc </a:t>
            </a:r>
            <a:r>
              <a:rPr sz="2600" spc="-10" dirty="0">
                <a:latin typeface="Calibri"/>
                <a:cs typeface="Calibri"/>
              </a:rPr>
              <a:t>present </a:t>
            </a:r>
            <a:r>
              <a:rPr sz="2600" spc="-5" dirty="0">
                <a:latin typeface="Calibri"/>
                <a:cs typeface="Calibri"/>
              </a:rPr>
              <a:t>below </a:t>
            </a:r>
            <a:r>
              <a:rPr sz="2600" dirty="0">
                <a:latin typeface="Calibri"/>
                <a:cs typeface="Calibri"/>
              </a:rPr>
              <a:t>the  </a:t>
            </a:r>
            <a:r>
              <a:rPr sz="2600" spc="-10" dirty="0">
                <a:latin typeface="Calibri"/>
                <a:cs typeface="Calibri"/>
              </a:rPr>
              <a:t>ovary</a:t>
            </a:r>
            <a:endParaRPr sz="260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200" b="1" spc="-5" dirty="0">
                <a:latin typeface="Calibri"/>
                <a:cs typeface="Calibri"/>
              </a:rPr>
              <a:t>4 </a:t>
            </a:r>
            <a:r>
              <a:rPr sz="2200" b="1" spc="-15" dirty="0">
                <a:latin typeface="Calibri"/>
                <a:cs typeface="Calibri"/>
              </a:rPr>
              <a:t>Orders: </a:t>
            </a:r>
            <a:r>
              <a:rPr sz="2200" i="1" spc="-5" dirty="0">
                <a:latin typeface="Calibri"/>
                <a:cs typeface="Calibri"/>
              </a:rPr>
              <a:t>Geraniales, </a:t>
            </a:r>
            <a:r>
              <a:rPr sz="2200" i="1" spc="-10" dirty="0">
                <a:latin typeface="Calibri"/>
                <a:cs typeface="Calibri"/>
              </a:rPr>
              <a:t>Olacales, Celastrales and</a:t>
            </a:r>
            <a:r>
              <a:rPr sz="2200" i="1" spc="40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Sapindales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600" b="1" spc="-10" smtClean="0">
                <a:solidFill>
                  <a:srgbClr val="C00000"/>
                </a:solidFill>
                <a:latin typeface="Calibri"/>
                <a:cs typeface="Calibri"/>
              </a:rPr>
              <a:t>Calyciflorae</a:t>
            </a:r>
            <a:r>
              <a:rPr sz="2600" b="1" spc="-10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600" spc="-15" dirty="0">
                <a:latin typeface="Calibri"/>
                <a:cs typeface="Calibri"/>
              </a:rPr>
              <a:t>flowers </a:t>
            </a:r>
            <a:r>
              <a:rPr sz="2600" spc="-5" dirty="0">
                <a:latin typeface="Calibri"/>
                <a:cs typeface="Calibri"/>
              </a:rPr>
              <a:t>perigynous </a:t>
            </a:r>
            <a:r>
              <a:rPr sz="2600" spc="-5">
                <a:latin typeface="Calibri"/>
                <a:cs typeface="Calibri"/>
              </a:rPr>
              <a:t>or</a:t>
            </a:r>
            <a:r>
              <a:rPr sz="2600">
                <a:latin typeface="Calibri"/>
                <a:cs typeface="Calibri"/>
              </a:rPr>
              <a:t> </a:t>
            </a:r>
            <a:r>
              <a:rPr sz="2600" spc="-5" smtClean="0">
                <a:latin typeface="Calibri"/>
                <a:cs typeface="Calibri"/>
              </a:rPr>
              <a:t>epigynous</a:t>
            </a:r>
            <a:r>
              <a:rPr lang="en-US" sz="2600" spc="-5" dirty="0" smtClean="0">
                <a:latin typeface="Calibri"/>
                <a:cs typeface="Calibri"/>
              </a:rPr>
              <a:t>, </a:t>
            </a:r>
            <a:r>
              <a:rPr lang="en-US" sz="2600" spc="-5" dirty="0" err="1" smtClean="0">
                <a:latin typeface="Calibri"/>
                <a:cs typeface="Calibri"/>
              </a:rPr>
              <a:t>sapals</a:t>
            </a:r>
            <a:r>
              <a:rPr lang="en-US" sz="2600" spc="-5" dirty="0" smtClean="0">
                <a:latin typeface="Calibri"/>
                <a:cs typeface="Calibri"/>
              </a:rPr>
              <a:t> united</a:t>
            </a:r>
            <a:endParaRPr sz="2600">
              <a:latin typeface="Calibri"/>
              <a:cs typeface="Calibri"/>
            </a:endParaRPr>
          </a:p>
          <a:p>
            <a:pPr marL="1155700" marR="1151890" lvl="2" indent="-228600">
              <a:lnSpc>
                <a:spcPts val="2380"/>
              </a:lnSpc>
              <a:spcBef>
                <a:spcPts val="59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200" b="1" spc="-5" dirty="0">
                <a:latin typeface="Calibri"/>
                <a:cs typeface="Calibri"/>
              </a:rPr>
              <a:t>5 </a:t>
            </a:r>
            <a:r>
              <a:rPr sz="2200" b="1" spc="-15" dirty="0">
                <a:latin typeface="Calibri"/>
                <a:cs typeface="Calibri"/>
              </a:rPr>
              <a:t>Orders: </a:t>
            </a:r>
            <a:r>
              <a:rPr sz="2200" i="1" spc="-15" dirty="0">
                <a:latin typeface="Calibri"/>
                <a:cs typeface="Calibri"/>
              </a:rPr>
              <a:t>Rosales, </a:t>
            </a:r>
            <a:r>
              <a:rPr sz="2200" i="1" spc="-10" dirty="0">
                <a:latin typeface="Calibri"/>
                <a:cs typeface="Calibri"/>
              </a:rPr>
              <a:t>Myrtales, Passiflorales, Ficoidales and  </a:t>
            </a:r>
            <a:r>
              <a:rPr sz="2200" i="1" spc="-5" dirty="0">
                <a:latin typeface="Calibri"/>
                <a:cs typeface="Calibri"/>
              </a:rPr>
              <a:t>Umbellales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29536" y="153365"/>
            <a:ext cx="58908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Subclass 1:</a:t>
            </a:r>
            <a:r>
              <a:rPr sz="4800" spc="-114" dirty="0"/>
              <a:t> </a:t>
            </a:r>
            <a:r>
              <a:rPr sz="4800" spc="-15" dirty="0"/>
              <a:t>Polypetalae</a:t>
            </a:r>
            <a:endParaRPr sz="4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4837" y="1138237"/>
            <a:ext cx="238125" cy="619125"/>
            <a:chOff x="4414837" y="1138237"/>
            <a:chExt cx="238125" cy="619125"/>
          </a:xfrm>
        </p:grpSpPr>
        <p:sp>
          <p:nvSpPr>
            <p:cNvPr id="3" name="object 3"/>
            <p:cNvSpPr/>
            <p:nvPr/>
          </p:nvSpPr>
          <p:spPr>
            <a:xfrm>
              <a:off x="4419600" y="11430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171450" y="0"/>
                  </a:moveTo>
                  <a:lnTo>
                    <a:pt x="57150" y="0"/>
                  </a:lnTo>
                  <a:lnTo>
                    <a:pt x="57150" y="457200"/>
                  </a:lnTo>
                  <a:lnTo>
                    <a:pt x="0" y="457200"/>
                  </a:lnTo>
                  <a:lnTo>
                    <a:pt x="114300" y="609600"/>
                  </a:lnTo>
                  <a:lnTo>
                    <a:pt x="228600" y="457200"/>
                  </a:lnTo>
                  <a:lnTo>
                    <a:pt x="171450" y="4572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11430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0" y="457200"/>
                  </a:moveTo>
                  <a:lnTo>
                    <a:pt x="57150" y="4572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57200"/>
                  </a:lnTo>
                  <a:lnTo>
                    <a:pt x="228600" y="457200"/>
                  </a:lnTo>
                  <a:lnTo>
                    <a:pt x="114300" y="609600"/>
                  </a:lnTo>
                  <a:lnTo>
                    <a:pt x="0" y="457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286000" y="381000"/>
            <a:ext cx="4495800" cy="838200"/>
          </a:xfrm>
          <a:prstGeom prst="rect">
            <a:avLst/>
          </a:prstGeom>
          <a:solidFill>
            <a:srgbClr val="F0D6EB"/>
          </a:solidFill>
          <a:ln w="9144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20"/>
              </a:spcBef>
            </a:pPr>
            <a:r>
              <a:rPr sz="2400" b="1" i="1" spc="-5" dirty="0">
                <a:latin typeface="Arial"/>
                <a:cs typeface="Arial"/>
              </a:rPr>
              <a:t>SUB-CLASS </a:t>
            </a:r>
            <a:r>
              <a:rPr sz="2400" b="1" i="1" dirty="0">
                <a:latin typeface="Arial"/>
                <a:cs typeface="Arial"/>
              </a:rPr>
              <a:t>-</a:t>
            </a:r>
            <a:r>
              <a:rPr sz="2400" b="1" i="1" spc="5" dirty="0">
                <a:latin typeface="Arial"/>
                <a:cs typeface="Arial"/>
              </a:rPr>
              <a:t> </a:t>
            </a:r>
            <a:r>
              <a:rPr sz="2400" b="1" i="1" spc="-40" dirty="0">
                <a:latin typeface="Arial"/>
                <a:cs typeface="Arial"/>
              </a:rPr>
              <a:t>POLYPETALAE</a:t>
            </a:r>
            <a:endParaRPr sz="2400">
              <a:latin typeface="Arial"/>
              <a:cs typeface="Arial"/>
            </a:endParaRPr>
          </a:p>
          <a:p>
            <a:pPr marL="1139190">
              <a:lnSpc>
                <a:spcPct val="100000"/>
              </a:lnSpc>
            </a:pPr>
            <a:r>
              <a:rPr sz="2400" b="1" i="1" spc="-5" dirty="0">
                <a:latin typeface="Arial"/>
                <a:cs typeface="Arial"/>
              </a:rPr>
              <a:t>petals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separate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57300" y="1748027"/>
            <a:ext cx="6629400" cy="538480"/>
            <a:chOff x="1257300" y="1748027"/>
            <a:chExt cx="6629400" cy="538480"/>
          </a:xfrm>
        </p:grpSpPr>
        <p:sp>
          <p:nvSpPr>
            <p:cNvPr id="7" name="object 7"/>
            <p:cNvSpPr/>
            <p:nvPr/>
          </p:nvSpPr>
          <p:spPr>
            <a:xfrm>
              <a:off x="1295400" y="1752599"/>
              <a:ext cx="6553200" cy="0"/>
            </a:xfrm>
            <a:custGeom>
              <a:avLst/>
              <a:gdLst/>
              <a:ahLst/>
              <a:cxnLst/>
              <a:rect l="l" t="t" r="r" b="b"/>
              <a:pathLst>
                <a:path w="6553200">
                  <a:moveTo>
                    <a:pt x="0" y="0"/>
                  </a:moveTo>
                  <a:lnTo>
                    <a:pt x="65532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57300" y="1752599"/>
              <a:ext cx="6629400" cy="533400"/>
            </a:xfrm>
            <a:custGeom>
              <a:avLst/>
              <a:gdLst/>
              <a:ahLst/>
              <a:cxnLst/>
              <a:rect l="l" t="t" r="r" b="b"/>
              <a:pathLst>
                <a:path w="66294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6629400" h="533400">
                  <a:moveTo>
                    <a:pt x="3352800" y="457200"/>
                  </a:moveTo>
                  <a:lnTo>
                    <a:pt x="3321050" y="457200"/>
                  </a:lnTo>
                  <a:lnTo>
                    <a:pt x="3321050" y="0"/>
                  </a:lnTo>
                  <a:lnTo>
                    <a:pt x="3308350" y="0"/>
                  </a:lnTo>
                  <a:lnTo>
                    <a:pt x="3308350" y="457200"/>
                  </a:lnTo>
                  <a:lnTo>
                    <a:pt x="3276600" y="457200"/>
                  </a:lnTo>
                  <a:lnTo>
                    <a:pt x="3314700" y="533400"/>
                  </a:lnTo>
                  <a:lnTo>
                    <a:pt x="3346450" y="469900"/>
                  </a:lnTo>
                  <a:lnTo>
                    <a:pt x="3352800" y="457200"/>
                  </a:lnTo>
                  <a:close/>
                </a:path>
                <a:path w="6629400" h="533400">
                  <a:moveTo>
                    <a:pt x="6629400" y="457200"/>
                  </a:moveTo>
                  <a:lnTo>
                    <a:pt x="6597650" y="457200"/>
                  </a:lnTo>
                  <a:lnTo>
                    <a:pt x="6597650" y="0"/>
                  </a:lnTo>
                  <a:lnTo>
                    <a:pt x="6584950" y="0"/>
                  </a:lnTo>
                  <a:lnTo>
                    <a:pt x="6584950" y="457200"/>
                  </a:lnTo>
                  <a:lnTo>
                    <a:pt x="6553200" y="457200"/>
                  </a:lnTo>
                  <a:lnTo>
                    <a:pt x="6591300" y="533400"/>
                  </a:lnTo>
                  <a:lnTo>
                    <a:pt x="6623050" y="469900"/>
                  </a:lnTo>
                  <a:lnTo>
                    <a:pt x="66294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2400" y="2286000"/>
            <a:ext cx="2895600" cy="533400"/>
          </a:xfrm>
          <a:prstGeom prst="rect">
            <a:avLst/>
          </a:prstGeom>
          <a:solidFill>
            <a:srgbClr val="CDA2D5"/>
          </a:solidFill>
          <a:ln w="9144">
            <a:solidFill>
              <a:srgbClr val="000000"/>
            </a:solidFill>
          </a:ln>
        </p:spPr>
        <p:txBody>
          <a:bodyPr vert="horz" wrap="square" lIns="0" tIns="7683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605"/>
              </a:spcBef>
            </a:pPr>
            <a:r>
              <a:rPr sz="2400" b="1" spc="-5" dirty="0">
                <a:latin typeface="Arial"/>
                <a:cs typeface="Arial"/>
              </a:rPr>
              <a:t>THALAMIFLORAE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24600" y="2286000"/>
            <a:ext cx="2514600" cy="533400"/>
          </a:xfrm>
          <a:custGeom>
            <a:avLst/>
            <a:gdLst/>
            <a:ahLst/>
            <a:cxnLst/>
            <a:rect l="l" t="t" r="r" b="b"/>
            <a:pathLst>
              <a:path w="2514600" h="533400">
                <a:moveTo>
                  <a:pt x="2514600" y="0"/>
                </a:moveTo>
                <a:lnTo>
                  <a:pt x="0" y="0"/>
                </a:lnTo>
                <a:lnTo>
                  <a:pt x="0" y="533400"/>
                </a:lnTo>
                <a:lnTo>
                  <a:pt x="2514600" y="533400"/>
                </a:lnTo>
                <a:lnTo>
                  <a:pt x="2514600" y="0"/>
                </a:lnTo>
                <a:close/>
              </a:path>
            </a:pathLst>
          </a:custGeom>
          <a:solidFill>
            <a:srgbClr val="CDA2D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23837" y="2814637"/>
            <a:ext cx="2062480" cy="3181350"/>
            <a:chOff x="223837" y="2814637"/>
            <a:chExt cx="2062480" cy="3181350"/>
          </a:xfrm>
        </p:grpSpPr>
        <p:sp>
          <p:nvSpPr>
            <p:cNvPr id="12" name="object 12"/>
            <p:cNvSpPr/>
            <p:nvPr/>
          </p:nvSpPr>
          <p:spPr>
            <a:xfrm>
              <a:off x="228600" y="2819400"/>
              <a:ext cx="0" cy="3171825"/>
            </a:xfrm>
            <a:custGeom>
              <a:avLst/>
              <a:gdLst/>
              <a:ahLst/>
              <a:cxnLst/>
              <a:rect l="l" t="t" r="r" b="b"/>
              <a:pathLst>
                <a:path h="3171825">
                  <a:moveTo>
                    <a:pt x="0" y="0"/>
                  </a:moveTo>
                  <a:lnTo>
                    <a:pt x="0" y="317144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4800" y="3276600"/>
              <a:ext cx="1981200" cy="381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04800" y="3708653"/>
            <a:ext cx="1981200" cy="406400"/>
          </a:xfrm>
          <a:prstGeom prst="rect">
            <a:avLst/>
          </a:prstGeom>
          <a:solidFill>
            <a:srgbClr val="E4AEC2"/>
          </a:solidFill>
          <a:ln w="9144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313055">
              <a:lnSpc>
                <a:spcPct val="100000"/>
              </a:lnSpc>
              <a:spcBef>
                <a:spcPts val="204"/>
              </a:spcBef>
            </a:pPr>
            <a:r>
              <a:rPr sz="2400" spc="-5" dirty="0">
                <a:latin typeface="Arial"/>
                <a:cs typeface="Arial"/>
              </a:rPr>
              <a:t>Parietales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4800" y="4191000"/>
            <a:ext cx="1981200" cy="381000"/>
          </a:xfrm>
          <a:prstGeom prst="rect">
            <a:avLst/>
          </a:prstGeom>
          <a:solidFill>
            <a:srgbClr val="E4AEC2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ts val="2865"/>
              </a:lnSpc>
            </a:pPr>
            <a:r>
              <a:rPr sz="2400" spc="-5" dirty="0">
                <a:latin typeface="Arial"/>
                <a:cs typeface="Arial"/>
              </a:rPr>
              <a:t>Polygalineae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00037" y="4643437"/>
            <a:ext cx="1990725" cy="390525"/>
            <a:chOff x="300037" y="4643437"/>
            <a:chExt cx="1990725" cy="390525"/>
          </a:xfrm>
        </p:grpSpPr>
        <p:sp>
          <p:nvSpPr>
            <p:cNvPr id="17" name="object 17"/>
            <p:cNvSpPr/>
            <p:nvPr/>
          </p:nvSpPr>
          <p:spPr>
            <a:xfrm>
              <a:off x="304800" y="4648200"/>
              <a:ext cx="1981200" cy="381000"/>
            </a:xfrm>
            <a:custGeom>
              <a:avLst/>
              <a:gdLst/>
              <a:ahLst/>
              <a:cxnLst/>
              <a:rect l="l" t="t" r="r" b="b"/>
              <a:pathLst>
                <a:path w="1981200" h="381000">
                  <a:moveTo>
                    <a:pt x="19812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1981200" y="381000"/>
                  </a:lnTo>
                  <a:lnTo>
                    <a:pt x="1981200" y="0"/>
                  </a:lnTo>
                  <a:close/>
                </a:path>
              </a:pathLst>
            </a:custGeom>
            <a:solidFill>
              <a:srgbClr val="E4A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4800" y="4648200"/>
              <a:ext cx="1981200" cy="381000"/>
            </a:xfrm>
            <a:custGeom>
              <a:avLst/>
              <a:gdLst/>
              <a:ahLst/>
              <a:cxnLst/>
              <a:rect l="l" t="t" r="r" b="b"/>
              <a:pathLst>
                <a:path w="1981200" h="381000">
                  <a:moveTo>
                    <a:pt x="0" y="381000"/>
                  </a:moveTo>
                  <a:lnTo>
                    <a:pt x="1981200" y="381000"/>
                  </a:lnTo>
                  <a:lnTo>
                    <a:pt x="19812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90601" y="4636389"/>
            <a:ext cx="2209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Caryophyllineae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4800" y="5105400"/>
            <a:ext cx="1981200" cy="381000"/>
          </a:xfrm>
          <a:prstGeom prst="rect">
            <a:avLst/>
          </a:prstGeom>
          <a:solidFill>
            <a:srgbClr val="E4AEC2"/>
          </a:solidFill>
          <a:ln w="914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10"/>
              </a:spcBef>
            </a:pPr>
            <a:r>
              <a:rPr sz="2400" spc="-5" dirty="0">
                <a:latin typeface="Arial"/>
                <a:cs typeface="Arial"/>
              </a:rPr>
              <a:t>Guttiferales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4800" y="5562600"/>
            <a:ext cx="1981200" cy="381000"/>
          </a:xfrm>
          <a:prstGeom prst="rect">
            <a:avLst/>
          </a:prstGeom>
          <a:solidFill>
            <a:srgbClr val="E4AEC2"/>
          </a:solidFill>
          <a:ln w="914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89255">
              <a:lnSpc>
                <a:spcPct val="100000"/>
              </a:lnSpc>
              <a:spcBef>
                <a:spcPts val="10"/>
              </a:spcBef>
            </a:pPr>
            <a:r>
              <a:rPr sz="2400" spc="-5" dirty="0">
                <a:latin typeface="Arial"/>
                <a:cs typeface="Arial"/>
              </a:rPr>
              <a:t>Malvales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8600" y="3276600"/>
            <a:ext cx="2057400" cy="2519680"/>
            <a:chOff x="228600" y="3276600"/>
            <a:chExt cx="2057400" cy="2519680"/>
          </a:xfrm>
        </p:grpSpPr>
        <p:sp>
          <p:nvSpPr>
            <p:cNvPr id="23" name="object 23"/>
            <p:cNvSpPr/>
            <p:nvPr/>
          </p:nvSpPr>
          <p:spPr>
            <a:xfrm>
              <a:off x="228600" y="3505200"/>
              <a:ext cx="76200" cy="2286000"/>
            </a:xfrm>
            <a:custGeom>
              <a:avLst/>
              <a:gdLst/>
              <a:ahLst/>
              <a:cxnLst/>
              <a:rect l="l" t="t" r="r" b="b"/>
              <a:pathLst>
                <a:path w="76200" h="2286000">
                  <a:moveTo>
                    <a:pt x="0" y="0"/>
                  </a:moveTo>
                  <a:lnTo>
                    <a:pt x="76200" y="0"/>
                  </a:lnTo>
                </a:path>
                <a:path w="76200" h="2286000">
                  <a:moveTo>
                    <a:pt x="0" y="457200"/>
                  </a:moveTo>
                  <a:lnTo>
                    <a:pt x="76200" y="457200"/>
                  </a:lnTo>
                </a:path>
                <a:path w="76200" h="2286000">
                  <a:moveTo>
                    <a:pt x="0" y="914400"/>
                  </a:moveTo>
                  <a:lnTo>
                    <a:pt x="76200" y="914400"/>
                  </a:lnTo>
                </a:path>
                <a:path w="76200" h="2286000">
                  <a:moveTo>
                    <a:pt x="0" y="1371600"/>
                  </a:moveTo>
                  <a:lnTo>
                    <a:pt x="76200" y="1371600"/>
                  </a:lnTo>
                </a:path>
                <a:path w="76200" h="2286000">
                  <a:moveTo>
                    <a:pt x="0" y="1828800"/>
                  </a:moveTo>
                  <a:lnTo>
                    <a:pt x="76200" y="1828800"/>
                  </a:lnTo>
                </a:path>
                <a:path w="76200" h="2286000">
                  <a:moveTo>
                    <a:pt x="0" y="2286000"/>
                  </a:moveTo>
                  <a:lnTo>
                    <a:pt x="76200" y="22860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4800" y="3276600"/>
              <a:ext cx="1981200" cy="407034"/>
            </a:xfrm>
            <a:custGeom>
              <a:avLst/>
              <a:gdLst/>
              <a:ahLst/>
              <a:cxnLst/>
              <a:rect l="l" t="t" r="r" b="b"/>
              <a:pathLst>
                <a:path w="1981200" h="407035">
                  <a:moveTo>
                    <a:pt x="1981200" y="0"/>
                  </a:moveTo>
                  <a:lnTo>
                    <a:pt x="0" y="0"/>
                  </a:lnTo>
                  <a:lnTo>
                    <a:pt x="0" y="406907"/>
                  </a:lnTo>
                  <a:lnTo>
                    <a:pt x="1981200" y="406907"/>
                  </a:lnTo>
                  <a:lnTo>
                    <a:pt x="1981200" y="0"/>
                  </a:lnTo>
                  <a:close/>
                </a:path>
              </a:pathLst>
            </a:custGeom>
            <a:solidFill>
              <a:srgbClr val="E4AE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04800" y="3276600"/>
            <a:ext cx="1981200" cy="4324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521970">
              <a:lnSpc>
                <a:spcPct val="100000"/>
              </a:lnSpc>
              <a:spcBef>
                <a:spcPts val="305"/>
              </a:spcBef>
            </a:pPr>
            <a:r>
              <a:rPr sz="2000" dirty="0">
                <a:latin typeface="Arial"/>
                <a:cs typeface="Arial"/>
              </a:rPr>
              <a:t>Ranales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77000" y="3276600"/>
            <a:ext cx="1981200" cy="381000"/>
          </a:xfrm>
          <a:custGeom>
            <a:avLst/>
            <a:gdLst/>
            <a:ahLst/>
            <a:cxnLst/>
            <a:rect l="l" t="t" r="r" b="b"/>
            <a:pathLst>
              <a:path w="1981200" h="381000">
                <a:moveTo>
                  <a:pt x="1981200" y="0"/>
                </a:moveTo>
                <a:lnTo>
                  <a:pt x="0" y="0"/>
                </a:lnTo>
                <a:lnTo>
                  <a:pt x="0" y="381000"/>
                </a:lnTo>
                <a:lnTo>
                  <a:pt x="1981200" y="381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E4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77000" y="3733800"/>
            <a:ext cx="1981200" cy="381000"/>
          </a:xfrm>
          <a:custGeom>
            <a:avLst/>
            <a:gdLst/>
            <a:ahLst/>
            <a:cxnLst/>
            <a:rect l="l" t="t" r="r" b="b"/>
            <a:pathLst>
              <a:path w="1981200" h="381000">
                <a:moveTo>
                  <a:pt x="1981200" y="0"/>
                </a:moveTo>
                <a:lnTo>
                  <a:pt x="0" y="0"/>
                </a:lnTo>
                <a:lnTo>
                  <a:pt x="0" y="381000"/>
                </a:lnTo>
                <a:lnTo>
                  <a:pt x="1981200" y="381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E4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77000" y="4191000"/>
            <a:ext cx="1981200" cy="381000"/>
          </a:xfrm>
          <a:custGeom>
            <a:avLst/>
            <a:gdLst/>
            <a:ahLst/>
            <a:cxnLst/>
            <a:rect l="l" t="t" r="r" b="b"/>
            <a:pathLst>
              <a:path w="1981200" h="381000">
                <a:moveTo>
                  <a:pt x="1981200" y="0"/>
                </a:moveTo>
                <a:lnTo>
                  <a:pt x="0" y="0"/>
                </a:lnTo>
                <a:lnTo>
                  <a:pt x="0" y="381000"/>
                </a:lnTo>
                <a:lnTo>
                  <a:pt x="1981200" y="381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E4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77000" y="4648200"/>
            <a:ext cx="1981200" cy="381000"/>
          </a:xfrm>
          <a:custGeom>
            <a:avLst/>
            <a:gdLst/>
            <a:ahLst/>
            <a:cxnLst/>
            <a:rect l="l" t="t" r="r" b="b"/>
            <a:pathLst>
              <a:path w="1981200" h="381000">
                <a:moveTo>
                  <a:pt x="1981200" y="0"/>
                </a:moveTo>
                <a:lnTo>
                  <a:pt x="0" y="0"/>
                </a:lnTo>
                <a:lnTo>
                  <a:pt x="0" y="381000"/>
                </a:lnTo>
                <a:lnTo>
                  <a:pt x="1981200" y="381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E4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77000" y="5105400"/>
            <a:ext cx="1981200" cy="381000"/>
          </a:xfrm>
          <a:custGeom>
            <a:avLst/>
            <a:gdLst/>
            <a:ahLst/>
            <a:cxnLst/>
            <a:rect l="l" t="t" r="r" b="b"/>
            <a:pathLst>
              <a:path w="1981200" h="381000">
                <a:moveTo>
                  <a:pt x="1981200" y="0"/>
                </a:moveTo>
                <a:lnTo>
                  <a:pt x="0" y="0"/>
                </a:lnTo>
                <a:lnTo>
                  <a:pt x="0" y="381000"/>
                </a:lnTo>
                <a:lnTo>
                  <a:pt x="1981200" y="381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E4A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232908" y="1471930"/>
            <a:ext cx="661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Seri</a:t>
            </a:r>
            <a:r>
              <a:rPr sz="2000" b="1" i="1" spc="-10" dirty="0">
                <a:latin typeface="Times New Roman"/>
                <a:cs typeface="Times New Roman"/>
              </a:rPr>
              <a:t>e</a:t>
            </a:r>
            <a:r>
              <a:rPr sz="2000" b="1" i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34618" y="2980436"/>
            <a:ext cx="720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195827" y="2281427"/>
          <a:ext cx="28956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76200"/>
                <a:gridCol w="1981200"/>
                <a:gridCol w="762000"/>
              </a:tblGrid>
              <a:tr h="533400">
                <a:tc gridSpan="4"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DISCIFLORAE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A2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566420">
                        <a:lnSpc>
                          <a:spcPts val="2130"/>
                        </a:lnSpc>
                        <a:spcBef>
                          <a:spcPts val="137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Orders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399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Geraniales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987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Olacales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29870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Celastrales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80035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Sapindales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4AEC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6320028" y="2281427"/>
          <a:ext cx="25146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76200"/>
                <a:gridCol w="1981200"/>
                <a:gridCol w="381000"/>
              </a:tblGrid>
              <a:tr h="533400">
                <a:tc gridSpan="4"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400" b="1" spc="-25" dirty="0">
                          <a:latin typeface="Arial"/>
                          <a:cs typeface="Arial"/>
                        </a:rPr>
                        <a:t>CALYCIFLORAE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490855">
                        <a:lnSpc>
                          <a:spcPts val="2005"/>
                        </a:lnSpc>
                        <a:spcBef>
                          <a:spcPts val="1495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Orders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8986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Rosales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ts val="2865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Myrtales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Passiflorales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616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Ficoidales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38760">
                        <a:lnSpc>
                          <a:spcPts val="286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Umbellales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38900" y="2686811"/>
            <a:ext cx="0" cy="2601595"/>
          </a:xfrm>
          <a:custGeom>
            <a:avLst/>
            <a:gdLst/>
            <a:ahLst/>
            <a:cxnLst/>
            <a:rect l="l" t="t" r="r" b="b"/>
            <a:pathLst>
              <a:path h="2601595">
                <a:moveTo>
                  <a:pt x="0" y="0"/>
                </a:moveTo>
                <a:lnTo>
                  <a:pt x="0" y="260146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414837" y="1138237"/>
            <a:ext cx="238125" cy="466725"/>
            <a:chOff x="4414837" y="1138237"/>
            <a:chExt cx="238125" cy="466725"/>
          </a:xfrm>
        </p:grpSpPr>
        <p:sp>
          <p:nvSpPr>
            <p:cNvPr id="4" name="object 4"/>
            <p:cNvSpPr/>
            <p:nvPr/>
          </p:nvSpPr>
          <p:spPr>
            <a:xfrm>
              <a:off x="4419600" y="1143000"/>
              <a:ext cx="228600" cy="457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19600" y="114300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0" y="342900"/>
                  </a:moveTo>
                  <a:lnTo>
                    <a:pt x="57150" y="3429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342900"/>
                  </a:lnTo>
                  <a:lnTo>
                    <a:pt x="228600" y="342900"/>
                  </a:lnTo>
                  <a:lnTo>
                    <a:pt x="114300" y="457200"/>
                  </a:lnTo>
                  <a:lnTo>
                    <a:pt x="0" y="3429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819400" y="228600"/>
            <a:ext cx="3352800" cy="990600"/>
          </a:xfrm>
          <a:prstGeom prst="rect">
            <a:avLst/>
          </a:prstGeom>
          <a:solidFill>
            <a:srgbClr val="CDA2D5"/>
          </a:solidFill>
          <a:ln w="9144">
            <a:solidFill>
              <a:srgbClr val="000000"/>
            </a:solidFill>
          </a:ln>
        </p:spPr>
        <p:txBody>
          <a:bodyPr vert="horz" wrap="square" lIns="0" tIns="167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20"/>
              </a:spcBef>
            </a:pPr>
            <a:r>
              <a:rPr sz="2400" b="1" spc="-5" dirty="0">
                <a:latin typeface="Arial"/>
                <a:cs typeface="Arial"/>
              </a:rPr>
              <a:t>THALAMIFLORAE</a:t>
            </a:r>
            <a:endParaRPr sz="2400">
              <a:latin typeface="Arial"/>
              <a:cs typeface="Arial"/>
            </a:endParaRPr>
          </a:p>
          <a:p>
            <a:pPr marR="34290" algn="ctr">
              <a:lnSpc>
                <a:spcPct val="100000"/>
              </a:lnSpc>
              <a:spcBef>
                <a:spcPts val="15"/>
              </a:spcBef>
            </a:pPr>
            <a:r>
              <a:rPr sz="1400" spc="-5" dirty="0">
                <a:latin typeface="Arial"/>
                <a:cs typeface="Arial"/>
              </a:rPr>
              <a:t>Many </a:t>
            </a:r>
            <a:r>
              <a:rPr sz="1400" dirty="0">
                <a:latin typeface="Arial"/>
                <a:cs typeface="Arial"/>
              </a:rPr>
              <a:t>stamens in the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androecium.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Flower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hypogynous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47700" y="1595437"/>
            <a:ext cx="7815580" cy="538480"/>
            <a:chOff x="647700" y="1595437"/>
            <a:chExt cx="7815580" cy="538480"/>
          </a:xfrm>
        </p:grpSpPr>
        <p:sp>
          <p:nvSpPr>
            <p:cNvPr id="8" name="object 8"/>
            <p:cNvSpPr/>
            <p:nvPr/>
          </p:nvSpPr>
          <p:spPr>
            <a:xfrm>
              <a:off x="685800" y="1600200"/>
              <a:ext cx="7772400" cy="0"/>
            </a:xfrm>
            <a:custGeom>
              <a:avLst/>
              <a:gdLst/>
              <a:ahLst/>
              <a:cxnLst/>
              <a:rect l="l" t="t" r="r" b="b"/>
              <a:pathLst>
                <a:path w="7772400">
                  <a:moveTo>
                    <a:pt x="0" y="0"/>
                  </a:moveTo>
                  <a:lnTo>
                    <a:pt x="77724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7700" y="1600199"/>
              <a:ext cx="4724400" cy="533400"/>
            </a:xfrm>
            <a:custGeom>
              <a:avLst/>
              <a:gdLst/>
              <a:ahLst/>
              <a:cxnLst/>
              <a:rect l="l" t="t" r="r" b="b"/>
              <a:pathLst>
                <a:path w="4724400" h="533400">
                  <a:moveTo>
                    <a:pt x="76200" y="457200"/>
                  </a:moveTo>
                  <a:lnTo>
                    <a:pt x="44450" y="457200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69850" y="469900"/>
                  </a:lnTo>
                  <a:lnTo>
                    <a:pt x="76200" y="457200"/>
                  </a:lnTo>
                  <a:close/>
                </a:path>
                <a:path w="4724400" h="533400">
                  <a:moveTo>
                    <a:pt x="3124200" y="457200"/>
                  </a:moveTo>
                  <a:lnTo>
                    <a:pt x="3092450" y="457200"/>
                  </a:lnTo>
                  <a:lnTo>
                    <a:pt x="3092450" y="0"/>
                  </a:lnTo>
                  <a:lnTo>
                    <a:pt x="3079750" y="0"/>
                  </a:lnTo>
                  <a:lnTo>
                    <a:pt x="3079750" y="457200"/>
                  </a:lnTo>
                  <a:lnTo>
                    <a:pt x="3048000" y="457200"/>
                  </a:lnTo>
                  <a:lnTo>
                    <a:pt x="3086100" y="533400"/>
                  </a:lnTo>
                  <a:lnTo>
                    <a:pt x="3117850" y="469900"/>
                  </a:lnTo>
                  <a:lnTo>
                    <a:pt x="3124200" y="457200"/>
                  </a:lnTo>
                  <a:close/>
                </a:path>
                <a:path w="4724400" h="533400">
                  <a:moveTo>
                    <a:pt x="4724400" y="457200"/>
                  </a:moveTo>
                  <a:lnTo>
                    <a:pt x="4692650" y="457200"/>
                  </a:lnTo>
                  <a:lnTo>
                    <a:pt x="4692650" y="0"/>
                  </a:lnTo>
                  <a:lnTo>
                    <a:pt x="4679950" y="0"/>
                  </a:lnTo>
                  <a:lnTo>
                    <a:pt x="4679950" y="457200"/>
                  </a:lnTo>
                  <a:lnTo>
                    <a:pt x="4648200" y="457200"/>
                  </a:lnTo>
                  <a:lnTo>
                    <a:pt x="4686300" y="533400"/>
                  </a:lnTo>
                  <a:lnTo>
                    <a:pt x="4718050" y="469900"/>
                  </a:lnTo>
                  <a:lnTo>
                    <a:pt x="47244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152400" y="33893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" y="37993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" y="42062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967227" y="2129027"/>
          <a:ext cx="1305560" cy="2136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090"/>
                <a:gridCol w="1093470"/>
              </a:tblGrid>
              <a:tr h="55321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83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78105" algn="ctr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Pittosporaceae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8740" algn="ctr">
                        <a:lnSpc>
                          <a:spcPct val="200999"/>
                        </a:lnSpc>
                        <a:spcBef>
                          <a:spcPts val="405"/>
                        </a:spcBef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mand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Polygalaceae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E1A7C7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3183635" y="336042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83635" y="377799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83635" y="414680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438900" y="2133600"/>
            <a:ext cx="1181100" cy="553720"/>
          </a:xfrm>
          <a:prstGeom prst="rect">
            <a:avLst/>
          </a:prstGeom>
          <a:solidFill>
            <a:srgbClr val="92D050"/>
          </a:solidFill>
          <a:ln w="9144">
            <a:solidFill>
              <a:srgbClr val="000000"/>
            </a:solidFill>
          </a:ln>
        </p:spPr>
        <p:txBody>
          <a:bodyPr vert="horz" wrap="square" lIns="0" tIns="133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0"/>
              </a:spcBef>
            </a:pPr>
            <a:r>
              <a:rPr sz="1800" spc="-5" dirty="0">
                <a:latin typeface="Arial"/>
                <a:cs typeface="Arial"/>
              </a:rPr>
              <a:t>Guttiferales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470713" y="3540061"/>
            <a:ext cx="980440" cy="316230"/>
            <a:chOff x="6470713" y="3540061"/>
            <a:chExt cx="980440" cy="316230"/>
          </a:xfrm>
        </p:grpSpPr>
        <p:sp>
          <p:nvSpPr>
            <p:cNvPr id="19" name="object 19"/>
            <p:cNvSpPr/>
            <p:nvPr/>
          </p:nvSpPr>
          <p:spPr>
            <a:xfrm>
              <a:off x="6475476" y="35448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7" y="306324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75476" y="35448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7" y="306324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435661" y="3171253"/>
            <a:ext cx="1015365" cy="316230"/>
            <a:chOff x="6435661" y="3171253"/>
            <a:chExt cx="1015365" cy="316230"/>
          </a:xfrm>
        </p:grpSpPr>
        <p:sp>
          <p:nvSpPr>
            <p:cNvPr id="22" name="object 22"/>
            <p:cNvSpPr/>
            <p:nvPr/>
          </p:nvSpPr>
          <p:spPr>
            <a:xfrm>
              <a:off x="6475475" y="317601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7" y="306324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75475" y="3176016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7" y="306324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40423" y="3360420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29">
                  <a:moveTo>
                    <a:pt x="0" y="0"/>
                  </a:moveTo>
                  <a:lnTo>
                    <a:pt x="36575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537452" y="3590035"/>
            <a:ext cx="851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H</a:t>
            </a:r>
            <a:r>
              <a:rPr sz="1200" spc="-45" dirty="0">
                <a:latin typeface="Times New Roman"/>
                <a:cs typeface="Times New Roman"/>
              </a:rPr>
              <a:t>y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ric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cea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470713" y="3907345"/>
            <a:ext cx="980440" cy="317500"/>
            <a:chOff x="6470713" y="3907345"/>
            <a:chExt cx="980440" cy="317500"/>
          </a:xfrm>
        </p:grpSpPr>
        <p:sp>
          <p:nvSpPr>
            <p:cNvPr id="27" name="object 27"/>
            <p:cNvSpPr/>
            <p:nvPr/>
          </p:nvSpPr>
          <p:spPr>
            <a:xfrm>
              <a:off x="6475476" y="39121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7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7" y="307848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475476" y="3912108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8"/>
                  </a:moveTo>
                  <a:lnTo>
                    <a:pt x="970787" y="307848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660895" y="3957573"/>
            <a:ext cx="641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Guttiferae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440423" y="3727703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36575" y="0"/>
                </a:lnTo>
              </a:path>
              <a:path w="745490">
                <a:moveTo>
                  <a:pt x="708659" y="0"/>
                </a:moveTo>
                <a:lnTo>
                  <a:pt x="74523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40423" y="4096511"/>
            <a:ext cx="745490" cy="0"/>
          </a:xfrm>
          <a:custGeom>
            <a:avLst/>
            <a:gdLst/>
            <a:ahLst/>
            <a:cxnLst/>
            <a:rect l="l" t="t" r="r" b="b"/>
            <a:pathLst>
              <a:path w="745490">
                <a:moveTo>
                  <a:pt x="0" y="0"/>
                </a:moveTo>
                <a:lnTo>
                  <a:pt x="36575" y="0"/>
                </a:lnTo>
              </a:path>
              <a:path w="745490">
                <a:moveTo>
                  <a:pt x="708659" y="0"/>
                </a:moveTo>
                <a:lnTo>
                  <a:pt x="74523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598411" y="2897886"/>
            <a:ext cx="727075" cy="532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Times New Roman"/>
                <a:cs typeface="Times New Roman"/>
              </a:rPr>
              <a:t>Families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spc="-5" dirty="0">
                <a:latin typeface="Times New Roman"/>
                <a:cs typeface="Times New Roman"/>
              </a:rPr>
              <a:t>Elatinaceae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149083" y="3360420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71700" y="1600199"/>
            <a:ext cx="6324600" cy="533400"/>
          </a:xfrm>
          <a:custGeom>
            <a:avLst/>
            <a:gdLst/>
            <a:ahLst/>
            <a:cxnLst/>
            <a:rect l="l" t="t" r="r" b="b"/>
            <a:pathLst>
              <a:path w="6324600" h="533400">
                <a:moveTo>
                  <a:pt x="76200" y="457200"/>
                </a:moveTo>
                <a:lnTo>
                  <a:pt x="44450" y="457200"/>
                </a:lnTo>
                <a:lnTo>
                  <a:pt x="44450" y="0"/>
                </a:lnTo>
                <a:lnTo>
                  <a:pt x="31750" y="0"/>
                </a:lnTo>
                <a:lnTo>
                  <a:pt x="31750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  <a:path w="6324600" h="533400">
                <a:moveTo>
                  <a:pt x="4800600" y="457200"/>
                </a:moveTo>
                <a:lnTo>
                  <a:pt x="4768850" y="457200"/>
                </a:lnTo>
                <a:lnTo>
                  <a:pt x="4768850" y="0"/>
                </a:lnTo>
                <a:lnTo>
                  <a:pt x="4756150" y="0"/>
                </a:lnTo>
                <a:lnTo>
                  <a:pt x="4756150" y="457200"/>
                </a:lnTo>
                <a:lnTo>
                  <a:pt x="4724400" y="457200"/>
                </a:lnTo>
                <a:lnTo>
                  <a:pt x="4762500" y="533400"/>
                </a:lnTo>
                <a:lnTo>
                  <a:pt x="4794250" y="469900"/>
                </a:lnTo>
                <a:lnTo>
                  <a:pt x="4800600" y="457200"/>
                </a:lnTo>
                <a:close/>
              </a:path>
              <a:path w="6324600" h="533400">
                <a:moveTo>
                  <a:pt x="6324600" y="457200"/>
                </a:moveTo>
                <a:lnTo>
                  <a:pt x="6292850" y="457200"/>
                </a:lnTo>
                <a:lnTo>
                  <a:pt x="6292850" y="0"/>
                </a:lnTo>
                <a:lnTo>
                  <a:pt x="6280150" y="0"/>
                </a:lnTo>
                <a:lnTo>
                  <a:pt x="6280150" y="457200"/>
                </a:lnTo>
                <a:lnTo>
                  <a:pt x="6248400" y="457200"/>
                </a:lnTo>
                <a:lnTo>
                  <a:pt x="6286500" y="533400"/>
                </a:lnTo>
                <a:lnTo>
                  <a:pt x="6318250" y="469900"/>
                </a:lnTo>
                <a:lnTo>
                  <a:pt x="63246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644395" y="34046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644395" y="381457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44395" y="42230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44395" y="46238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44395" y="503377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44395" y="54422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44395" y="58430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2" name="object 42"/>
          <p:cNvGrpSpPr/>
          <p:nvPr/>
        </p:nvGrpSpPr>
        <p:grpSpPr>
          <a:xfrm>
            <a:off x="8033004" y="3159251"/>
            <a:ext cx="980440" cy="315595"/>
            <a:chOff x="8033004" y="3159251"/>
            <a:chExt cx="980440" cy="315595"/>
          </a:xfrm>
        </p:grpSpPr>
        <p:sp>
          <p:nvSpPr>
            <p:cNvPr id="43" name="object 43"/>
            <p:cNvSpPr/>
            <p:nvPr/>
          </p:nvSpPr>
          <p:spPr>
            <a:xfrm>
              <a:off x="8037576" y="31638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4"/>
                  </a:lnTo>
                  <a:lnTo>
                    <a:pt x="970787" y="306324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037576" y="3163823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4"/>
                  </a:moveTo>
                  <a:lnTo>
                    <a:pt x="970787" y="306324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8033004" y="3528059"/>
            <a:ext cx="980440" cy="315595"/>
            <a:chOff x="8033004" y="3528059"/>
            <a:chExt cx="980440" cy="315595"/>
          </a:xfrm>
        </p:grpSpPr>
        <p:sp>
          <p:nvSpPr>
            <p:cNvPr id="46" name="object 46"/>
            <p:cNvSpPr/>
            <p:nvPr/>
          </p:nvSpPr>
          <p:spPr>
            <a:xfrm>
              <a:off x="8037576" y="3532631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970787" y="0"/>
                  </a:moveTo>
                  <a:lnTo>
                    <a:pt x="0" y="0"/>
                  </a:lnTo>
                  <a:lnTo>
                    <a:pt x="0" y="306323"/>
                  </a:lnTo>
                  <a:lnTo>
                    <a:pt x="970787" y="306323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037576" y="3532631"/>
              <a:ext cx="970915" cy="306705"/>
            </a:xfrm>
            <a:custGeom>
              <a:avLst/>
              <a:gdLst/>
              <a:ahLst/>
              <a:cxnLst/>
              <a:rect l="l" t="t" r="r" b="b"/>
              <a:pathLst>
                <a:path w="970915" h="306704">
                  <a:moveTo>
                    <a:pt x="0" y="306323"/>
                  </a:moveTo>
                  <a:lnTo>
                    <a:pt x="970787" y="306323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632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8033004" y="3893820"/>
            <a:ext cx="980440" cy="317500"/>
            <a:chOff x="8033004" y="3893820"/>
            <a:chExt cx="980440" cy="317500"/>
          </a:xfrm>
        </p:grpSpPr>
        <p:sp>
          <p:nvSpPr>
            <p:cNvPr id="49" name="object 49"/>
            <p:cNvSpPr/>
            <p:nvPr/>
          </p:nvSpPr>
          <p:spPr>
            <a:xfrm>
              <a:off x="8037576" y="3898392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970787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70787" y="307848"/>
                  </a:lnTo>
                  <a:lnTo>
                    <a:pt x="970787" y="0"/>
                  </a:lnTo>
                  <a:close/>
                </a:path>
              </a:pathLst>
            </a:custGeom>
            <a:solidFill>
              <a:srgbClr val="E1A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037576" y="3898392"/>
              <a:ext cx="970915" cy="307975"/>
            </a:xfrm>
            <a:custGeom>
              <a:avLst/>
              <a:gdLst/>
              <a:ahLst/>
              <a:cxnLst/>
              <a:rect l="l" t="t" r="r" b="b"/>
              <a:pathLst>
                <a:path w="970915" h="307975">
                  <a:moveTo>
                    <a:pt x="0" y="307848"/>
                  </a:moveTo>
                  <a:lnTo>
                    <a:pt x="970787" y="307848"/>
                  </a:lnTo>
                  <a:lnTo>
                    <a:pt x="970787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/>
          <p:nvPr/>
        </p:nvSpPr>
        <p:spPr>
          <a:xfrm>
            <a:off x="8001000" y="3348228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01000" y="3715511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001000" y="4082796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2400" y="46085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52400" y="50185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2400" y="54254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2400" y="584301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2400" y="625144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650492" y="62636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76400" y="66294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4415028" y="2129027"/>
          <a:ext cx="1677035" cy="2487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95885"/>
                <a:gridCol w="975360"/>
                <a:gridCol w="72390"/>
                <a:gridCol w="228600"/>
              </a:tblGrid>
              <a:tr h="553212">
                <a:tc gridSpan="5"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Caryophyllineae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13588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Frankeniaceae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39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46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op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417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94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98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Portulacaceae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80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05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2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Tamaricaceae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49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2" name="object 62"/>
          <p:cNvSpPr txBox="1"/>
          <p:nvPr/>
        </p:nvSpPr>
        <p:spPr>
          <a:xfrm>
            <a:off x="8869001" y="3577590"/>
            <a:ext cx="93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7920228" y="2129027"/>
          <a:ext cx="990600" cy="2153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914400"/>
              </a:tblGrid>
              <a:tr h="553212">
                <a:tc gridSpan="2"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Malvales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0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Malvaceae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015" marR="25400" indent="-108585">
                        <a:lnSpc>
                          <a:spcPct val="200999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uli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ace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Tiliaceae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E1A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71627" y="2129027"/>
          <a:ext cx="1160145" cy="4255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/>
                <a:gridCol w="1083945"/>
              </a:tblGrid>
              <a:tr h="533400">
                <a:tc gridSpan="2"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Ranales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38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3400">
                <a:tc rowSpan="1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310" algn="ctr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Ranunculaceae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66FF"/>
                    </a:solidFill>
                  </a:tcPr>
                </a:tc>
              </a:tr>
              <a:tr h="670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Dilleniaceae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Calycanthaceae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Magnoliaceae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670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8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Annonaceae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68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nispe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Berberidaceae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  <a:tr h="685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37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Nymphaceae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1639823" y="2129027"/>
          <a:ext cx="1102360" cy="4608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9810"/>
                <a:gridCol w="82550"/>
              </a:tblGrid>
              <a:tr h="553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358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Families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Sarraceniaceae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gridSpan="2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Papaveraceae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Cruciferae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Capparaceae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5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851">
                <a:tc gridSpan="2"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Resedaceae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05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375">
                <a:tc gridSpan="2"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Cistaceae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1188">
                <a:tc gridSpan="2"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Violaceae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0999">
                <a:tc gridSpan="2">
                  <a:txBody>
                    <a:bodyPr/>
                    <a:lstStyle/>
                    <a:p>
                      <a:pPr marL="2057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Canellaceae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1187">
                <a:tc gridSpan="2"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Bixaceae.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1A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6" name="object 66"/>
          <p:cNvSpPr/>
          <p:nvPr/>
        </p:nvSpPr>
        <p:spPr>
          <a:xfrm>
            <a:off x="6496811" y="4291584"/>
            <a:ext cx="970915" cy="306705"/>
          </a:xfrm>
          <a:custGeom>
            <a:avLst/>
            <a:gdLst/>
            <a:ahLst/>
            <a:cxnLst/>
            <a:rect l="l" t="t" r="r" b="b"/>
            <a:pathLst>
              <a:path w="970915" h="306704">
                <a:moveTo>
                  <a:pt x="970788" y="0"/>
                </a:moveTo>
                <a:lnTo>
                  <a:pt x="0" y="0"/>
                </a:lnTo>
                <a:lnTo>
                  <a:pt x="0" y="306324"/>
                </a:lnTo>
                <a:lnTo>
                  <a:pt x="970788" y="306324"/>
                </a:lnTo>
                <a:lnTo>
                  <a:pt x="970788" y="0"/>
                </a:lnTo>
                <a:close/>
              </a:path>
            </a:pathLst>
          </a:custGeom>
          <a:solidFill>
            <a:srgbClr val="E1A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496811" y="4291584"/>
            <a:ext cx="970915" cy="3067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455"/>
              </a:spcBef>
            </a:pPr>
            <a:r>
              <a:rPr sz="1200" spc="-5" dirty="0">
                <a:latin typeface="Times New Roman"/>
                <a:cs typeface="Times New Roman"/>
              </a:rPr>
              <a:t>Theaceae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496811" y="4658867"/>
            <a:ext cx="1047115" cy="294640"/>
          </a:xfrm>
          <a:custGeom>
            <a:avLst/>
            <a:gdLst/>
            <a:ahLst/>
            <a:cxnLst/>
            <a:rect l="l" t="t" r="r" b="b"/>
            <a:pathLst>
              <a:path w="1047115" h="294639">
                <a:moveTo>
                  <a:pt x="1046988" y="0"/>
                </a:moveTo>
                <a:lnTo>
                  <a:pt x="0" y="0"/>
                </a:lnTo>
                <a:lnTo>
                  <a:pt x="0" y="294131"/>
                </a:lnTo>
                <a:lnTo>
                  <a:pt x="1046988" y="294131"/>
                </a:lnTo>
                <a:lnTo>
                  <a:pt x="1046988" y="0"/>
                </a:lnTo>
                <a:close/>
              </a:path>
            </a:pathLst>
          </a:custGeom>
          <a:solidFill>
            <a:srgbClr val="E1A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496811" y="4658867"/>
            <a:ext cx="1072515" cy="2946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9"/>
              </a:spcBef>
            </a:pPr>
            <a:r>
              <a:rPr sz="1200" spc="-5" dirty="0">
                <a:latin typeface="Times New Roman"/>
                <a:cs typeface="Times New Roman"/>
              </a:rPr>
              <a:t>Dipterocarpaceae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496811" y="5026152"/>
            <a:ext cx="970915" cy="307975"/>
          </a:xfrm>
          <a:custGeom>
            <a:avLst/>
            <a:gdLst/>
            <a:ahLst/>
            <a:cxnLst/>
            <a:rect l="l" t="t" r="r" b="b"/>
            <a:pathLst>
              <a:path w="970915" h="307975">
                <a:moveTo>
                  <a:pt x="970788" y="0"/>
                </a:moveTo>
                <a:lnTo>
                  <a:pt x="0" y="0"/>
                </a:lnTo>
                <a:lnTo>
                  <a:pt x="0" y="307848"/>
                </a:lnTo>
                <a:lnTo>
                  <a:pt x="970788" y="307848"/>
                </a:lnTo>
                <a:lnTo>
                  <a:pt x="970788" y="0"/>
                </a:lnTo>
                <a:close/>
              </a:path>
            </a:pathLst>
          </a:custGeom>
          <a:solidFill>
            <a:srgbClr val="E1A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496811" y="5026152"/>
            <a:ext cx="983615" cy="30797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459"/>
              </a:spcBef>
            </a:pPr>
            <a:r>
              <a:rPr sz="1200" spc="-5" dirty="0">
                <a:latin typeface="Times New Roman"/>
                <a:cs typeface="Times New Roman"/>
              </a:rPr>
              <a:t>Sa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ola</a:t>
            </a:r>
            <a:r>
              <a:rPr sz="1200" spc="-1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ac</a:t>
            </a:r>
            <a:r>
              <a:rPr sz="1200" spc="5" dirty="0">
                <a:latin typeface="Times New Roman"/>
                <a:cs typeface="Times New Roman"/>
              </a:rPr>
              <a:t>ea</a:t>
            </a: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461759" y="4474464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36575" y="0"/>
                </a:lnTo>
              </a:path>
              <a:path w="744220">
                <a:moveTo>
                  <a:pt x="707136" y="0"/>
                </a:moveTo>
                <a:lnTo>
                  <a:pt x="7437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461759" y="4841747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36575" y="0"/>
                </a:lnTo>
              </a:path>
              <a:path w="744220">
                <a:moveTo>
                  <a:pt x="707136" y="0"/>
                </a:moveTo>
                <a:lnTo>
                  <a:pt x="7437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461759" y="5210555"/>
            <a:ext cx="744220" cy="0"/>
          </a:xfrm>
          <a:custGeom>
            <a:avLst/>
            <a:gdLst/>
            <a:ahLst/>
            <a:cxnLst/>
            <a:rect l="l" t="t" r="r" b="b"/>
            <a:pathLst>
              <a:path w="744220">
                <a:moveTo>
                  <a:pt x="0" y="0"/>
                </a:moveTo>
                <a:lnTo>
                  <a:pt x="36575" y="0"/>
                </a:lnTo>
              </a:path>
              <a:path w="744220">
                <a:moveTo>
                  <a:pt x="707136" y="0"/>
                </a:moveTo>
                <a:lnTo>
                  <a:pt x="7437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888484" y="1319530"/>
            <a:ext cx="738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latin typeface="Times New Roman"/>
                <a:cs typeface="Times New Roman"/>
              </a:rPr>
              <a:t>O</a:t>
            </a:r>
            <a:r>
              <a:rPr sz="2000" i="1" spc="-70" dirty="0">
                <a:latin typeface="Times New Roman"/>
                <a:cs typeface="Times New Roman"/>
              </a:rPr>
              <a:t>r</a:t>
            </a:r>
            <a:r>
              <a:rPr sz="2000" i="1" dirty="0">
                <a:latin typeface="Times New Roman"/>
                <a:cs typeface="Times New Roman"/>
              </a:rPr>
              <a:t>ders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1273</Words>
  <Application>Microsoft Office PowerPoint</Application>
  <PresentationFormat>On-screen Show (4:3)</PresentationFormat>
  <Paragraphs>468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Bentham &amp; Hooker’s system of classification</vt:lpstr>
      <vt:lpstr>Bentham &amp; Hooker’s system of classification</vt:lpstr>
      <vt:lpstr>Slide 5</vt:lpstr>
      <vt:lpstr>Class 1: Dicotyledons</vt:lpstr>
      <vt:lpstr>Subclass 1: Polypetalae</vt:lpstr>
      <vt:lpstr>Slide 8</vt:lpstr>
      <vt:lpstr>Slide 9</vt:lpstr>
      <vt:lpstr>Slide 10</vt:lpstr>
      <vt:lpstr>Slide 11</vt:lpstr>
      <vt:lpstr>Subclass 2: Gamopetalae</vt:lpstr>
      <vt:lpstr>Slide 13</vt:lpstr>
      <vt:lpstr>Slide 14</vt:lpstr>
      <vt:lpstr>Slide 15</vt:lpstr>
      <vt:lpstr>Slide 16</vt:lpstr>
      <vt:lpstr>Subclass 3: Monochlamydeae</vt:lpstr>
      <vt:lpstr>Slide 18</vt:lpstr>
      <vt:lpstr>Class 2: Gymnospermae</vt:lpstr>
      <vt:lpstr>Class 3: Monocotyledons</vt:lpstr>
      <vt:lpstr>Slide 21</vt:lpstr>
      <vt:lpstr>Slide 22</vt:lpstr>
      <vt:lpstr>Merits of Bentham and Hooker’s System</vt:lpstr>
      <vt:lpstr>Merits of Bentham and Hooker’s System</vt:lpstr>
      <vt:lpstr>Demerits of Bentham and Hooker’s System</vt:lpstr>
      <vt:lpstr>Demerits of Bentham and Hooker’s System</vt:lpstr>
      <vt:lpstr>Demerits of Bentham and Hooker’s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sharad jain</cp:lastModifiedBy>
  <cp:revision>28</cp:revision>
  <dcterms:created xsi:type="dcterms:W3CDTF">2020-09-02T19:07:36Z</dcterms:created>
  <dcterms:modified xsi:type="dcterms:W3CDTF">2020-09-03T07:45:31Z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2020-09-02T00:00:00Z</vt:filetime>
  </property>
</Properties>
</file>