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81" r:id="rId5"/>
    <p:sldId id="272" r:id="rId6"/>
    <p:sldId id="275" r:id="rId7"/>
    <p:sldId id="27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3D76782-E5D0-4224-8F5E-0311C0382882}" type="datetimeFigureOut">
              <a:rPr lang="en-IN" smtClean="0"/>
              <a:t>22-04-2021</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905E4A1-BEB0-483F-A03C-0464BBBC1430}" type="slidenum">
              <a:rPr lang="en-IN" smtClean="0"/>
              <a:t>‹#›</a:t>
            </a:fld>
            <a:endParaRPr lang="en-IN"/>
          </a:p>
        </p:txBody>
      </p:sp>
    </p:spTree>
    <p:extLst>
      <p:ext uri="{BB962C8B-B14F-4D97-AF65-F5344CB8AC3E}">
        <p14:creationId xmlns:p14="http://schemas.microsoft.com/office/powerpoint/2010/main" val="3946624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D76782-E5D0-4224-8F5E-0311C0382882}" type="datetimeFigureOut">
              <a:rPr lang="en-IN" smtClean="0"/>
              <a:t>22-04-2021</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905E4A1-BEB0-483F-A03C-0464BBBC1430}" type="slidenum">
              <a:rPr lang="en-IN" smtClean="0"/>
              <a:t>‹#›</a:t>
            </a:fld>
            <a:endParaRPr lang="en-IN"/>
          </a:p>
        </p:txBody>
      </p:sp>
    </p:spTree>
    <p:extLst>
      <p:ext uri="{BB962C8B-B14F-4D97-AF65-F5344CB8AC3E}">
        <p14:creationId xmlns:p14="http://schemas.microsoft.com/office/powerpoint/2010/main" val="597717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D76782-E5D0-4224-8F5E-0311C0382882}" type="datetimeFigureOut">
              <a:rPr lang="en-IN" smtClean="0"/>
              <a:t>22-04-2021</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905E4A1-BEB0-483F-A03C-0464BBBC1430}"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428319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3D76782-E5D0-4224-8F5E-0311C0382882}" type="datetimeFigureOut">
              <a:rPr lang="en-IN" smtClean="0"/>
              <a:t>22-04-2021</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905E4A1-BEB0-483F-A03C-0464BBBC1430}" type="slidenum">
              <a:rPr lang="en-IN" smtClean="0"/>
              <a:t>‹#›</a:t>
            </a:fld>
            <a:endParaRPr lang="en-IN"/>
          </a:p>
        </p:txBody>
      </p:sp>
    </p:spTree>
    <p:extLst>
      <p:ext uri="{BB962C8B-B14F-4D97-AF65-F5344CB8AC3E}">
        <p14:creationId xmlns:p14="http://schemas.microsoft.com/office/powerpoint/2010/main" val="21495109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3D76782-E5D0-4224-8F5E-0311C0382882}" type="datetimeFigureOut">
              <a:rPr lang="en-IN" smtClean="0"/>
              <a:t>22-04-2021</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905E4A1-BEB0-483F-A03C-0464BBBC1430}"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9758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3D76782-E5D0-4224-8F5E-0311C0382882}" type="datetimeFigureOut">
              <a:rPr lang="en-IN" smtClean="0"/>
              <a:t>22-04-2021</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905E4A1-BEB0-483F-A03C-0464BBBC1430}" type="slidenum">
              <a:rPr lang="en-IN" smtClean="0"/>
              <a:t>‹#›</a:t>
            </a:fld>
            <a:endParaRPr lang="en-IN"/>
          </a:p>
        </p:txBody>
      </p:sp>
    </p:spTree>
    <p:extLst>
      <p:ext uri="{BB962C8B-B14F-4D97-AF65-F5344CB8AC3E}">
        <p14:creationId xmlns:p14="http://schemas.microsoft.com/office/powerpoint/2010/main" val="2238489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D76782-E5D0-4224-8F5E-0311C0382882}" type="datetimeFigureOut">
              <a:rPr lang="en-IN" smtClean="0"/>
              <a:t>22-04-2021</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905E4A1-BEB0-483F-A03C-0464BBBC1430}" type="slidenum">
              <a:rPr lang="en-IN" smtClean="0"/>
              <a:t>‹#›</a:t>
            </a:fld>
            <a:endParaRPr lang="en-IN"/>
          </a:p>
        </p:txBody>
      </p:sp>
    </p:spTree>
    <p:extLst>
      <p:ext uri="{BB962C8B-B14F-4D97-AF65-F5344CB8AC3E}">
        <p14:creationId xmlns:p14="http://schemas.microsoft.com/office/powerpoint/2010/main" val="13111118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D76782-E5D0-4224-8F5E-0311C0382882}" type="datetimeFigureOut">
              <a:rPr lang="en-IN" smtClean="0"/>
              <a:t>22-04-2021</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905E4A1-BEB0-483F-A03C-0464BBBC1430}" type="slidenum">
              <a:rPr lang="en-IN" smtClean="0"/>
              <a:t>‹#›</a:t>
            </a:fld>
            <a:endParaRPr lang="en-IN"/>
          </a:p>
        </p:txBody>
      </p:sp>
    </p:spTree>
    <p:extLst>
      <p:ext uri="{BB962C8B-B14F-4D97-AF65-F5344CB8AC3E}">
        <p14:creationId xmlns:p14="http://schemas.microsoft.com/office/powerpoint/2010/main" val="428571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D76782-E5D0-4224-8F5E-0311C0382882}" type="datetimeFigureOut">
              <a:rPr lang="en-IN" smtClean="0"/>
              <a:t>22-04-2021</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905E4A1-BEB0-483F-A03C-0464BBBC1430}" type="slidenum">
              <a:rPr lang="en-IN" smtClean="0"/>
              <a:t>‹#›</a:t>
            </a:fld>
            <a:endParaRPr lang="en-IN"/>
          </a:p>
        </p:txBody>
      </p:sp>
    </p:spTree>
    <p:extLst>
      <p:ext uri="{BB962C8B-B14F-4D97-AF65-F5344CB8AC3E}">
        <p14:creationId xmlns:p14="http://schemas.microsoft.com/office/powerpoint/2010/main" val="3803259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D76782-E5D0-4224-8F5E-0311C0382882}" type="datetimeFigureOut">
              <a:rPr lang="en-IN" smtClean="0"/>
              <a:t>22-04-2021</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905E4A1-BEB0-483F-A03C-0464BBBC1430}" type="slidenum">
              <a:rPr lang="en-IN" smtClean="0"/>
              <a:t>‹#›</a:t>
            </a:fld>
            <a:endParaRPr lang="en-IN"/>
          </a:p>
        </p:txBody>
      </p:sp>
    </p:spTree>
    <p:extLst>
      <p:ext uri="{BB962C8B-B14F-4D97-AF65-F5344CB8AC3E}">
        <p14:creationId xmlns:p14="http://schemas.microsoft.com/office/powerpoint/2010/main" val="2907685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3D76782-E5D0-4224-8F5E-0311C0382882}" type="datetimeFigureOut">
              <a:rPr lang="en-IN" smtClean="0"/>
              <a:t>22-04-2021</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905E4A1-BEB0-483F-A03C-0464BBBC1430}" type="slidenum">
              <a:rPr lang="en-IN" smtClean="0"/>
              <a:t>‹#›</a:t>
            </a:fld>
            <a:endParaRPr lang="en-IN"/>
          </a:p>
        </p:txBody>
      </p:sp>
    </p:spTree>
    <p:extLst>
      <p:ext uri="{BB962C8B-B14F-4D97-AF65-F5344CB8AC3E}">
        <p14:creationId xmlns:p14="http://schemas.microsoft.com/office/powerpoint/2010/main" val="3785648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3D76782-E5D0-4224-8F5E-0311C0382882}" type="datetimeFigureOut">
              <a:rPr lang="en-IN" smtClean="0"/>
              <a:t>22-04-2021</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905E4A1-BEB0-483F-A03C-0464BBBC1430}" type="slidenum">
              <a:rPr lang="en-IN" smtClean="0"/>
              <a:t>‹#›</a:t>
            </a:fld>
            <a:endParaRPr lang="en-IN"/>
          </a:p>
        </p:txBody>
      </p:sp>
    </p:spTree>
    <p:extLst>
      <p:ext uri="{BB962C8B-B14F-4D97-AF65-F5344CB8AC3E}">
        <p14:creationId xmlns:p14="http://schemas.microsoft.com/office/powerpoint/2010/main" val="870528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3D76782-E5D0-4224-8F5E-0311C0382882}" type="datetimeFigureOut">
              <a:rPr lang="en-IN" smtClean="0"/>
              <a:t>22-04-2021</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905E4A1-BEB0-483F-A03C-0464BBBC1430}" type="slidenum">
              <a:rPr lang="en-IN" smtClean="0"/>
              <a:t>‹#›</a:t>
            </a:fld>
            <a:endParaRPr lang="en-IN"/>
          </a:p>
        </p:txBody>
      </p:sp>
    </p:spTree>
    <p:extLst>
      <p:ext uri="{BB962C8B-B14F-4D97-AF65-F5344CB8AC3E}">
        <p14:creationId xmlns:p14="http://schemas.microsoft.com/office/powerpoint/2010/main" val="425665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D76782-E5D0-4224-8F5E-0311C0382882}" type="datetimeFigureOut">
              <a:rPr lang="en-IN" smtClean="0"/>
              <a:t>22-04-2021</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905E4A1-BEB0-483F-A03C-0464BBBC1430}" type="slidenum">
              <a:rPr lang="en-IN" smtClean="0"/>
              <a:t>‹#›</a:t>
            </a:fld>
            <a:endParaRPr lang="en-IN"/>
          </a:p>
        </p:txBody>
      </p:sp>
    </p:spTree>
    <p:extLst>
      <p:ext uri="{BB962C8B-B14F-4D97-AF65-F5344CB8AC3E}">
        <p14:creationId xmlns:p14="http://schemas.microsoft.com/office/powerpoint/2010/main" val="731102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D76782-E5D0-4224-8F5E-0311C0382882}" type="datetimeFigureOut">
              <a:rPr lang="en-IN" smtClean="0"/>
              <a:t>22-04-2021</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905E4A1-BEB0-483F-A03C-0464BBBC1430}" type="slidenum">
              <a:rPr lang="en-IN" smtClean="0"/>
              <a:t>‹#›</a:t>
            </a:fld>
            <a:endParaRPr lang="en-IN"/>
          </a:p>
        </p:txBody>
      </p:sp>
    </p:spTree>
    <p:extLst>
      <p:ext uri="{BB962C8B-B14F-4D97-AF65-F5344CB8AC3E}">
        <p14:creationId xmlns:p14="http://schemas.microsoft.com/office/powerpoint/2010/main" val="82063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D76782-E5D0-4224-8F5E-0311C0382882}" type="datetimeFigureOut">
              <a:rPr lang="en-IN" smtClean="0"/>
              <a:t>22-04-2021</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905E4A1-BEB0-483F-A03C-0464BBBC1430}" type="slidenum">
              <a:rPr lang="en-IN" smtClean="0"/>
              <a:t>‹#›</a:t>
            </a:fld>
            <a:endParaRPr lang="en-IN"/>
          </a:p>
        </p:txBody>
      </p:sp>
    </p:spTree>
    <p:extLst>
      <p:ext uri="{BB962C8B-B14F-4D97-AF65-F5344CB8AC3E}">
        <p14:creationId xmlns:p14="http://schemas.microsoft.com/office/powerpoint/2010/main" val="2688115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3D76782-E5D0-4224-8F5E-0311C0382882}" type="datetimeFigureOut">
              <a:rPr lang="en-IN" smtClean="0"/>
              <a:t>22-04-2021</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905E4A1-BEB0-483F-A03C-0464BBBC1430}" type="slidenum">
              <a:rPr lang="en-IN" smtClean="0"/>
              <a:t>‹#›</a:t>
            </a:fld>
            <a:endParaRPr lang="en-IN"/>
          </a:p>
        </p:txBody>
      </p:sp>
    </p:spTree>
    <p:extLst>
      <p:ext uri="{BB962C8B-B14F-4D97-AF65-F5344CB8AC3E}">
        <p14:creationId xmlns:p14="http://schemas.microsoft.com/office/powerpoint/2010/main" val="3994477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businessjargons.com/indifference-map.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43387-0797-4ECF-89A2-3FEBFA79EB9D}"/>
              </a:ext>
            </a:extLst>
          </p:cNvPr>
          <p:cNvSpPr>
            <a:spLocks noGrp="1"/>
          </p:cNvSpPr>
          <p:nvPr>
            <p:ph type="ctrTitle"/>
          </p:nvPr>
        </p:nvSpPr>
        <p:spPr>
          <a:xfrm>
            <a:off x="200025" y="733426"/>
            <a:ext cx="12087225" cy="2695574"/>
          </a:xfrm>
        </p:spPr>
        <p:txBody>
          <a:bodyPr>
            <a:normAutofit/>
          </a:bodyPr>
          <a:lstStyle/>
          <a:p>
            <a:r>
              <a:rPr lang="en-US" sz="4400" dirty="0"/>
              <a:t>Consumer’s Equilibrium: Ordinal Approach</a:t>
            </a:r>
            <a:br>
              <a:rPr lang="hi-IN" dirty="0"/>
            </a:br>
            <a:r>
              <a:rPr lang="hi-IN" b="0" i="0" dirty="0">
                <a:solidFill>
                  <a:srgbClr val="000000"/>
                </a:solidFill>
                <a:effectLst/>
                <a:cs typeface="Roboto"/>
              </a:rPr>
              <a:t>उपभोक्ता साम्य: क्रमवाचक अवधारणा </a:t>
            </a:r>
            <a:endParaRPr lang="en-IN" dirty="0"/>
          </a:p>
        </p:txBody>
      </p:sp>
      <p:sp>
        <p:nvSpPr>
          <p:cNvPr id="3" name="Subtitle 2">
            <a:extLst>
              <a:ext uri="{FF2B5EF4-FFF2-40B4-BE49-F238E27FC236}">
                <a16:creationId xmlns:a16="http://schemas.microsoft.com/office/drawing/2014/main" id="{312F9CF1-997D-4227-9DD4-21FD262AB196}"/>
              </a:ext>
            </a:extLst>
          </p:cNvPr>
          <p:cNvSpPr>
            <a:spLocks noGrp="1"/>
          </p:cNvSpPr>
          <p:nvPr>
            <p:ph type="subTitle" idx="1"/>
          </p:nvPr>
        </p:nvSpPr>
        <p:spPr/>
        <p:txBody>
          <a:bodyPr>
            <a:noAutofit/>
          </a:bodyPr>
          <a:lstStyle/>
          <a:p>
            <a:pPr algn="ctr"/>
            <a:r>
              <a:rPr lang="en-US" sz="3200" dirty="0"/>
              <a:t>M.A. CBCS I Sem (Economics)</a:t>
            </a:r>
          </a:p>
          <a:p>
            <a:pPr algn="ctr"/>
            <a:r>
              <a:rPr lang="en-US" sz="3200" dirty="0"/>
              <a:t>Paper I: Micro Economics</a:t>
            </a:r>
          </a:p>
          <a:p>
            <a:pPr algn="ctr"/>
            <a:r>
              <a:rPr lang="en-US" sz="3200" dirty="0"/>
              <a:t>Dr. Neha </a:t>
            </a:r>
            <a:r>
              <a:rPr lang="en-US" sz="3200" dirty="0" err="1"/>
              <a:t>Paliwal</a:t>
            </a:r>
            <a:endParaRPr lang="en-IN" sz="3200" dirty="0"/>
          </a:p>
        </p:txBody>
      </p:sp>
    </p:spTree>
    <p:extLst>
      <p:ext uri="{BB962C8B-B14F-4D97-AF65-F5344CB8AC3E}">
        <p14:creationId xmlns:p14="http://schemas.microsoft.com/office/powerpoint/2010/main" val="2518324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F67D2-421C-4C66-9B1E-332EB90E091E}"/>
              </a:ext>
            </a:extLst>
          </p:cNvPr>
          <p:cNvSpPr>
            <a:spLocks noGrp="1"/>
          </p:cNvSpPr>
          <p:nvPr>
            <p:ph type="title"/>
          </p:nvPr>
        </p:nvSpPr>
        <p:spPr/>
        <p:txBody>
          <a:bodyPr/>
          <a:lstStyle/>
          <a:p>
            <a:r>
              <a:rPr lang="en-US" dirty="0"/>
              <a:t>Meaning of Consumer’s Equilibrium</a:t>
            </a:r>
            <a:endParaRPr lang="en-IN" dirty="0"/>
          </a:p>
        </p:txBody>
      </p:sp>
      <p:sp>
        <p:nvSpPr>
          <p:cNvPr id="3" name="Content Placeholder 2">
            <a:extLst>
              <a:ext uri="{FF2B5EF4-FFF2-40B4-BE49-F238E27FC236}">
                <a16:creationId xmlns:a16="http://schemas.microsoft.com/office/drawing/2014/main" id="{41877284-ADF7-4CE8-B658-A8457CD0B818}"/>
              </a:ext>
            </a:extLst>
          </p:cNvPr>
          <p:cNvSpPr>
            <a:spLocks noGrp="1"/>
          </p:cNvSpPr>
          <p:nvPr>
            <p:ph idx="1"/>
          </p:nvPr>
        </p:nvSpPr>
        <p:spPr/>
        <p:txBody>
          <a:bodyPr/>
          <a:lstStyle/>
          <a:p>
            <a:pPr algn="just"/>
            <a:r>
              <a:rPr lang="en-US" b="0" i="0" dirty="0">
                <a:solidFill>
                  <a:srgbClr val="333333"/>
                </a:solidFill>
                <a:effectLst/>
                <a:latin typeface="Roboto"/>
              </a:rPr>
              <a:t>Consumer’s equilibrium is a situation when a consumer spends his given income on the purchase of one or more commodities in such a way that he gets the maximum satisfaction and has no urge to change the level of consumption, given the prices of commodities and level of the income.</a:t>
            </a:r>
            <a:endParaRPr lang="hi-IN" b="0" i="0" dirty="0">
              <a:solidFill>
                <a:srgbClr val="333333"/>
              </a:solidFill>
              <a:effectLst/>
              <a:latin typeface="Roboto"/>
            </a:endParaRPr>
          </a:p>
          <a:p>
            <a:pPr marL="0" indent="0" algn="just">
              <a:buNone/>
            </a:pPr>
            <a:endParaRPr lang="en-US" b="0" i="0" dirty="0">
              <a:solidFill>
                <a:srgbClr val="333333"/>
              </a:solidFill>
              <a:effectLst/>
              <a:latin typeface="Roboto"/>
            </a:endParaRPr>
          </a:p>
          <a:p>
            <a:pPr algn="just"/>
            <a:r>
              <a:rPr lang="hi-IN" b="0" i="0" dirty="0">
                <a:solidFill>
                  <a:srgbClr val="000000"/>
                </a:solidFill>
                <a:effectLst/>
                <a:cs typeface="Roboto"/>
              </a:rPr>
              <a:t>वस्तुओं के मूल्य और आय  स्तर दी होने पर, उपभोक्ता संतुलन एक ऐसी स्थिति है जब कोई उपभोक्ता अपनी दी गई आय को इस तरह से एक या अधिक वस्तुओं के क्रय पर खर्च करता है जिससे उसे अधिकतम संतुष्टि मिलती है और वह  उपभोग के इस स्तर को बदलने की कोई इच्छा  नहीं करता है।</a:t>
            </a:r>
            <a:endParaRPr lang="en-IN" dirty="0"/>
          </a:p>
        </p:txBody>
      </p:sp>
      <p:sp>
        <p:nvSpPr>
          <p:cNvPr id="4" name="TextBox 3">
            <a:extLst>
              <a:ext uri="{FF2B5EF4-FFF2-40B4-BE49-F238E27FC236}">
                <a16:creationId xmlns:a16="http://schemas.microsoft.com/office/drawing/2014/main" id="{8BCEBBFE-288F-484C-946E-12E91C857FC9}"/>
              </a:ext>
            </a:extLst>
          </p:cNvPr>
          <p:cNvSpPr txBox="1"/>
          <p:nvPr/>
        </p:nvSpPr>
        <p:spPr>
          <a:xfrm rot="10800000" flipV="1">
            <a:off x="9602787" y="6069629"/>
            <a:ext cx="2189161" cy="307777"/>
          </a:xfrm>
          <a:prstGeom prst="rect">
            <a:avLst/>
          </a:prstGeom>
          <a:noFill/>
        </p:spPr>
        <p:txBody>
          <a:bodyPr wrap="square" rtlCol="0">
            <a:spAutoFit/>
          </a:bodyPr>
          <a:lstStyle/>
          <a:p>
            <a:r>
              <a:rPr lang="hi-IN" sz="1400" dirty="0"/>
              <a:t>Dr. Neha Paliwal </a:t>
            </a:r>
            <a:endParaRPr lang="en-IN" sz="1400" dirty="0"/>
          </a:p>
        </p:txBody>
      </p:sp>
    </p:spTree>
    <p:extLst>
      <p:ext uri="{BB962C8B-B14F-4D97-AF65-F5344CB8AC3E}">
        <p14:creationId xmlns:p14="http://schemas.microsoft.com/office/powerpoint/2010/main" val="2699814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E31CC-FDA1-4EA9-A643-ECC82294B99F}"/>
              </a:ext>
            </a:extLst>
          </p:cNvPr>
          <p:cNvSpPr>
            <a:spLocks noGrp="1"/>
          </p:cNvSpPr>
          <p:nvPr>
            <p:ph type="title"/>
          </p:nvPr>
        </p:nvSpPr>
        <p:spPr>
          <a:xfrm>
            <a:off x="1866901" y="95250"/>
            <a:ext cx="9637712" cy="2038350"/>
          </a:xfrm>
        </p:spPr>
        <p:txBody>
          <a:bodyPr>
            <a:normAutofit fontScale="90000"/>
          </a:bodyPr>
          <a:lstStyle/>
          <a:p>
            <a:pPr algn="ctr"/>
            <a:r>
              <a:rPr lang="hi-IN" dirty="0"/>
              <a:t>Tools for Consumer’s Equilibrium Analysis in Ordinal Approach </a:t>
            </a:r>
            <a:br>
              <a:rPr lang="hi-IN" dirty="0"/>
            </a:br>
            <a:r>
              <a:rPr lang="hi-IN" dirty="0"/>
              <a:t>क्रमवाचक अवधारणा में उपभोक्ता साम्य विश्लेषण के लिए उपकरण  </a:t>
            </a:r>
            <a:endParaRPr lang="en-IN" dirty="0"/>
          </a:p>
        </p:txBody>
      </p:sp>
      <p:sp>
        <p:nvSpPr>
          <p:cNvPr id="3" name="Content Placeholder 2">
            <a:extLst>
              <a:ext uri="{FF2B5EF4-FFF2-40B4-BE49-F238E27FC236}">
                <a16:creationId xmlns:a16="http://schemas.microsoft.com/office/drawing/2014/main" id="{7F20AB89-58D9-46A2-BF02-43B474CEBAAD}"/>
              </a:ext>
            </a:extLst>
          </p:cNvPr>
          <p:cNvSpPr>
            <a:spLocks noGrp="1"/>
          </p:cNvSpPr>
          <p:nvPr>
            <p:ph idx="1"/>
          </p:nvPr>
        </p:nvSpPr>
        <p:spPr>
          <a:xfrm>
            <a:off x="1314449" y="2133600"/>
            <a:ext cx="10791825" cy="4629150"/>
          </a:xfrm>
        </p:spPr>
        <p:txBody>
          <a:bodyPr>
            <a:normAutofit lnSpcReduction="10000"/>
          </a:bodyPr>
          <a:lstStyle/>
          <a:p>
            <a:pPr marL="0" indent="0">
              <a:buNone/>
            </a:pPr>
            <a:r>
              <a:rPr lang="hi-IN" sz="2000" b="1" i="0" u="none" strike="noStrike" dirty="0">
                <a:solidFill>
                  <a:schemeClr val="tx1"/>
                </a:solidFill>
                <a:effectLst/>
                <a:latin typeface="Rubik"/>
                <a:hlinkClick r:id="rId2">
                  <a:extLst>
                    <a:ext uri="{A12FA001-AC4F-418D-AE19-62706E023703}">
                      <ahyp:hlinkClr xmlns:ahyp="http://schemas.microsoft.com/office/drawing/2018/hyperlinkcolor" val="tx"/>
                    </a:ext>
                  </a:extLst>
                </a:hlinkClick>
              </a:rPr>
              <a:t>1. </a:t>
            </a:r>
            <a:r>
              <a:rPr lang="en-US" sz="2000" b="1" i="0" u="none" strike="noStrike" dirty="0">
                <a:solidFill>
                  <a:schemeClr val="tx1"/>
                </a:solidFill>
                <a:effectLst/>
                <a:latin typeface="Rubik"/>
                <a:hlinkClick r:id="rId2">
                  <a:extLst>
                    <a:ext uri="{A12FA001-AC4F-418D-AE19-62706E023703}">
                      <ahyp:hlinkClr xmlns:ahyp="http://schemas.microsoft.com/office/drawing/2018/hyperlinkcolor" val="tx"/>
                    </a:ext>
                  </a:extLst>
                </a:hlinkClick>
              </a:rPr>
              <a:t>Indifference Map</a:t>
            </a:r>
            <a:r>
              <a:rPr lang="en-US" sz="2000" b="1" i="0" dirty="0">
                <a:solidFill>
                  <a:srgbClr val="222222"/>
                </a:solidFill>
                <a:effectLst/>
                <a:latin typeface="Rubik"/>
              </a:rPr>
              <a:t>: </a:t>
            </a:r>
            <a:r>
              <a:rPr lang="en-US" sz="2000" b="0" i="0" dirty="0">
                <a:solidFill>
                  <a:srgbClr val="222222"/>
                </a:solidFill>
                <a:effectLst/>
                <a:latin typeface="Rubik"/>
              </a:rPr>
              <a:t> The indifference curve </a:t>
            </a:r>
            <a:r>
              <a:rPr lang="hi-IN" sz="2000" dirty="0">
                <a:solidFill>
                  <a:srgbClr val="222222"/>
                </a:solidFill>
                <a:latin typeface="Rubik"/>
              </a:rPr>
              <a:t>is the locus of </a:t>
            </a:r>
            <a:r>
              <a:rPr lang="en-US" sz="2000" b="0" i="0" dirty="0">
                <a:solidFill>
                  <a:srgbClr val="222222"/>
                </a:solidFill>
                <a:effectLst/>
                <a:latin typeface="Rubik"/>
              </a:rPr>
              <a:t>different combinations of two</a:t>
            </a:r>
            <a:r>
              <a:rPr lang="hi-IN" sz="2000" b="0" i="0" dirty="0">
                <a:solidFill>
                  <a:srgbClr val="222222"/>
                </a:solidFill>
                <a:effectLst/>
                <a:latin typeface="Rubik"/>
              </a:rPr>
              <a:t> </a:t>
            </a:r>
            <a:r>
              <a:rPr lang="en-US" sz="2000" b="0" i="0" dirty="0">
                <a:solidFill>
                  <a:srgbClr val="222222"/>
                </a:solidFill>
                <a:effectLst/>
                <a:latin typeface="Rubik"/>
              </a:rPr>
              <a:t>goods that yield the same level of satisfaction (utility) to the consumer. The indifference map contains different indifference curves showing</a:t>
            </a:r>
            <a:r>
              <a:rPr lang="hi-IN" sz="2000" b="0" i="0" dirty="0">
                <a:solidFill>
                  <a:srgbClr val="222222"/>
                </a:solidFill>
                <a:effectLst/>
                <a:latin typeface="Rubik"/>
              </a:rPr>
              <a:t> different levels of utility</a:t>
            </a:r>
            <a:r>
              <a:rPr lang="en-US" sz="2000" b="0" i="0" dirty="0">
                <a:solidFill>
                  <a:srgbClr val="222222"/>
                </a:solidFill>
                <a:effectLst/>
                <a:latin typeface="Rubik"/>
              </a:rPr>
              <a:t>.</a:t>
            </a:r>
            <a:endParaRPr lang="hi-IN" sz="2000" b="0" i="0" dirty="0">
              <a:solidFill>
                <a:srgbClr val="222222"/>
              </a:solidFill>
              <a:effectLst/>
              <a:latin typeface="Rubik"/>
            </a:endParaRPr>
          </a:p>
          <a:p>
            <a:pPr marL="0" indent="0">
              <a:buNone/>
            </a:pPr>
            <a:r>
              <a:rPr lang="hi-IN" sz="2000" b="1" i="0" dirty="0">
                <a:solidFill>
                  <a:srgbClr val="000000"/>
                </a:solidFill>
                <a:effectLst/>
                <a:latin typeface="Roboto"/>
              </a:rPr>
              <a:t>   </a:t>
            </a:r>
            <a:r>
              <a:rPr lang="hi-IN" sz="2000" b="1" i="0" u="sng" dirty="0">
                <a:solidFill>
                  <a:srgbClr val="000000"/>
                </a:solidFill>
                <a:effectLst/>
                <a:latin typeface="Roboto"/>
              </a:rPr>
              <a:t>उदासीनता मानचित्र</a:t>
            </a:r>
            <a:r>
              <a:rPr lang="hi-IN" sz="2000" b="0" i="0" dirty="0">
                <a:solidFill>
                  <a:srgbClr val="000000"/>
                </a:solidFill>
                <a:effectLst/>
                <a:latin typeface="Roboto"/>
              </a:rPr>
              <a:t>: उदासीनता वक्र दो वस्तुओं के विभिन्न संयोगों का बिन्दुपथ है जो </a:t>
            </a:r>
          </a:p>
          <a:p>
            <a:pPr marL="0" indent="0">
              <a:buNone/>
            </a:pPr>
            <a:r>
              <a:rPr lang="hi-IN" sz="2000" b="0" i="0" dirty="0">
                <a:solidFill>
                  <a:srgbClr val="000000"/>
                </a:solidFill>
                <a:effectLst/>
                <a:latin typeface="Roboto"/>
              </a:rPr>
              <a:t>   उपभोक्ता को समान संतुष्टि (उपयोगिता) प्रदान करते हैं। उदासीनता मानचित्र में विभिन्न</a:t>
            </a:r>
          </a:p>
          <a:p>
            <a:pPr marL="0" indent="0">
              <a:buNone/>
            </a:pPr>
            <a:r>
              <a:rPr lang="hi-IN" sz="2000" dirty="0">
                <a:solidFill>
                  <a:srgbClr val="000000"/>
                </a:solidFill>
                <a:latin typeface="Roboto"/>
              </a:rPr>
              <a:t>   </a:t>
            </a:r>
            <a:r>
              <a:rPr lang="hi-IN" sz="2000" b="0" i="0" dirty="0">
                <a:solidFill>
                  <a:srgbClr val="000000"/>
                </a:solidFill>
                <a:effectLst/>
                <a:latin typeface="Roboto"/>
              </a:rPr>
              <a:t> उदासीनता वक्र होते हैं जो उपयोगिता के विभिन्न स्तरों को दर्शाते हैं।</a:t>
            </a:r>
            <a:endParaRPr lang="hi-IN" sz="2000" dirty="0">
              <a:solidFill>
                <a:srgbClr val="222222"/>
              </a:solidFill>
              <a:latin typeface="Rubik"/>
            </a:endParaRPr>
          </a:p>
          <a:p>
            <a:pPr marL="0" indent="0">
              <a:buNone/>
            </a:pPr>
            <a:r>
              <a:rPr lang="hi-IN" sz="2000" b="1" i="0" u="sng" dirty="0">
                <a:solidFill>
                  <a:srgbClr val="222222"/>
                </a:solidFill>
                <a:effectLst/>
                <a:latin typeface="Rubik"/>
              </a:rPr>
              <a:t>2. Budget Line</a:t>
            </a:r>
            <a:r>
              <a:rPr lang="hi-IN" sz="2000" b="0" i="0" dirty="0">
                <a:solidFill>
                  <a:srgbClr val="222222"/>
                </a:solidFill>
                <a:effectLst/>
                <a:latin typeface="Rubik"/>
              </a:rPr>
              <a:t>:T</a:t>
            </a:r>
            <a:r>
              <a:rPr lang="en-US" sz="2000" b="0" i="0" dirty="0">
                <a:solidFill>
                  <a:srgbClr val="222222"/>
                </a:solidFill>
                <a:effectLst/>
                <a:latin typeface="Rubik"/>
              </a:rPr>
              <a:t>he budget line represents the different quantity combinations of available commodities that a consumer can purchase given his level of income and the market price of </a:t>
            </a:r>
            <a:r>
              <a:rPr lang="hi-IN" sz="2000" b="0" i="0" dirty="0">
                <a:solidFill>
                  <a:srgbClr val="222222"/>
                </a:solidFill>
                <a:effectLst/>
                <a:latin typeface="Rubik"/>
              </a:rPr>
              <a:t>commodities.</a:t>
            </a:r>
          </a:p>
          <a:p>
            <a:pPr marL="0" indent="0">
              <a:buNone/>
            </a:pPr>
            <a:r>
              <a:rPr lang="hi-IN" sz="2000" b="0" i="0" dirty="0">
                <a:solidFill>
                  <a:srgbClr val="000000"/>
                </a:solidFill>
                <a:effectLst/>
                <a:cs typeface="Roboto"/>
              </a:rPr>
              <a:t>       </a:t>
            </a:r>
            <a:r>
              <a:rPr lang="hi-IN" sz="2000" b="1" i="0" u="sng" dirty="0">
                <a:solidFill>
                  <a:srgbClr val="000000"/>
                </a:solidFill>
                <a:effectLst/>
                <a:cs typeface="Roboto"/>
              </a:rPr>
              <a:t>बजट रेखा : </a:t>
            </a:r>
            <a:r>
              <a:rPr lang="hi-IN" sz="2000" b="0" i="0" dirty="0">
                <a:solidFill>
                  <a:srgbClr val="000000"/>
                </a:solidFill>
                <a:effectLst/>
                <a:cs typeface="Roboto"/>
              </a:rPr>
              <a:t>बजट  रेखा उपलब्ध वस्तुओं के विभिन्न मात्रा संयोगों  को प्रदर्शित  करती है</a:t>
            </a:r>
          </a:p>
          <a:p>
            <a:pPr marL="0" indent="0">
              <a:buNone/>
            </a:pPr>
            <a:r>
              <a:rPr lang="hi-IN" sz="2000" b="0" i="0" dirty="0">
                <a:solidFill>
                  <a:srgbClr val="000000"/>
                </a:solidFill>
                <a:effectLst/>
                <a:cs typeface="Roboto"/>
              </a:rPr>
              <a:t>      जो उपभोक्ता अपनी आय का स्तर और वस्तुओं के बाजार मूल्य दिए होने पर खरीद क्रय कर </a:t>
            </a:r>
          </a:p>
          <a:p>
            <a:pPr marL="0" indent="0">
              <a:buNone/>
            </a:pPr>
            <a:r>
              <a:rPr lang="hi-IN" sz="2000" b="0" i="0" dirty="0">
                <a:solidFill>
                  <a:srgbClr val="000000"/>
                </a:solidFill>
                <a:effectLst/>
                <a:cs typeface="Roboto"/>
              </a:rPr>
              <a:t>       सकता है।</a:t>
            </a:r>
            <a:endParaRPr lang="en-IN" sz="1800" dirty="0"/>
          </a:p>
          <a:p>
            <a:endParaRPr lang="en-US" b="0" i="0" dirty="0">
              <a:solidFill>
                <a:srgbClr val="222222"/>
              </a:solidFill>
              <a:effectLst/>
              <a:latin typeface="Rubik"/>
            </a:endParaRPr>
          </a:p>
          <a:p>
            <a:endParaRPr lang="en-IN" dirty="0"/>
          </a:p>
        </p:txBody>
      </p:sp>
      <p:sp>
        <p:nvSpPr>
          <p:cNvPr id="4" name="TextBox 3">
            <a:extLst>
              <a:ext uri="{FF2B5EF4-FFF2-40B4-BE49-F238E27FC236}">
                <a16:creationId xmlns:a16="http://schemas.microsoft.com/office/drawing/2014/main" id="{7F2BDAFA-AA2C-42E7-B340-093C4FF4B35D}"/>
              </a:ext>
            </a:extLst>
          </p:cNvPr>
          <p:cNvSpPr txBox="1"/>
          <p:nvPr/>
        </p:nvSpPr>
        <p:spPr>
          <a:xfrm rot="10800000" flipV="1">
            <a:off x="9782970" y="6454973"/>
            <a:ext cx="2189161" cy="307777"/>
          </a:xfrm>
          <a:prstGeom prst="rect">
            <a:avLst/>
          </a:prstGeom>
          <a:noFill/>
        </p:spPr>
        <p:txBody>
          <a:bodyPr wrap="square" rtlCol="0">
            <a:spAutoFit/>
          </a:bodyPr>
          <a:lstStyle/>
          <a:p>
            <a:r>
              <a:rPr lang="hi-IN" sz="1400" dirty="0"/>
              <a:t>Dr. Neha Paliwal </a:t>
            </a:r>
            <a:endParaRPr lang="en-IN" sz="1400" dirty="0"/>
          </a:p>
        </p:txBody>
      </p:sp>
    </p:spTree>
    <p:extLst>
      <p:ext uri="{BB962C8B-B14F-4D97-AF65-F5344CB8AC3E}">
        <p14:creationId xmlns:p14="http://schemas.microsoft.com/office/powerpoint/2010/main" val="1907155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209800" y="0"/>
            <a:ext cx="7772400" cy="762000"/>
          </a:xfrm>
        </p:spPr>
        <p:txBody>
          <a:bodyPr>
            <a:normAutofit fontScale="90000"/>
          </a:bodyPr>
          <a:lstStyle/>
          <a:p>
            <a:r>
              <a:rPr lang="hi-IN" dirty="0"/>
              <a:t>Indifference Map (उदासीनता मानचित्र )</a:t>
            </a:r>
            <a:endParaRPr lang="en-US" dirty="0"/>
          </a:p>
        </p:txBody>
      </p:sp>
      <p:sp>
        <p:nvSpPr>
          <p:cNvPr id="25603" name="Line 3"/>
          <p:cNvSpPr>
            <a:spLocks noChangeShapeType="1"/>
          </p:cNvSpPr>
          <p:nvPr/>
        </p:nvSpPr>
        <p:spPr bwMode="auto">
          <a:xfrm>
            <a:off x="2438400" y="1295400"/>
            <a:ext cx="0" cy="4648200"/>
          </a:xfrm>
          <a:prstGeom prst="line">
            <a:avLst/>
          </a:prstGeom>
          <a:noFill/>
          <a:ln w="76200">
            <a:solidFill>
              <a:schemeClr val="tx1"/>
            </a:solidFill>
            <a:round/>
            <a:headEnd/>
            <a:tailEnd/>
          </a:ln>
          <a:effectLst/>
        </p:spPr>
        <p:txBody>
          <a:bodyPr/>
          <a:lstStyle/>
          <a:p>
            <a:endParaRPr lang="en-IN"/>
          </a:p>
        </p:txBody>
      </p:sp>
      <p:sp>
        <p:nvSpPr>
          <p:cNvPr id="25604" name="Line 4"/>
          <p:cNvSpPr>
            <a:spLocks noChangeShapeType="1"/>
          </p:cNvSpPr>
          <p:nvPr/>
        </p:nvSpPr>
        <p:spPr bwMode="auto">
          <a:xfrm>
            <a:off x="2438400" y="5943600"/>
            <a:ext cx="7620000" cy="0"/>
          </a:xfrm>
          <a:prstGeom prst="line">
            <a:avLst/>
          </a:prstGeom>
          <a:noFill/>
          <a:ln w="76200">
            <a:solidFill>
              <a:schemeClr val="tx1"/>
            </a:solidFill>
            <a:round/>
            <a:headEnd/>
            <a:tailEnd/>
          </a:ln>
          <a:effectLst/>
        </p:spPr>
        <p:txBody>
          <a:bodyPr/>
          <a:lstStyle/>
          <a:p>
            <a:endParaRPr lang="en-IN"/>
          </a:p>
        </p:txBody>
      </p:sp>
      <p:sp>
        <p:nvSpPr>
          <p:cNvPr id="25605" name="Freeform 5"/>
          <p:cNvSpPr>
            <a:spLocks/>
          </p:cNvSpPr>
          <p:nvPr/>
        </p:nvSpPr>
        <p:spPr bwMode="auto">
          <a:xfrm>
            <a:off x="2667000" y="2209800"/>
            <a:ext cx="4343400" cy="3454400"/>
          </a:xfrm>
          <a:custGeom>
            <a:avLst/>
            <a:gdLst/>
            <a:ahLst/>
            <a:cxnLst>
              <a:cxn ang="0">
                <a:pos x="0" y="0"/>
              </a:cxn>
              <a:cxn ang="0">
                <a:pos x="144" y="912"/>
              </a:cxn>
              <a:cxn ang="0">
                <a:pos x="480" y="1632"/>
              </a:cxn>
              <a:cxn ang="0">
                <a:pos x="1104" y="2064"/>
              </a:cxn>
              <a:cxn ang="0">
                <a:pos x="1728" y="2160"/>
              </a:cxn>
              <a:cxn ang="0">
                <a:pos x="2736" y="2160"/>
              </a:cxn>
            </a:cxnLst>
            <a:rect l="0" t="0" r="r" b="b"/>
            <a:pathLst>
              <a:path w="2736" h="2176">
                <a:moveTo>
                  <a:pt x="0" y="0"/>
                </a:moveTo>
                <a:cubicBezTo>
                  <a:pt x="32" y="320"/>
                  <a:pt x="64" y="640"/>
                  <a:pt x="144" y="912"/>
                </a:cubicBezTo>
                <a:cubicBezTo>
                  <a:pt x="224" y="1184"/>
                  <a:pt x="320" y="1440"/>
                  <a:pt x="480" y="1632"/>
                </a:cubicBezTo>
                <a:cubicBezTo>
                  <a:pt x="640" y="1824"/>
                  <a:pt x="896" y="1976"/>
                  <a:pt x="1104" y="2064"/>
                </a:cubicBezTo>
                <a:cubicBezTo>
                  <a:pt x="1312" y="2152"/>
                  <a:pt x="1456" y="2144"/>
                  <a:pt x="1728" y="2160"/>
                </a:cubicBezTo>
                <a:cubicBezTo>
                  <a:pt x="2000" y="2176"/>
                  <a:pt x="2568" y="2160"/>
                  <a:pt x="2736" y="2160"/>
                </a:cubicBezTo>
              </a:path>
            </a:pathLst>
          </a:custGeom>
          <a:noFill/>
          <a:ln w="38100" cmpd="sng">
            <a:solidFill>
              <a:schemeClr val="tx1"/>
            </a:solidFill>
            <a:round/>
            <a:headEnd/>
            <a:tailEnd/>
          </a:ln>
          <a:effectLst/>
        </p:spPr>
        <p:txBody>
          <a:bodyPr/>
          <a:lstStyle/>
          <a:p>
            <a:endParaRPr lang="en-IN"/>
          </a:p>
        </p:txBody>
      </p:sp>
      <p:sp>
        <p:nvSpPr>
          <p:cNvPr id="25606" name="Freeform 6"/>
          <p:cNvSpPr>
            <a:spLocks/>
          </p:cNvSpPr>
          <p:nvPr/>
        </p:nvSpPr>
        <p:spPr bwMode="auto">
          <a:xfrm>
            <a:off x="3200400" y="1752600"/>
            <a:ext cx="4343400" cy="3454400"/>
          </a:xfrm>
          <a:custGeom>
            <a:avLst/>
            <a:gdLst/>
            <a:ahLst/>
            <a:cxnLst>
              <a:cxn ang="0">
                <a:pos x="0" y="0"/>
              </a:cxn>
              <a:cxn ang="0">
                <a:pos x="144" y="912"/>
              </a:cxn>
              <a:cxn ang="0">
                <a:pos x="480" y="1632"/>
              </a:cxn>
              <a:cxn ang="0">
                <a:pos x="1104" y="2064"/>
              </a:cxn>
              <a:cxn ang="0">
                <a:pos x="1728" y="2160"/>
              </a:cxn>
              <a:cxn ang="0">
                <a:pos x="2736" y="2160"/>
              </a:cxn>
            </a:cxnLst>
            <a:rect l="0" t="0" r="r" b="b"/>
            <a:pathLst>
              <a:path w="2736" h="2176">
                <a:moveTo>
                  <a:pt x="0" y="0"/>
                </a:moveTo>
                <a:cubicBezTo>
                  <a:pt x="32" y="320"/>
                  <a:pt x="64" y="640"/>
                  <a:pt x="144" y="912"/>
                </a:cubicBezTo>
                <a:cubicBezTo>
                  <a:pt x="224" y="1184"/>
                  <a:pt x="320" y="1440"/>
                  <a:pt x="480" y="1632"/>
                </a:cubicBezTo>
                <a:cubicBezTo>
                  <a:pt x="640" y="1824"/>
                  <a:pt x="896" y="1976"/>
                  <a:pt x="1104" y="2064"/>
                </a:cubicBezTo>
                <a:cubicBezTo>
                  <a:pt x="1312" y="2152"/>
                  <a:pt x="1456" y="2144"/>
                  <a:pt x="1728" y="2160"/>
                </a:cubicBezTo>
                <a:cubicBezTo>
                  <a:pt x="2000" y="2176"/>
                  <a:pt x="2568" y="2160"/>
                  <a:pt x="2736" y="2160"/>
                </a:cubicBezTo>
              </a:path>
            </a:pathLst>
          </a:custGeom>
          <a:noFill/>
          <a:ln w="38100" cmpd="sng">
            <a:solidFill>
              <a:schemeClr val="tx1"/>
            </a:solidFill>
            <a:round/>
            <a:headEnd/>
            <a:tailEnd/>
          </a:ln>
          <a:effectLst/>
        </p:spPr>
        <p:txBody>
          <a:bodyPr/>
          <a:lstStyle/>
          <a:p>
            <a:endParaRPr lang="en-IN"/>
          </a:p>
        </p:txBody>
      </p:sp>
      <p:sp>
        <p:nvSpPr>
          <p:cNvPr id="25607" name="Freeform 7"/>
          <p:cNvSpPr>
            <a:spLocks/>
          </p:cNvSpPr>
          <p:nvPr/>
        </p:nvSpPr>
        <p:spPr bwMode="auto">
          <a:xfrm>
            <a:off x="3581400" y="1295400"/>
            <a:ext cx="4343400" cy="3454400"/>
          </a:xfrm>
          <a:custGeom>
            <a:avLst/>
            <a:gdLst/>
            <a:ahLst/>
            <a:cxnLst>
              <a:cxn ang="0">
                <a:pos x="0" y="0"/>
              </a:cxn>
              <a:cxn ang="0">
                <a:pos x="144" y="912"/>
              </a:cxn>
              <a:cxn ang="0">
                <a:pos x="480" y="1632"/>
              </a:cxn>
              <a:cxn ang="0">
                <a:pos x="1104" y="2064"/>
              </a:cxn>
              <a:cxn ang="0">
                <a:pos x="1728" y="2160"/>
              </a:cxn>
              <a:cxn ang="0">
                <a:pos x="2736" y="2160"/>
              </a:cxn>
            </a:cxnLst>
            <a:rect l="0" t="0" r="r" b="b"/>
            <a:pathLst>
              <a:path w="2736" h="2176">
                <a:moveTo>
                  <a:pt x="0" y="0"/>
                </a:moveTo>
                <a:cubicBezTo>
                  <a:pt x="32" y="320"/>
                  <a:pt x="64" y="640"/>
                  <a:pt x="144" y="912"/>
                </a:cubicBezTo>
                <a:cubicBezTo>
                  <a:pt x="224" y="1184"/>
                  <a:pt x="320" y="1440"/>
                  <a:pt x="480" y="1632"/>
                </a:cubicBezTo>
                <a:cubicBezTo>
                  <a:pt x="640" y="1824"/>
                  <a:pt x="896" y="1976"/>
                  <a:pt x="1104" y="2064"/>
                </a:cubicBezTo>
                <a:cubicBezTo>
                  <a:pt x="1312" y="2152"/>
                  <a:pt x="1456" y="2144"/>
                  <a:pt x="1728" y="2160"/>
                </a:cubicBezTo>
                <a:cubicBezTo>
                  <a:pt x="2000" y="2176"/>
                  <a:pt x="2568" y="2160"/>
                  <a:pt x="2736" y="2160"/>
                </a:cubicBezTo>
              </a:path>
            </a:pathLst>
          </a:custGeom>
          <a:noFill/>
          <a:ln w="38100" cmpd="sng">
            <a:solidFill>
              <a:schemeClr val="tx1"/>
            </a:solidFill>
            <a:round/>
            <a:headEnd/>
            <a:tailEnd/>
          </a:ln>
          <a:effectLst/>
        </p:spPr>
        <p:txBody>
          <a:bodyPr/>
          <a:lstStyle/>
          <a:p>
            <a:endParaRPr lang="en-IN"/>
          </a:p>
        </p:txBody>
      </p:sp>
      <p:sp>
        <p:nvSpPr>
          <p:cNvPr id="25609" name="Text Box 9"/>
          <p:cNvSpPr txBox="1">
            <a:spLocks noChangeArrowheads="1"/>
          </p:cNvSpPr>
          <p:nvPr/>
        </p:nvSpPr>
        <p:spPr bwMode="auto">
          <a:xfrm>
            <a:off x="9852025" y="6038335"/>
            <a:ext cx="1051891" cy="369332"/>
          </a:xfrm>
          <a:prstGeom prst="rect">
            <a:avLst/>
          </a:prstGeom>
          <a:noFill/>
          <a:ln w="9525">
            <a:noFill/>
            <a:miter lim="800000"/>
            <a:headEnd/>
            <a:tailEnd/>
          </a:ln>
          <a:effectLst/>
        </p:spPr>
        <p:txBody>
          <a:bodyPr wrap="none">
            <a:spAutoFit/>
          </a:bodyPr>
          <a:lstStyle/>
          <a:p>
            <a:r>
              <a:rPr lang="hi-IN" dirty="0"/>
              <a:t>Good </a:t>
            </a:r>
            <a:r>
              <a:rPr lang="en-US" dirty="0"/>
              <a:t>X</a:t>
            </a:r>
          </a:p>
        </p:txBody>
      </p:sp>
      <p:sp>
        <p:nvSpPr>
          <p:cNvPr id="25610" name="Text Box 10"/>
          <p:cNvSpPr txBox="1">
            <a:spLocks noChangeArrowheads="1"/>
          </p:cNvSpPr>
          <p:nvPr/>
        </p:nvSpPr>
        <p:spPr bwMode="auto">
          <a:xfrm>
            <a:off x="2117725" y="831334"/>
            <a:ext cx="1047082" cy="369332"/>
          </a:xfrm>
          <a:prstGeom prst="rect">
            <a:avLst/>
          </a:prstGeom>
          <a:noFill/>
          <a:ln w="9525">
            <a:noFill/>
            <a:miter lim="800000"/>
            <a:headEnd/>
            <a:tailEnd/>
          </a:ln>
          <a:effectLst/>
        </p:spPr>
        <p:txBody>
          <a:bodyPr wrap="none">
            <a:spAutoFit/>
          </a:bodyPr>
          <a:lstStyle/>
          <a:p>
            <a:r>
              <a:rPr lang="hi-IN" dirty="0"/>
              <a:t>Good </a:t>
            </a:r>
            <a:r>
              <a:rPr lang="en-US" dirty="0"/>
              <a:t>Y</a:t>
            </a:r>
          </a:p>
        </p:txBody>
      </p:sp>
      <p:sp>
        <p:nvSpPr>
          <p:cNvPr id="25611" name="Text Box 11"/>
          <p:cNvSpPr txBox="1">
            <a:spLocks noChangeArrowheads="1"/>
          </p:cNvSpPr>
          <p:nvPr/>
        </p:nvSpPr>
        <p:spPr bwMode="auto">
          <a:xfrm>
            <a:off x="7146925" y="5299075"/>
            <a:ext cx="453970" cy="375552"/>
          </a:xfrm>
          <a:prstGeom prst="rect">
            <a:avLst/>
          </a:prstGeom>
          <a:noFill/>
          <a:ln w="9525">
            <a:noFill/>
            <a:miter lim="800000"/>
            <a:headEnd/>
            <a:tailEnd/>
          </a:ln>
          <a:effectLst/>
        </p:spPr>
        <p:txBody>
          <a:bodyPr wrap="none">
            <a:spAutoFit/>
          </a:bodyPr>
          <a:lstStyle/>
          <a:p>
            <a:pPr>
              <a:lnSpc>
                <a:spcPct val="107000"/>
              </a:lnSpc>
              <a:spcAft>
                <a:spcPts val="800"/>
              </a:spcAft>
            </a:pPr>
            <a:r>
              <a:rPr lang="en-IN" sz="1800" dirty="0">
                <a:effectLst/>
                <a:latin typeface="Calibri" panose="020F0502020204030204" pitchFamily="34" charset="0"/>
                <a:ea typeface="Calibri" panose="020F0502020204030204" pitchFamily="34" charset="0"/>
                <a:cs typeface="Mangal" panose="02040503050203030202" pitchFamily="18" charset="0"/>
              </a:rPr>
              <a:t>IC</a:t>
            </a:r>
            <a:r>
              <a:rPr lang="hi-IN" sz="1800" baseline="-25000" dirty="0">
                <a:effectLst/>
                <a:latin typeface="Calibri" panose="020F0502020204030204" pitchFamily="34" charset="0"/>
                <a:ea typeface="Calibri" panose="020F0502020204030204" pitchFamily="34" charset="0"/>
                <a:cs typeface="Mangal" panose="02040503050203030202" pitchFamily="18" charset="0"/>
              </a:rPr>
              <a:t>1</a:t>
            </a: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25612" name="Text Box 12"/>
          <p:cNvSpPr txBox="1">
            <a:spLocks noChangeArrowheads="1"/>
          </p:cNvSpPr>
          <p:nvPr/>
        </p:nvSpPr>
        <p:spPr bwMode="auto">
          <a:xfrm>
            <a:off x="7771039" y="4934466"/>
            <a:ext cx="453970" cy="375552"/>
          </a:xfrm>
          <a:prstGeom prst="rect">
            <a:avLst/>
          </a:prstGeom>
          <a:noFill/>
          <a:ln w="9525">
            <a:noFill/>
            <a:miter lim="800000"/>
            <a:headEnd/>
            <a:tailEnd/>
          </a:ln>
          <a:effectLst/>
        </p:spPr>
        <p:txBody>
          <a:bodyPr wrap="none">
            <a:spAutoFit/>
          </a:bodyPr>
          <a:lstStyle/>
          <a:p>
            <a:pPr>
              <a:lnSpc>
                <a:spcPct val="107000"/>
              </a:lnSpc>
              <a:spcAft>
                <a:spcPts val="800"/>
              </a:spcAft>
            </a:pPr>
            <a:r>
              <a:rPr lang="en-IN" sz="1800" dirty="0">
                <a:effectLst/>
                <a:latin typeface="Calibri" panose="020F0502020204030204" pitchFamily="34" charset="0"/>
                <a:ea typeface="Calibri" panose="020F0502020204030204" pitchFamily="34" charset="0"/>
                <a:cs typeface="Mangal" panose="02040503050203030202" pitchFamily="18" charset="0"/>
              </a:rPr>
              <a:t>IC</a:t>
            </a:r>
            <a:r>
              <a:rPr lang="hi-IN" sz="1800" baseline="-25000" dirty="0">
                <a:effectLst/>
                <a:latin typeface="Calibri" panose="020F0502020204030204" pitchFamily="34" charset="0"/>
                <a:ea typeface="Calibri" panose="020F0502020204030204" pitchFamily="34" charset="0"/>
                <a:cs typeface="Mangal" panose="02040503050203030202" pitchFamily="18" charset="0"/>
              </a:rPr>
              <a:t>2</a:t>
            </a: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25613" name="Text Box 13"/>
          <p:cNvSpPr txBox="1">
            <a:spLocks noChangeArrowheads="1"/>
          </p:cNvSpPr>
          <p:nvPr/>
        </p:nvSpPr>
        <p:spPr bwMode="auto">
          <a:xfrm>
            <a:off x="7983084" y="4565134"/>
            <a:ext cx="453970" cy="375552"/>
          </a:xfrm>
          <a:prstGeom prst="rect">
            <a:avLst/>
          </a:prstGeom>
          <a:noFill/>
          <a:ln w="9525">
            <a:noFill/>
            <a:miter lim="800000"/>
            <a:headEnd/>
            <a:tailEnd/>
          </a:ln>
          <a:effectLst/>
        </p:spPr>
        <p:txBody>
          <a:bodyPr wrap="none">
            <a:spAutoFit/>
          </a:bodyPr>
          <a:lstStyle/>
          <a:p>
            <a:pPr>
              <a:lnSpc>
                <a:spcPct val="107000"/>
              </a:lnSpc>
              <a:spcAft>
                <a:spcPts val="800"/>
              </a:spcAft>
            </a:pPr>
            <a:r>
              <a:rPr lang="en-IN" sz="1800" dirty="0">
                <a:effectLst/>
                <a:latin typeface="Calibri" panose="020F0502020204030204" pitchFamily="34" charset="0"/>
                <a:ea typeface="Calibri" panose="020F0502020204030204" pitchFamily="34" charset="0"/>
                <a:cs typeface="Mangal" panose="02040503050203030202" pitchFamily="18" charset="0"/>
              </a:rPr>
              <a:t>IC</a:t>
            </a:r>
            <a:r>
              <a:rPr lang="hi-IN" sz="1800" baseline="-25000" dirty="0">
                <a:effectLst/>
                <a:latin typeface="Calibri" panose="020F0502020204030204" pitchFamily="34" charset="0"/>
                <a:ea typeface="Calibri" panose="020F0502020204030204" pitchFamily="34" charset="0"/>
                <a:cs typeface="Mangal" panose="02040503050203030202" pitchFamily="18" charset="0"/>
              </a:rPr>
              <a:t>3</a:t>
            </a: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25615" name="Text Box 15"/>
          <p:cNvSpPr txBox="1">
            <a:spLocks noChangeArrowheads="1"/>
          </p:cNvSpPr>
          <p:nvPr/>
        </p:nvSpPr>
        <p:spPr bwMode="auto">
          <a:xfrm>
            <a:off x="2117725" y="5908675"/>
            <a:ext cx="385042" cy="369332"/>
          </a:xfrm>
          <a:prstGeom prst="rect">
            <a:avLst/>
          </a:prstGeom>
          <a:noFill/>
          <a:ln w="9525">
            <a:noFill/>
            <a:miter lim="800000"/>
            <a:headEnd/>
            <a:tailEnd/>
          </a:ln>
          <a:effectLst/>
        </p:spPr>
        <p:txBody>
          <a:bodyPr wrap="none">
            <a:spAutoFit/>
          </a:bodyPr>
          <a:lstStyle/>
          <a:p>
            <a:r>
              <a:rPr lang="en-US"/>
              <a:t>O</a:t>
            </a:r>
          </a:p>
        </p:txBody>
      </p:sp>
      <p:sp>
        <p:nvSpPr>
          <p:cNvPr id="15" name="TextBox 14">
            <a:extLst>
              <a:ext uri="{FF2B5EF4-FFF2-40B4-BE49-F238E27FC236}">
                <a16:creationId xmlns:a16="http://schemas.microsoft.com/office/drawing/2014/main" id="{93F17289-17E0-41C6-8D30-E1E8ACF97CEA}"/>
              </a:ext>
            </a:extLst>
          </p:cNvPr>
          <p:cNvSpPr txBox="1"/>
          <p:nvPr/>
        </p:nvSpPr>
        <p:spPr>
          <a:xfrm rot="10800000" flipV="1">
            <a:off x="10377970" y="6496626"/>
            <a:ext cx="1604480" cy="307777"/>
          </a:xfrm>
          <a:prstGeom prst="rect">
            <a:avLst/>
          </a:prstGeom>
          <a:noFill/>
        </p:spPr>
        <p:txBody>
          <a:bodyPr wrap="square" rtlCol="0">
            <a:spAutoFit/>
          </a:bodyPr>
          <a:lstStyle/>
          <a:p>
            <a:r>
              <a:rPr lang="hi-IN" sz="1400" dirty="0"/>
              <a:t>Dr. Neha Paliwal </a:t>
            </a:r>
            <a:endParaRPr lang="en-IN"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209800" y="228600"/>
            <a:ext cx="7772400" cy="914400"/>
          </a:xfrm>
        </p:spPr>
        <p:txBody>
          <a:bodyPr/>
          <a:lstStyle/>
          <a:p>
            <a:pPr algn="ctr"/>
            <a:r>
              <a:rPr lang="en-US" dirty="0"/>
              <a:t>The Budget Line </a:t>
            </a:r>
            <a:r>
              <a:rPr lang="hi-IN" dirty="0"/>
              <a:t>(बजट रेखा )</a:t>
            </a:r>
            <a:endParaRPr lang="en-US" dirty="0"/>
          </a:p>
        </p:txBody>
      </p:sp>
      <p:sp>
        <p:nvSpPr>
          <p:cNvPr id="29699" name="Text Box 3"/>
          <p:cNvSpPr txBox="1">
            <a:spLocks noChangeArrowheads="1"/>
          </p:cNvSpPr>
          <p:nvPr/>
        </p:nvSpPr>
        <p:spPr bwMode="auto">
          <a:xfrm>
            <a:off x="4543425" y="1126906"/>
            <a:ext cx="4219576" cy="1200329"/>
          </a:xfrm>
          <a:prstGeom prst="rect">
            <a:avLst/>
          </a:prstGeom>
          <a:noFill/>
          <a:ln w="9525">
            <a:noFill/>
            <a:miter lim="800000"/>
            <a:headEnd/>
            <a:tailEnd/>
          </a:ln>
          <a:effectLst/>
        </p:spPr>
        <p:txBody>
          <a:bodyPr wrap="square">
            <a:spAutoFit/>
          </a:bodyPr>
          <a:lstStyle/>
          <a:p>
            <a:r>
              <a:rPr lang="en-US" dirty="0"/>
              <a:t>Income = Expenditure</a:t>
            </a:r>
          </a:p>
          <a:p>
            <a:r>
              <a:rPr lang="en-US" dirty="0"/>
              <a:t>M= </a:t>
            </a:r>
            <a:r>
              <a:rPr lang="en-US" dirty="0" err="1"/>
              <a:t>Q</a:t>
            </a:r>
            <a:r>
              <a:rPr lang="en-US" baseline="-25000" dirty="0" err="1"/>
              <a:t>x</a:t>
            </a:r>
            <a:r>
              <a:rPr lang="en-US" dirty="0" err="1"/>
              <a:t>.P</a:t>
            </a:r>
            <a:r>
              <a:rPr lang="en-US" baseline="-25000" dirty="0" err="1"/>
              <a:t>x</a:t>
            </a:r>
            <a:r>
              <a:rPr lang="en-US" dirty="0"/>
              <a:t> + </a:t>
            </a:r>
            <a:r>
              <a:rPr lang="en-US" dirty="0" err="1"/>
              <a:t>Q</a:t>
            </a:r>
            <a:r>
              <a:rPr lang="en-US" baseline="-25000" dirty="0" err="1"/>
              <a:t>y</a:t>
            </a:r>
            <a:r>
              <a:rPr lang="en-US" dirty="0" err="1"/>
              <a:t>.P</a:t>
            </a:r>
            <a:r>
              <a:rPr lang="en-US" baseline="-25000" dirty="0" err="1"/>
              <a:t>y</a:t>
            </a:r>
            <a:r>
              <a:rPr lang="en-US" dirty="0"/>
              <a:t> </a:t>
            </a:r>
          </a:p>
          <a:p>
            <a:r>
              <a:rPr lang="en-US" dirty="0" err="1"/>
              <a:t>Q</a:t>
            </a:r>
            <a:r>
              <a:rPr lang="en-US" baseline="-25000" dirty="0" err="1"/>
              <a:t>y</a:t>
            </a:r>
            <a:r>
              <a:rPr lang="en-US" baseline="-25000" dirty="0"/>
              <a:t> </a:t>
            </a:r>
            <a:r>
              <a:rPr lang="en-US" dirty="0"/>
              <a:t>= M/</a:t>
            </a:r>
            <a:r>
              <a:rPr lang="en-US" dirty="0" err="1"/>
              <a:t>P</a:t>
            </a:r>
            <a:r>
              <a:rPr lang="en-US" baseline="-25000" dirty="0" err="1"/>
              <a:t>y</a:t>
            </a:r>
            <a:r>
              <a:rPr lang="en-US" baseline="-25000" dirty="0"/>
              <a:t> </a:t>
            </a:r>
            <a:r>
              <a:rPr lang="en-US" dirty="0"/>
              <a:t>-</a:t>
            </a:r>
            <a:r>
              <a:rPr lang="hi-IN" dirty="0"/>
              <a:t> </a:t>
            </a:r>
            <a:r>
              <a:rPr lang="en-US" dirty="0" err="1"/>
              <a:t>Q</a:t>
            </a:r>
            <a:r>
              <a:rPr lang="en-US" baseline="-25000" dirty="0" err="1"/>
              <a:t>x</a:t>
            </a:r>
            <a:r>
              <a:rPr lang="en-US" baseline="-25000" dirty="0"/>
              <a:t> </a:t>
            </a:r>
            <a:r>
              <a:rPr lang="hi-IN" dirty="0"/>
              <a:t>(P</a:t>
            </a:r>
            <a:r>
              <a:rPr lang="en-US" baseline="-25000" dirty="0"/>
              <a:t>x</a:t>
            </a:r>
            <a:r>
              <a:rPr lang="en-US" dirty="0"/>
              <a:t>/</a:t>
            </a:r>
            <a:r>
              <a:rPr lang="en-US" dirty="0" err="1"/>
              <a:t>P</a:t>
            </a:r>
            <a:r>
              <a:rPr lang="en-US" baseline="-25000" dirty="0" err="1"/>
              <a:t>y</a:t>
            </a:r>
            <a:r>
              <a:rPr lang="hi-IN" dirty="0"/>
              <a:t>)</a:t>
            </a:r>
            <a:endParaRPr lang="en-US" dirty="0"/>
          </a:p>
          <a:p>
            <a:endParaRPr lang="en-US" dirty="0"/>
          </a:p>
        </p:txBody>
      </p:sp>
      <p:sp>
        <p:nvSpPr>
          <p:cNvPr id="29700" name="Line 4"/>
          <p:cNvSpPr>
            <a:spLocks noChangeShapeType="1"/>
          </p:cNvSpPr>
          <p:nvPr/>
        </p:nvSpPr>
        <p:spPr bwMode="auto">
          <a:xfrm>
            <a:off x="2514600" y="2057400"/>
            <a:ext cx="0" cy="4038600"/>
          </a:xfrm>
          <a:prstGeom prst="line">
            <a:avLst/>
          </a:prstGeom>
          <a:noFill/>
          <a:ln w="38100">
            <a:solidFill>
              <a:schemeClr val="tx1"/>
            </a:solidFill>
            <a:round/>
            <a:headEnd/>
            <a:tailEnd/>
          </a:ln>
          <a:effectLst/>
        </p:spPr>
        <p:txBody>
          <a:bodyPr/>
          <a:lstStyle/>
          <a:p>
            <a:endParaRPr lang="en-IN"/>
          </a:p>
        </p:txBody>
      </p:sp>
      <p:sp>
        <p:nvSpPr>
          <p:cNvPr id="29701" name="Line 5"/>
          <p:cNvSpPr>
            <a:spLocks noChangeShapeType="1"/>
          </p:cNvSpPr>
          <p:nvPr/>
        </p:nvSpPr>
        <p:spPr bwMode="auto">
          <a:xfrm>
            <a:off x="2514600" y="6096000"/>
            <a:ext cx="6858000" cy="0"/>
          </a:xfrm>
          <a:prstGeom prst="line">
            <a:avLst/>
          </a:prstGeom>
          <a:noFill/>
          <a:ln w="38100">
            <a:solidFill>
              <a:schemeClr val="tx1"/>
            </a:solidFill>
            <a:round/>
            <a:headEnd/>
            <a:tailEnd/>
          </a:ln>
          <a:effectLst/>
        </p:spPr>
        <p:txBody>
          <a:bodyPr/>
          <a:lstStyle/>
          <a:p>
            <a:endParaRPr lang="en-IN"/>
          </a:p>
        </p:txBody>
      </p:sp>
      <p:sp>
        <p:nvSpPr>
          <p:cNvPr id="29702" name="Text Box 6"/>
          <p:cNvSpPr txBox="1">
            <a:spLocks noChangeArrowheads="1"/>
          </p:cNvSpPr>
          <p:nvPr/>
        </p:nvSpPr>
        <p:spPr bwMode="auto">
          <a:xfrm>
            <a:off x="2084913" y="1680904"/>
            <a:ext cx="861133" cy="369332"/>
          </a:xfrm>
          <a:prstGeom prst="rect">
            <a:avLst/>
          </a:prstGeom>
          <a:noFill/>
          <a:ln w="9525">
            <a:noFill/>
            <a:miter lim="800000"/>
            <a:headEnd/>
            <a:tailEnd/>
          </a:ln>
          <a:effectLst/>
        </p:spPr>
        <p:txBody>
          <a:bodyPr wrap="none">
            <a:spAutoFit/>
          </a:bodyPr>
          <a:lstStyle/>
          <a:p>
            <a:r>
              <a:rPr lang="en-US" dirty="0"/>
              <a:t>Good Y</a:t>
            </a:r>
          </a:p>
        </p:txBody>
      </p:sp>
      <p:sp>
        <p:nvSpPr>
          <p:cNvPr id="29703" name="Text Box 7"/>
          <p:cNvSpPr txBox="1">
            <a:spLocks noChangeArrowheads="1"/>
          </p:cNvSpPr>
          <p:nvPr/>
        </p:nvSpPr>
        <p:spPr bwMode="auto">
          <a:xfrm>
            <a:off x="9012529" y="6245741"/>
            <a:ext cx="922047" cy="369332"/>
          </a:xfrm>
          <a:prstGeom prst="rect">
            <a:avLst/>
          </a:prstGeom>
          <a:noFill/>
          <a:ln w="9525">
            <a:noFill/>
            <a:miter lim="800000"/>
            <a:headEnd/>
            <a:tailEnd/>
          </a:ln>
          <a:effectLst/>
        </p:spPr>
        <p:txBody>
          <a:bodyPr wrap="none">
            <a:spAutoFit/>
          </a:bodyPr>
          <a:lstStyle/>
          <a:p>
            <a:r>
              <a:rPr lang="en-US" dirty="0"/>
              <a:t>Good X </a:t>
            </a:r>
          </a:p>
        </p:txBody>
      </p:sp>
      <p:sp>
        <p:nvSpPr>
          <p:cNvPr id="29704" name="Line 8"/>
          <p:cNvSpPr>
            <a:spLocks noChangeShapeType="1"/>
          </p:cNvSpPr>
          <p:nvPr/>
        </p:nvSpPr>
        <p:spPr bwMode="auto">
          <a:xfrm>
            <a:off x="2514600" y="3048000"/>
            <a:ext cx="5562600" cy="3048000"/>
          </a:xfrm>
          <a:prstGeom prst="line">
            <a:avLst/>
          </a:prstGeom>
          <a:noFill/>
          <a:ln w="57150">
            <a:solidFill>
              <a:schemeClr val="accent1"/>
            </a:solidFill>
            <a:round/>
            <a:headEnd/>
            <a:tailEnd/>
          </a:ln>
          <a:effectLst/>
        </p:spPr>
        <p:txBody>
          <a:bodyPr/>
          <a:lstStyle/>
          <a:p>
            <a:endParaRPr lang="en-IN"/>
          </a:p>
        </p:txBody>
      </p:sp>
      <p:sp>
        <p:nvSpPr>
          <p:cNvPr id="29705" name="Text Box 9"/>
          <p:cNvSpPr txBox="1">
            <a:spLocks noChangeArrowheads="1"/>
          </p:cNvSpPr>
          <p:nvPr/>
        </p:nvSpPr>
        <p:spPr bwMode="auto">
          <a:xfrm>
            <a:off x="2270125" y="5984875"/>
            <a:ext cx="306494" cy="369332"/>
          </a:xfrm>
          <a:prstGeom prst="rect">
            <a:avLst/>
          </a:prstGeom>
          <a:noFill/>
          <a:ln w="9525">
            <a:noFill/>
            <a:miter lim="800000"/>
            <a:headEnd/>
            <a:tailEnd/>
          </a:ln>
          <a:effectLst/>
        </p:spPr>
        <p:txBody>
          <a:bodyPr wrap="none">
            <a:spAutoFit/>
          </a:bodyPr>
          <a:lstStyle/>
          <a:p>
            <a:r>
              <a:rPr lang="en-US"/>
              <a:t>o</a:t>
            </a:r>
          </a:p>
        </p:txBody>
      </p:sp>
      <p:sp>
        <p:nvSpPr>
          <p:cNvPr id="29707" name="Text Box 11"/>
          <p:cNvSpPr txBox="1">
            <a:spLocks noChangeArrowheads="1"/>
          </p:cNvSpPr>
          <p:nvPr/>
        </p:nvSpPr>
        <p:spPr bwMode="auto">
          <a:xfrm>
            <a:off x="1905000" y="2784475"/>
            <a:ext cx="356188" cy="369332"/>
          </a:xfrm>
          <a:prstGeom prst="rect">
            <a:avLst/>
          </a:prstGeom>
          <a:noFill/>
          <a:ln w="9525">
            <a:noFill/>
            <a:miter lim="800000"/>
            <a:headEnd/>
            <a:tailEnd/>
          </a:ln>
          <a:effectLst/>
        </p:spPr>
        <p:txBody>
          <a:bodyPr wrap="none">
            <a:spAutoFit/>
          </a:bodyPr>
          <a:lstStyle/>
          <a:p>
            <a:r>
              <a:rPr lang="hi-IN" dirty="0"/>
              <a:t>A</a:t>
            </a:r>
            <a:endParaRPr lang="en-US" dirty="0"/>
          </a:p>
        </p:txBody>
      </p:sp>
      <p:sp>
        <p:nvSpPr>
          <p:cNvPr id="29708" name="Text Box 12"/>
          <p:cNvSpPr txBox="1">
            <a:spLocks noChangeArrowheads="1"/>
          </p:cNvSpPr>
          <p:nvPr/>
        </p:nvSpPr>
        <p:spPr bwMode="auto">
          <a:xfrm>
            <a:off x="7832726" y="6137275"/>
            <a:ext cx="317716" cy="369332"/>
          </a:xfrm>
          <a:prstGeom prst="rect">
            <a:avLst/>
          </a:prstGeom>
          <a:noFill/>
          <a:ln w="9525">
            <a:noFill/>
            <a:miter lim="800000"/>
            <a:headEnd/>
            <a:tailEnd/>
          </a:ln>
          <a:effectLst/>
        </p:spPr>
        <p:txBody>
          <a:bodyPr wrap="none">
            <a:spAutoFit/>
          </a:bodyPr>
          <a:lstStyle/>
          <a:p>
            <a:r>
              <a:rPr lang="hi-IN" dirty="0"/>
              <a:t>B</a:t>
            </a:r>
            <a:endParaRPr lang="en-US" dirty="0"/>
          </a:p>
        </p:txBody>
      </p:sp>
      <p:sp>
        <p:nvSpPr>
          <p:cNvPr id="29712" name="Text Box 16"/>
          <p:cNvSpPr txBox="1">
            <a:spLocks noChangeArrowheads="1"/>
          </p:cNvSpPr>
          <p:nvPr/>
        </p:nvSpPr>
        <p:spPr bwMode="auto">
          <a:xfrm>
            <a:off x="4251326" y="6153150"/>
            <a:ext cx="184731" cy="369332"/>
          </a:xfrm>
          <a:prstGeom prst="rect">
            <a:avLst/>
          </a:prstGeom>
          <a:noFill/>
          <a:ln w="9525">
            <a:noFill/>
            <a:miter lim="800000"/>
            <a:headEnd/>
            <a:tailEnd/>
          </a:ln>
          <a:effectLst/>
        </p:spPr>
        <p:txBody>
          <a:bodyPr wrap="none">
            <a:spAutoFit/>
          </a:bodyPr>
          <a:lstStyle/>
          <a:p>
            <a:endParaRPr lang="en-US"/>
          </a:p>
        </p:txBody>
      </p:sp>
      <p:sp>
        <p:nvSpPr>
          <p:cNvPr id="29714" name="Text Box 18"/>
          <p:cNvSpPr txBox="1">
            <a:spLocks noChangeArrowheads="1"/>
          </p:cNvSpPr>
          <p:nvPr/>
        </p:nvSpPr>
        <p:spPr bwMode="auto">
          <a:xfrm>
            <a:off x="4175126" y="2403475"/>
            <a:ext cx="713400" cy="369332"/>
          </a:xfrm>
          <a:prstGeom prst="rect">
            <a:avLst/>
          </a:prstGeom>
          <a:noFill/>
          <a:ln w="9525">
            <a:solidFill>
              <a:schemeClr val="accent1"/>
            </a:solidFill>
            <a:miter lim="800000"/>
            <a:headEnd/>
            <a:tailEnd/>
          </a:ln>
          <a:effectLst/>
        </p:spPr>
        <p:txBody>
          <a:bodyPr wrap="none">
            <a:spAutoFit/>
          </a:bodyPr>
          <a:lstStyle/>
          <a:p>
            <a:r>
              <a:rPr lang="en-US" dirty="0"/>
              <a:t> M/</a:t>
            </a:r>
            <a:r>
              <a:rPr lang="en-US" dirty="0" err="1"/>
              <a:t>P</a:t>
            </a:r>
            <a:r>
              <a:rPr lang="en-US" baseline="-25000" dirty="0" err="1"/>
              <a:t>y</a:t>
            </a:r>
            <a:endParaRPr lang="en-US" dirty="0"/>
          </a:p>
        </p:txBody>
      </p:sp>
      <p:sp>
        <p:nvSpPr>
          <p:cNvPr id="29715" name="Line 19"/>
          <p:cNvSpPr>
            <a:spLocks noChangeShapeType="1"/>
          </p:cNvSpPr>
          <p:nvPr/>
        </p:nvSpPr>
        <p:spPr bwMode="auto">
          <a:xfrm flipH="1">
            <a:off x="2667000" y="2590800"/>
            <a:ext cx="1447800" cy="381000"/>
          </a:xfrm>
          <a:prstGeom prst="line">
            <a:avLst/>
          </a:prstGeom>
          <a:noFill/>
          <a:ln w="9525">
            <a:solidFill>
              <a:schemeClr val="tx1"/>
            </a:solidFill>
            <a:round/>
            <a:headEnd/>
            <a:tailEnd type="triangle" w="med" len="med"/>
          </a:ln>
          <a:effectLst/>
        </p:spPr>
        <p:txBody>
          <a:bodyPr/>
          <a:lstStyle/>
          <a:p>
            <a:endParaRPr lang="en-IN"/>
          </a:p>
        </p:txBody>
      </p:sp>
      <p:sp>
        <p:nvSpPr>
          <p:cNvPr id="29716" name="Text Box 20"/>
          <p:cNvSpPr txBox="1">
            <a:spLocks noChangeArrowheads="1"/>
          </p:cNvSpPr>
          <p:nvPr/>
        </p:nvSpPr>
        <p:spPr bwMode="auto">
          <a:xfrm>
            <a:off x="7514484" y="4979878"/>
            <a:ext cx="710451" cy="369332"/>
          </a:xfrm>
          <a:prstGeom prst="rect">
            <a:avLst/>
          </a:prstGeom>
          <a:noFill/>
          <a:ln w="9525">
            <a:solidFill>
              <a:schemeClr val="accent1"/>
            </a:solidFill>
            <a:miter lim="800000"/>
            <a:headEnd/>
            <a:tailEnd/>
          </a:ln>
          <a:effectLst/>
        </p:spPr>
        <p:txBody>
          <a:bodyPr wrap="none">
            <a:spAutoFit/>
          </a:bodyPr>
          <a:lstStyle/>
          <a:p>
            <a:r>
              <a:rPr lang="en-US" dirty="0"/>
              <a:t> M/P</a:t>
            </a:r>
            <a:r>
              <a:rPr lang="en-US" baseline="-25000" dirty="0"/>
              <a:t>x</a:t>
            </a:r>
            <a:endParaRPr lang="en-US" dirty="0"/>
          </a:p>
        </p:txBody>
      </p:sp>
      <p:sp>
        <p:nvSpPr>
          <p:cNvPr id="29717" name="Line 21"/>
          <p:cNvSpPr>
            <a:spLocks noChangeShapeType="1"/>
          </p:cNvSpPr>
          <p:nvPr/>
        </p:nvSpPr>
        <p:spPr bwMode="auto">
          <a:xfrm>
            <a:off x="8039100" y="5395396"/>
            <a:ext cx="38099" cy="548203"/>
          </a:xfrm>
          <a:prstGeom prst="line">
            <a:avLst/>
          </a:prstGeom>
          <a:noFill/>
          <a:ln w="9525">
            <a:solidFill>
              <a:schemeClr val="tx1"/>
            </a:solidFill>
            <a:round/>
            <a:headEnd/>
            <a:tailEnd type="triangle" w="med" len="med"/>
          </a:ln>
          <a:effectLst/>
        </p:spPr>
        <p:txBody>
          <a:bodyPr/>
          <a:lstStyle/>
          <a:p>
            <a:endParaRPr lang="en-IN"/>
          </a:p>
        </p:txBody>
      </p:sp>
      <p:sp>
        <p:nvSpPr>
          <p:cNvPr id="29718" name="Text Box 22"/>
          <p:cNvSpPr txBox="1">
            <a:spLocks noChangeArrowheads="1"/>
          </p:cNvSpPr>
          <p:nvPr/>
        </p:nvSpPr>
        <p:spPr bwMode="auto">
          <a:xfrm>
            <a:off x="5505448" y="3116213"/>
            <a:ext cx="2800349" cy="646331"/>
          </a:xfrm>
          <a:prstGeom prst="rect">
            <a:avLst/>
          </a:prstGeom>
          <a:noFill/>
          <a:ln w="9525">
            <a:solidFill>
              <a:schemeClr val="accent2"/>
            </a:solidFill>
            <a:miter lim="800000"/>
            <a:headEnd/>
            <a:tailEnd/>
          </a:ln>
          <a:effectLst/>
        </p:spPr>
        <p:txBody>
          <a:bodyPr wrap="square">
            <a:spAutoFit/>
          </a:bodyPr>
          <a:lstStyle/>
          <a:p>
            <a:r>
              <a:rPr lang="en-US" dirty="0"/>
              <a:t>Slope = </a:t>
            </a:r>
            <a:r>
              <a:rPr lang="hi-IN" dirty="0"/>
              <a:t>-(</a:t>
            </a:r>
            <a:r>
              <a:rPr lang="en-US" dirty="0"/>
              <a:t>P</a:t>
            </a:r>
            <a:r>
              <a:rPr lang="en-US" baseline="-25000" dirty="0"/>
              <a:t>x</a:t>
            </a:r>
            <a:r>
              <a:rPr lang="en-US" dirty="0"/>
              <a:t>/</a:t>
            </a:r>
            <a:r>
              <a:rPr lang="en-US" dirty="0" err="1"/>
              <a:t>P</a:t>
            </a:r>
            <a:r>
              <a:rPr lang="en-US" baseline="-25000" dirty="0" err="1"/>
              <a:t>y</a:t>
            </a:r>
            <a:r>
              <a:rPr lang="hi-IN" dirty="0"/>
              <a:t>)</a:t>
            </a:r>
            <a:endParaRPr lang="en-US" dirty="0"/>
          </a:p>
          <a:p>
            <a:endParaRPr lang="en-US" dirty="0"/>
          </a:p>
        </p:txBody>
      </p:sp>
      <p:sp>
        <p:nvSpPr>
          <p:cNvPr id="29719" name="Line 23"/>
          <p:cNvSpPr>
            <a:spLocks noChangeShapeType="1"/>
          </p:cNvSpPr>
          <p:nvPr/>
        </p:nvSpPr>
        <p:spPr bwMode="auto">
          <a:xfrm>
            <a:off x="3733800" y="3733800"/>
            <a:ext cx="0" cy="304800"/>
          </a:xfrm>
          <a:prstGeom prst="line">
            <a:avLst/>
          </a:prstGeom>
          <a:noFill/>
          <a:ln w="9525">
            <a:solidFill>
              <a:schemeClr val="tx1"/>
            </a:solidFill>
            <a:round/>
            <a:headEnd/>
            <a:tailEnd/>
          </a:ln>
          <a:effectLst/>
        </p:spPr>
        <p:txBody>
          <a:bodyPr/>
          <a:lstStyle/>
          <a:p>
            <a:endParaRPr lang="en-IN"/>
          </a:p>
        </p:txBody>
      </p:sp>
      <p:sp>
        <p:nvSpPr>
          <p:cNvPr id="29720" name="Line 24"/>
          <p:cNvSpPr>
            <a:spLocks noChangeShapeType="1"/>
          </p:cNvSpPr>
          <p:nvPr/>
        </p:nvSpPr>
        <p:spPr bwMode="auto">
          <a:xfrm flipV="1">
            <a:off x="3733800" y="4019550"/>
            <a:ext cx="533400" cy="0"/>
          </a:xfrm>
          <a:prstGeom prst="line">
            <a:avLst/>
          </a:prstGeom>
          <a:noFill/>
          <a:ln w="9525">
            <a:solidFill>
              <a:schemeClr val="tx1"/>
            </a:solidFill>
            <a:round/>
            <a:headEnd/>
            <a:tailEnd/>
          </a:ln>
          <a:effectLst/>
        </p:spPr>
        <p:txBody>
          <a:bodyPr/>
          <a:lstStyle/>
          <a:p>
            <a:endParaRPr lang="en-IN"/>
          </a:p>
        </p:txBody>
      </p:sp>
      <p:sp>
        <p:nvSpPr>
          <p:cNvPr id="29721" name="Line 25"/>
          <p:cNvSpPr>
            <a:spLocks noChangeShapeType="1"/>
          </p:cNvSpPr>
          <p:nvPr/>
        </p:nvSpPr>
        <p:spPr bwMode="auto">
          <a:xfrm flipH="1">
            <a:off x="4191000" y="3489026"/>
            <a:ext cx="1314449" cy="320973"/>
          </a:xfrm>
          <a:prstGeom prst="line">
            <a:avLst/>
          </a:prstGeom>
          <a:noFill/>
          <a:ln w="9525">
            <a:solidFill>
              <a:schemeClr val="tx1"/>
            </a:solidFill>
            <a:round/>
            <a:headEnd/>
            <a:tailEnd type="triangle" w="med" len="med"/>
          </a:ln>
          <a:effectLst/>
        </p:spPr>
        <p:txBody>
          <a:bodyPr/>
          <a:lstStyle/>
          <a:p>
            <a:endParaRPr lang="en-IN"/>
          </a:p>
        </p:txBody>
      </p:sp>
      <p:sp>
        <p:nvSpPr>
          <p:cNvPr id="26" name="TextBox 25">
            <a:extLst>
              <a:ext uri="{FF2B5EF4-FFF2-40B4-BE49-F238E27FC236}">
                <a16:creationId xmlns:a16="http://schemas.microsoft.com/office/drawing/2014/main" id="{7F34218B-A0CB-4E41-93AE-B623D2339DB4}"/>
              </a:ext>
            </a:extLst>
          </p:cNvPr>
          <p:cNvSpPr txBox="1"/>
          <p:nvPr/>
        </p:nvSpPr>
        <p:spPr>
          <a:xfrm rot="10800000" flipV="1">
            <a:off x="10402886" y="6498254"/>
            <a:ext cx="1655763" cy="307777"/>
          </a:xfrm>
          <a:prstGeom prst="rect">
            <a:avLst/>
          </a:prstGeom>
          <a:noFill/>
        </p:spPr>
        <p:txBody>
          <a:bodyPr wrap="square" rtlCol="0">
            <a:spAutoFit/>
          </a:bodyPr>
          <a:lstStyle/>
          <a:p>
            <a:r>
              <a:rPr lang="hi-IN" sz="1400" dirty="0"/>
              <a:t>Dr. Neha Paliwal </a:t>
            </a:r>
            <a:endParaRPr lang="en-IN"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E8E2-5B69-45EC-94F4-CC140248BFF8}"/>
              </a:ext>
            </a:extLst>
          </p:cNvPr>
          <p:cNvSpPr>
            <a:spLocks noGrp="1"/>
          </p:cNvSpPr>
          <p:nvPr>
            <p:ph type="title"/>
          </p:nvPr>
        </p:nvSpPr>
        <p:spPr/>
        <p:txBody>
          <a:bodyPr/>
          <a:lstStyle/>
          <a:p>
            <a:pPr algn="ctr"/>
            <a:r>
              <a:rPr lang="hi-IN" dirty="0"/>
              <a:t>Consumer’s Equilibrium Point </a:t>
            </a:r>
            <a:br>
              <a:rPr lang="hi-IN" dirty="0"/>
            </a:br>
            <a:r>
              <a:rPr lang="hi-IN" dirty="0"/>
              <a:t>(उपभोक्ता का  साम्य बिंदु)</a:t>
            </a:r>
            <a:endParaRPr lang="en-IN" dirty="0"/>
          </a:p>
        </p:txBody>
      </p:sp>
      <p:pic>
        <p:nvPicPr>
          <p:cNvPr id="2050" name="Picture 2">
            <a:extLst>
              <a:ext uri="{FF2B5EF4-FFF2-40B4-BE49-F238E27FC236}">
                <a16:creationId xmlns:a16="http://schemas.microsoft.com/office/drawing/2014/main" id="{3E4B7CB2-9634-48B6-98C6-813EB1F8F1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924" y="2228850"/>
            <a:ext cx="4093626" cy="405723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20C336B-734C-44F9-A052-FEC9006E5F60}"/>
              </a:ext>
            </a:extLst>
          </p:cNvPr>
          <p:cNvSpPr txBox="1"/>
          <p:nvPr/>
        </p:nvSpPr>
        <p:spPr>
          <a:xfrm>
            <a:off x="6879174" y="2181063"/>
            <a:ext cx="5124450" cy="4093428"/>
          </a:xfrm>
          <a:prstGeom prst="rect">
            <a:avLst/>
          </a:prstGeom>
          <a:noFill/>
        </p:spPr>
        <p:txBody>
          <a:bodyPr wrap="square">
            <a:spAutoFit/>
          </a:bodyPr>
          <a:lstStyle/>
          <a:p>
            <a:pPr algn="just"/>
            <a:r>
              <a:rPr lang="en-US" sz="2000" b="0" i="0" dirty="0">
                <a:solidFill>
                  <a:srgbClr val="222222"/>
                </a:solidFill>
                <a:effectLst/>
                <a:latin typeface="Rubik"/>
              </a:rPr>
              <a:t>At point </a:t>
            </a:r>
            <a:r>
              <a:rPr lang="hi-IN" sz="2000" b="0" i="0" dirty="0">
                <a:solidFill>
                  <a:srgbClr val="222222"/>
                </a:solidFill>
                <a:effectLst/>
                <a:latin typeface="Rubik"/>
              </a:rPr>
              <a:t>‘</a:t>
            </a:r>
            <a:r>
              <a:rPr lang="en-US" sz="2000" b="0" i="0" dirty="0">
                <a:solidFill>
                  <a:srgbClr val="222222"/>
                </a:solidFill>
                <a:effectLst/>
                <a:latin typeface="Rubik"/>
              </a:rPr>
              <a:t>E</a:t>
            </a:r>
            <a:r>
              <a:rPr lang="hi-IN" sz="2000" dirty="0">
                <a:solidFill>
                  <a:srgbClr val="222222"/>
                </a:solidFill>
                <a:latin typeface="Rubik"/>
              </a:rPr>
              <a:t>’</a:t>
            </a:r>
            <a:r>
              <a:rPr lang="en-US" sz="2000" b="0" i="0" dirty="0">
                <a:solidFill>
                  <a:srgbClr val="222222"/>
                </a:solidFill>
                <a:effectLst/>
                <a:latin typeface="Rubik"/>
              </a:rPr>
              <a:t>, the</a:t>
            </a:r>
            <a:r>
              <a:rPr lang="hi-IN" sz="2000" b="0" i="0" dirty="0">
                <a:solidFill>
                  <a:srgbClr val="222222"/>
                </a:solidFill>
                <a:effectLst/>
                <a:latin typeface="Rubik"/>
              </a:rPr>
              <a:t> </a:t>
            </a:r>
            <a:r>
              <a:rPr lang="en-US" sz="2000" b="0" i="0" dirty="0">
                <a:solidFill>
                  <a:srgbClr val="222222"/>
                </a:solidFill>
                <a:effectLst/>
                <a:latin typeface="Rubik"/>
              </a:rPr>
              <a:t>Budget line AB</a:t>
            </a:r>
            <a:r>
              <a:rPr lang="hi-IN" sz="2000" b="0" i="0" dirty="0">
                <a:solidFill>
                  <a:srgbClr val="222222"/>
                </a:solidFill>
                <a:effectLst/>
                <a:latin typeface="Rubik"/>
              </a:rPr>
              <a:t> is tangent on </a:t>
            </a:r>
            <a:r>
              <a:rPr lang="en-US" sz="2000" b="0" i="0" dirty="0">
                <a:solidFill>
                  <a:srgbClr val="222222"/>
                </a:solidFill>
                <a:effectLst/>
                <a:latin typeface="Rubik"/>
              </a:rPr>
              <a:t>indifference curve IC</a:t>
            </a:r>
            <a:r>
              <a:rPr lang="en-US" sz="2000" b="0" i="0" baseline="-25000" dirty="0">
                <a:solidFill>
                  <a:srgbClr val="222222"/>
                </a:solidFill>
                <a:effectLst/>
                <a:latin typeface="Rubik"/>
              </a:rPr>
              <a:t>2 </a:t>
            </a:r>
            <a:r>
              <a:rPr lang="en-US" sz="2000" b="0" i="0" dirty="0">
                <a:solidFill>
                  <a:srgbClr val="222222"/>
                </a:solidFill>
                <a:effectLst/>
                <a:latin typeface="Rubik"/>
              </a:rPr>
              <a:t>. At this point, </a:t>
            </a:r>
            <a:r>
              <a:rPr lang="hi-IN" sz="2000" b="0" i="0" dirty="0">
                <a:solidFill>
                  <a:srgbClr val="222222"/>
                </a:solidFill>
                <a:effectLst/>
                <a:latin typeface="Rubik"/>
              </a:rPr>
              <a:t>consumer is at maximum possible level of utility under budget constraint and b</a:t>
            </a:r>
            <a:r>
              <a:rPr lang="en-US" sz="2000" b="0" i="0" dirty="0" err="1">
                <a:solidFill>
                  <a:srgbClr val="222222"/>
                </a:solidFill>
                <a:effectLst/>
                <a:latin typeface="Rubik"/>
              </a:rPr>
              <a:t>oth</a:t>
            </a:r>
            <a:r>
              <a:rPr lang="en-US" sz="2000" b="0" i="0" dirty="0">
                <a:solidFill>
                  <a:srgbClr val="222222"/>
                </a:solidFill>
                <a:effectLst/>
                <a:latin typeface="Rubik"/>
              </a:rPr>
              <a:t> the necessary condition and the supplementary condition get fulfilled</a:t>
            </a:r>
            <a:r>
              <a:rPr lang="hi-IN" sz="2000" dirty="0">
                <a:solidFill>
                  <a:srgbClr val="222222"/>
                </a:solidFill>
                <a:latin typeface="Rubik"/>
              </a:rPr>
              <a:t>. H</a:t>
            </a:r>
            <a:r>
              <a:rPr lang="en-US" sz="2000" b="0" i="0" dirty="0" err="1">
                <a:solidFill>
                  <a:srgbClr val="222222"/>
                </a:solidFill>
                <a:effectLst/>
                <a:latin typeface="Rubik"/>
              </a:rPr>
              <a:t>ence</a:t>
            </a:r>
            <a:r>
              <a:rPr lang="en-US" sz="2000" b="0" i="0" dirty="0">
                <a:solidFill>
                  <a:srgbClr val="222222"/>
                </a:solidFill>
                <a:effectLst/>
                <a:latin typeface="Rubik"/>
              </a:rPr>
              <a:t>, the consumer attains equilibrium at point ‘E’.</a:t>
            </a:r>
            <a:endParaRPr lang="hi-IN" sz="2000" b="0" i="0" dirty="0">
              <a:solidFill>
                <a:srgbClr val="222222"/>
              </a:solidFill>
              <a:effectLst/>
              <a:latin typeface="Rubik"/>
            </a:endParaRPr>
          </a:p>
          <a:p>
            <a:pPr algn="just"/>
            <a:r>
              <a:rPr lang="hi-IN" sz="2000" b="0" i="0" dirty="0">
                <a:solidFill>
                  <a:srgbClr val="000000"/>
                </a:solidFill>
                <a:effectLst/>
                <a:cs typeface="Roboto"/>
              </a:rPr>
              <a:t>बिंदु ‘E' पर, बजट रेखा  </a:t>
            </a:r>
            <a:r>
              <a:rPr lang="en-IN" sz="2000" b="0" i="0" dirty="0">
                <a:solidFill>
                  <a:srgbClr val="000000"/>
                </a:solidFill>
                <a:effectLst/>
                <a:cs typeface="Roboto"/>
              </a:rPr>
              <a:t>AB </a:t>
            </a:r>
            <a:r>
              <a:rPr lang="hi-IN" sz="2000" b="0" i="0" dirty="0">
                <a:solidFill>
                  <a:srgbClr val="000000"/>
                </a:solidFill>
                <a:effectLst/>
                <a:cs typeface="Roboto"/>
              </a:rPr>
              <a:t>उदासीनता वक्र </a:t>
            </a:r>
            <a:r>
              <a:rPr lang="en-IN" sz="2000" b="0" i="0" dirty="0">
                <a:solidFill>
                  <a:srgbClr val="000000"/>
                </a:solidFill>
                <a:effectLst/>
                <a:cs typeface="Roboto"/>
              </a:rPr>
              <a:t>IC2 </a:t>
            </a:r>
            <a:r>
              <a:rPr lang="hi-IN" sz="2000" b="0" i="0" dirty="0">
                <a:solidFill>
                  <a:srgbClr val="000000"/>
                </a:solidFill>
                <a:effectLst/>
                <a:cs typeface="Roboto"/>
              </a:rPr>
              <a:t>पर स्पर्श कराती है । इस बिंदु पर, उपभोक्ता बजट प्रतिबन्ध  के अंतर्गत  उपयोगिता के अधिकतम संभव स्तर पर है और आवश्यक शर्त और पूरक  शर्त  दोनों पूरी हो जाती हैं | इसलिए, उपभोक्ता बिंदु '</a:t>
            </a:r>
            <a:r>
              <a:rPr lang="en-IN" sz="2000" b="0" i="0" dirty="0">
                <a:solidFill>
                  <a:srgbClr val="000000"/>
                </a:solidFill>
                <a:effectLst/>
                <a:cs typeface="Roboto"/>
              </a:rPr>
              <a:t>E' </a:t>
            </a:r>
            <a:r>
              <a:rPr lang="hi-IN" sz="2000" b="0" i="0" dirty="0">
                <a:solidFill>
                  <a:srgbClr val="000000"/>
                </a:solidFill>
                <a:effectLst/>
                <a:cs typeface="Roboto"/>
              </a:rPr>
              <a:t>पर संतुलन प्राप्त करता है।</a:t>
            </a:r>
            <a:r>
              <a:rPr lang="hi-IN" sz="2000" b="0" i="0" dirty="0">
                <a:solidFill>
                  <a:srgbClr val="000000"/>
                </a:solidFill>
                <a:effectLst/>
                <a:latin typeface="Roboto"/>
              </a:rPr>
              <a:t> </a:t>
            </a:r>
            <a:endParaRPr lang="en-IN" sz="2000" dirty="0"/>
          </a:p>
        </p:txBody>
      </p:sp>
      <p:sp>
        <p:nvSpPr>
          <p:cNvPr id="6" name="TextBox 5">
            <a:extLst>
              <a:ext uri="{FF2B5EF4-FFF2-40B4-BE49-F238E27FC236}">
                <a16:creationId xmlns:a16="http://schemas.microsoft.com/office/drawing/2014/main" id="{003C9014-2157-4432-A0D0-F6C2408BEBD8}"/>
              </a:ext>
            </a:extLst>
          </p:cNvPr>
          <p:cNvSpPr txBox="1"/>
          <p:nvPr/>
        </p:nvSpPr>
        <p:spPr>
          <a:xfrm rot="10800000" flipV="1">
            <a:off x="10002839" y="6550223"/>
            <a:ext cx="2189161" cy="307777"/>
          </a:xfrm>
          <a:prstGeom prst="rect">
            <a:avLst/>
          </a:prstGeom>
          <a:noFill/>
        </p:spPr>
        <p:txBody>
          <a:bodyPr wrap="square" rtlCol="0">
            <a:spAutoFit/>
          </a:bodyPr>
          <a:lstStyle/>
          <a:p>
            <a:r>
              <a:rPr lang="hi-IN" sz="1400" dirty="0"/>
              <a:t>Dr. Neha Paliwal </a:t>
            </a:r>
            <a:endParaRPr lang="en-IN" sz="1400" dirty="0"/>
          </a:p>
        </p:txBody>
      </p:sp>
      <p:sp>
        <p:nvSpPr>
          <p:cNvPr id="8" name="TextBox 7">
            <a:extLst>
              <a:ext uri="{FF2B5EF4-FFF2-40B4-BE49-F238E27FC236}">
                <a16:creationId xmlns:a16="http://schemas.microsoft.com/office/drawing/2014/main" id="{DE9F50F8-D507-4EC4-BD2C-AD41F2614ACA}"/>
              </a:ext>
            </a:extLst>
          </p:cNvPr>
          <p:cNvSpPr txBox="1"/>
          <p:nvPr/>
        </p:nvSpPr>
        <p:spPr>
          <a:xfrm>
            <a:off x="5615255" y="5858358"/>
            <a:ext cx="1071295" cy="375531"/>
          </a:xfrm>
          <a:prstGeom prst="rect">
            <a:avLst/>
          </a:prstGeom>
          <a:noFill/>
        </p:spPr>
        <p:txBody>
          <a:bodyPr wrap="square">
            <a:spAutoFit/>
          </a:bodyPr>
          <a:lstStyle/>
          <a:p>
            <a:r>
              <a:rPr lang="hi-IN" dirty="0"/>
              <a:t>Good </a:t>
            </a:r>
            <a:r>
              <a:rPr lang="en-US" dirty="0"/>
              <a:t>X</a:t>
            </a:r>
          </a:p>
        </p:txBody>
      </p:sp>
      <p:sp>
        <p:nvSpPr>
          <p:cNvPr id="10" name="TextBox 9">
            <a:extLst>
              <a:ext uri="{FF2B5EF4-FFF2-40B4-BE49-F238E27FC236}">
                <a16:creationId xmlns:a16="http://schemas.microsoft.com/office/drawing/2014/main" id="{A4BA8199-D293-401E-89D4-12C0E23D9AD1}"/>
              </a:ext>
            </a:extLst>
          </p:cNvPr>
          <p:cNvSpPr txBox="1"/>
          <p:nvPr/>
        </p:nvSpPr>
        <p:spPr>
          <a:xfrm>
            <a:off x="2671763" y="2044184"/>
            <a:ext cx="1128712" cy="369332"/>
          </a:xfrm>
          <a:prstGeom prst="rect">
            <a:avLst/>
          </a:prstGeom>
          <a:noFill/>
        </p:spPr>
        <p:txBody>
          <a:bodyPr wrap="square">
            <a:spAutoFit/>
          </a:bodyPr>
          <a:lstStyle/>
          <a:p>
            <a:r>
              <a:rPr lang="hi-IN" dirty="0"/>
              <a:t>Good Y</a:t>
            </a:r>
            <a:endParaRPr lang="en-US" dirty="0"/>
          </a:p>
        </p:txBody>
      </p:sp>
    </p:spTree>
    <p:extLst>
      <p:ext uri="{BB962C8B-B14F-4D97-AF65-F5344CB8AC3E}">
        <p14:creationId xmlns:p14="http://schemas.microsoft.com/office/powerpoint/2010/main" val="2995551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1740451-528C-4280-98FF-EBFC75515269}"/>
              </a:ext>
            </a:extLst>
          </p:cNvPr>
          <p:cNvSpPr>
            <a:spLocks noGrp="1"/>
          </p:cNvSpPr>
          <p:nvPr>
            <p:ph type="title"/>
          </p:nvPr>
        </p:nvSpPr>
        <p:spPr/>
        <p:txBody>
          <a:bodyPr/>
          <a:lstStyle/>
          <a:p>
            <a:pPr algn="ctr"/>
            <a:r>
              <a:rPr lang="hi-IN" dirty="0"/>
              <a:t>Conditions of Consumer’s Equilibrium (उपभोक्ता साम्य की शर्तें )</a:t>
            </a:r>
            <a:endParaRPr lang="en-IN" dirty="0"/>
          </a:p>
        </p:txBody>
      </p:sp>
      <p:sp>
        <p:nvSpPr>
          <p:cNvPr id="5" name="Content Placeholder 4">
            <a:extLst>
              <a:ext uri="{FF2B5EF4-FFF2-40B4-BE49-F238E27FC236}">
                <a16:creationId xmlns:a16="http://schemas.microsoft.com/office/drawing/2014/main" id="{C869F5F8-8F51-4165-8AB3-B65B0CBD0AC0}"/>
              </a:ext>
            </a:extLst>
          </p:cNvPr>
          <p:cNvSpPr>
            <a:spLocks noGrp="1"/>
          </p:cNvSpPr>
          <p:nvPr>
            <p:ph idx="1"/>
          </p:nvPr>
        </p:nvSpPr>
        <p:spPr>
          <a:xfrm>
            <a:off x="1276351" y="2133600"/>
            <a:ext cx="10820400" cy="4438650"/>
          </a:xfrm>
        </p:spPr>
        <p:txBody>
          <a:bodyPr>
            <a:normAutofit lnSpcReduction="10000"/>
          </a:bodyPr>
          <a:lstStyle/>
          <a:p>
            <a:r>
              <a:rPr lang="en-US" b="1" i="0" dirty="0">
                <a:solidFill>
                  <a:srgbClr val="222222"/>
                </a:solidFill>
                <a:effectLst/>
                <a:latin typeface="Rubik"/>
              </a:rPr>
              <a:t>Necessary Condition or First Order Condition</a:t>
            </a:r>
            <a:r>
              <a:rPr lang="hi-IN" b="1" i="0" dirty="0">
                <a:solidFill>
                  <a:srgbClr val="222222"/>
                </a:solidFill>
                <a:effectLst/>
                <a:latin typeface="Rubik"/>
              </a:rPr>
              <a:t>: </a:t>
            </a:r>
          </a:p>
          <a:p>
            <a:pPr marL="0" indent="0">
              <a:buNone/>
            </a:pPr>
            <a:r>
              <a:rPr lang="hi-IN" b="1" dirty="0">
                <a:solidFill>
                  <a:srgbClr val="222222"/>
                </a:solidFill>
                <a:latin typeface="Rubik"/>
              </a:rPr>
              <a:t>            </a:t>
            </a:r>
            <a:r>
              <a:rPr lang="hi-IN" b="1" i="0" dirty="0">
                <a:solidFill>
                  <a:srgbClr val="222222"/>
                </a:solidFill>
                <a:effectLst/>
                <a:latin typeface="Rubik"/>
              </a:rPr>
              <a:t>The slope of Indifference curve= Slope of the Budget Line</a:t>
            </a:r>
          </a:p>
          <a:p>
            <a:pPr marL="0" indent="0">
              <a:buNone/>
            </a:pPr>
            <a:r>
              <a:rPr lang="hi-IN" b="1" i="0" dirty="0">
                <a:solidFill>
                  <a:srgbClr val="222222"/>
                </a:solidFill>
                <a:effectLst/>
                <a:latin typeface="Rubik"/>
              </a:rPr>
              <a:t>                                                                      MRSxy= Px/Py   </a:t>
            </a:r>
          </a:p>
          <a:p>
            <a:pPr marL="0" indent="0">
              <a:buNone/>
            </a:pPr>
            <a:r>
              <a:rPr lang="hi-IN" b="1" dirty="0">
                <a:solidFill>
                  <a:srgbClr val="222222"/>
                </a:solidFill>
                <a:latin typeface="Rubik"/>
              </a:rPr>
              <a:t>     </a:t>
            </a:r>
            <a:r>
              <a:rPr lang="hi-IN" b="0" i="0" dirty="0">
                <a:solidFill>
                  <a:srgbClr val="000000"/>
                </a:solidFill>
                <a:effectLst/>
                <a:cs typeface="Roboto"/>
              </a:rPr>
              <a:t>आवश्यक शर्त या प्रथम  क्रम की  शर्त :</a:t>
            </a:r>
          </a:p>
          <a:p>
            <a:pPr marL="0" indent="0">
              <a:buNone/>
            </a:pPr>
            <a:r>
              <a:rPr lang="hi-IN" dirty="0">
                <a:solidFill>
                  <a:srgbClr val="000000"/>
                </a:solidFill>
                <a:cs typeface="Roboto"/>
              </a:rPr>
              <a:t>                      </a:t>
            </a:r>
            <a:r>
              <a:rPr lang="hi-IN" b="0" i="0" dirty="0">
                <a:solidFill>
                  <a:srgbClr val="000000"/>
                </a:solidFill>
                <a:effectLst/>
                <a:cs typeface="Roboto"/>
              </a:rPr>
              <a:t>                उदासीनता वक्र का ढाल= बजट रेखा का ढाल</a:t>
            </a:r>
          </a:p>
          <a:p>
            <a:pPr marL="0" indent="0">
              <a:buNone/>
            </a:pPr>
            <a:r>
              <a:rPr lang="hi-IN" b="1" i="0" dirty="0">
                <a:solidFill>
                  <a:srgbClr val="222222"/>
                </a:solidFill>
                <a:effectLst/>
                <a:latin typeface="Rubik"/>
              </a:rPr>
              <a:t>                                                                         MRSxy= Px/Py   </a:t>
            </a:r>
            <a:r>
              <a:rPr lang="hi-IN" b="0" i="0" dirty="0">
                <a:solidFill>
                  <a:srgbClr val="000000"/>
                </a:solidFill>
                <a:effectLst/>
                <a:latin typeface="Roboto"/>
              </a:rPr>
              <a:t> </a:t>
            </a:r>
            <a:r>
              <a:rPr lang="hi-IN" b="1" dirty="0">
                <a:solidFill>
                  <a:srgbClr val="222222"/>
                </a:solidFill>
                <a:latin typeface="Rubik"/>
              </a:rPr>
              <a:t>       </a:t>
            </a:r>
            <a:endParaRPr lang="hi-IN" b="1" i="0" dirty="0">
              <a:solidFill>
                <a:srgbClr val="222222"/>
              </a:solidFill>
              <a:effectLst/>
              <a:latin typeface="Rubik"/>
            </a:endParaRPr>
          </a:p>
          <a:p>
            <a:r>
              <a:rPr lang="en-US" b="1" i="0" dirty="0">
                <a:solidFill>
                  <a:srgbClr val="222222"/>
                </a:solidFill>
                <a:effectLst/>
                <a:latin typeface="Rubik"/>
              </a:rPr>
              <a:t>Supplementary or Second Order Condition:</a:t>
            </a:r>
            <a:endParaRPr lang="hi-IN" b="1" i="0" dirty="0">
              <a:solidFill>
                <a:srgbClr val="222222"/>
              </a:solidFill>
              <a:effectLst/>
              <a:latin typeface="Rubik"/>
            </a:endParaRPr>
          </a:p>
          <a:p>
            <a:pPr marL="0" indent="0">
              <a:buNone/>
            </a:pPr>
            <a:r>
              <a:rPr lang="hi-IN" b="1" dirty="0">
                <a:solidFill>
                  <a:srgbClr val="222222"/>
                </a:solidFill>
                <a:latin typeface="Rubik"/>
              </a:rPr>
              <a:t> Indifference curve should be convex towrads origin at the point of equilibrium or absolute value of MRSxy should be diminishing. </a:t>
            </a:r>
          </a:p>
          <a:p>
            <a:pPr marL="0" indent="0">
              <a:buNone/>
            </a:pPr>
            <a:r>
              <a:rPr lang="hi-IN" b="0" i="0" dirty="0">
                <a:solidFill>
                  <a:srgbClr val="000000"/>
                </a:solidFill>
                <a:effectLst/>
                <a:cs typeface="Roboto"/>
              </a:rPr>
              <a:t>अनुपूरक या द्वितीय क्रम की  शर्त: </a:t>
            </a:r>
          </a:p>
          <a:p>
            <a:pPr marL="0" indent="0">
              <a:buNone/>
            </a:pPr>
            <a:r>
              <a:rPr lang="hi-IN" b="0" i="0" dirty="0">
                <a:solidFill>
                  <a:srgbClr val="000000"/>
                </a:solidFill>
                <a:effectLst/>
                <a:cs typeface="Roboto"/>
              </a:rPr>
              <a:t>संतुलन के बिंदु पर उदासीनता वक्र मूल बिंदु की ओर उत्तल आकार का  होना चाहिए या उसके ढाल (</a:t>
            </a:r>
            <a:r>
              <a:rPr lang="en-IN" b="0" i="0" dirty="0" err="1">
                <a:solidFill>
                  <a:srgbClr val="000000"/>
                </a:solidFill>
                <a:effectLst/>
                <a:cs typeface="Roboto"/>
              </a:rPr>
              <a:t>MRSxy</a:t>
            </a:r>
            <a:r>
              <a:rPr lang="hi-IN" b="0" i="0" dirty="0">
                <a:solidFill>
                  <a:srgbClr val="000000"/>
                </a:solidFill>
                <a:effectLst/>
                <a:cs typeface="Roboto"/>
              </a:rPr>
              <a:t>)</a:t>
            </a:r>
            <a:r>
              <a:rPr lang="en-IN" b="0" i="0" dirty="0">
                <a:solidFill>
                  <a:srgbClr val="000000"/>
                </a:solidFill>
                <a:effectLst/>
                <a:cs typeface="Roboto"/>
              </a:rPr>
              <a:t> </a:t>
            </a:r>
            <a:r>
              <a:rPr lang="hi-IN" b="0" i="0" dirty="0">
                <a:solidFill>
                  <a:srgbClr val="000000"/>
                </a:solidFill>
                <a:effectLst/>
                <a:cs typeface="Roboto"/>
              </a:rPr>
              <a:t>का निरपेक्ष मान घटता हुआ होना चाहिए।</a:t>
            </a:r>
            <a:r>
              <a:rPr lang="hi-IN" b="0" i="0" dirty="0">
                <a:solidFill>
                  <a:srgbClr val="000000"/>
                </a:solidFill>
                <a:effectLst/>
                <a:latin typeface="Roboto"/>
              </a:rPr>
              <a:t> </a:t>
            </a:r>
            <a:endParaRPr lang="en-IN" dirty="0"/>
          </a:p>
        </p:txBody>
      </p:sp>
      <p:sp>
        <p:nvSpPr>
          <p:cNvPr id="4" name="TextBox 3">
            <a:extLst>
              <a:ext uri="{FF2B5EF4-FFF2-40B4-BE49-F238E27FC236}">
                <a16:creationId xmlns:a16="http://schemas.microsoft.com/office/drawing/2014/main" id="{A66A9FD7-B1C9-43F9-8898-8089C9C63B04}"/>
              </a:ext>
            </a:extLst>
          </p:cNvPr>
          <p:cNvSpPr txBox="1"/>
          <p:nvPr/>
        </p:nvSpPr>
        <p:spPr>
          <a:xfrm rot="10800000" flipV="1">
            <a:off x="10002839" y="6550223"/>
            <a:ext cx="2189161" cy="307777"/>
          </a:xfrm>
          <a:prstGeom prst="rect">
            <a:avLst/>
          </a:prstGeom>
          <a:noFill/>
        </p:spPr>
        <p:txBody>
          <a:bodyPr wrap="square" rtlCol="0">
            <a:spAutoFit/>
          </a:bodyPr>
          <a:lstStyle/>
          <a:p>
            <a:r>
              <a:rPr lang="hi-IN" sz="1400" dirty="0"/>
              <a:t>Dr. Neha Paliwal </a:t>
            </a:r>
            <a:endParaRPr lang="en-IN" sz="1400" dirty="0"/>
          </a:p>
        </p:txBody>
      </p:sp>
    </p:spTree>
    <p:extLst>
      <p:ext uri="{BB962C8B-B14F-4D97-AF65-F5344CB8AC3E}">
        <p14:creationId xmlns:p14="http://schemas.microsoft.com/office/powerpoint/2010/main" val="68341957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73</TotalTime>
  <Words>671</Words>
  <Application>Microsoft Office PowerPoint</Application>
  <PresentationFormat>Widescreen</PresentationFormat>
  <Paragraphs>58</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Century Gothic</vt:lpstr>
      <vt:lpstr>Roboto</vt:lpstr>
      <vt:lpstr>Rubik</vt:lpstr>
      <vt:lpstr>Wingdings 3</vt:lpstr>
      <vt:lpstr>Wisp</vt:lpstr>
      <vt:lpstr>Consumer’s Equilibrium: Ordinal Approach उपभोक्ता साम्य: क्रमवाचक अवधारणा </vt:lpstr>
      <vt:lpstr>Meaning of Consumer’s Equilibrium</vt:lpstr>
      <vt:lpstr>Tools for Consumer’s Equilibrium Analysis in Ordinal Approach  क्रमवाचक अवधारणा में उपभोक्ता साम्य विश्लेषण के लिए उपकरण  </vt:lpstr>
      <vt:lpstr>Indifference Map (उदासीनता मानचित्र )</vt:lpstr>
      <vt:lpstr>The Budget Line (बजट रेखा )</vt:lpstr>
      <vt:lpstr>Consumer’s Equilibrium Point  (उपभोक्ता का  साम्य बिंदु)</vt:lpstr>
      <vt:lpstr>Conditions of Consumer’s Equilibrium (उपभोक्ता साम्य की शर्तें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Consumer’s Equilibrium: Ordinal Approach</dc:title>
  <dc:creator>neha.paliwal03@gmail.com</dc:creator>
  <cp:lastModifiedBy>neha.paliwal03@gmail.com</cp:lastModifiedBy>
  <cp:revision>18</cp:revision>
  <dcterms:created xsi:type="dcterms:W3CDTF">2021-04-20T22:44:42Z</dcterms:created>
  <dcterms:modified xsi:type="dcterms:W3CDTF">2021-04-21T19:35:51Z</dcterms:modified>
</cp:coreProperties>
</file>