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359409"/>
            <a:ext cx="890778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2154" y="2583561"/>
            <a:ext cx="70719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" name="object 144"/>
          <p:cNvGrpSpPr/>
          <p:nvPr/>
        </p:nvGrpSpPr>
        <p:grpSpPr>
          <a:xfrm>
            <a:off x="1752600" y="2514600"/>
            <a:ext cx="1447800" cy="586740"/>
            <a:chOff x="1572767" y="3898391"/>
            <a:chExt cx="1306195" cy="586740"/>
          </a:xfrm>
        </p:grpSpPr>
        <p:sp>
          <p:nvSpPr>
            <p:cNvPr id="145" name="object 145"/>
            <p:cNvSpPr/>
            <p:nvPr/>
          </p:nvSpPr>
          <p:spPr>
            <a:xfrm>
              <a:off x="1572767" y="3898391"/>
              <a:ext cx="1306068" cy="586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04390" y="3931030"/>
              <a:ext cx="1242060" cy="5219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3200400" y="2743200"/>
            <a:ext cx="365760" cy="121920"/>
            <a:chOff x="2988564" y="4131564"/>
            <a:chExt cx="365760" cy="121920"/>
          </a:xfrm>
        </p:grpSpPr>
        <p:sp>
          <p:nvSpPr>
            <p:cNvPr id="148" name="object 148"/>
            <p:cNvSpPr/>
            <p:nvPr/>
          </p:nvSpPr>
          <p:spPr>
            <a:xfrm>
              <a:off x="2988564" y="4131564"/>
              <a:ext cx="365760" cy="121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27680" y="4169537"/>
              <a:ext cx="287020" cy="45720"/>
            </a:xfrm>
            <a:custGeom>
              <a:avLst/>
              <a:gdLst/>
              <a:ahLst/>
              <a:cxnLst/>
              <a:rect l="l" t="t" r="r" b="b"/>
              <a:pathLst>
                <a:path w="287020" h="45720">
                  <a:moveTo>
                    <a:pt x="286766" y="0"/>
                  </a:moveTo>
                  <a:lnTo>
                    <a:pt x="10921" y="0"/>
                  </a:lnTo>
                  <a:lnTo>
                    <a:pt x="0" y="45338"/>
                  </a:lnTo>
                  <a:lnTo>
                    <a:pt x="275970" y="45338"/>
                  </a:lnTo>
                  <a:lnTo>
                    <a:pt x="2867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027680" y="4169537"/>
              <a:ext cx="287020" cy="45720"/>
            </a:xfrm>
            <a:custGeom>
              <a:avLst/>
              <a:gdLst/>
              <a:ahLst/>
              <a:cxnLst/>
              <a:rect l="l" t="t" r="r" b="b"/>
              <a:pathLst>
                <a:path w="287020" h="45720">
                  <a:moveTo>
                    <a:pt x="10921" y="0"/>
                  </a:moveTo>
                  <a:lnTo>
                    <a:pt x="286766" y="0"/>
                  </a:lnTo>
                  <a:lnTo>
                    <a:pt x="275970" y="45338"/>
                  </a:lnTo>
                  <a:lnTo>
                    <a:pt x="0" y="45338"/>
                  </a:lnTo>
                  <a:lnTo>
                    <a:pt x="10921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3733800" y="2514600"/>
            <a:ext cx="4338828" cy="601980"/>
            <a:chOff x="3497579" y="3883152"/>
            <a:chExt cx="4338828" cy="601980"/>
          </a:xfrm>
        </p:grpSpPr>
        <p:sp>
          <p:nvSpPr>
            <p:cNvPr id="152" name="object 152"/>
            <p:cNvSpPr/>
            <p:nvPr/>
          </p:nvSpPr>
          <p:spPr>
            <a:xfrm>
              <a:off x="3497579" y="3883152"/>
              <a:ext cx="4338828" cy="601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97579" y="3883152"/>
              <a:ext cx="4276217" cy="5380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907780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968375" algn="l"/>
                <a:tab pos="1169035" algn="l"/>
                <a:tab pos="3803015" algn="l"/>
                <a:tab pos="5495925" algn="l"/>
                <a:tab pos="8436610" algn="l"/>
              </a:tabLst>
            </a:pPr>
            <a:r>
              <a:rPr i="1" spc="-170" dirty="0"/>
              <a:t>In </a:t>
            </a:r>
            <a:r>
              <a:rPr i="1" spc="-180" dirty="0"/>
              <a:t>Fig., </a:t>
            </a:r>
            <a:r>
              <a:rPr i="1" spc="-254" dirty="0"/>
              <a:t>a </a:t>
            </a:r>
            <a:r>
              <a:rPr i="1" spc="-160" dirty="0"/>
              <a:t>light </a:t>
            </a:r>
            <a:r>
              <a:rPr i="1" spc="-225" dirty="0"/>
              <a:t>ray </a:t>
            </a:r>
            <a:r>
              <a:rPr i="1" spc="-285" dirty="0"/>
              <a:t>from </a:t>
            </a:r>
            <a:r>
              <a:rPr i="1" spc="-254" dirty="0"/>
              <a:t>a </a:t>
            </a:r>
            <a:r>
              <a:rPr i="1" spc="-160" dirty="0"/>
              <a:t>point </a:t>
            </a:r>
            <a:r>
              <a:rPr i="1" spc="-150" dirty="0"/>
              <a:t>A </a:t>
            </a:r>
            <a:r>
              <a:rPr i="1" spc="-310" dirty="0"/>
              <a:t>on </a:t>
            </a:r>
            <a:r>
              <a:rPr i="1" spc="-325" dirty="0"/>
              <a:t>medium </a:t>
            </a:r>
            <a:r>
              <a:rPr i="1" spc="-195" dirty="0"/>
              <a:t>1 </a:t>
            </a:r>
            <a:r>
              <a:rPr i="1" spc="-190" dirty="0"/>
              <a:t>(refractive  </a:t>
            </a:r>
            <a:r>
              <a:rPr spc="-120" dirty="0"/>
              <a:t>i</a:t>
            </a:r>
            <a:r>
              <a:rPr spc="-305" dirty="0"/>
              <a:t>n</a:t>
            </a:r>
            <a:r>
              <a:rPr spc="-280" dirty="0"/>
              <a:t>d</a:t>
            </a:r>
            <a:r>
              <a:rPr spc="-235" dirty="0"/>
              <a:t>e</a:t>
            </a:r>
            <a:r>
              <a:rPr spc="-254" dirty="0"/>
              <a:t>x</a:t>
            </a:r>
            <a:r>
              <a:rPr dirty="0"/>
              <a:t>	</a:t>
            </a:r>
            <a:r>
              <a:rPr spc="-300" dirty="0"/>
              <a:t>μ</a:t>
            </a:r>
            <a:r>
              <a:rPr spc="-280" dirty="0"/>
              <a:t>1)</a:t>
            </a:r>
            <a:r>
              <a:rPr spc="-130" dirty="0"/>
              <a:t> </a:t>
            </a:r>
            <a:r>
              <a:rPr spc="-280" dirty="0"/>
              <a:t>r</a:t>
            </a:r>
            <a:r>
              <a:rPr spc="-325" dirty="0"/>
              <a:t>e</a:t>
            </a:r>
            <a:r>
              <a:rPr spc="-250" dirty="0"/>
              <a:t>a</a:t>
            </a:r>
            <a:r>
              <a:rPr spc="-360" dirty="0"/>
              <a:t>ch</a:t>
            </a:r>
            <a:r>
              <a:rPr spc="-310" dirty="0"/>
              <a:t>e</a:t>
            </a:r>
            <a:r>
              <a:rPr spc="-225" dirty="0"/>
              <a:t>s</a:t>
            </a:r>
            <a:r>
              <a:rPr spc="-150" dirty="0"/>
              <a:t> </a:t>
            </a:r>
            <a:r>
              <a:rPr spc="-254" dirty="0"/>
              <a:t>a</a:t>
            </a:r>
            <a:r>
              <a:rPr spc="-90" dirty="0"/>
              <a:t> </a:t>
            </a:r>
            <a:r>
              <a:rPr spc="-254" dirty="0"/>
              <a:t>p</a:t>
            </a:r>
            <a:r>
              <a:rPr spc="-250" dirty="0"/>
              <a:t>o</a:t>
            </a:r>
            <a:r>
              <a:rPr spc="-120" dirty="0"/>
              <a:t>i</a:t>
            </a:r>
            <a:r>
              <a:rPr spc="-305" dirty="0"/>
              <a:t>n</a:t>
            </a:r>
            <a:r>
              <a:rPr spc="135" dirty="0"/>
              <a:t>t</a:t>
            </a:r>
            <a:r>
              <a:rPr spc="-135" dirty="0"/>
              <a:t> </a:t>
            </a:r>
            <a:r>
              <a:rPr spc="-140" dirty="0"/>
              <a:t>A</a:t>
            </a:r>
            <a:r>
              <a:rPr spc="-300" dirty="0"/>
              <a:t>’</a:t>
            </a:r>
            <a:r>
              <a:rPr spc="-114" dirty="0"/>
              <a:t> </a:t>
            </a:r>
            <a:r>
              <a:rPr spc="-120" dirty="0"/>
              <a:t>i</a:t>
            </a:r>
            <a:r>
              <a:rPr spc="-310" dirty="0"/>
              <a:t>n</a:t>
            </a:r>
            <a:r>
              <a:rPr spc="-110" dirty="0"/>
              <a:t> </a:t>
            </a:r>
            <a:r>
              <a:rPr spc="-495" dirty="0"/>
              <a:t>m</a:t>
            </a:r>
            <a:r>
              <a:rPr spc="-325" dirty="0"/>
              <a:t>e</a:t>
            </a:r>
            <a:r>
              <a:rPr spc="-280" dirty="0"/>
              <a:t>dium</a:t>
            </a:r>
            <a:r>
              <a:rPr spc="-135" dirty="0"/>
              <a:t> </a:t>
            </a:r>
            <a:r>
              <a:rPr spc="-254" dirty="0"/>
              <a:t>2</a:t>
            </a:r>
            <a:r>
              <a:rPr spc="-165" dirty="0"/>
              <a:t>(</a:t>
            </a:r>
            <a:r>
              <a:rPr spc="-280" dirty="0"/>
              <a:t>r</a:t>
            </a:r>
            <a:r>
              <a:rPr spc="-325" dirty="0"/>
              <a:t>e</a:t>
            </a:r>
            <a:r>
              <a:rPr spc="-170" dirty="0"/>
              <a:t>frac</a:t>
            </a:r>
            <a:r>
              <a:rPr spc="-105" dirty="0"/>
              <a:t>t</a:t>
            </a:r>
            <a:r>
              <a:rPr spc="-155" dirty="0"/>
              <a:t>ive</a:t>
            </a:r>
            <a:r>
              <a:rPr spc="-135" dirty="0"/>
              <a:t> </a:t>
            </a:r>
            <a:r>
              <a:rPr spc="-120" dirty="0"/>
              <a:t>i</a:t>
            </a:r>
            <a:r>
              <a:rPr spc="-305" dirty="0"/>
              <a:t>n</a:t>
            </a:r>
            <a:r>
              <a:rPr spc="-280" dirty="0"/>
              <a:t>d</a:t>
            </a:r>
            <a:r>
              <a:rPr spc="-235" dirty="0"/>
              <a:t>e</a:t>
            </a:r>
            <a:r>
              <a:rPr spc="-254" dirty="0"/>
              <a:t>x</a:t>
            </a:r>
            <a:r>
              <a:rPr dirty="0"/>
              <a:t>	</a:t>
            </a:r>
            <a:r>
              <a:rPr spc="-300" dirty="0"/>
              <a:t>μ</a:t>
            </a:r>
            <a:r>
              <a:rPr spc="-225" dirty="0"/>
              <a:t>2)  </a:t>
            </a:r>
            <a:r>
              <a:rPr spc="-155" dirty="0"/>
              <a:t>after </a:t>
            </a:r>
            <a:r>
              <a:rPr spc="-215" dirty="0"/>
              <a:t>refraction </a:t>
            </a:r>
            <a:r>
              <a:rPr spc="-260" dirty="0"/>
              <a:t>through </a:t>
            </a:r>
            <a:r>
              <a:rPr spc="-254" dirty="0"/>
              <a:t>a</a:t>
            </a:r>
            <a:r>
              <a:rPr spc="210" dirty="0"/>
              <a:t> </a:t>
            </a:r>
            <a:r>
              <a:rPr spc="-250" dirty="0"/>
              <a:t>surface</a:t>
            </a:r>
            <a:r>
              <a:rPr spc="-114" dirty="0"/>
              <a:t> </a:t>
            </a:r>
            <a:r>
              <a:rPr spc="-245" dirty="0"/>
              <a:t>XY	</a:t>
            </a:r>
            <a:r>
              <a:rPr spc="-260" dirty="0"/>
              <a:t>through </a:t>
            </a:r>
            <a:r>
              <a:rPr spc="-190" dirty="0"/>
              <a:t>the </a:t>
            </a:r>
            <a:r>
              <a:rPr spc="-170" dirty="0"/>
              <a:t>path  </a:t>
            </a:r>
            <a:r>
              <a:rPr spc="-165" dirty="0"/>
              <a:t>AMA’. </a:t>
            </a:r>
            <a:r>
              <a:rPr spc="-350" dirty="0"/>
              <a:t>The</a:t>
            </a:r>
            <a:r>
              <a:rPr spc="-80" dirty="0"/>
              <a:t> </a:t>
            </a:r>
            <a:r>
              <a:rPr spc="-285" dirty="0"/>
              <a:t>normals</a:t>
            </a:r>
            <a:r>
              <a:rPr spc="-135" dirty="0"/>
              <a:t> </a:t>
            </a:r>
            <a:r>
              <a:rPr spc="-285" dirty="0"/>
              <a:t>from	</a:t>
            </a:r>
            <a:r>
              <a:rPr spc="-190" dirty="0"/>
              <a:t>the </a:t>
            </a:r>
            <a:r>
              <a:rPr spc="-170" dirty="0"/>
              <a:t>points </a:t>
            </a:r>
            <a:r>
              <a:rPr spc="-150" dirty="0"/>
              <a:t>A </a:t>
            </a:r>
            <a:r>
              <a:rPr spc="-245" dirty="0"/>
              <a:t>and </a:t>
            </a:r>
            <a:r>
              <a:rPr spc="-220" dirty="0"/>
              <a:t>A’ </a:t>
            </a:r>
            <a:r>
              <a:rPr spc="-310" dirty="0"/>
              <a:t>on </a:t>
            </a:r>
            <a:r>
              <a:rPr spc="-190" dirty="0"/>
              <a:t>the </a:t>
            </a:r>
            <a:r>
              <a:rPr spc="-250" dirty="0"/>
              <a:t>surface  </a:t>
            </a:r>
            <a:r>
              <a:rPr spc="-245" dirty="0"/>
              <a:t>XY</a:t>
            </a:r>
            <a:r>
              <a:rPr spc="-114" dirty="0"/>
              <a:t> </a:t>
            </a:r>
            <a:r>
              <a:rPr spc="-290" dirty="0"/>
              <a:t>are	</a:t>
            </a:r>
            <a:r>
              <a:rPr spc="-190" dirty="0"/>
              <a:t>respectively </a:t>
            </a:r>
            <a:r>
              <a:rPr spc="-185" dirty="0"/>
              <a:t>AP </a:t>
            </a:r>
            <a:r>
              <a:rPr spc="-250" dirty="0"/>
              <a:t>and</a:t>
            </a:r>
            <a:r>
              <a:rPr spc="-10" dirty="0"/>
              <a:t> </a:t>
            </a:r>
            <a:r>
              <a:rPr spc="-210" dirty="0"/>
              <a:t>A’P’.</a:t>
            </a:r>
          </a:p>
          <a:p>
            <a:pPr marL="991235">
              <a:lnSpc>
                <a:spcPct val="100000"/>
              </a:lnSpc>
              <a:tabLst>
                <a:tab pos="2706370" algn="l"/>
                <a:tab pos="4023995" algn="l"/>
                <a:tab pos="5307330" algn="l"/>
                <a:tab pos="7053580" algn="l"/>
              </a:tabLst>
            </a:pPr>
            <a:r>
              <a:rPr i="1" spc="-95" dirty="0"/>
              <a:t>Let</a:t>
            </a:r>
            <a:r>
              <a:rPr i="1" spc="-130" dirty="0"/>
              <a:t> </a:t>
            </a:r>
            <a:r>
              <a:rPr i="1" spc="-175" dirty="0"/>
              <a:t>AP=a,	</a:t>
            </a:r>
            <a:r>
              <a:rPr i="1" spc="-215" dirty="0"/>
              <a:t>A’P’=b,	</a:t>
            </a:r>
            <a:r>
              <a:rPr i="1" spc="-229" dirty="0"/>
              <a:t>PP’=</a:t>
            </a:r>
            <a:r>
              <a:rPr i="1" spc="-140" dirty="0"/>
              <a:t> </a:t>
            </a:r>
            <a:r>
              <a:rPr i="1" spc="-145" dirty="0"/>
              <a:t>d,	</a:t>
            </a:r>
            <a:r>
              <a:rPr i="1" spc="-200" dirty="0"/>
              <a:t>PM=x</a:t>
            </a:r>
            <a:r>
              <a:rPr i="1" spc="-130" dirty="0"/>
              <a:t> </a:t>
            </a:r>
            <a:r>
              <a:rPr i="1" spc="-250" dirty="0"/>
              <a:t>and	</a:t>
            </a:r>
            <a:r>
              <a:rPr i="1" spc="-200" dirty="0"/>
              <a:t>MP’=d-x</a:t>
            </a:r>
            <a:r>
              <a:rPr i="1" spc="-155" dirty="0"/>
              <a:t> </a:t>
            </a:r>
            <a:r>
              <a:rPr i="1" spc="-95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3352800"/>
            <a:ext cx="8818245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8140" algn="just">
              <a:lnSpc>
                <a:spcPct val="100000"/>
              </a:lnSpc>
              <a:spcBef>
                <a:spcPts val="105"/>
              </a:spcBef>
            </a:pPr>
            <a:r>
              <a:rPr sz="3200" b="1" i="1" spc="-114" dirty="0">
                <a:latin typeface="Times New Roman"/>
                <a:cs typeface="Times New Roman"/>
              </a:rPr>
              <a:t>Now </a:t>
            </a:r>
            <a:r>
              <a:rPr sz="3200" b="1" i="1" spc="-80" dirty="0">
                <a:latin typeface="Times New Roman"/>
                <a:cs typeface="Times New Roman"/>
              </a:rPr>
              <a:t>if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175" dirty="0">
                <a:latin typeface="Times New Roman"/>
                <a:cs typeface="Times New Roman"/>
              </a:rPr>
              <a:t>velocities </a:t>
            </a:r>
            <a:r>
              <a:rPr sz="3200" b="1" i="1" spc="-180" dirty="0">
                <a:latin typeface="Times New Roman"/>
                <a:cs typeface="Times New Roman"/>
              </a:rPr>
              <a:t>of </a:t>
            </a:r>
            <a:r>
              <a:rPr sz="3200" b="1" i="1" spc="-160" dirty="0">
                <a:latin typeface="Times New Roman"/>
                <a:cs typeface="Times New Roman"/>
              </a:rPr>
              <a:t>light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325" dirty="0">
                <a:latin typeface="Times New Roman"/>
                <a:cs typeface="Times New Roman"/>
              </a:rPr>
              <a:t>medium </a:t>
            </a:r>
            <a:r>
              <a:rPr sz="3200" b="1" i="1" spc="-190" dirty="0">
                <a:latin typeface="Times New Roman"/>
                <a:cs typeface="Times New Roman"/>
              </a:rPr>
              <a:t>1 </a:t>
            </a:r>
            <a:r>
              <a:rPr sz="3200" b="1" i="1" spc="-245" dirty="0">
                <a:latin typeface="Times New Roman"/>
                <a:cs typeface="Times New Roman"/>
              </a:rPr>
              <a:t>and </a:t>
            </a:r>
            <a:r>
              <a:rPr sz="3200" b="1" i="1" spc="-190" dirty="0">
                <a:latin typeface="Times New Roman"/>
                <a:cs typeface="Times New Roman"/>
              </a:rPr>
              <a:t>2 </a:t>
            </a:r>
            <a:r>
              <a:rPr sz="3200" b="1" i="1" spc="-295" dirty="0">
                <a:latin typeface="Times New Roman"/>
                <a:cs typeface="Times New Roman"/>
              </a:rPr>
              <a:t>be </a:t>
            </a:r>
            <a:r>
              <a:rPr sz="3200" b="1" i="1" spc="-100" dirty="0">
                <a:latin typeface="Times New Roman"/>
                <a:cs typeface="Times New Roman"/>
              </a:rPr>
              <a:t>v1 </a:t>
            </a:r>
            <a:r>
              <a:rPr sz="3200" b="1" i="1" spc="-250" dirty="0">
                <a:latin typeface="Times New Roman"/>
                <a:cs typeface="Times New Roman"/>
              </a:rPr>
              <a:t>and  </a:t>
            </a:r>
            <a:r>
              <a:rPr sz="3200" b="1" i="1" spc="-105" dirty="0">
                <a:latin typeface="Times New Roman"/>
                <a:cs typeface="Times New Roman"/>
              </a:rPr>
              <a:t>v2 </a:t>
            </a:r>
            <a:r>
              <a:rPr sz="3200" b="1" i="1" spc="-185" dirty="0">
                <a:latin typeface="Times New Roman"/>
                <a:cs typeface="Times New Roman"/>
              </a:rPr>
              <a:t>respectively, </a:t>
            </a:r>
            <a:r>
              <a:rPr sz="3200" b="1" i="1" spc="-215" dirty="0">
                <a:latin typeface="Times New Roman"/>
                <a:cs typeface="Times New Roman"/>
              </a:rPr>
              <a:t>then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200" dirty="0">
                <a:latin typeface="Times New Roman"/>
                <a:cs typeface="Times New Roman"/>
              </a:rPr>
              <a:t>time </a:t>
            </a:r>
            <a:r>
              <a:rPr sz="3200" b="1" i="1" spc="-185" dirty="0">
                <a:latin typeface="Times New Roman"/>
                <a:cs typeface="Times New Roman"/>
              </a:rPr>
              <a:t>taken </a:t>
            </a:r>
            <a:r>
              <a:rPr sz="3200" b="1" i="1" spc="-195" dirty="0">
                <a:latin typeface="Times New Roman"/>
                <a:cs typeface="Times New Roman"/>
              </a:rPr>
              <a:t>by </a:t>
            </a:r>
            <a:r>
              <a:rPr sz="3200" b="1" i="1" spc="-160" dirty="0">
                <a:latin typeface="Times New Roman"/>
                <a:cs typeface="Times New Roman"/>
              </a:rPr>
              <a:t>light </a:t>
            </a:r>
            <a:r>
              <a:rPr sz="3200" b="1" i="1" spc="-95" dirty="0">
                <a:latin typeface="Times New Roman"/>
                <a:cs typeface="Times New Roman"/>
              </a:rPr>
              <a:t>to </a:t>
            </a:r>
            <a:r>
              <a:rPr sz="3200" b="1" i="1" spc="-140" dirty="0">
                <a:latin typeface="Times New Roman"/>
                <a:cs typeface="Times New Roman"/>
              </a:rPr>
              <a:t>travel </a:t>
            </a:r>
            <a:r>
              <a:rPr sz="3200" b="1" i="1" spc="-150" dirty="0">
                <a:latin typeface="Times New Roman"/>
                <a:cs typeface="Times New Roman"/>
              </a:rPr>
              <a:t>A </a:t>
            </a:r>
            <a:r>
              <a:rPr sz="3200" b="1" i="1" spc="-95" dirty="0">
                <a:latin typeface="Times New Roman"/>
                <a:cs typeface="Times New Roman"/>
              </a:rPr>
              <a:t>to </a:t>
            </a:r>
            <a:r>
              <a:rPr sz="3200" b="1" i="1" spc="-220" dirty="0">
                <a:latin typeface="Times New Roman"/>
                <a:cs typeface="Times New Roman"/>
              </a:rPr>
              <a:t>A’  </a:t>
            </a:r>
            <a:r>
              <a:rPr sz="3200" b="1" i="1" spc="-75" dirty="0">
                <a:latin typeface="Times New Roman"/>
                <a:cs typeface="Times New Roman"/>
              </a:rPr>
              <a:t>will</a:t>
            </a:r>
            <a:r>
              <a:rPr sz="3200" b="1" i="1" spc="-140" dirty="0">
                <a:latin typeface="Times New Roman"/>
                <a:cs typeface="Times New Roman"/>
              </a:rPr>
              <a:t> </a:t>
            </a:r>
            <a:r>
              <a:rPr sz="3200" b="1" i="1" spc="-295" dirty="0">
                <a:latin typeface="Times New Roman"/>
                <a:cs typeface="Times New Roman"/>
              </a:rPr>
              <a:t>be</a:t>
            </a:r>
            <a:endParaRPr sz="3200">
              <a:latin typeface="Times New Roman"/>
              <a:cs typeface="Times New Roman"/>
            </a:endParaRPr>
          </a:p>
          <a:p>
            <a:pPr marL="2682875" algn="just">
              <a:lnSpc>
                <a:spcPct val="100000"/>
              </a:lnSpc>
            </a:pPr>
            <a:r>
              <a:rPr sz="3200" b="1" i="1" spc="135" dirty="0">
                <a:latin typeface="Times New Roman"/>
                <a:cs typeface="Times New Roman"/>
              </a:rPr>
              <a:t>t </a:t>
            </a:r>
            <a:r>
              <a:rPr sz="3200" b="1" i="1" spc="-160" dirty="0">
                <a:latin typeface="Times New Roman"/>
                <a:cs typeface="Times New Roman"/>
              </a:rPr>
              <a:t>= </a:t>
            </a:r>
            <a:r>
              <a:rPr sz="3200" b="1" i="1" spc="-40" dirty="0">
                <a:latin typeface="Times New Roman"/>
                <a:cs typeface="Times New Roman"/>
              </a:rPr>
              <a:t>AM/v</a:t>
            </a:r>
            <a:r>
              <a:rPr sz="1800" b="1" i="1" spc="-40" dirty="0">
                <a:latin typeface="Times New Roman"/>
                <a:cs typeface="Times New Roman"/>
              </a:rPr>
              <a:t>1 </a:t>
            </a:r>
            <a:r>
              <a:rPr sz="3200" b="1" i="1" spc="-160" dirty="0">
                <a:latin typeface="Times New Roman"/>
                <a:cs typeface="Times New Roman"/>
              </a:rPr>
              <a:t>+</a:t>
            </a:r>
            <a:r>
              <a:rPr sz="3200" b="1" i="1" spc="-380" dirty="0">
                <a:latin typeface="Times New Roman"/>
                <a:cs typeface="Times New Roman"/>
              </a:rPr>
              <a:t> </a:t>
            </a:r>
            <a:r>
              <a:rPr sz="3200" b="1" i="1" spc="-80" dirty="0">
                <a:latin typeface="Times New Roman"/>
                <a:cs typeface="Times New Roman"/>
              </a:rPr>
              <a:t>MA’/v</a:t>
            </a:r>
            <a:r>
              <a:rPr sz="1800" b="1" i="1" spc="-8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5334000"/>
            <a:ext cx="896112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5334000"/>
            <a:ext cx="1514855" cy="3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9794" y="5325617"/>
            <a:ext cx="26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t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=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1775" y="5363667"/>
            <a:ext cx="212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dirty="0">
                <a:latin typeface="Carlito"/>
                <a:cs typeface="Carlito"/>
              </a:rPr>
              <a:t>/v</a:t>
            </a:r>
            <a:r>
              <a:rPr sz="1200" dirty="0">
                <a:latin typeface="Carlito"/>
                <a:cs typeface="Carlito"/>
              </a:rPr>
              <a:t>1</a:t>
            </a:r>
            <a:r>
              <a:rPr sz="1800" dirty="0">
                <a:latin typeface="Carlito"/>
                <a:cs typeface="Carlito"/>
              </a:rPr>
              <a:t>+	/v</a:t>
            </a:r>
            <a:r>
              <a:rPr sz="1200" dirty="0"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506" y="5694375"/>
            <a:ext cx="7543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5690" algn="l"/>
              </a:tabLst>
            </a:pPr>
            <a:r>
              <a:rPr sz="3200" b="1" i="1" spc="-180" dirty="0">
                <a:latin typeface="Times New Roman"/>
                <a:cs typeface="Times New Roman"/>
              </a:rPr>
              <a:t>By </a:t>
            </a:r>
            <a:r>
              <a:rPr sz="3200" b="1" i="1" spc="-254" dirty="0">
                <a:latin typeface="Times New Roman"/>
                <a:cs typeface="Times New Roman"/>
              </a:rPr>
              <a:t>Fermat’s </a:t>
            </a:r>
            <a:r>
              <a:rPr sz="3200" b="1" i="1" spc="-210" dirty="0">
                <a:latin typeface="Times New Roman"/>
                <a:cs typeface="Times New Roman"/>
              </a:rPr>
              <a:t>principle, for </a:t>
            </a:r>
            <a:r>
              <a:rPr sz="3200" b="1" i="1" spc="-190" dirty="0">
                <a:latin typeface="Times New Roman"/>
                <a:cs typeface="Times New Roman"/>
              </a:rPr>
              <a:t>the</a:t>
            </a:r>
            <a:r>
              <a:rPr sz="3200" b="1" i="1" spc="315" dirty="0">
                <a:latin typeface="Times New Roman"/>
                <a:cs typeface="Times New Roman"/>
              </a:rPr>
              <a:t> </a:t>
            </a:r>
            <a:r>
              <a:rPr sz="3200" b="1" i="1" spc="-185" dirty="0">
                <a:latin typeface="Times New Roman"/>
                <a:cs typeface="Times New Roman"/>
              </a:rPr>
              <a:t>actual</a:t>
            </a:r>
            <a:r>
              <a:rPr sz="3200" b="1" i="1" spc="-125" dirty="0">
                <a:latin typeface="Times New Roman"/>
                <a:cs typeface="Times New Roman"/>
              </a:rPr>
              <a:t> </a:t>
            </a:r>
            <a:r>
              <a:rPr sz="3200" b="1" i="1" spc="-170" dirty="0">
                <a:latin typeface="Times New Roman"/>
                <a:cs typeface="Times New Roman"/>
              </a:rPr>
              <a:t>path	</a:t>
            </a:r>
            <a:r>
              <a:rPr sz="3200" b="1" i="1" spc="-45" dirty="0">
                <a:latin typeface="Times New Roman"/>
                <a:cs typeface="Times New Roman"/>
              </a:rPr>
              <a:t>dt/dx </a:t>
            </a:r>
            <a:r>
              <a:rPr sz="3200" b="1" i="1" spc="-160" dirty="0">
                <a:latin typeface="Times New Roman"/>
                <a:cs typeface="Times New Roman"/>
              </a:rPr>
              <a:t>=</a:t>
            </a:r>
            <a:r>
              <a:rPr sz="3200" b="1" i="1" spc="-265" dirty="0">
                <a:latin typeface="Times New Roman"/>
                <a:cs typeface="Times New Roman"/>
              </a:rPr>
              <a:t> </a:t>
            </a:r>
            <a:r>
              <a:rPr sz="3200" b="1" i="1" spc="-195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717" y="1145870"/>
            <a:ext cx="8576310" cy="5331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5"/>
              </a:spcBef>
            </a:pPr>
            <a:r>
              <a:rPr sz="2900" b="1" i="1" spc="-20" dirty="0">
                <a:latin typeface="Times New Roman"/>
                <a:cs typeface="Times New Roman"/>
              </a:rPr>
              <a:t>1/v</a:t>
            </a:r>
            <a:r>
              <a:rPr sz="1600" b="1" i="1" spc="-20" dirty="0">
                <a:latin typeface="Times New Roman"/>
                <a:cs typeface="Times New Roman"/>
              </a:rPr>
              <a:t>1 </a:t>
            </a:r>
            <a:r>
              <a:rPr sz="2900" b="1" i="1" spc="-140" dirty="0">
                <a:latin typeface="Times New Roman"/>
                <a:cs typeface="Times New Roman"/>
              </a:rPr>
              <a:t>(PM/AM) </a:t>
            </a:r>
            <a:r>
              <a:rPr sz="2900" b="1" i="1" spc="-145" dirty="0">
                <a:latin typeface="Times New Roman"/>
                <a:cs typeface="Times New Roman"/>
              </a:rPr>
              <a:t>=</a:t>
            </a:r>
            <a:r>
              <a:rPr sz="2900" b="1" i="1" spc="-155" dirty="0">
                <a:latin typeface="Times New Roman"/>
                <a:cs typeface="Times New Roman"/>
              </a:rPr>
              <a:t> </a:t>
            </a:r>
            <a:r>
              <a:rPr sz="2900" b="1" i="1" spc="-105" dirty="0">
                <a:latin typeface="Times New Roman"/>
                <a:cs typeface="Times New Roman"/>
              </a:rPr>
              <a:t>1/v</a:t>
            </a:r>
            <a:r>
              <a:rPr sz="1600" b="1" i="1" spc="-105" dirty="0">
                <a:latin typeface="Times New Roman"/>
                <a:cs typeface="Times New Roman"/>
              </a:rPr>
              <a:t>2</a:t>
            </a:r>
            <a:r>
              <a:rPr sz="2900" b="1" i="1" spc="-105" dirty="0">
                <a:latin typeface="Times New Roman"/>
                <a:cs typeface="Times New Roman"/>
              </a:rPr>
              <a:t>(MP’/MA’</a:t>
            </a:r>
            <a:endParaRPr sz="2900">
              <a:latin typeface="Times New Roman"/>
              <a:cs typeface="Times New Roman"/>
            </a:endParaRPr>
          </a:p>
          <a:p>
            <a:pPr marL="59690" marR="55244" algn="ctr">
              <a:lnSpc>
                <a:spcPct val="100000"/>
              </a:lnSpc>
              <a:tabLst>
                <a:tab pos="1166495" algn="l"/>
                <a:tab pos="1415415" algn="l"/>
                <a:tab pos="5117465" algn="l"/>
                <a:tab pos="7082155" algn="l"/>
              </a:tabLst>
            </a:pPr>
            <a:r>
              <a:rPr sz="2900" b="1" i="1" spc="-100" dirty="0">
                <a:latin typeface="Times New Roman"/>
                <a:cs typeface="Times New Roman"/>
              </a:rPr>
              <a:t>Now</a:t>
            </a:r>
            <a:r>
              <a:rPr sz="2900" b="1" i="1" spc="-110" dirty="0">
                <a:latin typeface="Times New Roman"/>
                <a:cs typeface="Times New Roman"/>
              </a:rPr>
              <a:t> </a:t>
            </a:r>
            <a:r>
              <a:rPr sz="2900" b="1" i="1" spc="-75" dirty="0">
                <a:latin typeface="Times New Roman"/>
                <a:cs typeface="Times New Roman"/>
              </a:rPr>
              <a:t>if	</a:t>
            </a:r>
            <a:r>
              <a:rPr sz="2900" b="1" i="1" spc="-110" dirty="0">
                <a:latin typeface="Times New Roman"/>
                <a:cs typeface="Times New Roman"/>
              </a:rPr>
              <a:t>i	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35" dirty="0">
                <a:latin typeface="Times New Roman"/>
                <a:cs typeface="Times New Roman"/>
              </a:rPr>
              <a:t>angle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240" dirty="0">
                <a:latin typeface="Times New Roman"/>
                <a:cs typeface="Times New Roman"/>
              </a:rPr>
              <a:t>incidence</a:t>
            </a:r>
            <a:r>
              <a:rPr sz="2900" b="1" i="1" spc="130" dirty="0">
                <a:latin typeface="Times New Roman"/>
                <a:cs typeface="Times New Roman"/>
              </a:rPr>
              <a:t> </a:t>
            </a:r>
            <a:r>
              <a:rPr sz="2900" b="1" i="1" spc="-225" dirty="0">
                <a:latin typeface="Times New Roman"/>
                <a:cs typeface="Times New Roman"/>
              </a:rPr>
              <a:t>and</a:t>
            </a:r>
            <a:r>
              <a:rPr sz="2900" b="1" i="1" spc="-100" dirty="0">
                <a:latin typeface="Times New Roman"/>
                <a:cs typeface="Times New Roman"/>
              </a:rPr>
              <a:t> </a:t>
            </a:r>
            <a:r>
              <a:rPr sz="2900" b="1" i="1" spc="-260" dirty="0">
                <a:latin typeface="Times New Roman"/>
                <a:cs typeface="Times New Roman"/>
              </a:rPr>
              <a:t>r	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0" dirty="0">
                <a:latin typeface="Times New Roman"/>
                <a:cs typeface="Times New Roman"/>
              </a:rPr>
              <a:t>the</a:t>
            </a:r>
            <a:r>
              <a:rPr sz="2900" b="1" i="1" spc="-60" dirty="0">
                <a:latin typeface="Times New Roman"/>
                <a:cs typeface="Times New Roman"/>
              </a:rPr>
              <a:t> </a:t>
            </a:r>
            <a:r>
              <a:rPr sz="2900" b="1" i="1" spc="-235" dirty="0">
                <a:latin typeface="Times New Roman"/>
                <a:cs typeface="Times New Roman"/>
              </a:rPr>
              <a:t>angle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160" dirty="0">
                <a:latin typeface="Times New Roman"/>
                <a:cs typeface="Times New Roman"/>
              </a:rPr>
              <a:t>of	</a:t>
            </a:r>
            <a:r>
              <a:rPr sz="2900" b="1" i="1" spc="-195" dirty="0">
                <a:latin typeface="Times New Roman"/>
                <a:cs typeface="Times New Roman"/>
              </a:rPr>
              <a:t>refraction </a:t>
            </a:r>
            <a:r>
              <a:rPr sz="2900" b="1" i="1" spc="-90" dirty="0">
                <a:latin typeface="Times New Roman"/>
                <a:cs typeface="Times New Roman"/>
              </a:rPr>
              <a:t>,  </a:t>
            </a:r>
            <a:r>
              <a:rPr sz="2900" b="1" i="1" spc="-200" dirty="0">
                <a:latin typeface="Times New Roman"/>
                <a:cs typeface="Times New Roman"/>
              </a:rPr>
              <a:t>then</a:t>
            </a:r>
            <a:endParaRPr sz="2900">
              <a:latin typeface="Times New Roman"/>
              <a:cs typeface="Times New Roman"/>
            </a:endParaRPr>
          </a:p>
          <a:p>
            <a:pPr marL="762635" marR="754380" algn="ctr">
              <a:lnSpc>
                <a:spcPct val="100000"/>
              </a:lnSpc>
              <a:tabLst>
                <a:tab pos="7323455" algn="l"/>
              </a:tabLst>
            </a:pPr>
            <a:r>
              <a:rPr sz="2900" b="1" i="1" spc="-140" dirty="0">
                <a:latin typeface="Times New Roman"/>
                <a:cs typeface="Times New Roman"/>
              </a:rPr>
              <a:t>fr</a:t>
            </a:r>
            <a:r>
              <a:rPr sz="2900" b="1" i="1" spc="-280" dirty="0">
                <a:latin typeface="Times New Roman"/>
                <a:cs typeface="Times New Roman"/>
              </a:rPr>
              <a:t>o</a:t>
            </a:r>
            <a:r>
              <a:rPr sz="2900" b="1" i="1" spc="-455" dirty="0">
                <a:latin typeface="Times New Roman"/>
                <a:cs typeface="Times New Roman"/>
              </a:rPr>
              <a:t>m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245" dirty="0">
                <a:latin typeface="Times New Roman"/>
                <a:cs typeface="Times New Roman"/>
              </a:rPr>
              <a:t>r</a:t>
            </a:r>
            <a:r>
              <a:rPr sz="2900" b="1" i="1" spc="-105" dirty="0">
                <a:latin typeface="Times New Roman"/>
                <a:cs typeface="Times New Roman"/>
              </a:rPr>
              <a:t>i</a:t>
            </a:r>
            <a:r>
              <a:rPr sz="2900" b="1" i="1" spc="-280" dirty="0">
                <a:latin typeface="Times New Roman"/>
                <a:cs typeface="Times New Roman"/>
              </a:rPr>
              <a:t>g</a:t>
            </a:r>
            <a:r>
              <a:rPr sz="2900" b="1" i="1" spc="-145" dirty="0">
                <a:latin typeface="Times New Roman"/>
                <a:cs typeface="Times New Roman"/>
              </a:rPr>
              <a:t>h</a:t>
            </a:r>
            <a:r>
              <a:rPr sz="2900" b="1" i="1" spc="-80" dirty="0">
                <a:latin typeface="Times New Roman"/>
                <a:cs typeface="Times New Roman"/>
              </a:rPr>
              <a:t>t</a:t>
            </a:r>
            <a:r>
              <a:rPr sz="2900" b="1" i="1" spc="-155" dirty="0">
                <a:latin typeface="Times New Roman"/>
                <a:cs typeface="Times New Roman"/>
              </a:rPr>
              <a:t>-</a:t>
            </a:r>
            <a:r>
              <a:rPr sz="2900" b="1" i="1" spc="-125" dirty="0">
                <a:latin typeface="Times New Roman"/>
                <a:cs typeface="Times New Roman"/>
              </a:rPr>
              <a:t> </a:t>
            </a:r>
            <a:r>
              <a:rPr sz="2900" b="1" i="1" spc="-220" dirty="0">
                <a:latin typeface="Times New Roman"/>
                <a:cs typeface="Times New Roman"/>
              </a:rPr>
              <a:t>a</a:t>
            </a:r>
            <a:r>
              <a:rPr sz="2900" b="1" i="1" spc="-300" dirty="0">
                <a:latin typeface="Times New Roman"/>
                <a:cs typeface="Times New Roman"/>
              </a:rPr>
              <a:t>n</a:t>
            </a:r>
            <a:r>
              <a:rPr sz="2900" b="1" i="1" spc="-254" dirty="0">
                <a:latin typeface="Times New Roman"/>
                <a:cs typeface="Times New Roman"/>
              </a:rPr>
              <a:t>g</a:t>
            </a:r>
            <a:r>
              <a:rPr sz="2900" b="1" i="1" spc="-105" dirty="0">
                <a:latin typeface="Times New Roman"/>
                <a:cs typeface="Times New Roman"/>
              </a:rPr>
              <a:t>l</a:t>
            </a:r>
            <a:r>
              <a:rPr sz="2900" b="1" i="1" spc="-240" dirty="0">
                <a:latin typeface="Times New Roman"/>
                <a:cs typeface="Times New Roman"/>
              </a:rPr>
              <a:t>ed</a:t>
            </a:r>
            <a:r>
              <a:rPr sz="2900" b="1" i="1" spc="-125" dirty="0">
                <a:latin typeface="Times New Roman"/>
                <a:cs typeface="Times New Roman"/>
              </a:rPr>
              <a:t> </a:t>
            </a:r>
            <a:r>
              <a:rPr sz="2900" b="1" i="1" spc="-60" dirty="0">
                <a:latin typeface="Times New Roman"/>
                <a:cs typeface="Times New Roman"/>
              </a:rPr>
              <a:t>tr</a:t>
            </a:r>
            <a:r>
              <a:rPr sz="2900" b="1" i="1" spc="-105" dirty="0">
                <a:latin typeface="Times New Roman"/>
                <a:cs typeface="Times New Roman"/>
              </a:rPr>
              <a:t>i</a:t>
            </a:r>
            <a:r>
              <a:rPr sz="2900" b="1" i="1" spc="-260" dirty="0">
                <a:latin typeface="Times New Roman"/>
                <a:cs typeface="Times New Roman"/>
              </a:rPr>
              <a:t>ang</a:t>
            </a:r>
            <a:r>
              <a:rPr sz="2900" b="1" i="1" spc="-135" dirty="0">
                <a:latin typeface="Times New Roman"/>
                <a:cs typeface="Times New Roman"/>
              </a:rPr>
              <a:t>l</a:t>
            </a:r>
            <a:r>
              <a:rPr sz="2900" b="1" i="1" spc="-300" dirty="0">
                <a:latin typeface="Times New Roman"/>
                <a:cs typeface="Times New Roman"/>
              </a:rPr>
              <a:t>e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135" dirty="0">
                <a:latin typeface="Times New Roman"/>
                <a:cs typeface="Times New Roman"/>
              </a:rPr>
              <a:t>M</a:t>
            </a:r>
            <a:r>
              <a:rPr sz="2900" b="1" i="1" spc="-195" dirty="0">
                <a:latin typeface="Times New Roman"/>
                <a:cs typeface="Times New Roman"/>
              </a:rPr>
              <a:t>P</a:t>
            </a:r>
            <a:r>
              <a:rPr sz="2900" b="1" i="1" spc="-130" dirty="0">
                <a:latin typeface="Times New Roman"/>
                <a:cs typeface="Times New Roman"/>
              </a:rPr>
              <a:t>A</a:t>
            </a:r>
            <a:r>
              <a:rPr sz="2900" b="1" i="1" spc="-120" dirty="0">
                <a:latin typeface="Times New Roman"/>
                <a:cs typeface="Times New Roman"/>
              </a:rPr>
              <a:t>,</a:t>
            </a:r>
            <a:r>
              <a:rPr sz="2900" b="1" i="1" spc="-185" dirty="0">
                <a:latin typeface="Times New Roman"/>
                <a:cs typeface="Times New Roman"/>
              </a:rPr>
              <a:t>s</a:t>
            </a:r>
            <a:r>
              <a:rPr sz="2900" b="1" i="1" spc="-195" dirty="0">
                <a:latin typeface="Times New Roman"/>
                <a:cs typeface="Times New Roman"/>
              </a:rPr>
              <a:t>in</a:t>
            </a:r>
            <a:r>
              <a:rPr sz="2900" b="1" i="1" spc="-120" dirty="0">
                <a:latin typeface="Times New Roman"/>
                <a:cs typeface="Times New Roman"/>
              </a:rPr>
              <a:t> </a:t>
            </a:r>
            <a:r>
              <a:rPr sz="2900" b="1" i="1" spc="-110" dirty="0">
                <a:latin typeface="Times New Roman"/>
                <a:cs typeface="Times New Roman"/>
              </a:rPr>
              <a:t>i</a:t>
            </a:r>
            <a:r>
              <a:rPr sz="2900" b="1" i="1" spc="-95" dirty="0">
                <a:latin typeface="Times New Roman"/>
                <a:cs typeface="Times New Roman"/>
              </a:rPr>
              <a:t> </a:t>
            </a:r>
            <a:r>
              <a:rPr sz="2900" b="1" i="1" spc="-145" dirty="0">
                <a:latin typeface="Times New Roman"/>
                <a:cs typeface="Times New Roman"/>
              </a:rPr>
              <a:t>=</a:t>
            </a:r>
            <a:r>
              <a:rPr sz="2900" b="1" i="1" spc="-95" dirty="0">
                <a:latin typeface="Times New Roman"/>
                <a:cs typeface="Times New Roman"/>
              </a:rPr>
              <a:t> </a:t>
            </a:r>
            <a:r>
              <a:rPr sz="2900" b="1" i="1" spc="-195" dirty="0">
                <a:latin typeface="Times New Roman"/>
                <a:cs typeface="Times New Roman"/>
              </a:rPr>
              <a:t>P</a:t>
            </a:r>
            <a:r>
              <a:rPr sz="2900" b="1" i="1" spc="-135" dirty="0">
                <a:latin typeface="Times New Roman"/>
                <a:cs typeface="Times New Roman"/>
              </a:rPr>
              <a:t>M</a:t>
            </a:r>
            <a:r>
              <a:rPr sz="2900" b="1" i="1" spc="-30" dirty="0">
                <a:latin typeface="Times New Roman"/>
                <a:cs typeface="Times New Roman"/>
              </a:rPr>
              <a:t>/AM</a:t>
            </a:r>
            <a:r>
              <a:rPr sz="2900" b="1" i="1" dirty="0">
                <a:latin typeface="Times New Roman"/>
                <a:cs typeface="Times New Roman"/>
              </a:rPr>
              <a:t>	</a:t>
            </a:r>
            <a:r>
              <a:rPr sz="2900" b="1" i="1" spc="-210" dirty="0">
                <a:latin typeface="Times New Roman"/>
                <a:cs typeface="Times New Roman"/>
              </a:rPr>
              <a:t>a</a:t>
            </a:r>
            <a:r>
              <a:rPr sz="2900" b="1" i="1" spc="-185" dirty="0">
                <a:latin typeface="Times New Roman"/>
                <a:cs typeface="Times New Roman"/>
              </a:rPr>
              <a:t>nd </a:t>
            </a:r>
            <a:r>
              <a:rPr sz="2900" b="1" i="1" spc="-110" dirty="0">
                <a:latin typeface="Times New Roman"/>
                <a:cs typeface="Times New Roman"/>
              </a:rPr>
              <a:t> </a:t>
            </a:r>
            <a:r>
              <a:rPr sz="2900" b="1" i="1" spc="-254" dirty="0">
                <a:latin typeface="Times New Roman"/>
                <a:cs typeface="Times New Roman"/>
              </a:rPr>
              <a:t>from </a:t>
            </a:r>
            <a:r>
              <a:rPr sz="2900" b="1" i="1" spc="-170" dirty="0">
                <a:latin typeface="Times New Roman"/>
                <a:cs typeface="Times New Roman"/>
              </a:rPr>
              <a:t>right </a:t>
            </a:r>
            <a:r>
              <a:rPr sz="2900" b="1" i="1" spc="-195" dirty="0">
                <a:latin typeface="Times New Roman"/>
                <a:cs typeface="Times New Roman"/>
              </a:rPr>
              <a:t>–angled </a:t>
            </a:r>
            <a:r>
              <a:rPr sz="2900" b="1" i="1" spc="-180" dirty="0">
                <a:latin typeface="Times New Roman"/>
                <a:cs typeface="Times New Roman"/>
              </a:rPr>
              <a:t>triangle </a:t>
            </a:r>
            <a:r>
              <a:rPr sz="2900" b="1" i="1" spc="-185" dirty="0">
                <a:latin typeface="Times New Roman"/>
                <a:cs typeface="Times New Roman"/>
              </a:rPr>
              <a:t>MP’A’, </a:t>
            </a:r>
            <a:r>
              <a:rPr sz="2900" b="1" i="1" spc="-195" dirty="0">
                <a:latin typeface="Times New Roman"/>
                <a:cs typeface="Times New Roman"/>
              </a:rPr>
              <a:t>sin </a:t>
            </a:r>
            <a:r>
              <a:rPr sz="2900" b="1" i="1" spc="-260" dirty="0">
                <a:latin typeface="Times New Roman"/>
                <a:cs typeface="Times New Roman"/>
              </a:rPr>
              <a:t>r </a:t>
            </a:r>
            <a:r>
              <a:rPr sz="2900" b="1" i="1" spc="-145" dirty="0">
                <a:latin typeface="Times New Roman"/>
                <a:cs typeface="Times New Roman"/>
              </a:rPr>
              <a:t>= </a:t>
            </a:r>
            <a:r>
              <a:rPr sz="2900" b="1" i="1" spc="-140" dirty="0">
                <a:latin typeface="Times New Roman"/>
                <a:cs typeface="Times New Roman"/>
              </a:rPr>
              <a:t>MP’/MA’  </a:t>
            </a:r>
            <a:r>
              <a:rPr sz="2900" b="1" i="1" spc="-25" dirty="0">
                <a:latin typeface="Times New Roman"/>
                <a:cs typeface="Times New Roman"/>
              </a:rPr>
              <a:t>1/v</a:t>
            </a:r>
            <a:r>
              <a:rPr sz="1800" b="1" i="1" spc="-25" dirty="0">
                <a:latin typeface="Times New Roman"/>
                <a:cs typeface="Times New Roman"/>
              </a:rPr>
              <a:t>1 </a:t>
            </a:r>
            <a:r>
              <a:rPr sz="2900" b="1" i="1" spc="-195" dirty="0">
                <a:latin typeface="Times New Roman"/>
                <a:cs typeface="Times New Roman"/>
              </a:rPr>
              <a:t>sin </a:t>
            </a:r>
            <a:r>
              <a:rPr sz="2900" b="1" i="1" spc="-110" dirty="0">
                <a:latin typeface="Times New Roman"/>
                <a:cs typeface="Times New Roman"/>
              </a:rPr>
              <a:t>i </a:t>
            </a:r>
            <a:r>
              <a:rPr sz="2900" b="1" i="1" spc="-145" dirty="0">
                <a:latin typeface="Times New Roman"/>
                <a:cs typeface="Times New Roman"/>
              </a:rPr>
              <a:t>= </a:t>
            </a:r>
            <a:r>
              <a:rPr sz="2900" b="1" i="1" spc="-25" dirty="0">
                <a:latin typeface="Times New Roman"/>
                <a:cs typeface="Times New Roman"/>
              </a:rPr>
              <a:t>1/v</a:t>
            </a:r>
            <a:r>
              <a:rPr sz="1800" b="1" i="1" spc="-25" dirty="0">
                <a:latin typeface="Times New Roman"/>
                <a:cs typeface="Times New Roman"/>
              </a:rPr>
              <a:t>2 </a:t>
            </a:r>
            <a:r>
              <a:rPr sz="2900" b="1" i="1" spc="-195" dirty="0">
                <a:latin typeface="Times New Roman"/>
                <a:cs typeface="Times New Roman"/>
              </a:rPr>
              <a:t>sin</a:t>
            </a:r>
            <a:r>
              <a:rPr sz="2900" b="1" i="1" spc="-250" dirty="0">
                <a:latin typeface="Times New Roman"/>
                <a:cs typeface="Times New Roman"/>
              </a:rPr>
              <a:t> </a:t>
            </a:r>
            <a:r>
              <a:rPr sz="2900" b="1" i="1" spc="-260" dirty="0"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z="2900" b="1" i="1" spc="-195" dirty="0">
                <a:latin typeface="Times New Roman"/>
                <a:cs typeface="Times New Roman"/>
              </a:rPr>
              <a:t>sin </a:t>
            </a:r>
            <a:r>
              <a:rPr sz="2900" b="1" i="1" spc="-110" dirty="0">
                <a:latin typeface="Times New Roman"/>
                <a:cs typeface="Times New Roman"/>
              </a:rPr>
              <a:t>i </a:t>
            </a:r>
            <a:r>
              <a:rPr sz="2900" b="1" i="1" spc="-100" dirty="0">
                <a:latin typeface="Times New Roman"/>
                <a:cs typeface="Times New Roman"/>
              </a:rPr>
              <a:t>/sin </a:t>
            </a:r>
            <a:r>
              <a:rPr sz="2900" b="1" i="1" spc="-260" dirty="0">
                <a:latin typeface="Times New Roman"/>
                <a:cs typeface="Times New Roman"/>
              </a:rPr>
              <a:t>r </a:t>
            </a:r>
            <a:r>
              <a:rPr sz="2900" b="1" i="1" spc="-145" dirty="0">
                <a:latin typeface="Times New Roman"/>
                <a:cs typeface="Times New Roman"/>
              </a:rPr>
              <a:t>= </a:t>
            </a:r>
            <a:r>
              <a:rPr sz="2900" b="1" i="1" spc="-10" dirty="0">
                <a:latin typeface="Times New Roman"/>
                <a:cs typeface="Times New Roman"/>
              </a:rPr>
              <a:t>v</a:t>
            </a:r>
            <a:r>
              <a:rPr sz="1800" b="1" i="1" spc="-10" dirty="0">
                <a:latin typeface="Times New Roman"/>
                <a:cs typeface="Times New Roman"/>
              </a:rPr>
              <a:t>1</a:t>
            </a:r>
            <a:r>
              <a:rPr sz="2900" b="1" i="1" spc="-10" dirty="0">
                <a:latin typeface="Times New Roman"/>
                <a:cs typeface="Times New Roman"/>
              </a:rPr>
              <a:t>/v</a:t>
            </a:r>
            <a:r>
              <a:rPr sz="1800" b="1" i="1" spc="-10" dirty="0">
                <a:latin typeface="Times New Roman"/>
                <a:cs typeface="Times New Roman"/>
              </a:rPr>
              <a:t>2 </a:t>
            </a:r>
            <a:r>
              <a:rPr sz="2900" b="1" i="1" spc="-145" dirty="0">
                <a:latin typeface="Times New Roman"/>
                <a:cs typeface="Times New Roman"/>
              </a:rPr>
              <a:t>=</a:t>
            </a:r>
            <a:r>
              <a:rPr sz="2900" b="1" i="1" spc="-520" dirty="0">
                <a:latin typeface="Times New Roman"/>
                <a:cs typeface="Times New Roman"/>
              </a:rPr>
              <a:t> </a:t>
            </a:r>
            <a:r>
              <a:rPr sz="1800" b="1" i="1" spc="-160" dirty="0">
                <a:latin typeface="Times New Roman"/>
                <a:cs typeface="Times New Roman"/>
              </a:rPr>
              <a:t>1</a:t>
            </a:r>
            <a:r>
              <a:rPr sz="2900" b="1" i="1" spc="-160" dirty="0">
                <a:latin typeface="Times New Roman"/>
                <a:cs typeface="Times New Roman"/>
              </a:rPr>
              <a:t>μ</a:t>
            </a:r>
            <a:r>
              <a:rPr sz="1800" b="1" i="1" spc="-16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tabLst>
                <a:tab pos="8296275" algn="l"/>
              </a:tabLst>
            </a:pPr>
            <a:r>
              <a:rPr sz="2900" b="1" i="1" spc="50" dirty="0">
                <a:latin typeface="Times New Roman"/>
                <a:cs typeface="Times New Roman"/>
              </a:rPr>
              <a:t>w</a:t>
            </a:r>
            <a:r>
              <a:rPr sz="2900" b="1" i="1" spc="-355" dirty="0">
                <a:latin typeface="Times New Roman"/>
                <a:cs typeface="Times New Roman"/>
              </a:rPr>
              <a:t>h</a:t>
            </a:r>
            <a:r>
              <a:rPr sz="2900" b="1" i="1" spc="-280" dirty="0">
                <a:latin typeface="Times New Roman"/>
                <a:cs typeface="Times New Roman"/>
              </a:rPr>
              <a:t>ere</a:t>
            </a:r>
            <a:r>
              <a:rPr sz="2900" b="1" i="1" spc="-114" dirty="0">
                <a:latin typeface="Times New Roman"/>
                <a:cs typeface="Times New Roman"/>
              </a:rPr>
              <a:t> </a:t>
            </a:r>
            <a:r>
              <a:rPr sz="1800" b="1" i="1" spc="-100" dirty="0">
                <a:latin typeface="Times New Roman"/>
                <a:cs typeface="Times New Roman"/>
              </a:rPr>
              <a:t>1</a:t>
            </a:r>
            <a:r>
              <a:rPr sz="2900" b="1" i="1" spc="-275" dirty="0">
                <a:latin typeface="Times New Roman"/>
                <a:cs typeface="Times New Roman"/>
              </a:rPr>
              <a:t>μ</a:t>
            </a:r>
            <a:r>
              <a:rPr sz="1800" b="1" i="1" spc="-110" dirty="0">
                <a:latin typeface="Times New Roman"/>
                <a:cs typeface="Times New Roman"/>
              </a:rPr>
              <a:t>2</a:t>
            </a:r>
            <a:r>
              <a:rPr sz="1800" b="1" i="1" spc="160" dirty="0">
                <a:latin typeface="Times New Roman"/>
                <a:cs typeface="Times New Roman"/>
              </a:rPr>
              <a:t> </a:t>
            </a:r>
            <a:r>
              <a:rPr sz="2900" b="1" i="1" spc="-105" dirty="0">
                <a:latin typeface="Times New Roman"/>
                <a:cs typeface="Times New Roman"/>
              </a:rPr>
              <a:t>i</a:t>
            </a:r>
            <a:r>
              <a:rPr sz="2900" b="1" i="1" spc="-200" dirty="0">
                <a:latin typeface="Times New Roman"/>
                <a:cs typeface="Times New Roman"/>
              </a:rPr>
              <a:t>s</a:t>
            </a:r>
            <a:r>
              <a:rPr sz="2900" b="1" i="1" spc="-95" dirty="0">
                <a:latin typeface="Times New Roman"/>
                <a:cs typeface="Times New Roman"/>
              </a:rPr>
              <a:t> </a:t>
            </a:r>
            <a:r>
              <a:rPr sz="2900" b="1" i="1" spc="-75" dirty="0">
                <a:latin typeface="Times New Roman"/>
                <a:cs typeface="Times New Roman"/>
              </a:rPr>
              <a:t>t</a:t>
            </a:r>
            <a:r>
              <a:rPr sz="2900" b="1" i="1" spc="-140" dirty="0">
                <a:latin typeface="Times New Roman"/>
                <a:cs typeface="Times New Roman"/>
              </a:rPr>
              <a:t>h</a:t>
            </a:r>
            <a:r>
              <a:rPr sz="2900" b="1" i="1" spc="-300" dirty="0">
                <a:latin typeface="Times New Roman"/>
                <a:cs typeface="Times New Roman"/>
              </a:rPr>
              <a:t>e</a:t>
            </a:r>
            <a:r>
              <a:rPr sz="2900" b="1" i="1" spc="-105" dirty="0">
                <a:latin typeface="Times New Roman"/>
                <a:cs typeface="Times New Roman"/>
              </a:rPr>
              <a:t> </a:t>
            </a:r>
            <a:r>
              <a:rPr sz="2900" b="1" i="1" spc="-245" dirty="0">
                <a:latin typeface="Times New Roman"/>
                <a:cs typeface="Times New Roman"/>
              </a:rPr>
              <a:t>r</a:t>
            </a:r>
            <a:r>
              <a:rPr sz="2900" b="1" i="1" spc="-195" dirty="0">
                <a:latin typeface="Times New Roman"/>
                <a:cs typeface="Times New Roman"/>
              </a:rPr>
              <a:t>e</a:t>
            </a:r>
            <a:r>
              <a:rPr sz="2900" b="1" i="1" spc="-135" dirty="0">
                <a:latin typeface="Times New Roman"/>
                <a:cs typeface="Times New Roman"/>
              </a:rPr>
              <a:t>f</a:t>
            </a:r>
            <a:r>
              <a:rPr sz="2900" b="1" i="1" spc="-155" dirty="0">
                <a:latin typeface="Times New Roman"/>
                <a:cs typeface="Times New Roman"/>
              </a:rPr>
              <a:t>ractive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105" dirty="0">
                <a:latin typeface="Times New Roman"/>
                <a:cs typeface="Times New Roman"/>
              </a:rPr>
              <a:t>i</a:t>
            </a:r>
            <a:r>
              <a:rPr sz="2900" b="1" i="1" spc="-240" dirty="0">
                <a:latin typeface="Times New Roman"/>
                <a:cs typeface="Times New Roman"/>
              </a:rPr>
              <a:t>n</a:t>
            </a:r>
            <a:r>
              <a:rPr sz="2900" b="1" i="1" spc="-210" dirty="0">
                <a:latin typeface="Times New Roman"/>
                <a:cs typeface="Times New Roman"/>
              </a:rPr>
              <a:t>d</a:t>
            </a:r>
            <a:r>
              <a:rPr sz="2900" b="1" i="1" spc="-265" dirty="0">
                <a:latin typeface="Times New Roman"/>
                <a:cs typeface="Times New Roman"/>
              </a:rPr>
              <a:t>ex</a:t>
            </a:r>
            <a:r>
              <a:rPr sz="2900" b="1" i="1" spc="-110" dirty="0">
                <a:latin typeface="Times New Roman"/>
                <a:cs typeface="Times New Roman"/>
              </a:rPr>
              <a:t> </a:t>
            </a:r>
            <a:r>
              <a:rPr sz="2900" b="1" i="1" spc="-280" dirty="0">
                <a:latin typeface="Times New Roman"/>
                <a:cs typeface="Times New Roman"/>
              </a:rPr>
              <a:t>o</a:t>
            </a:r>
            <a:r>
              <a:rPr sz="2900" b="1" i="1" spc="-40" dirty="0">
                <a:latin typeface="Times New Roman"/>
                <a:cs typeface="Times New Roman"/>
              </a:rPr>
              <a:t>f</a:t>
            </a:r>
            <a:r>
              <a:rPr sz="2900" b="1" i="1" spc="-105" dirty="0">
                <a:latin typeface="Times New Roman"/>
                <a:cs typeface="Times New Roman"/>
              </a:rPr>
              <a:t> </a:t>
            </a:r>
            <a:r>
              <a:rPr sz="2900" b="1" i="1" spc="-235" dirty="0">
                <a:latin typeface="Times New Roman"/>
                <a:cs typeface="Times New Roman"/>
              </a:rPr>
              <a:t>s</a:t>
            </a:r>
            <a:r>
              <a:rPr sz="2900" b="1" i="1" spc="-260" dirty="0">
                <a:latin typeface="Times New Roman"/>
                <a:cs typeface="Times New Roman"/>
              </a:rPr>
              <a:t>e</a:t>
            </a:r>
            <a:r>
              <a:rPr sz="2900" b="1" i="1" spc="-280" dirty="0">
                <a:latin typeface="Times New Roman"/>
                <a:cs typeface="Times New Roman"/>
              </a:rPr>
              <a:t>c</a:t>
            </a:r>
            <a:r>
              <a:rPr sz="2900" b="1" i="1" spc="-310" dirty="0">
                <a:latin typeface="Times New Roman"/>
                <a:cs typeface="Times New Roman"/>
              </a:rPr>
              <a:t>o</a:t>
            </a:r>
            <a:r>
              <a:rPr sz="2900" b="1" i="1" spc="-225" dirty="0">
                <a:latin typeface="Times New Roman"/>
                <a:cs typeface="Times New Roman"/>
              </a:rPr>
              <a:t>nd</a:t>
            </a:r>
            <a:r>
              <a:rPr sz="2900" b="1" i="1" spc="-125" dirty="0">
                <a:latin typeface="Times New Roman"/>
                <a:cs typeface="Times New Roman"/>
              </a:rPr>
              <a:t> </a:t>
            </a:r>
            <a:r>
              <a:rPr sz="2900" b="1" i="1" spc="-450" dirty="0">
                <a:latin typeface="Times New Roman"/>
                <a:cs typeface="Times New Roman"/>
              </a:rPr>
              <a:t>m</a:t>
            </a:r>
            <a:r>
              <a:rPr sz="2900" b="1" i="1" spc="-225" dirty="0">
                <a:latin typeface="Times New Roman"/>
                <a:cs typeface="Times New Roman"/>
              </a:rPr>
              <a:t>e</a:t>
            </a:r>
            <a:r>
              <a:rPr sz="2900" b="1" i="1" spc="-245" dirty="0">
                <a:latin typeface="Times New Roman"/>
                <a:cs typeface="Times New Roman"/>
              </a:rPr>
              <a:t>d</a:t>
            </a:r>
            <a:r>
              <a:rPr sz="2900" b="1" i="1" spc="-105" dirty="0">
                <a:latin typeface="Times New Roman"/>
                <a:cs typeface="Times New Roman"/>
              </a:rPr>
              <a:t>i</a:t>
            </a:r>
            <a:r>
              <a:rPr sz="2900" b="1" i="1" spc="-365" dirty="0">
                <a:latin typeface="Times New Roman"/>
                <a:cs typeface="Times New Roman"/>
              </a:rPr>
              <a:t>um</a:t>
            </a:r>
            <a:r>
              <a:rPr sz="2900" b="1" i="1" spc="-125" dirty="0">
                <a:latin typeface="Times New Roman"/>
                <a:cs typeface="Times New Roman"/>
              </a:rPr>
              <a:t> </a:t>
            </a:r>
            <a:r>
              <a:rPr sz="2900" b="1" i="1" spc="50" dirty="0">
                <a:latin typeface="Times New Roman"/>
                <a:cs typeface="Times New Roman"/>
              </a:rPr>
              <a:t>w</a:t>
            </a:r>
            <a:r>
              <a:rPr sz="2900" b="1" i="1" spc="-105" dirty="0">
                <a:latin typeface="Times New Roman"/>
                <a:cs typeface="Times New Roman"/>
              </a:rPr>
              <a:t>i</a:t>
            </a:r>
            <a:r>
              <a:rPr sz="2900" b="1" i="1" spc="-110" dirty="0">
                <a:latin typeface="Times New Roman"/>
                <a:cs typeface="Times New Roman"/>
              </a:rPr>
              <a:t>th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245" dirty="0">
                <a:latin typeface="Times New Roman"/>
                <a:cs typeface="Times New Roman"/>
              </a:rPr>
              <a:t>r</a:t>
            </a:r>
            <a:r>
              <a:rPr sz="2900" b="1" i="1" spc="-270" dirty="0">
                <a:latin typeface="Times New Roman"/>
                <a:cs typeface="Times New Roman"/>
              </a:rPr>
              <a:t>e</a:t>
            </a:r>
            <a:r>
              <a:rPr sz="2900" b="1" i="1" spc="-225" dirty="0">
                <a:latin typeface="Times New Roman"/>
                <a:cs typeface="Times New Roman"/>
              </a:rPr>
              <a:t>s</a:t>
            </a:r>
            <a:r>
              <a:rPr sz="2900" b="1" i="1" spc="-165" dirty="0">
                <a:latin typeface="Times New Roman"/>
                <a:cs typeface="Times New Roman"/>
              </a:rPr>
              <a:t>pect</a:t>
            </a:r>
            <a:r>
              <a:rPr sz="2900" b="1" i="1" dirty="0">
                <a:latin typeface="Times New Roman"/>
                <a:cs typeface="Times New Roman"/>
              </a:rPr>
              <a:t>	</a:t>
            </a:r>
            <a:r>
              <a:rPr sz="2900" b="1" i="1" spc="130" dirty="0">
                <a:latin typeface="Times New Roman"/>
                <a:cs typeface="Times New Roman"/>
              </a:rPr>
              <a:t>t</a:t>
            </a:r>
            <a:r>
              <a:rPr sz="2900" b="1" i="1" spc="-220" dirty="0">
                <a:latin typeface="Times New Roman"/>
                <a:cs typeface="Times New Roman"/>
              </a:rPr>
              <a:t>o </a:t>
            </a:r>
            <a:r>
              <a:rPr sz="2900" b="1" i="1" spc="-145" dirty="0">
                <a:latin typeface="Times New Roman"/>
                <a:cs typeface="Times New Roman"/>
              </a:rPr>
              <a:t>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95" dirty="0">
                <a:latin typeface="Times New Roman"/>
                <a:cs typeface="Times New Roman"/>
              </a:rPr>
              <a:t>first</a:t>
            </a:r>
            <a:r>
              <a:rPr sz="2900" b="1" i="1" spc="-75" dirty="0">
                <a:latin typeface="Times New Roman"/>
                <a:cs typeface="Times New Roman"/>
              </a:rPr>
              <a:t> </a:t>
            </a:r>
            <a:r>
              <a:rPr sz="2900" b="1" i="1" spc="-265" dirty="0">
                <a:latin typeface="Times New Roman"/>
                <a:cs typeface="Times New Roman"/>
              </a:rPr>
              <a:t>medium.</a:t>
            </a:r>
            <a:endParaRPr sz="2900">
              <a:latin typeface="Times New Roman"/>
              <a:cs typeface="Times New Roman"/>
            </a:endParaRPr>
          </a:p>
          <a:p>
            <a:pPr marL="40005" marR="33655" algn="ctr">
              <a:lnSpc>
                <a:spcPct val="100000"/>
              </a:lnSpc>
            </a:pPr>
            <a:r>
              <a:rPr sz="2900" b="1" i="1" spc="-280" dirty="0">
                <a:latin typeface="Times New Roman"/>
                <a:cs typeface="Times New Roman"/>
              </a:rPr>
              <a:t>Thus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20" dirty="0">
                <a:latin typeface="Times New Roman"/>
                <a:cs typeface="Times New Roman"/>
              </a:rPr>
              <a:t>sine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40" dirty="0">
                <a:latin typeface="Times New Roman"/>
                <a:cs typeface="Times New Roman"/>
              </a:rPr>
              <a:t>angle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240" dirty="0">
                <a:latin typeface="Times New Roman"/>
                <a:cs typeface="Times New Roman"/>
              </a:rPr>
              <a:t>incidence bears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165" dirty="0">
                <a:latin typeface="Times New Roman"/>
                <a:cs typeface="Times New Roman"/>
              </a:rPr>
              <a:t>constant </a:t>
            </a:r>
            <a:r>
              <a:rPr sz="2900" b="1" i="1" spc="-145" dirty="0">
                <a:latin typeface="Times New Roman"/>
                <a:cs typeface="Times New Roman"/>
              </a:rPr>
              <a:t>ratio </a:t>
            </a:r>
            <a:r>
              <a:rPr sz="2900" b="1" i="1" spc="-70" dirty="0">
                <a:latin typeface="Times New Roman"/>
                <a:cs typeface="Times New Roman"/>
              </a:rPr>
              <a:t>with 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20" dirty="0">
                <a:latin typeface="Times New Roman"/>
                <a:cs typeface="Times New Roman"/>
              </a:rPr>
              <a:t>sine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35" dirty="0">
                <a:latin typeface="Times New Roman"/>
                <a:cs typeface="Times New Roman"/>
              </a:rPr>
              <a:t>angle </a:t>
            </a:r>
            <a:r>
              <a:rPr sz="2900" b="1" i="1" spc="-75" dirty="0">
                <a:latin typeface="Times New Roman"/>
                <a:cs typeface="Times New Roman"/>
              </a:rPr>
              <a:t>if </a:t>
            </a:r>
            <a:r>
              <a:rPr sz="2900" b="1" i="1" spc="-185" dirty="0">
                <a:latin typeface="Times New Roman"/>
                <a:cs typeface="Times New Roman"/>
              </a:rPr>
              <a:t>refraction. </a:t>
            </a:r>
            <a:r>
              <a:rPr sz="2900" b="1" i="1" spc="-240" dirty="0">
                <a:latin typeface="Times New Roman"/>
                <a:cs typeface="Times New Roman"/>
              </a:rPr>
              <a:t>This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95" dirty="0">
                <a:latin typeface="Times New Roman"/>
                <a:cs typeface="Times New Roman"/>
              </a:rPr>
              <a:t>law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90" dirty="0">
                <a:latin typeface="Times New Roman"/>
                <a:cs typeface="Times New Roman"/>
              </a:rPr>
              <a:t>refraction </a:t>
            </a:r>
            <a:r>
              <a:rPr sz="2900" b="1" i="1" spc="-75" dirty="0">
                <a:latin typeface="Times New Roman"/>
                <a:cs typeface="Times New Roman"/>
              </a:rPr>
              <a:t>if  </a:t>
            </a:r>
            <a:r>
              <a:rPr sz="2900" b="1" i="1" spc="-135" dirty="0">
                <a:latin typeface="Times New Roman"/>
                <a:cs typeface="Times New Roman"/>
              </a:rPr>
              <a:t>light.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685800"/>
            <a:ext cx="9906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0194" y="676402"/>
            <a:ext cx="66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1/v</a:t>
            </a:r>
            <a:r>
              <a:rPr sz="1100" spc="-5" dirty="0">
                <a:latin typeface="Carlito"/>
                <a:cs typeface="Carlito"/>
              </a:rPr>
              <a:t>1</a:t>
            </a:r>
            <a:r>
              <a:rPr sz="1800" spc="-5" dirty="0">
                <a:latin typeface="Carlito"/>
                <a:cs typeface="Carlito"/>
              </a:rPr>
              <a:t>(x/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4990" y="705738"/>
            <a:ext cx="1294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1/</a:t>
            </a:r>
            <a:r>
              <a:rPr sz="2000" spc="-5" dirty="0">
                <a:latin typeface="Carlito"/>
                <a:cs typeface="Carlito"/>
              </a:rPr>
              <a:t>v</a:t>
            </a:r>
            <a:r>
              <a:rPr sz="1000" spc="-5" dirty="0">
                <a:latin typeface="Carlito"/>
                <a:cs typeface="Carlito"/>
              </a:rPr>
              <a:t>2 </a:t>
            </a:r>
            <a:r>
              <a:rPr sz="2000" dirty="0">
                <a:latin typeface="Carlito"/>
                <a:cs typeface="Carlito"/>
              </a:rPr>
              <a:t>(d </a:t>
            </a:r>
            <a:r>
              <a:rPr sz="2000" spc="-114" dirty="0">
                <a:latin typeface="Arial"/>
                <a:cs typeface="Arial"/>
              </a:rPr>
              <a:t>–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Carlito"/>
                <a:cs typeface="Carlito"/>
              </a:rPr>
              <a:t>x/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4644" y="708786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5400" y="762000"/>
            <a:ext cx="1514855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839470"/>
            <a:ext cx="8617585" cy="577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06755">
              <a:lnSpc>
                <a:spcPct val="100000"/>
              </a:lnSpc>
              <a:spcBef>
                <a:spcPts val="105"/>
              </a:spcBef>
            </a:pPr>
            <a:r>
              <a:rPr sz="2900" b="1" i="1" spc="-215" dirty="0">
                <a:latin typeface="Times New Roman"/>
                <a:cs typeface="Times New Roman"/>
              </a:rPr>
              <a:t>Fermat’s, </a:t>
            </a:r>
            <a:r>
              <a:rPr sz="2900" b="1" i="1" spc="-195" dirty="0">
                <a:latin typeface="Times New Roman"/>
                <a:cs typeface="Times New Roman"/>
              </a:rPr>
              <a:t>in </a:t>
            </a:r>
            <a:r>
              <a:rPr sz="2900" b="1" i="1" spc="-155" dirty="0">
                <a:latin typeface="Times New Roman"/>
                <a:cs typeface="Times New Roman"/>
              </a:rPr>
              <a:t>1658, </a:t>
            </a:r>
            <a:r>
              <a:rPr sz="2900" b="1" i="1" spc="-204" dirty="0">
                <a:latin typeface="Times New Roman"/>
                <a:cs typeface="Times New Roman"/>
              </a:rPr>
              <a:t>gave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250" dirty="0">
                <a:latin typeface="Times New Roman"/>
                <a:cs typeface="Times New Roman"/>
              </a:rPr>
              <a:t>general </a:t>
            </a:r>
            <a:r>
              <a:rPr sz="2900" b="1" i="1" spc="-200" dirty="0">
                <a:latin typeface="Times New Roman"/>
                <a:cs typeface="Times New Roman"/>
              </a:rPr>
              <a:t>principle </a:t>
            </a:r>
            <a:r>
              <a:rPr sz="2900" b="1" i="1" spc="-204" dirty="0">
                <a:latin typeface="Times New Roman"/>
                <a:cs typeface="Times New Roman"/>
              </a:rPr>
              <a:t>which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10" dirty="0">
                <a:latin typeface="Times New Roman"/>
                <a:cs typeface="Times New Roman"/>
              </a:rPr>
              <a:t>stated </a:t>
            </a:r>
            <a:r>
              <a:rPr sz="2900" b="1" i="1" spc="-215" dirty="0">
                <a:latin typeface="Times New Roman"/>
                <a:cs typeface="Times New Roman"/>
              </a:rPr>
              <a:t>as  </a:t>
            </a:r>
            <a:r>
              <a:rPr sz="2900" b="1" i="1" spc="-150" dirty="0">
                <a:latin typeface="Times New Roman"/>
                <a:cs typeface="Times New Roman"/>
              </a:rPr>
              <a:t>follows: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900" b="1" i="1" spc="-200" dirty="0">
                <a:latin typeface="Times New Roman"/>
                <a:cs typeface="Times New Roman"/>
              </a:rPr>
              <a:t>‘A ray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40" dirty="0">
                <a:latin typeface="Times New Roman"/>
                <a:cs typeface="Times New Roman"/>
              </a:rPr>
              <a:t>light </a:t>
            </a:r>
            <a:r>
              <a:rPr sz="2900" b="1" i="1" spc="-195" dirty="0">
                <a:latin typeface="Times New Roman"/>
                <a:cs typeface="Times New Roman"/>
              </a:rPr>
              <a:t>in </a:t>
            </a:r>
            <a:r>
              <a:rPr sz="2900" b="1" i="1" spc="-210" dirty="0">
                <a:latin typeface="Times New Roman"/>
                <a:cs typeface="Times New Roman"/>
              </a:rPr>
              <a:t>passing </a:t>
            </a:r>
            <a:r>
              <a:rPr sz="2900" b="1" i="1" spc="-254" dirty="0">
                <a:latin typeface="Times New Roman"/>
                <a:cs typeface="Times New Roman"/>
              </a:rPr>
              <a:t>from </a:t>
            </a:r>
            <a:r>
              <a:rPr sz="2900" b="1" i="1" spc="-290" dirty="0">
                <a:latin typeface="Times New Roman"/>
                <a:cs typeface="Times New Roman"/>
              </a:rPr>
              <a:t>one </a:t>
            </a:r>
            <a:r>
              <a:rPr sz="2900" b="1" i="1" spc="-145" dirty="0">
                <a:latin typeface="Times New Roman"/>
                <a:cs typeface="Times New Roman"/>
              </a:rPr>
              <a:t>point </a:t>
            </a:r>
            <a:r>
              <a:rPr sz="2900" b="1" i="1" spc="-85" dirty="0">
                <a:latin typeface="Times New Roman"/>
                <a:cs typeface="Times New Roman"/>
              </a:rPr>
              <a:t>to </a:t>
            </a:r>
            <a:r>
              <a:rPr sz="2900" b="1" i="1" spc="-225" dirty="0">
                <a:latin typeface="Times New Roman"/>
                <a:cs typeface="Times New Roman"/>
              </a:rPr>
              <a:t>another </a:t>
            </a:r>
            <a:r>
              <a:rPr sz="2900" b="1" i="1" spc="-175" dirty="0">
                <a:latin typeface="Times New Roman"/>
                <a:cs typeface="Times New Roman"/>
              </a:rPr>
              <a:t>by </a:t>
            </a:r>
            <a:r>
              <a:rPr sz="2900" b="1" i="1" spc="-210" dirty="0">
                <a:latin typeface="Times New Roman"/>
                <a:cs typeface="Times New Roman"/>
              </a:rPr>
              <a:t>any </a:t>
            </a:r>
            <a:r>
              <a:rPr sz="2900" b="1" i="1" spc="-300" dirty="0">
                <a:latin typeface="Times New Roman"/>
                <a:cs typeface="Times New Roman"/>
              </a:rPr>
              <a:t>number 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90" dirty="0">
                <a:latin typeface="Times New Roman"/>
                <a:cs typeface="Times New Roman"/>
              </a:rPr>
              <a:t>reflections </a:t>
            </a:r>
            <a:r>
              <a:rPr sz="2900" b="1" i="1" spc="-270" dirty="0">
                <a:latin typeface="Times New Roman"/>
                <a:cs typeface="Times New Roman"/>
              </a:rPr>
              <a:t>or </a:t>
            </a:r>
            <a:r>
              <a:rPr sz="2900" b="1" i="1" spc="-195" dirty="0">
                <a:latin typeface="Times New Roman"/>
                <a:cs typeface="Times New Roman"/>
              </a:rPr>
              <a:t>refractions </a:t>
            </a:r>
            <a:r>
              <a:rPr sz="2900" b="1" i="1" spc="-275" dirty="0">
                <a:latin typeface="Times New Roman"/>
                <a:cs typeface="Times New Roman"/>
              </a:rPr>
              <a:t>chooses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150" dirty="0">
                <a:latin typeface="Times New Roman"/>
                <a:cs typeface="Times New Roman"/>
              </a:rPr>
              <a:t>path </a:t>
            </a:r>
            <a:r>
              <a:rPr sz="2900" b="1" i="1" spc="-235" dirty="0">
                <a:latin typeface="Times New Roman"/>
                <a:cs typeface="Times New Roman"/>
              </a:rPr>
              <a:t>along </a:t>
            </a:r>
            <a:r>
              <a:rPr sz="2900" b="1" i="1" spc="-204" dirty="0">
                <a:latin typeface="Times New Roman"/>
                <a:cs typeface="Times New Roman"/>
              </a:rPr>
              <a:t>which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85" dirty="0">
                <a:latin typeface="Times New Roman"/>
                <a:cs typeface="Times New Roman"/>
              </a:rPr>
              <a:t>time  </a:t>
            </a:r>
            <a:r>
              <a:rPr sz="2900" b="1" i="1" spc="-170" dirty="0">
                <a:latin typeface="Times New Roman"/>
                <a:cs typeface="Times New Roman"/>
              </a:rPr>
              <a:t>taken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5" dirty="0">
                <a:latin typeface="Times New Roman"/>
                <a:cs typeface="Times New Roman"/>
              </a:rPr>
              <a:t>the </a:t>
            </a:r>
            <a:r>
              <a:rPr sz="2900" b="1" i="1" spc="-140" dirty="0">
                <a:latin typeface="Times New Roman"/>
                <a:cs typeface="Times New Roman"/>
              </a:rPr>
              <a:t>least </a:t>
            </a:r>
            <a:r>
              <a:rPr sz="2900" b="1" i="1" spc="-270" dirty="0">
                <a:latin typeface="Times New Roman"/>
                <a:cs typeface="Times New Roman"/>
              </a:rPr>
              <a:t>or</a:t>
            </a:r>
            <a:r>
              <a:rPr sz="2900" b="1" i="1" spc="85" dirty="0">
                <a:latin typeface="Times New Roman"/>
                <a:cs typeface="Times New Roman"/>
              </a:rPr>
              <a:t> </a:t>
            </a:r>
            <a:r>
              <a:rPr sz="2900" b="1" i="1" spc="-280" dirty="0">
                <a:latin typeface="Times New Roman"/>
                <a:cs typeface="Times New Roman"/>
              </a:rPr>
              <a:t>minimum.’</a:t>
            </a:r>
            <a:endParaRPr sz="2900">
              <a:latin typeface="Times New Roman"/>
              <a:cs typeface="Times New Roman"/>
            </a:endParaRPr>
          </a:p>
          <a:p>
            <a:pPr marL="12700" marR="14604">
              <a:lnSpc>
                <a:spcPct val="100000"/>
              </a:lnSpc>
              <a:tabLst>
                <a:tab pos="2996565" algn="l"/>
                <a:tab pos="3065145" algn="l"/>
                <a:tab pos="3128645" algn="l"/>
                <a:tab pos="3970654" algn="l"/>
                <a:tab pos="4249420" algn="l"/>
                <a:tab pos="4786630" algn="l"/>
                <a:tab pos="6602730" algn="l"/>
                <a:tab pos="7251065" algn="l"/>
              </a:tabLst>
            </a:pPr>
            <a:r>
              <a:rPr sz="2900" b="1" i="1" spc="-240" dirty="0">
                <a:latin typeface="Times New Roman"/>
                <a:cs typeface="Times New Roman"/>
              </a:rPr>
              <a:t>This </a:t>
            </a:r>
            <a:r>
              <a:rPr sz="2900" b="1" i="1" spc="-200" dirty="0">
                <a:latin typeface="Times New Roman"/>
                <a:cs typeface="Times New Roman"/>
              </a:rPr>
              <a:t>principle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200" dirty="0">
                <a:latin typeface="Times New Roman"/>
                <a:cs typeface="Times New Roman"/>
              </a:rPr>
              <a:t>called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00" dirty="0">
                <a:latin typeface="Times New Roman"/>
                <a:cs typeface="Times New Roman"/>
              </a:rPr>
              <a:t>principle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40" dirty="0">
                <a:latin typeface="Times New Roman"/>
                <a:cs typeface="Times New Roman"/>
              </a:rPr>
              <a:t>least </a:t>
            </a:r>
            <a:r>
              <a:rPr sz="2900" b="1" i="1" spc="-165" dirty="0">
                <a:latin typeface="Times New Roman"/>
                <a:cs typeface="Times New Roman"/>
              </a:rPr>
              <a:t>time. </a:t>
            </a:r>
            <a:r>
              <a:rPr sz="2900" b="1" i="1" spc="-310" dirty="0">
                <a:latin typeface="Times New Roman"/>
                <a:cs typeface="Times New Roman"/>
              </a:rPr>
              <a:t>One </a:t>
            </a:r>
            <a:r>
              <a:rPr sz="2900" b="1" i="1" spc="-229" dirty="0">
                <a:latin typeface="Times New Roman"/>
                <a:cs typeface="Times New Roman"/>
              </a:rPr>
              <a:t>should </a:t>
            </a:r>
            <a:r>
              <a:rPr sz="2900" b="1" i="1" spc="-185" dirty="0">
                <a:latin typeface="Times New Roman"/>
                <a:cs typeface="Times New Roman"/>
              </a:rPr>
              <a:t>note  </a:t>
            </a:r>
            <a:r>
              <a:rPr sz="2900" b="1" i="1" spc="-80" dirty="0">
                <a:latin typeface="Times New Roman"/>
                <a:cs typeface="Times New Roman"/>
              </a:rPr>
              <a:t>that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00" dirty="0">
                <a:latin typeface="Times New Roman"/>
                <a:cs typeface="Times New Roman"/>
              </a:rPr>
              <a:t>principle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40" dirty="0">
                <a:latin typeface="Times New Roman"/>
                <a:cs typeface="Times New Roman"/>
              </a:rPr>
              <a:t>least </a:t>
            </a:r>
            <a:r>
              <a:rPr sz="2900" b="1" i="1" spc="-185" dirty="0">
                <a:latin typeface="Times New Roman"/>
                <a:cs typeface="Times New Roman"/>
              </a:rPr>
              <a:t>time </a:t>
            </a:r>
            <a:r>
              <a:rPr sz="2900" b="1" i="1" spc="-220" dirty="0">
                <a:latin typeface="Times New Roman"/>
                <a:cs typeface="Times New Roman"/>
              </a:rPr>
              <a:t>holds</a:t>
            </a:r>
            <a:r>
              <a:rPr sz="2900" b="1" i="1" spc="275" dirty="0">
                <a:latin typeface="Times New Roman"/>
                <a:cs typeface="Times New Roman"/>
              </a:rPr>
              <a:t> </a:t>
            </a:r>
            <a:r>
              <a:rPr sz="2900" b="1" i="1" spc="-190" dirty="0">
                <a:latin typeface="Times New Roman"/>
                <a:cs typeface="Times New Roman"/>
              </a:rPr>
              <a:t>for</a:t>
            </a:r>
            <a:r>
              <a:rPr sz="2900" b="1" i="1" spc="-85" dirty="0">
                <a:latin typeface="Times New Roman"/>
                <a:cs typeface="Times New Roman"/>
              </a:rPr>
              <a:t> </a:t>
            </a:r>
            <a:r>
              <a:rPr sz="2900" b="1" i="1" spc="-185" dirty="0">
                <a:latin typeface="Times New Roman"/>
                <a:cs typeface="Times New Roman"/>
              </a:rPr>
              <a:t>reflection	</a:t>
            </a:r>
            <a:r>
              <a:rPr sz="2900" b="1" i="1" spc="-225" dirty="0">
                <a:latin typeface="Times New Roman"/>
                <a:cs typeface="Times New Roman"/>
              </a:rPr>
              <a:t>and	</a:t>
            </a:r>
            <a:r>
              <a:rPr sz="2900" b="1" i="1" spc="-195" dirty="0">
                <a:latin typeface="Times New Roman"/>
                <a:cs typeface="Times New Roman"/>
              </a:rPr>
              <a:t>refraction  </a:t>
            </a:r>
            <a:r>
              <a:rPr sz="2900" b="1" i="1" spc="-50" dirty="0">
                <a:latin typeface="Times New Roman"/>
                <a:cs typeface="Times New Roman"/>
              </a:rPr>
              <a:t>at </a:t>
            </a:r>
            <a:r>
              <a:rPr sz="2900" b="1" i="1" spc="-215" dirty="0">
                <a:latin typeface="Times New Roman"/>
                <a:cs typeface="Times New Roman"/>
              </a:rPr>
              <a:t>plane</a:t>
            </a:r>
            <a:r>
              <a:rPr sz="2900" b="1" i="1" spc="-145" dirty="0">
                <a:latin typeface="Times New Roman"/>
                <a:cs typeface="Times New Roman"/>
              </a:rPr>
              <a:t> </a:t>
            </a:r>
            <a:r>
              <a:rPr sz="2900" b="1" i="1" spc="-225" dirty="0">
                <a:latin typeface="Times New Roman"/>
                <a:cs typeface="Times New Roman"/>
              </a:rPr>
              <a:t>surfaces</a:t>
            </a:r>
            <a:r>
              <a:rPr sz="2900" b="1" i="1" spc="-120" dirty="0">
                <a:latin typeface="Times New Roman"/>
                <a:cs typeface="Times New Roman"/>
              </a:rPr>
              <a:t> </a:t>
            </a:r>
            <a:r>
              <a:rPr sz="2900" b="1" i="1" spc="-175" dirty="0">
                <a:latin typeface="Times New Roman"/>
                <a:cs typeface="Times New Roman"/>
              </a:rPr>
              <a:t>only.		</a:t>
            </a:r>
            <a:r>
              <a:rPr sz="2900" b="1" i="1" spc="-260" dirty="0">
                <a:latin typeface="Times New Roman"/>
                <a:cs typeface="Times New Roman"/>
              </a:rPr>
              <a:t>For </a:t>
            </a:r>
            <a:r>
              <a:rPr sz="2900" b="1" i="1" spc="-185" dirty="0">
                <a:latin typeface="Times New Roman"/>
                <a:cs typeface="Times New Roman"/>
              </a:rPr>
              <a:t>reflection </a:t>
            </a:r>
            <a:r>
              <a:rPr sz="2900" b="1" i="1" spc="-225" dirty="0">
                <a:latin typeface="Times New Roman"/>
                <a:cs typeface="Times New Roman"/>
              </a:rPr>
              <a:t>and </a:t>
            </a:r>
            <a:r>
              <a:rPr sz="2900" b="1" i="1" spc="-195" dirty="0">
                <a:latin typeface="Times New Roman"/>
                <a:cs typeface="Times New Roman"/>
              </a:rPr>
              <a:t>refraction </a:t>
            </a:r>
            <a:r>
              <a:rPr sz="2900" b="1" i="1" spc="-50" dirty="0">
                <a:latin typeface="Times New Roman"/>
                <a:cs typeface="Times New Roman"/>
              </a:rPr>
              <a:t>at </a:t>
            </a:r>
            <a:r>
              <a:rPr sz="2900" b="1" i="1" spc="-170" dirty="0">
                <a:latin typeface="Times New Roman"/>
                <a:cs typeface="Times New Roman"/>
              </a:rPr>
              <a:t>the  </a:t>
            </a:r>
            <a:r>
              <a:rPr sz="2900" b="1" i="1" spc="-225" dirty="0">
                <a:latin typeface="Times New Roman"/>
                <a:cs typeface="Times New Roman"/>
              </a:rPr>
              <a:t>spherical</a:t>
            </a:r>
            <a:r>
              <a:rPr sz="2900" b="1" i="1" spc="-105" dirty="0">
                <a:latin typeface="Times New Roman"/>
                <a:cs typeface="Times New Roman"/>
              </a:rPr>
              <a:t> </a:t>
            </a:r>
            <a:r>
              <a:rPr sz="2900" b="1" i="1" spc="-210" dirty="0">
                <a:latin typeface="Times New Roman"/>
                <a:cs typeface="Times New Roman"/>
              </a:rPr>
              <a:t>surfaces,</a:t>
            </a:r>
            <a:r>
              <a:rPr sz="2900" b="1" i="1" spc="-110" dirty="0">
                <a:latin typeface="Times New Roman"/>
                <a:cs typeface="Times New Roman"/>
              </a:rPr>
              <a:t> </a:t>
            </a:r>
            <a:r>
              <a:rPr sz="2900" b="1" i="1" spc="-170" dirty="0">
                <a:latin typeface="Times New Roman"/>
                <a:cs typeface="Times New Roman"/>
              </a:rPr>
              <a:t>the	actual	</a:t>
            </a:r>
            <a:r>
              <a:rPr sz="2900" b="1" i="1" spc="-150" dirty="0">
                <a:latin typeface="Times New Roman"/>
                <a:cs typeface="Times New Roman"/>
              </a:rPr>
              <a:t>path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40" dirty="0">
                <a:latin typeface="Times New Roman"/>
                <a:cs typeface="Times New Roman"/>
              </a:rPr>
              <a:t>light </a:t>
            </a:r>
            <a:r>
              <a:rPr sz="2900" b="1" i="1" spc="-70" dirty="0">
                <a:latin typeface="Times New Roman"/>
                <a:cs typeface="Times New Roman"/>
              </a:rPr>
              <a:t>will </a:t>
            </a:r>
            <a:r>
              <a:rPr sz="2900" b="1" i="1" spc="-265" dirty="0">
                <a:latin typeface="Times New Roman"/>
                <a:cs typeface="Times New Roman"/>
              </a:rPr>
              <a:t>be </a:t>
            </a:r>
            <a:r>
              <a:rPr sz="2900" b="1" i="1" spc="-80" dirty="0">
                <a:latin typeface="Times New Roman"/>
                <a:cs typeface="Times New Roman"/>
              </a:rPr>
              <a:t>that </a:t>
            </a:r>
            <a:r>
              <a:rPr sz="2900" b="1" i="1" spc="-190" dirty="0">
                <a:latin typeface="Times New Roman"/>
                <a:cs typeface="Times New Roman"/>
              </a:rPr>
              <a:t>for </a:t>
            </a:r>
            <a:r>
              <a:rPr sz="2900" b="1" i="1" spc="-204" dirty="0">
                <a:latin typeface="Times New Roman"/>
                <a:cs typeface="Times New Roman"/>
              </a:rPr>
              <a:t>which 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85" dirty="0">
                <a:latin typeface="Times New Roman"/>
                <a:cs typeface="Times New Roman"/>
              </a:rPr>
              <a:t>time </a:t>
            </a:r>
            <a:r>
              <a:rPr sz="2900" b="1" i="1" spc="-170" dirty="0">
                <a:latin typeface="Times New Roman"/>
                <a:cs typeface="Times New Roman"/>
              </a:rPr>
              <a:t>taken</a:t>
            </a:r>
            <a:r>
              <a:rPr sz="2900" b="1" i="1" spc="50" dirty="0">
                <a:latin typeface="Times New Roman"/>
                <a:cs typeface="Times New Roman"/>
              </a:rPr>
              <a:t> </a:t>
            </a:r>
            <a:r>
              <a:rPr sz="2900" b="1" i="1" spc="-155" dirty="0">
                <a:latin typeface="Times New Roman"/>
                <a:cs typeface="Times New Roman"/>
              </a:rPr>
              <a:t>is</a:t>
            </a:r>
            <a:r>
              <a:rPr sz="2900" b="1" i="1" spc="-95" dirty="0">
                <a:latin typeface="Times New Roman"/>
                <a:cs typeface="Times New Roman"/>
              </a:rPr>
              <a:t> </a:t>
            </a:r>
            <a:r>
              <a:rPr sz="2900" b="1" i="1" spc="-195" dirty="0">
                <a:latin typeface="Times New Roman"/>
                <a:cs typeface="Times New Roman"/>
              </a:rPr>
              <a:t>either			</a:t>
            </a:r>
            <a:r>
              <a:rPr sz="2900" b="1" i="1" spc="-315" dirty="0">
                <a:latin typeface="Times New Roman"/>
                <a:cs typeface="Times New Roman"/>
              </a:rPr>
              <a:t>maximum </a:t>
            </a:r>
            <a:r>
              <a:rPr sz="2900" b="1" i="1" spc="-270" dirty="0">
                <a:latin typeface="Times New Roman"/>
                <a:cs typeface="Times New Roman"/>
              </a:rPr>
              <a:t>or </a:t>
            </a:r>
            <a:r>
              <a:rPr sz="2900" b="1" i="1" spc="-280" dirty="0">
                <a:latin typeface="Times New Roman"/>
                <a:cs typeface="Times New Roman"/>
              </a:rPr>
              <a:t>minimum, </a:t>
            </a:r>
            <a:r>
              <a:rPr sz="2900" b="1" i="1" spc="-125" dirty="0">
                <a:latin typeface="Times New Roman"/>
                <a:cs typeface="Times New Roman"/>
              </a:rPr>
              <a:t>but </a:t>
            </a:r>
            <a:r>
              <a:rPr sz="2900" b="1" i="1" spc="-370" dirty="0">
                <a:latin typeface="Times New Roman"/>
                <a:cs typeface="Times New Roman"/>
              </a:rPr>
              <a:t>mo </a:t>
            </a:r>
            <a:r>
              <a:rPr sz="2900" b="1" i="1" spc="-210" dirty="0">
                <a:latin typeface="Times New Roman"/>
                <a:cs typeface="Times New Roman"/>
              </a:rPr>
              <a:t>other </a:t>
            </a:r>
            <a:r>
              <a:rPr sz="2900" b="1" i="1" spc="-185" dirty="0">
                <a:latin typeface="Times New Roman"/>
                <a:cs typeface="Times New Roman"/>
              </a:rPr>
              <a:t>value  </a:t>
            </a:r>
            <a:r>
              <a:rPr sz="2900" b="1" i="1" spc="-130" dirty="0">
                <a:latin typeface="Times New Roman"/>
                <a:cs typeface="Times New Roman"/>
              </a:rPr>
              <a:t>i.e.,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40" dirty="0">
                <a:latin typeface="Times New Roman"/>
                <a:cs typeface="Times New Roman"/>
              </a:rPr>
              <a:t>light </a:t>
            </a:r>
            <a:r>
              <a:rPr sz="2900" b="1" i="1" spc="-200" dirty="0">
                <a:latin typeface="Times New Roman"/>
                <a:cs typeface="Times New Roman"/>
              </a:rPr>
              <a:t>ray </a:t>
            </a:r>
            <a:r>
              <a:rPr sz="2900" b="1" i="1" spc="-140" dirty="0">
                <a:latin typeface="Times New Roman"/>
                <a:cs typeface="Times New Roman"/>
              </a:rPr>
              <a:t>follows</a:t>
            </a:r>
            <a:r>
              <a:rPr sz="2900" b="1" i="1" spc="65" dirty="0">
                <a:latin typeface="Times New Roman"/>
                <a:cs typeface="Times New Roman"/>
              </a:rPr>
              <a:t> </a:t>
            </a:r>
            <a:r>
              <a:rPr sz="2900" b="1" i="1" spc="-235" dirty="0">
                <a:latin typeface="Times New Roman"/>
                <a:cs typeface="Times New Roman"/>
              </a:rPr>
              <a:t>a</a:t>
            </a:r>
            <a:r>
              <a:rPr sz="2900" b="1" i="1" spc="-85" dirty="0">
                <a:latin typeface="Times New Roman"/>
                <a:cs typeface="Times New Roman"/>
              </a:rPr>
              <a:t> </a:t>
            </a:r>
            <a:r>
              <a:rPr sz="2900" b="1" i="1" spc="-150" dirty="0">
                <a:latin typeface="Times New Roman"/>
                <a:cs typeface="Times New Roman"/>
              </a:rPr>
              <a:t>path	</a:t>
            </a:r>
            <a:r>
              <a:rPr sz="2900" b="1" i="1" spc="-190" dirty="0">
                <a:latin typeface="Times New Roman"/>
                <a:cs typeface="Times New Roman"/>
              </a:rPr>
              <a:t>for	</a:t>
            </a:r>
            <a:r>
              <a:rPr sz="2900" b="1" i="1" spc="-204" dirty="0">
                <a:latin typeface="Times New Roman"/>
                <a:cs typeface="Times New Roman"/>
              </a:rPr>
              <a:t>which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85" dirty="0">
                <a:latin typeface="Times New Roman"/>
                <a:cs typeface="Times New Roman"/>
              </a:rPr>
              <a:t>time </a:t>
            </a:r>
            <a:r>
              <a:rPr sz="2900" b="1" i="1" spc="-170" dirty="0">
                <a:latin typeface="Times New Roman"/>
                <a:cs typeface="Times New Roman"/>
              </a:rPr>
              <a:t>taken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5" dirty="0">
                <a:latin typeface="Times New Roman"/>
                <a:cs typeface="Times New Roman"/>
              </a:rPr>
              <a:t>the  </a:t>
            </a:r>
            <a:r>
              <a:rPr sz="2900" b="1" i="1" spc="-270" dirty="0">
                <a:latin typeface="Times New Roman"/>
                <a:cs typeface="Times New Roman"/>
              </a:rPr>
              <a:t>extremum </a:t>
            </a:r>
            <a:r>
              <a:rPr sz="2900" b="1" i="1" spc="-90" dirty="0">
                <a:latin typeface="Times New Roman"/>
                <a:cs typeface="Times New Roman"/>
              </a:rPr>
              <a:t>. </a:t>
            </a:r>
            <a:r>
              <a:rPr sz="2900" b="1" i="1" spc="-280" dirty="0">
                <a:latin typeface="Times New Roman"/>
                <a:cs typeface="Times New Roman"/>
              </a:rPr>
              <a:t>Thus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250" dirty="0">
                <a:latin typeface="Times New Roman"/>
                <a:cs typeface="Times New Roman"/>
              </a:rPr>
              <a:t>general </a:t>
            </a:r>
            <a:r>
              <a:rPr sz="2900" b="1" i="1" spc="-155" dirty="0">
                <a:latin typeface="Times New Roman"/>
                <a:cs typeface="Times New Roman"/>
              </a:rPr>
              <a:t>statement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229" dirty="0">
                <a:latin typeface="Times New Roman"/>
                <a:cs typeface="Times New Roman"/>
              </a:rPr>
              <a:t>Fermat’s </a:t>
            </a:r>
            <a:r>
              <a:rPr sz="2900" b="1" i="1" spc="-200" dirty="0">
                <a:latin typeface="Times New Roman"/>
                <a:cs typeface="Times New Roman"/>
              </a:rPr>
              <a:t>principle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290" dirty="0">
                <a:latin typeface="Times New Roman"/>
                <a:cs typeface="Times New Roman"/>
              </a:rPr>
              <a:t>made  </a:t>
            </a:r>
            <a:r>
              <a:rPr sz="2900" b="1" i="1" spc="-210" dirty="0">
                <a:latin typeface="Times New Roman"/>
                <a:cs typeface="Times New Roman"/>
              </a:rPr>
              <a:t>as</a:t>
            </a:r>
            <a:r>
              <a:rPr sz="2900" b="1" i="1" spc="-110" dirty="0">
                <a:latin typeface="Times New Roman"/>
                <a:cs typeface="Times New Roman"/>
              </a:rPr>
              <a:t> </a:t>
            </a:r>
            <a:r>
              <a:rPr sz="2900" b="1" i="1" spc="-150" dirty="0">
                <a:latin typeface="Times New Roman"/>
                <a:cs typeface="Times New Roman"/>
              </a:rPr>
              <a:t>follows: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38983" y="73152"/>
            <a:ext cx="4091940" cy="728980"/>
            <a:chOff x="2538983" y="73152"/>
            <a:chExt cx="4091940" cy="728980"/>
          </a:xfrm>
        </p:grpSpPr>
        <p:sp>
          <p:nvSpPr>
            <p:cNvPr id="5" name="object 5"/>
            <p:cNvSpPr/>
            <p:nvPr/>
          </p:nvSpPr>
          <p:spPr>
            <a:xfrm>
              <a:off x="2538983" y="73152"/>
              <a:ext cx="4091940" cy="728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10357" y="145288"/>
              <a:ext cx="3949318" cy="584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70814"/>
            <a:ext cx="8631555" cy="179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0"/>
              </a:spcBef>
              <a:tabLst>
                <a:tab pos="3396615" algn="l"/>
              </a:tabLst>
            </a:pPr>
            <a:r>
              <a:rPr sz="2900" i="1" spc="-200" dirty="0"/>
              <a:t>‘A ray </a:t>
            </a:r>
            <a:r>
              <a:rPr sz="2900" i="1" spc="-160" dirty="0"/>
              <a:t>of </a:t>
            </a:r>
            <a:r>
              <a:rPr sz="2900" i="1" spc="-140" dirty="0"/>
              <a:t>light</a:t>
            </a:r>
            <a:r>
              <a:rPr sz="2900" i="1" spc="150" dirty="0"/>
              <a:t> </a:t>
            </a:r>
            <a:r>
              <a:rPr sz="2900" i="1" spc="-195" dirty="0"/>
              <a:t>in</a:t>
            </a:r>
            <a:r>
              <a:rPr sz="2900" i="1" spc="-100" dirty="0"/>
              <a:t> </a:t>
            </a:r>
            <a:r>
              <a:rPr sz="2900" i="1" spc="-210" dirty="0"/>
              <a:t>passing	</a:t>
            </a:r>
            <a:r>
              <a:rPr sz="2900" i="1" spc="-254" dirty="0"/>
              <a:t>from </a:t>
            </a:r>
            <a:r>
              <a:rPr sz="2900" i="1" spc="-290" dirty="0"/>
              <a:t>one </a:t>
            </a:r>
            <a:r>
              <a:rPr sz="2900" i="1" spc="-145" dirty="0"/>
              <a:t>point </a:t>
            </a:r>
            <a:r>
              <a:rPr sz="2900" i="1" spc="-85" dirty="0"/>
              <a:t>to </a:t>
            </a:r>
            <a:r>
              <a:rPr sz="2900" i="1" spc="-170" dirty="0"/>
              <a:t>the </a:t>
            </a:r>
            <a:r>
              <a:rPr sz="2900" i="1" spc="-210" dirty="0"/>
              <a:t>other </a:t>
            </a:r>
            <a:r>
              <a:rPr sz="2900" i="1" spc="-235" dirty="0"/>
              <a:t>through </a:t>
            </a:r>
            <a:r>
              <a:rPr sz="2900" i="1" spc="-210" dirty="0"/>
              <a:t>any  </a:t>
            </a:r>
            <a:r>
              <a:rPr sz="2900" spc="-295" dirty="0"/>
              <a:t>number </a:t>
            </a:r>
            <a:r>
              <a:rPr sz="2900" spc="-160" dirty="0"/>
              <a:t>of </a:t>
            </a:r>
            <a:r>
              <a:rPr sz="2900" spc="-185" dirty="0"/>
              <a:t>reflection </a:t>
            </a:r>
            <a:r>
              <a:rPr sz="2900" spc="-270" dirty="0"/>
              <a:t>or </a:t>
            </a:r>
            <a:r>
              <a:rPr sz="2900" spc="-195" dirty="0"/>
              <a:t>refractions </a:t>
            </a:r>
            <a:r>
              <a:rPr sz="2900" spc="-140" dirty="0"/>
              <a:t>follows </a:t>
            </a:r>
            <a:r>
              <a:rPr sz="2900" spc="-235" dirty="0"/>
              <a:t>a </a:t>
            </a:r>
            <a:r>
              <a:rPr sz="2900" spc="-150" dirty="0"/>
              <a:t>path </a:t>
            </a:r>
            <a:r>
              <a:rPr sz="2900" spc="-190" dirty="0"/>
              <a:t>for </a:t>
            </a:r>
            <a:r>
              <a:rPr sz="2900" spc="-204" dirty="0"/>
              <a:t>which</a:t>
            </a:r>
            <a:r>
              <a:rPr sz="2900" spc="-210" dirty="0"/>
              <a:t> </a:t>
            </a:r>
            <a:r>
              <a:rPr sz="2900" spc="-170" dirty="0"/>
              <a:t>the</a:t>
            </a:r>
            <a:endParaRPr sz="2900"/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059180" algn="l"/>
                <a:tab pos="4538345" algn="l"/>
                <a:tab pos="8357234" algn="l"/>
              </a:tabLst>
            </a:pPr>
            <a:r>
              <a:rPr sz="2900" i="1" spc="-280" dirty="0"/>
              <a:t>o</a:t>
            </a:r>
            <a:r>
              <a:rPr sz="2900" i="1" spc="-35" dirty="0"/>
              <a:t>p</a:t>
            </a:r>
            <a:r>
              <a:rPr sz="2900" i="1" spc="-15" dirty="0"/>
              <a:t>t</a:t>
            </a:r>
            <a:r>
              <a:rPr sz="2900" i="1" spc="-105" dirty="0"/>
              <a:t>i</a:t>
            </a:r>
            <a:r>
              <a:rPr sz="2900" i="1" spc="-215" dirty="0"/>
              <a:t>cal</a:t>
            </a:r>
            <a:r>
              <a:rPr sz="2900" i="1" dirty="0"/>
              <a:t>	</a:t>
            </a:r>
            <a:r>
              <a:rPr sz="2900" i="1" spc="-165" dirty="0"/>
              <a:t>p</a:t>
            </a:r>
            <a:r>
              <a:rPr sz="2900" i="1" spc="-220" dirty="0"/>
              <a:t>a</a:t>
            </a:r>
            <a:r>
              <a:rPr sz="2900" i="1" spc="-110" dirty="0"/>
              <a:t>th</a:t>
            </a:r>
            <a:r>
              <a:rPr sz="2900" i="1" spc="-130" dirty="0"/>
              <a:t> </a:t>
            </a:r>
            <a:r>
              <a:rPr sz="2900" i="1" spc="-105" dirty="0"/>
              <a:t>i</a:t>
            </a:r>
            <a:r>
              <a:rPr sz="2900" i="1" spc="-200" dirty="0"/>
              <a:t>s</a:t>
            </a:r>
            <a:r>
              <a:rPr sz="2900" i="1" spc="-95" dirty="0"/>
              <a:t> </a:t>
            </a:r>
            <a:r>
              <a:rPr sz="2900" i="1" spc="-254" dirty="0"/>
              <a:t>e</a:t>
            </a:r>
            <a:r>
              <a:rPr sz="2900" i="1" spc="-145" dirty="0"/>
              <a:t>i</a:t>
            </a:r>
            <a:r>
              <a:rPr sz="2900" i="1" spc="-75" dirty="0"/>
              <a:t>t</a:t>
            </a:r>
            <a:r>
              <a:rPr sz="2900" i="1" spc="-140" dirty="0"/>
              <a:t>h</a:t>
            </a:r>
            <a:r>
              <a:rPr sz="2900" i="1" spc="-280" dirty="0"/>
              <a:t>er</a:t>
            </a:r>
            <a:r>
              <a:rPr sz="2900" i="1" spc="-130" dirty="0"/>
              <a:t> </a:t>
            </a:r>
            <a:r>
              <a:rPr sz="2900" i="1" spc="-450" dirty="0"/>
              <a:t>m</a:t>
            </a:r>
            <a:r>
              <a:rPr sz="2900" i="1" spc="-105" dirty="0"/>
              <a:t>i</a:t>
            </a:r>
            <a:r>
              <a:rPr sz="2900" i="1" spc="-260" dirty="0"/>
              <a:t>n</a:t>
            </a:r>
            <a:r>
              <a:rPr sz="2900" i="1" spc="-120" dirty="0"/>
              <a:t>i</a:t>
            </a:r>
            <a:r>
              <a:rPr sz="2900" i="1" spc="-380" dirty="0"/>
              <a:t>mu</a:t>
            </a:r>
            <a:r>
              <a:rPr sz="2900" i="1" spc="-440" dirty="0"/>
              <a:t>m</a:t>
            </a:r>
            <a:r>
              <a:rPr sz="2900" i="1" spc="-125" dirty="0"/>
              <a:t> </a:t>
            </a:r>
            <a:r>
              <a:rPr sz="2900" i="1" spc="-280" dirty="0"/>
              <a:t>o</a:t>
            </a:r>
            <a:r>
              <a:rPr sz="2900" i="1" spc="-260" dirty="0"/>
              <a:t>r</a:t>
            </a:r>
            <a:r>
              <a:rPr sz="2900" i="1" dirty="0"/>
              <a:t>	</a:t>
            </a:r>
            <a:r>
              <a:rPr sz="2900" i="1" spc="-445" dirty="0"/>
              <a:t>m</a:t>
            </a:r>
            <a:r>
              <a:rPr sz="2900" i="1" spc="-220" dirty="0"/>
              <a:t>a</a:t>
            </a:r>
            <a:r>
              <a:rPr sz="2900" i="1" spc="-305" dirty="0"/>
              <a:t>ximum</a:t>
            </a:r>
            <a:r>
              <a:rPr sz="2900" i="1" spc="-120" dirty="0"/>
              <a:t> </a:t>
            </a:r>
            <a:r>
              <a:rPr sz="2900" i="1" spc="-105" dirty="0"/>
              <a:t>i</a:t>
            </a:r>
            <a:r>
              <a:rPr sz="2900" i="1" spc="-145" dirty="0"/>
              <a:t>.</a:t>
            </a:r>
            <a:r>
              <a:rPr sz="2900" i="1" spc="-240" dirty="0"/>
              <a:t>e</a:t>
            </a:r>
            <a:r>
              <a:rPr sz="2900" i="1" spc="-90" dirty="0"/>
              <a:t>.</a:t>
            </a:r>
            <a:r>
              <a:rPr sz="2900" i="1" spc="-85" dirty="0"/>
              <a:t>,</a:t>
            </a:r>
            <a:r>
              <a:rPr sz="2900" i="1" spc="-125" dirty="0"/>
              <a:t> </a:t>
            </a:r>
            <a:r>
              <a:rPr sz="2900" i="1" spc="-250" dirty="0"/>
              <a:t>e</a:t>
            </a:r>
            <a:r>
              <a:rPr sz="2900" i="1" spc="-265" dirty="0"/>
              <a:t>x</a:t>
            </a:r>
            <a:r>
              <a:rPr sz="2900" i="1" spc="-60" dirty="0"/>
              <a:t>t</a:t>
            </a:r>
            <a:r>
              <a:rPr sz="2900" i="1" spc="-75" dirty="0"/>
              <a:t>r</a:t>
            </a:r>
            <a:r>
              <a:rPr sz="2900" i="1" spc="-355" dirty="0"/>
              <a:t>emum’</a:t>
            </a:r>
            <a:r>
              <a:rPr sz="2900" i="1" spc="-120" dirty="0"/>
              <a:t> </a:t>
            </a:r>
            <a:r>
              <a:rPr sz="2900" i="1" spc="-210" dirty="0"/>
              <a:t>(</a:t>
            </a:r>
            <a:r>
              <a:rPr sz="2900" i="1" spc="-280" dirty="0"/>
              <a:t>o</a:t>
            </a:r>
            <a:r>
              <a:rPr sz="2900" i="1" spc="-260" dirty="0"/>
              <a:t>r</a:t>
            </a:r>
            <a:r>
              <a:rPr sz="2900" i="1" dirty="0"/>
              <a:t>	</a:t>
            </a:r>
            <a:r>
              <a:rPr sz="2900" i="1" spc="-95" dirty="0"/>
              <a:t>i</a:t>
            </a:r>
            <a:r>
              <a:rPr sz="2900" i="1" spc="-200" dirty="0"/>
              <a:t>n </a:t>
            </a:r>
            <a:r>
              <a:rPr sz="2900" spc="-125" dirty="0"/>
              <a:t> </a:t>
            </a:r>
            <a:r>
              <a:rPr sz="2900" spc="-210" dirty="0"/>
              <a:t>other </a:t>
            </a:r>
            <a:r>
              <a:rPr sz="2900" spc="-160" dirty="0"/>
              <a:t>words, </a:t>
            </a:r>
            <a:r>
              <a:rPr sz="2900" spc="-170" dirty="0"/>
              <a:t>the </a:t>
            </a:r>
            <a:r>
              <a:rPr sz="2900" spc="-155" dirty="0"/>
              <a:t>optical </a:t>
            </a:r>
            <a:r>
              <a:rPr sz="2900" spc="-150" dirty="0"/>
              <a:t>path </a:t>
            </a:r>
            <a:r>
              <a:rPr sz="2900" spc="-155" dirty="0"/>
              <a:t>is</a:t>
            </a:r>
            <a:r>
              <a:rPr sz="2900" spc="150" dirty="0"/>
              <a:t> </a:t>
            </a:r>
            <a:r>
              <a:rPr sz="2900" spc="-155" dirty="0"/>
              <a:t>stationary).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1295400" y="2362199"/>
            <a:ext cx="7620000" cy="4053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247014"/>
            <a:ext cx="8037195" cy="621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8625">
              <a:lnSpc>
                <a:spcPct val="100000"/>
              </a:lnSpc>
              <a:spcBef>
                <a:spcPts val="100"/>
              </a:spcBef>
            </a:pPr>
            <a:r>
              <a:rPr sz="2900" b="1" i="1" spc="-150" dirty="0">
                <a:latin typeface="Times New Roman"/>
                <a:cs typeface="Times New Roman"/>
              </a:rPr>
              <a:t>In </a:t>
            </a:r>
            <a:r>
              <a:rPr sz="2900" b="1" i="1" spc="-180" dirty="0">
                <a:latin typeface="Times New Roman"/>
                <a:cs typeface="Times New Roman"/>
              </a:rPr>
              <a:t>Fig. </a:t>
            </a:r>
            <a:r>
              <a:rPr sz="2900" b="1" i="1" spc="-95" dirty="0">
                <a:latin typeface="Times New Roman"/>
                <a:cs typeface="Times New Roman"/>
              </a:rPr>
              <a:t>let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200" dirty="0">
                <a:latin typeface="Times New Roman"/>
                <a:cs typeface="Times New Roman"/>
              </a:rPr>
              <a:t>ray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40" dirty="0">
                <a:latin typeface="Times New Roman"/>
                <a:cs typeface="Times New Roman"/>
              </a:rPr>
              <a:t>light </a:t>
            </a:r>
            <a:r>
              <a:rPr sz="2900" b="1" i="1" spc="-215" dirty="0">
                <a:latin typeface="Times New Roman"/>
                <a:cs typeface="Times New Roman"/>
              </a:rPr>
              <a:t>passes </a:t>
            </a:r>
            <a:r>
              <a:rPr sz="2900" b="1" i="1" spc="-254" dirty="0">
                <a:latin typeface="Times New Roman"/>
                <a:cs typeface="Times New Roman"/>
              </a:rPr>
              <a:t>from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145" dirty="0">
                <a:latin typeface="Times New Roman"/>
                <a:cs typeface="Times New Roman"/>
              </a:rPr>
              <a:t>point </a:t>
            </a:r>
            <a:r>
              <a:rPr sz="2900" b="1" i="1" spc="-204" dirty="0">
                <a:latin typeface="Times New Roman"/>
                <a:cs typeface="Times New Roman"/>
              </a:rPr>
              <a:t>P </a:t>
            </a:r>
            <a:r>
              <a:rPr sz="2900" b="1" i="1" spc="-85" dirty="0">
                <a:latin typeface="Times New Roman"/>
                <a:cs typeface="Times New Roman"/>
              </a:rPr>
              <a:t>to </a:t>
            </a:r>
            <a:r>
              <a:rPr sz="2900" b="1" i="1" spc="-235" dirty="0">
                <a:latin typeface="Times New Roman"/>
                <a:cs typeface="Times New Roman"/>
              </a:rPr>
              <a:t>a </a:t>
            </a:r>
            <a:r>
              <a:rPr sz="2900" b="1" i="1" spc="-145" dirty="0">
                <a:latin typeface="Times New Roman"/>
                <a:cs typeface="Times New Roman"/>
              </a:rPr>
              <a:t>point </a:t>
            </a:r>
            <a:r>
              <a:rPr sz="2900" b="1" i="1" spc="-355" dirty="0">
                <a:latin typeface="Times New Roman"/>
                <a:cs typeface="Times New Roman"/>
              </a:rPr>
              <a:t>Q  </a:t>
            </a:r>
            <a:r>
              <a:rPr sz="2900" b="1" i="1" spc="-235" dirty="0">
                <a:latin typeface="Times New Roman"/>
                <a:cs typeface="Times New Roman"/>
              </a:rPr>
              <a:t>through </a:t>
            </a:r>
            <a:r>
              <a:rPr sz="2900" b="1" i="1" spc="-170" dirty="0">
                <a:latin typeface="Times New Roman"/>
                <a:cs typeface="Times New Roman"/>
              </a:rPr>
              <a:t>the actual </a:t>
            </a:r>
            <a:r>
              <a:rPr sz="2900" b="1" i="1" spc="-150" dirty="0">
                <a:latin typeface="Times New Roman"/>
                <a:cs typeface="Times New Roman"/>
              </a:rPr>
              <a:t>path </a:t>
            </a:r>
            <a:r>
              <a:rPr sz="2900" b="1" i="1" spc="-195" dirty="0">
                <a:latin typeface="Times New Roman"/>
                <a:cs typeface="Times New Roman"/>
              </a:rPr>
              <a:t>PAQ. </a:t>
            </a:r>
            <a:r>
              <a:rPr sz="2900" b="1" i="1" spc="-300" dirty="0">
                <a:latin typeface="Times New Roman"/>
                <a:cs typeface="Times New Roman"/>
              </a:rPr>
              <a:t>There </a:t>
            </a:r>
            <a:r>
              <a:rPr sz="2900" b="1" i="1" spc="-254" dirty="0">
                <a:latin typeface="Times New Roman"/>
                <a:cs typeface="Times New Roman"/>
              </a:rPr>
              <a:t>are </a:t>
            </a:r>
            <a:r>
              <a:rPr sz="2900" b="1" i="1" spc="-300" dirty="0">
                <a:latin typeface="Times New Roman"/>
                <a:cs typeface="Times New Roman"/>
              </a:rPr>
              <a:t>number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210" dirty="0">
                <a:latin typeface="Times New Roman"/>
                <a:cs typeface="Times New Roman"/>
              </a:rPr>
              <a:t>other  </a:t>
            </a:r>
            <a:r>
              <a:rPr sz="2900" b="1" i="1" spc="-160" dirty="0">
                <a:latin typeface="Times New Roman"/>
                <a:cs typeface="Times New Roman"/>
              </a:rPr>
              <a:t>paths </a:t>
            </a:r>
            <a:r>
              <a:rPr sz="2900" b="1" i="1" spc="-180" dirty="0">
                <a:latin typeface="Times New Roman"/>
                <a:cs typeface="Times New Roman"/>
              </a:rPr>
              <a:t>between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55" dirty="0">
                <a:latin typeface="Times New Roman"/>
                <a:cs typeface="Times New Roman"/>
              </a:rPr>
              <a:t>points </a:t>
            </a:r>
            <a:r>
              <a:rPr sz="2900" b="1" i="1" spc="-204" dirty="0">
                <a:latin typeface="Times New Roman"/>
                <a:cs typeface="Times New Roman"/>
              </a:rPr>
              <a:t>P </a:t>
            </a:r>
            <a:r>
              <a:rPr sz="2900" b="1" i="1" spc="-225" dirty="0">
                <a:latin typeface="Times New Roman"/>
                <a:cs typeface="Times New Roman"/>
              </a:rPr>
              <a:t>and Q. </a:t>
            </a:r>
            <a:r>
              <a:rPr sz="2900" b="1" i="1" spc="-254" dirty="0">
                <a:latin typeface="Times New Roman"/>
                <a:cs typeface="Times New Roman"/>
              </a:rPr>
              <a:t>Consider </a:t>
            </a:r>
            <a:r>
              <a:rPr sz="2900" b="1" i="1" spc="-285" dirty="0">
                <a:latin typeface="Times New Roman"/>
                <a:cs typeface="Times New Roman"/>
              </a:rPr>
              <a:t>one </a:t>
            </a:r>
            <a:r>
              <a:rPr sz="2900" b="1" i="1" spc="-280" dirty="0">
                <a:latin typeface="Times New Roman"/>
                <a:cs typeface="Times New Roman"/>
              </a:rPr>
              <a:t>such </a:t>
            </a:r>
            <a:r>
              <a:rPr sz="2900" b="1" i="1" spc="-150" dirty="0">
                <a:latin typeface="Times New Roman"/>
                <a:cs typeface="Times New Roman"/>
              </a:rPr>
              <a:t>path  </a:t>
            </a:r>
            <a:r>
              <a:rPr sz="2900" b="1" i="1" spc="-245" dirty="0">
                <a:latin typeface="Times New Roman"/>
                <a:cs typeface="Times New Roman"/>
              </a:rPr>
              <a:t>PBQ </a:t>
            </a:r>
            <a:r>
              <a:rPr sz="2900" b="1" i="1" spc="-190" dirty="0">
                <a:latin typeface="Times New Roman"/>
                <a:cs typeface="Times New Roman"/>
              </a:rPr>
              <a:t>for </a:t>
            </a:r>
            <a:r>
              <a:rPr sz="2900" b="1" i="1" spc="-204" dirty="0">
                <a:latin typeface="Times New Roman"/>
                <a:cs typeface="Times New Roman"/>
              </a:rPr>
              <a:t>which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60" dirty="0">
                <a:latin typeface="Times New Roman"/>
                <a:cs typeface="Times New Roman"/>
              </a:rPr>
              <a:t>lateral </a:t>
            </a:r>
            <a:r>
              <a:rPr sz="2900" b="1" i="1" spc="-210" dirty="0">
                <a:latin typeface="Times New Roman"/>
                <a:cs typeface="Times New Roman"/>
              </a:rPr>
              <a:t>difference </a:t>
            </a:r>
            <a:r>
              <a:rPr sz="2900" b="1" i="1" spc="-195" dirty="0">
                <a:latin typeface="Times New Roman"/>
                <a:cs typeface="Times New Roman"/>
              </a:rPr>
              <a:t>in </a:t>
            </a:r>
            <a:r>
              <a:rPr sz="2900" b="1" i="1" spc="-160" dirty="0">
                <a:latin typeface="Times New Roman"/>
                <a:cs typeface="Times New Roman"/>
              </a:rPr>
              <a:t>paths </a:t>
            </a:r>
            <a:r>
              <a:rPr sz="2900" b="1" i="1" spc="-155" dirty="0">
                <a:latin typeface="Times New Roman"/>
                <a:cs typeface="Times New Roman"/>
              </a:rPr>
              <a:t>is</a:t>
            </a:r>
            <a:r>
              <a:rPr sz="2900" b="1" i="1" spc="-75" dirty="0">
                <a:latin typeface="Times New Roman"/>
                <a:cs typeface="Times New Roman"/>
              </a:rPr>
              <a:t> </a:t>
            </a:r>
            <a:r>
              <a:rPr sz="2900" b="1" i="1" spc="-145" dirty="0">
                <a:latin typeface="Times New Roman"/>
                <a:cs typeface="Times New Roman"/>
              </a:rPr>
              <a:t>AB=ds.</a:t>
            </a:r>
            <a:endParaRPr sz="2900">
              <a:latin typeface="Times New Roman"/>
              <a:cs typeface="Times New Roman"/>
            </a:endParaRPr>
          </a:p>
          <a:p>
            <a:pPr marL="12700" marR="205740">
              <a:lnSpc>
                <a:spcPct val="100000"/>
              </a:lnSpc>
              <a:spcBef>
                <a:spcPts val="5"/>
              </a:spcBef>
              <a:tabLst>
                <a:tab pos="883919" algn="l"/>
                <a:tab pos="7240270" algn="l"/>
              </a:tabLst>
            </a:pPr>
            <a:r>
              <a:rPr sz="2900" b="1" i="1" spc="-235" dirty="0">
                <a:latin typeface="Times New Roman"/>
                <a:cs typeface="Times New Roman"/>
              </a:rPr>
              <a:t>According </a:t>
            </a:r>
            <a:r>
              <a:rPr sz="2900" b="1" i="1" spc="-85" dirty="0">
                <a:latin typeface="Times New Roman"/>
                <a:cs typeface="Times New Roman"/>
              </a:rPr>
              <a:t>to </a:t>
            </a:r>
            <a:r>
              <a:rPr sz="2900" b="1" i="1" spc="-229" dirty="0">
                <a:latin typeface="Times New Roman"/>
                <a:cs typeface="Times New Roman"/>
              </a:rPr>
              <a:t>Fermat’s </a:t>
            </a:r>
            <a:r>
              <a:rPr sz="2900" b="1" i="1" spc="-190" dirty="0">
                <a:latin typeface="Times New Roman"/>
                <a:cs typeface="Times New Roman"/>
              </a:rPr>
              <a:t>principle, </a:t>
            </a:r>
            <a:r>
              <a:rPr sz="2900" b="1" i="1" spc="-75" dirty="0">
                <a:latin typeface="Times New Roman"/>
                <a:cs typeface="Times New Roman"/>
              </a:rPr>
              <a:t>if </a:t>
            </a:r>
            <a:r>
              <a:rPr sz="2900" b="1" i="1" spc="-130" dirty="0">
                <a:latin typeface="Times New Roman"/>
                <a:cs typeface="Times New Roman"/>
              </a:rPr>
              <a:t>this </a:t>
            </a:r>
            <a:r>
              <a:rPr sz="2900" b="1" i="1" spc="-210" dirty="0">
                <a:latin typeface="Times New Roman"/>
                <a:cs typeface="Times New Roman"/>
              </a:rPr>
              <a:t>difference </a:t>
            </a:r>
            <a:r>
              <a:rPr sz="2900" b="1" i="1" spc="-190" dirty="0">
                <a:latin typeface="Times New Roman"/>
                <a:cs typeface="Times New Roman"/>
              </a:rPr>
              <a:t>ds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0" dirty="0">
                <a:latin typeface="Times New Roman"/>
                <a:cs typeface="Times New Roman"/>
              </a:rPr>
              <a:t>very  </a:t>
            </a:r>
            <a:r>
              <a:rPr sz="2900" b="1" i="1" spc="-220" dirty="0">
                <a:latin typeface="Times New Roman"/>
                <a:cs typeface="Times New Roman"/>
              </a:rPr>
              <a:t>small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90" dirty="0">
                <a:latin typeface="Times New Roman"/>
                <a:cs typeface="Times New Roman"/>
              </a:rPr>
              <a:t>first </a:t>
            </a:r>
            <a:r>
              <a:rPr sz="2900" b="1" i="1" spc="-250" dirty="0">
                <a:latin typeface="Times New Roman"/>
                <a:cs typeface="Times New Roman"/>
              </a:rPr>
              <a:t>order </a:t>
            </a:r>
            <a:r>
              <a:rPr sz="2900" b="1" i="1" spc="-85" dirty="0">
                <a:latin typeface="Times New Roman"/>
                <a:cs typeface="Times New Roman"/>
              </a:rPr>
              <a:t>, </a:t>
            </a:r>
            <a:r>
              <a:rPr sz="2900" b="1" i="1" spc="-200" dirty="0">
                <a:latin typeface="Times New Roman"/>
                <a:cs typeface="Times New Roman"/>
              </a:rPr>
              <a:t>then </a:t>
            </a:r>
            <a:r>
              <a:rPr sz="2900" b="1" i="1" spc="-25" dirty="0">
                <a:latin typeface="Times New Roman"/>
                <a:cs typeface="Times New Roman"/>
              </a:rPr>
              <a:t>dt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10" dirty="0">
                <a:latin typeface="Times New Roman"/>
                <a:cs typeface="Times New Roman"/>
              </a:rPr>
              <a:t>difference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85" dirty="0">
                <a:latin typeface="Times New Roman"/>
                <a:cs typeface="Times New Roman"/>
              </a:rPr>
              <a:t>times </a:t>
            </a:r>
            <a:r>
              <a:rPr sz="2900" b="1" i="1" spc="-170" dirty="0">
                <a:latin typeface="Times New Roman"/>
                <a:cs typeface="Times New Roman"/>
              </a:rPr>
              <a:t>taken  </a:t>
            </a:r>
            <a:r>
              <a:rPr sz="2900" b="1" i="1" spc="-235" dirty="0">
                <a:latin typeface="Times New Roman"/>
                <a:cs typeface="Times New Roman"/>
              </a:rPr>
              <a:t>along	</a:t>
            </a:r>
            <a:r>
              <a:rPr sz="2900" b="1" i="1" spc="-229" dirty="0">
                <a:latin typeface="Times New Roman"/>
                <a:cs typeface="Times New Roman"/>
              </a:rPr>
              <a:t>PAQ </a:t>
            </a:r>
            <a:r>
              <a:rPr sz="2900" b="1" i="1" spc="-225" dirty="0">
                <a:latin typeface="Times New Roman"/>
                <a:cs typeface="Times New Roman"/>
              </a:rPr>
              <a:t>and </a:t>
            </a:r>
            <a:r>
              <a:rPr sz="2900" b="1" i="1" spc="-245" dirty="0">
                <a:latin typeface="Times New Roman"/>
                <a:cs typeface="Times New Roman"/>
              </a:rPr>
              <a:t>PBQ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0" dirty="0">
                <a:latin typeface="Times New Roman"/>
                <a:cs typeface="Times New Roman"/>
              </a:rPr>
              <a:t>very </a:t>
            </a:r>
            <a:r>
              <a:rPr sz="2900" b="1" i="1" spc="-220" dirty="0">
                <a:latin typeface="Times New Roman"/>
                <a:cs typeface="Times New Roman"/>
              </a:rPr>
              <a:t>small </a:t>
            </a:r>
            <a:r>
              <a:rPr sz="2900" b="1" i="1" spc="-20" dirty="0">
                <a:latin typeface="Times New Roman"/>
                <a:cs typeface="Times New Roman"/>
              </a:rPr>
              <a:t> </a:t>
            </a:r>
            <a:r>
              <a:rPr sz="2900" b="1" i="1" spc="-160" dirty="0">
                <a:latin typeface="Times New Roman"/>
                <a:cs typeface="Times New Roman"/>
              </a:rPr>
              <a:t>of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54" dirty="0">
                <a:latin typeface="Times New Roman"/>
                <a:cs typeface="Times New Roman"/>
              </a:rPr>
              <a:t>second</a:t>
            </a:r>
            <a:r>
              <a:rPr sz="2900" b="1" i="1" spc="-120" dirty="0">
                <a:latin typeface="Times New Roman"/>
                <a:cs typeface="Times New Roman"/>
              </a:rPr>
              <a:t> </a:t>
            </a:r>
            <a:r>
              <a:rPr sz="2900" b="1" i="1" spc="-225" dirty="0">
                <a:latin typeface="Times New Roman"/>
                <a:cs typeface="Times New Roman"/>
              </a:rPr>
              <a:t>order,	</a:t>
            </a:r>
            <a:r>
              <a:rPr sz="2900" b="1" i="1" spc="-135" dirty="0">
                <a:latin typeface="Times New Roman"/>
                <a:cs typeface="Times New Roman"/>
              </a:rPr>
              <a:t>i.e.,</a:t>
            </a:r>
            <a:endParaRPr sz="2900">
              <a:latin typeface="Times New Roman"/>
              <a:cs typeface="Times New Roman"/>
            </a:endParaRPr>
          </a:p>
          <a:p>
            <a:pPr marL="2766695">
              <a:lnSpc>
                <a:spcPct val="100000"/>
              </a:lnSpc>
              <a:spcBef>
                <a:spcPts val="5"/>
              </a:spcBef>
            </a:pPr>
            <a:r>
              <a:rPr sz="2900" b="1" i="1" spc="-80" dirty="0">
                <a:latin typeface="Times New Roman"/>
                <a:cs typeface="Times New Roman"/>
              </a:rPr>
              <a:t>dt/ds=0</a:t>
            </a: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900" b="1" i="1" spc="-135" dirty="0">
                <a:latin typeface="Times New Roman"/>
                <a:cs typeface="Times New Roman"/>
              </a:rPr>
              <a:t>A </a:t>
            </a:r>
            <a:r>
              <a:rPr sz="2900" b="1" i="1" spc="-195" dirty="0">
                <a:latin typeface="Times New Roman"/>
                <a:cs typeface="Times New Roman"/>
              </a:rPr>
              <a:t>given </a:t>
            </a:r>
            <a:r>
              <a:rPr sz="2900" b="1" i="1" spc="-150" dirty="0">
                <a:latin typeface="Times New Roman"/>
                <a:cs typeface="Times New Roman"/>
              </a:rPr>
              <a:t>path </a:t>
            </a:r>
            <a:r>
              <a:rPr sz="2900" b="1" i="1" spc="-155" dirty="0">
                <a:latin typeface="Times New Roman"/>
                <a:cs typeface="Times New Roman"/>
              </a:rPr>
              <a:t>is </a:t>
            </a:r>
            <a:r>
              <a:rPr sz="2900" b="1" i="1" spc="-175" dirty="0">
                <a:latin typeface="Times New Roman"/>
                <a:cs typeface="Times New Roman"/>
              </a:rPr>
              <a:t>said </a:t>
            </a:r>
            <a:r>
              <a:rPr sz="2900" b="1" i="1" spc="-85" dirty="0">
                <a:latin typeface="Times New Roman"/>
                <a:cs typeface="Times New Roman"/>
              </a:rPr>
              <a:t>to </a:t>
            </a:r>
            <a:r>
              <a:rPr sz="2900" b="1" i="1" spc="-265" dirty="0">
                <a:latin typeface="Times New Roman"/>
                <a:cs typeface="Times New Roman"/>
              </a:rPr>
              <a:t>be </a:t>
            </a:r>
            <a:r>
              <a:rPr sz="2900" b="1" i="1" spc="-170" dirty="0">
                <a:latin typeface="Times New Roman"/>
                <a:cs typeface="Times New Roman"/>
              </a:rPr>
              <a:t>the actual </a:t>
            </a:r>
            <a:r>
              <a:rPr sz="2900" b="1" i="1" spc="-150" dirty="0">
                <a:latin typeface="Times New Roman"/>
                <a:cs typeface="Times New Roman"/>
              </a:rPr>
              <a:t>path </a:t>
            </a:r>
            <a:r>
              <a:rPr sz="2900" b="1" i="1" spc="-75" dirty="0">
                <a:latin typeface="Times New Roman"/>
                <a:cs typeface="Times New Roman"/>
              </a:rPr>
              <a:t>if </a:t>
            </a:r>
            <a:r>
              <a:rPr sz="2900" b="1" i="1" spc="-225" dirty="0">
                <a:latin typeface="Times New Roman"/>
                <a:cs typeface="Times New Roman"/>
              </a:rPr>
              <a:t>and </a:t>
            </a:r>
            <a:r>
              <a:rPr sz="2900" b="1" i="1" spc="-195" dirty="0">
                <a:latin typeface="Times New Roman"/>
                <a:cs typeface="Times New Roman"/>
              </a:rPr>
              <a:t>only </a:t>
            </a:r>
            <a:r>
              <a:rPr sz="2900" b="1" i="1" spc="-75" dirty="0">
                <a:latin typeface="Times New Roman"/>
                <a:cs typeface="Times New Roman"/>
              </a:rPr>
              <a:t>if </a:t>
            </a:r>
            <a:r>
              <a:rPr sz="2900" b="1" i="1" spc="-145" dirty="0">
                <a:latin typeface="Times New Roman"/>
                <a:cs typeface="Times New Roman"/>
              </a:rPr>
              <a:t>all </a:t>
            </a:r>
            <a:r>
              <a:rPr sz="2900" b="1" i="1" spc="-170" dirty="0">
                <a:latin typeface="Times New Roman"/>
                <a:cs typeface="Times New Roman"/>
              </a:rPr>
              <a:t>the  </a:t>
            </a:r>
            <a:r>
              <a:rPr sz="2900" b="1" i="1" spc="-250" dirty="0">
                <a:latin typeface="Times New Roman"/>
                <a:cs typeface="Times New Roman"/>
              </a:rPr>
              <a:t>neighbouring </a:t>
            </a:r>
            <a:r>
              <a:rPr sz="2900" b="1" i="1" spc="-160" dirty="0">
                <a:latin typeface="Times New Roman"/>
                <a:cs typeface="Times New Roman"/>
              </a:rPr>
              <a:t>paths of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195" dirty="0">
                <a:latin typeface="Times New Roman"/>
                <a:cs typeface="Times New Roman"/>
              </a:rPr>
              <a:t>given </a:t>
            </a:r>
            <a:r>
              <a:rPr sz="2900" b="1" i="1" spc="-150" dirty="0">
                <a:latin typeface="Times New Roman"/>
                <a:cs typeface="Times New Roman"/>
              </a:rPr>
              <a:t>path </a:t>
            </a:r>
            <a:r>
              <a:rPr sz="2900" b="1" i="1" spc="-155" dirty="0">
                <a:latin typeface="Times New Roman"/>
                <a:cs typeface="Times New Roman"/>
              </a:rPr>
              <a:t>involve </a:t>
            </a:r>
            <a:r>
              <a:rPr sz="2900" b="1" i="1" spc="-180" dirty="0">
                <a:latin typeface="Times New Roman"/>
                <a:cs typeface="Times New Roman"/>
              </a:rPr>
              <a:t>time </a:t>
            </a:r>
            <a:r>
              <a:rPr sz="2900" b="1" i="1" spc="-210" dirty="0">
                <a:latin typeface="Times New Roman"/>
                <a:cs typeface="Times New Roman"/>
              </a:rPr>
              <a:t>differences  </a:t>
            </a:r>
            <a:r>
              <a:rPr sz="2900" b="1" i="1" spc="-204" dirty="0">
                <a:latin typeface="Times New Roman"/>
                <a:cs typeface="Times New Roman"/>
              </a:rPr>
              <a:t>which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254" dirty="0">
                <a:latin typeface="Times New Roman"/>
                <a:cs typeface="Times New Roman"/>
              </a:rPr>
              <a:t>are</a:t>
            </a:r>
            <a:r>
              <a:rPr sz="2900" b="1" i="1" spc="-114" dirty="0">
                <a:latin typeface="Times New Roman"/>
                <a:cs typeface="Times New Roman"/>
              </a:rPr>
              <a:t> </a:t>
            </a:r>
            <a:r>
              <a:rPr sz="2900" b="1" i="1" spc="-215" dirty="0">
                <a:latin typeface="Times New Roman"/>
                <a:cs typeface="Times New Roman"/>
              </a:rPr>
              <a:t>small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160" dirty="0">
                <a:latin typeface="Times New Roman"/>
                <a:cs typeface="Times New Roman"/>
              </a:rPr>
              <a:t>of</a:t>
            </a:r>
            <a:r>
              <a:rPr sz="2900" b="1" i="1" spc="-114" dirty="0">
                <a:latin typeface="Times New Roman"/>
                <a:cs typeface="Times New Roman"/>
              </a:rPr>
              <a:t> </a:t>
            </a:r>
            <a:r>
              <a:rPr sz="2900" b="1" i="1" spc="-250" dirty="0">
                <a:latin typeface="Times New Roman"/>
                <a:cs typeface="Times New Roman"/>
              </a:rPr>
              <a:t>an</a:t>
            </a:r>
            <a:r>
              <a:rPr sz="2900" b="1" i="1" spc="-90" dirty="0">
                <a:latin typeface="Times New Roman"/>
                <a:cs typeface="Times New Roman"/>
              </a:rPr>
              <a:t> </a:t>
            </a:r>
            <a:r>
              <a:rPr sz="2900" b="1" i="1" spc="-254" dirty="0">
                <a:latin typeface="Times New Roman"/>
                <a:cs typeface="Times New Roman"/>
              </a:rPr>
              <a:t>order</a:t>
            </a:r>
            <a:r>
              <a:rPr sz="2900" b="1" i="1" spc="-120" dirty="0">
                <a:latin typeface="Times New Roman"/>
                <a:cs typeface="Times New Roman"/>
              </a:rPr>
              <a:t> </a:t>
            </a:r>
            <a:r>
              <a:rPr sz="2900" b="1" i="1" spc="-270" dirty="0">
                <a:latin typeface="Times New Roman"/>
                <a:cs typeface="Times New Roman"/>
              </a:rPr>
              <a:t>higher</a:t>
            </a:r>
            <a:r>
              <a:rPr sz="2900" b="1" i="1" spc="-120" dirty="0">
                <a:latin typeface="Times New Roman"/>
                <a:cs typeface="Times New Roman"/>
              </a:rPr>
              <a:t> </a:t>
            </a:r>
            <a:r>
              <a:rPr sz="2900" b="1" i="1" spc="-180" dirty="0">
                <a:latin typeface="Times New Roman"/>
                <a:cs typeface="Times New Roman"/>
              </a:rPr>
              <a:t>than</a:t>
            </a:r>
            <a:r>
              <a:rPr sz="2900" b="1" i="1" spc="-125" dirty="0">
                <a:latin typeface="Times New Roman"/>
                <a:cs typeface="Times New Roman"/>
              </a:rPr>
              <a:t> </a:t>
            </a:r>
            <a:r>
              <a:rPr sz="2900" b="1" i="1" spc="-170" dirty="0">
                <a:latin typeface="Times New Roman"/>
                <a:cs typeface="Times New Roman"/>
              </a:rPr>
              <a:t>the</a:t>
            </a:r>
            <a:r>
              <a:rPr sz="2900" b="1" i="1" spc="-105" dirty="0">
                <a:latin typeface="Times New Roman"/>
                <a:cs typeface="Times New Roman"/>
              </a:rPr>
              <a:t> </a:t>
            </a:r>
            <a:r>
              <a:rPr sz="2900" b="1" i="1" spc="-155" dirty="0">
                <a:latin typeface="Times New Roman"/>
                <a:cs typeface="Times New Roman"/>
              </a:rPr>
              <a:t>lateral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b="1" i="1" spc="-210" dirty="0">
                <a:latin typeface="Times New Roman"/>
                <a:cs typeface="Times New Roman"/>
              </a:rPr>
              <a:t>differences </a:t>
            </a:r>
            <a:r>
              <a:rPr sz="2900" b="1" i="1" spc="-160" dirty="0">
                <a:latin typeface="Times New Roman"/>
                <a:cs typeface="Times New Roman"/>
              </a:rPr>
              <a:t>of</a:t>
            </a:r>
            <a:r>
              <a:rPr sz="2900" b="1" i="1" spc="-15" dirty="0">
                <a:latin typeface="Times New Roman"/>
                <a:cs typeface="Times New Roman"/>
              </a:rPr>
              <a:t> </a:t>
            </a:r>
            <a:r>
              <a:rPr sz="2900" b="1" i="1" spc="-140" dirty="0">
                <a:latin typeface="Times New Roman"/>
                <a:cs typeface="Times New Roman"/>
              </a:rPr>
              <a:t>path.</a:t>
            </a:r>
            <a:endParaRPr sz="2900">
              <a:latin typeface="Times New Roman"/>
              <a:cs typeface="Times New Roman"/>
            </a:endParaRPr>
          </a:p>
          <a:p>
            <a:pPr marL="12700" marR="217804">
              <a:lnSpc>
                <a:spcPct val="100000"/>
              </a:lnSpc>
            </a:pPr>
            <a:r>
              <a:rPr sz="2900" b="1" i="1" spc="-100" dirty="0">
                <a:latin typeface="Times New Roman"/>
                <a:cs typeface="Times New Roman"/>
              </a:rPr>
              <a:t>Now </a:t>
            </a:r>
            <a:r>
              <a:rPr sz="2900" b="1" i="1" spc="-125" dirty="0">
                <a:latin typeface="Times New Roman"/>
                <a:cs typeface="Times New Roman"/>
              </a:rPr>
              <a:t>we </a:t>
            </a:r>
            <a:r>
              <a:rPr sz="2900" b="1" i="1" spc="-195" dirty="0">
                <a:latin typeface="Times New Roman"/>
                <a:cs typeface="Times New Roman"/>
              </a:rPr>
              <a:t>shall </a:t>
            </a:r>
            <a:r>
              <a:rPr sz="2900" b="1" i="1" spc="-85" dirty="0">
                <a:latin typeface="Times New Roman"/>
                <a:cs typeface="Times New Roman"/>
              </a:rPr>
              <a:t>try to </a:t>
            </a:r>
            <a:r>
              <a:rPr sz="2900" b="1" i="1" spc="-200" dirty="0">
                <a:latin typeface="Times New Roman"/>
                <a:cs typeface="Times New Roman"/>
              </a:rPr>
              <a:t>prove </a:t>
            </a:r>
            <a:r>
              <a:rPr sz="2900" b="1" i="1" spc="-145" dirty="0">
                <a:latin typeface="Times New Roman"/>
                <a:cs typeface="Times New Roman"/>
              </a:rPr>
              <a:t>all </a:t>
            </a:r>
            <a:r>
              <a:rPr sz="2900" b="1" i="1" spc="-170" dirty="0">
                <a:latin typeface="Times New Roman"/>
                <a:cs typeface="Times New Roman"/>
              </a:rPr>
              <a:t>the </a:t>
            </a:r>
            <a:r>
              <a:rPr sz="2900" b="1" i="1" spc="-215" dirty="0">
                <a:latin typeface="Times New Roman"/>
                <a:cs typeface="Times New Roman"/>
              </a:rPr>
              <a:t>three </a:t>
            </a:r>
            <a:r>
              <a:rPr sz="2900" b="1" i="1" spc="-204" dirty="0">
                <a:latin typeface="Times New Roman"/>
                <a:cs typeface="Times New Roman"/>
              </a:rPr>
              <a:t>fundamental </a:t>
            </a:r>
            <a:r>
              <a:rPr sz="2900" b="1" i="1" spc="-120" dirty="0">
                <a:latin typeface="Times New Roman"/>
                <a:cs typeface="Times New Roman"/>
              </a:rPr>
              <a:t>laws </a:t>
            </a:r>
            <a:r>
              <a:rPr sz="2900" b="1" i="1" spc="-160" dirty="0">
                <a:latin typeface="Times New Roman"/>
                <a:cs typeface="Times New Roman"/>
              </a:rPr>
              <a:t>of  </a:t>
            </a:r>
            <a:r>
              <a:rPr sz="2900" b="1" i="1" spc="-229" dirty="0">
                <a:latin typeface="Times New Roman"/>
                <a:cs typeface="Times New Roman"/>
              </a:rPr>
              <a:t>geometrical</a:t>
            </a:r>
            <a:r>
              <a:rPr sz="2900" b="1" i="1" spc="-130" dirty="0">
                <a:latin typeface="Times New Roman"/>
                <a:cs typeface="Times New Roman"/>
              </a:rPr>
              <a:t> </a:t>
            </a:r>
            <a:r>
              <a:rPr sz="2900" b="1" i="1" spc="-145" dirty="0">
                <a:latin typeface="Times New Roman"/>
                <a:cs typeface="Times New Roman"/>
              </a:rPr>
              <a:t>optics,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8863965" cy="678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 indent="-418465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431165" algn="l"/>
                <a:tab pos="2009775" algn="l"/>
              </a:tabLst>
            </a:pPr>
            <a:r>
              <a:rPr sz="2900" b="1" i="1" spc="-190" dirty="0">
                <a:latin typeface="Times New Roman"/>
                <a:cs typeface="Times New Roman"/>
              </a:rPr>
              <a:t>Rectilinear	propagation,</a:t>
            </a:r>
            <a:endParaRPr sz="2900">
              <a:latin typeface="Times New Roman"/>
              <a:cs typeface="Times New Roman"/>
            </a:endParaRPr>
          </a:p>
          <a:p>
            <a:pPr marL="430530" indent="-418465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431165" algn="l"/>
              </a:tabLst>
            </a:pPr>
            <a:r>
              <a:rPr sz="2900" b="1" i="1" spc="-180" dirty="0">
                <a:latin typeface="Times New Roman"/>
                <a:cs typeface="Times New Roman"/>
              </a:rPr>
              <a:t>Reflection </a:t>
            </a:r>
            <a:r>
              <a:rPr sz="2900" b="1" i="1" spc="-90" dirty="0">
                <a:latin typeface="Times New Roman"/>
                <a:cs typeface="Times New Roman"/>
              </a:rPr>
              <a:t>,</a:t>
            </a:r>
            <a:r>
              <a:rPr sz="2900" b="1" i="1" spc="-40" dirty="0">
                <a:latin typeface="Times New Roman"/>
                <a:cs typeface="Times New Roman"/>
              </a:rPr>
              <a:t> </a:t>
            </a:r>
            <a:r>
              <a:rPr sz="2900" b="1" i="1" spc="-225" dirty="0">
                <a:latin typeface="Times New Roman"/>
                <a:cs typeface="Times New Roman"/>
              </a:rPr>
              <a:t>and</a:t>
            </a:r>
            <a:endParaRPr sz="2900">
              <a:latin typeface="Times New Roman"/>
              <a:cs typeface="Times New Roman"/>
            </a:endParaRPr>
          </a:p>
          <a:p>
            <a:pPr marL="512445" indent="-500380">
              <a:lnSpc>
                <a:spcPct val="100000"/>
              </a:lnSpc>
              <a:buAutoNum type="arabicParenBoth"/>
              <a:tabLst>
                <a:tab pos="512445" algn="l"/>
                <a:tab pos="513080" algn="l"/>
              </a:tabLst>
            </a:pPr>
            <a:r>
              <a:rPr sz="2900" b="1" i="1" spc="-180" dirty="0">
                <a:latin typeface="Times New Roman"/>
                <a:cs typeface="Times New Roman"/>
              </a:rPr>
              <a:t>Refraction,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ts val="3429"/>
              </a:lnSpc>
            </a:pPr>
            <a:r>
              <a:rPr sz="2900" b="1" i="1" spc="-254" dirty="0">
                <a:latin typeface="Times New Roman"/>
                <a:cs typeface="Times New Roman"/>
              </a:rPr>
              <a:t>embodied </a:t>
            </a:r>
            <a:r>
              <a:rPr sz="2900" b="1" i="1" spc="-195" dirty="0">
                <a:latin typeface="Times New Roman"/>
                <a:cs typeface="Times New Roman"/>
              </a:rPr>
              <a:t>in </a:t>
            </a:r>
            <a:r>
              <a:rPr sz="2900" b="1" i="1" spc="-229" dirty="0">
                <a:latin typeface="Times New Roman"/>
                <a:cs typeface="Times New Roman"/>
              </a:rPr>
              <a:t>Fermat’s</a:t>
            </a:r>
            <a:r>
              <a:rPr sz="2900" b="1" i="1" spc="100" dirty="0">
                <a:latin typeface="Times New Roman"/>
                <a:cs typeface="Times New Roman"/>
              </a:rPr>
              <a:t> </a:t>
            </a:r>
            <a:r>
              <a:rPr sz="2900" b="1" i="1" spc="-190" dirty="0">
                <a:latin typeface="Times New Roman"/>
                <a:cs typeface="Times New Roman"/>
              </a:rPr>
              <a:t>principle.</a:t>
            </a:r>
            <a:endParaRPr sz="2900">
              <a:latin typeface="Times New Roman"/>
              <a:cs typeface="Times New Roman"/>
            </a:endParaRPr>
          </a:p>
          <a:p>
            <a:pPr marL="533400" indent="-521334" algn="just">
              <a:lnSpc>
                <a:spcPts val="4270"/>
              </a:lnSpc>
              <a:buAutoNum type="arabicParenBoth"/>
              <a:tabLst>
                <a:tab pos="534035" algn="l"/>
              </a:tabLst>
            </a:pPr>
            <a:r>
              <a:rPr sz="3600" b="1" i="1" spc="-235" dirty="0">
                <a:solidFill>
                  <a:srgbClr val="3333CC"/>
                </a:solidFill>
                <a:latin typeface="Times New Roman"/>
                <a:cs typeface="Times New Roman"/>
              </a:rPr>
              <a:t>Rectilinear </a:t>
            </a:r>
            <a:r>
              <a:rPr sz="3600" b="1" i="1" spc="-254" dirty="0">
                <a:solidFill>
                  <a:srgbClr val="3333CC"/>
                </a:solidFill>
                <a:latin typeface="Times New Roman"/>
                <a:cs typeface="Times New Roman"/>
              </a:rPr>
              <a:t>Propagation </a:t>
            </a:r>
            <a:r>
              <a:rPr sz="3600" b="1" i="1" spc="-204" dirty="0">
                <a:solidFill>
                  <a:srgbClr val="3333CC"/>
                </a:solidFill>
                <a:latin typeface="Times New Roman"/>
                <a:cs typeface="Times New Roman"/>
              </a:rPr>
              <a:t>of </a:t>
            </a:r>
            <a:r>
              <a:rPr sz="3600" b="1" i="1" spc="-175" dirty="0">
                <a:solidFill>
                  <a:srgbClr val="3333CC"/>
                </a:solidFill>
                <a:latin typeface="Times New Roman"/>
                <a:cs typeface="Times New Roman"/>
              </a:rPr>
              <a:t>Light </a:t>
            </a:r>
            <a:r>
              <a:rPr sz="3600" b="1" i="1" spc="-195" dirty="0">
                <a:solidFill>
                  <a:srgbClr val="3333CC"/>
                </a:solidFill>
                <a:latin typeface="Times New Roman"/>
                <a:cs typeface="Times New Roman"/>
              </a:rPr>
              <a:t>:- </a:t>
            </a:r>
            <a:r>
              <a:rPr sz="3200" b="1" i="1" spc="-195" dirty="0">
                <a:latin typeface="Times New Roman"/>
                <a:cs typeface="Times New Roman"/>
              </a:rPr>
              <a:t>Between</a:t>
            </a:r>
            <a:r>
              <a:rPr sz="3200" b="1" i="1" spc="-140" dirty="0">
                <a:latin typeface="Times New Roman"/>
                <a:cs typeface="Times New Roman"/>
              </a:rPr>
              <a:t> </a:t>
            </a:r>
            <a:r>
              <a:rPr sz="3200" b="1" i="1" spc="-45" dirty="0">
                <a:latin typeface="Times New Roman"/>
                <a:cs typeface="Times New Roman"/>
              </a:rPr>
              <a:t>two</a:t>
            </a:r>
            <a:endParaRPr sz="3200">
              <a:latin typeface="Times New Roman"/>
              <a:cs typeface="Times New Roman"/>
            </a:endParaRPr>
          </a:p>
          <a:p>
            <a:pPr marL="12700" marR="16510" algn="just">
              <a:lnSpc>
                <a:spcPct val="100000"/>
              </a:lnSpc>
              <a:spcBef>
                <a:spcPts val="50"/>
              </a:spcBef>
            </a:pPr>
            <a:r>
              <a:rPr sz="3200" b="1" i="1" spc="-170" dirty="0">
                <a:latin typeface="Times New Roman"/>
                <a:cs typeface="Times New Roman"/>
              </a:rPr>
              <a:t>points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254" dirty="0">
                <a:latin typeface="Times New Roman"/>
                <a:cs typeface="Times New Roman"/>
              </a:rPr>
              <a:t>a </a:t>
            </a:r>
            <a:r>
              <a:rPr sz="3200" b="1" i="1" spc="-330" dirty="0">
                <a:latin typeface="Times New Roman"/>
                <a:cs typeface="Times New Roman"/>
              </a:rPr>
              <a:t>homogeneous </a:t>
            </a:r>
            <a:r>
              <a:rPr sz="3200" b="1" i="1" spc="-290" dirty="0">
                <a:latin typeface="Times New Roman"/>
                <a:cs typeface="Times New Roman"/>
              </a:rPr>
              <a:t>medium, </a:t>
            </a:r>
            <a:r>
              <a:rPr sz="3200" b="1" i="1" spc="-254" dirty="0">
                <a:latin typeface="Times New Roman"/>
                <a:cs typeface="Times New Roman"/>
              </a:rPr>
              <a:t>a </a:t>
            </a:r>
            <a:r>
              <a:rPr sz="3200" b="1" i="1" spc="-160" dirty="0">
                <a:latin typeface="Times New Roman"/>
                <a:cs typeface="Times New Roman"/>
              </a:rPr>
              <a:t>straight </a:t>
            </a:r>
            <a:r>
              <a:rPr sz="3200" b="1" i="1" spc="-220" dirty="0">
                <a:latin typeface="Times New Roman"/>
                <a:cs typeface="Times New Roman"/>
              </a:rPr>
              <a:t>line </a:t>
            </a:r>
            <a:r>
              <a:rPr sz="3200" b="1" i="1" spc="-170" dirty="0">
                <a:latin typeface="Times New Roman"/>
                <a:cs typeface="Times New Roman"/>
              </a:rPr>
              <a:t>is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170" dirty="0">
                <a:latin typeface="Times New Roman"/>
                <a:cs typeface="Times New Roman"/>
              </a:rPr>
              <a:t>path </a:t>
            </a:r>
            <a:r>
              <a:rPr sz="3200" b="1" i="1" spc="-180" dirty="0">
                <a:latin typeface="Times New Roman"/>
                <a:cs typeface="Times New Roman"/>
              </a:rPr>
              <a:t>of  </a:t>
            </a:r>
            <a:r>
              <a:rPr sz="3200" b="1" i="1" spc="-155" dirty="0">
                <a:latin typeface="Times New Roman"/>
                <a:cs typeface="Times New Roman"/>
              </a:rPr>
              <a:t>least </a:t>
            </a:r>
            <a:r>
              <a:rPr sz="3200" b="1" i="1" spc="-200" dirty="0">
                <a:latin typeface="Times New Roman"/>
                <a:cs typeface="Times New Roman"/>
              </a:rPr>
              <a:t>distance </a:t>
            </a:r>
            <a:r>
              <a:rPr sz="3200" b="1" i="1" spc="-250" dirty="0">
                <a:latin typeface="Times New Roman"/>
                <a:cs typeface="Times New Roman"/>
              </a:rPr>
              <a:t>and </a:t>
            </a:r>
            <a:r>
              <a:rPr sz="3200" b="1" i="1" spc="-335" dirty="0">
                <a:latin typeface="Times New Roman"/>
                <a:cs typeface="Times New Roman"/>
              </a:rPr>
              <a:t>hence </a:t>
            </a:r>
            <a:r>
              <a:rPr sz="3200" b="1" i="1" spc="5" dirty="0">
                <a:latin typeface="Times New Roman"/>
                <a:cs typeface="Times New Roman"/>
              </a:rPr>
              <a:t>it </a:t>
            </a:r>
            <a:r>
              <a:rPr sz="3200" b="1" i="1" spc="-175" dirty="0">
                <a:latin typeface="Times New Roman"/>
                <a:cs typeface="Times New Roman"/>
              </a:rPr>
              <a:t>is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170" dirty="0">
                <a:latin typeface="Times New Roman"/>
                <a:cs typeface="Times New Roman"/>
              </a:rPr>
              <a:t>path </a:t>
            </a:r>
            <a:r>
              <a:rPr sz="3200" b="1" i="1" spc="-180" dirty="0">
                <a:latin typeface="Times New Roman"/>
                <a:cs typeface="Times New Roman"/>
              </a:rPr>
              <a:t>of </a:t>
            </a:r>
            <a:r>
              <a:rPr sz="3200" b="1" i="1" spc="-155" dirty="0">
                <a:latin typeface="Times New Roman"/>
                <a:cs typeface="Times New Roman"/>
              </a:rPr>
              <a:t>least </a:t>
            </a:r>
            <a:r>
              <a:rPr sz="3200" b="1" i="1" spc="-180" dirty="0">
                <a:latin typeface="Times New Roman"/>
                <a:cs typeface="Times New Roman"/>
              </a:rPr>
              <a:t>time. </a:t>
            </a:r>
            <a:r>
              <a:rPr sz="3200" b="1" i="1" spc="-305" dirty="0">
                <a:latin typeface="Times New Roman"/>
                <a:cs typeface="Times New Roman"/>
              </a:rPr>
              <a:t>Thus </a:t>
            </a:r>
            <a:r>
              <a:rPr sz="3200" b="1" i="1" spc="-160" dirty="0">
                <a:latin typeface="Times New Roman"/>
                <a:cs typeface="Times New Roman"/>
              </a:rPr>
              <a:t>light  </a:t>
            </a:r>
            <a:r>
              <a:rPr sz="3200" b="1" i="1" spc="-155" dirty="0">
                <a:latin typeface="Times New Roman"/>
                <a:cs typeface="Times New Roman"/>
              </a:rPr>
              <a:t>travels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160" dirty="0">
                <a:latin typeface="Times New Roman"/>
                <a:cs typeface="Times New Roman"/>
              </a:rPr>
              <a:t>straight </a:t>
            </a:r>
            <a:r>
              <a:rPr sz="3200" b="1" i="1" spc="-220" dirty="0">
                <a:latin typeface="Times New Roman"/>
                <a:cs typeface="Times New Roman"/>
              </a:rPr>
              <a:t>lines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254" dirty="0">
                <a:latin typeface="Times New Roman"/>
                <a:cs typeface="Times New Roman"/>
              </a:rPr>
              <a:t>a </a:t>
            </a:r>
            <a:r>
              <a:rPr sz="3200" b="1" i="1" spc="-330" dirty="0">
                <a:latin typeface="Times New Roman"/>
                <a:cs typeface="Times New Roman"/>
              </a:rPr>
              <a:t>homogeneous</a:t>
            </a:r>
            <a:r>
              <a:rPr sz="3200" b="1" i="1" spc="-90" dirty="0">
                <a:latin typeface="Times New Roman"/>
                <a:cs typeface="Times New Roman"/>
              </a:rPr>
              <a:t> </a:t>
            </a:r>
            <a:r>
              <a:rPr sz="3200" b="1" i="1" spc="-290" dirty="0">
                <a:latin typeface="Times New Roman"/>
                <a:cs typeface="Times New Roman"/>
              </a:rPr>
              <a:t>medium.</a:t>
            </a:r>
            <a:endParaRPr sz="3200">
              <a:latin typeface="Times New Roman"/>
              <a:cs typeface="Times New Roman"/>
            </a:endParaRPr>
          </a:p>
          <a:p>
            <a:pPr marL="533400" indent="-521334" algn="just">
              <a:lnSpc>
                <a:spcPts val="4270"/>
              </a:lnSpc>
              <a:buAutoNum type="arabicParenBoth" startAt="2"/>
              <a:tabLst>
                <a:tab pos="534035" algn="l"/>
              </a:tabLst>
            </a:pPr>
            <a:r>
              <a:rPr sz="3600" b="1" i="1" spc="-225" dirty="0">
                <a:solidFill>
                  <a:srgbClr val="3333CC"/>
                </a:solidFill>
                <a:latin typeface="Times New Roman"/>
                <a:cs typeface="Times New Roman"/>
              </a:rPr>
              <a:t>Reflection </a:t>
            </a:r>
            <a:r>
              <a:rPr sz="3600" b="1" i="1" spc="-204" dirty="0">
                <a:solidFill>
                  <a:srgbClr val="3333CC"/>
                </a:solidFill>
                <a:latin typeface="Times New Roman"/>
                <a:cs typeface="Times New Roman"/>
              </a:rPr>
              <a:t>of </a:t>
            </a:r>
            <a:r>
              <a:rPr sz="3600" b="1" i="1" spc="-175" dirty="0">
                <a:solidFill>
                  <a:srgbClr val="3333CC"/>
                </a:solidFill>
                <a:latin typeface="Times New Roman"/>
                <a:cs typeface="Times New Roman"/>
              </a:rPr>
              <a:t>Light </a:t>
            </a:r>
            <a:r>
              <a:rPr sz="3600" b="1" i="1" spc="-325" dirty="0">
                <a:solidFill>
                  <a:srgbClr val="3333CC"/>
                </a:solidFill>
                <a:latin typeface="Times New Roman"/>
                <a:cs typeface="Times New Roman"/>
              </a:rPr>
              <a:t>from </a:t>
            </a:r>
            <a:r>
              <a:rPr sz="3600" b="1" i="1" spc="-290" dirty="0">
                <a:solidFill>
                  <a:srgbClr val="3333CC"/>
                </a:solidFill>
                <a:latin typeface="Times New Roman"/>
                <a:cs typeface="Times New Roman"/>
              </a:rPr>
              <a:t>a </a:t>
            </a:r>
            <a:r>
              <a:rPr sz="3600" b="1" i="1" spc="-280" dirty="0">
                <a:solidFill>
                  <a:srgbClr val="3333CC"/>
                </a:solidFill>
                <a:latin typeface="Times New Roman"/>
                <a:cs typeface="Times New Roman"/>
              </a:rPr>
              <a:t>Plane </a:t>
            </a:r>
            <a:r>
              <a:rPr sz="3600" b="1" i="1" spc="-270" dirty="0">
                <a:solidFill>
                  <a:srgbClr val="3333CC"/>
                </a:solidFill>
                <a:latin typeface="Times New Roman"/>
                <a:cs typeface="Times New Roman"/>
              </a:rPr>
              <a:t>Surface:- </a:t>
            </a:r>
            <a:r>
              <a:rPr sz="3200" b="1" i="1" spc="-150" dirty="0">
                <a:latin typeface="Times New Roman"/>
                <a:cs typeface="Times New Roman"/>
              </a:rPr>
              <a:t>A</a:t>
            </a:r>
            <a:r>
              <a:rPr sz="3200" b="1" i="1" spc="190" dirty="0">
                <a:latin typeface="Times New Roman"/>
                <a:cs typeface="Times New Roman"/>
              </a:rPr>
              <a:t> </a:t>
            </a:r>
            <a:r>
              <a:rPr sz="3200" b="1" i="1" spc="-335" dirty="0">
                <a:latin typeface="Times New Roman"/>
                <a:cs typeface="Times New Roman"/>
              </a:rPr>
              <a:t>beam</a:t>
            </a:r>
            <a:endParaRPr sz="3200">
              <a:latin typeface="Times New Roman"/>
              <a:cs typeface="Times New Roman"/>
            </a:endParaRPr>
          </a:p>
          <a:p>
            <a:pPr marL="12700" marR="15240" algn="just">
              <a:lnSpc>
                <a:spcPct val="100000"/>
              </a:lnSpc>
              <a:spcBef>
                <a:spcPts val="55"/>
              </a:spcBef>
            </a:pPr>
            <a:r>
              <a:rPr sz="3200" b="1" i="1" spc="-180" dirty="0">
                <a:latin typeface="Times New Roman"/>
                <a:cs typeface="Times New Roman"/>
              </a:rPr>
              <a:t>of </a:t>
            </a:r>
            <a:r>
              <a:rPr sz="3200" b="1" i="1" spc="-160" dirty="0">
                <a:latin typeface="Times New Roman"/>
                <a:cs typeface="Times New Roman"/>
              </a:rPr>
              <a:t>light </a:t>
            </a:r>
            <a:r>
              <a:rPr sz="3200" b="1" i="1" spc="-170" dirty="0">
                <a:latin typeface="Times New Roman"/>
                <a:cs typeface="Times New Roman"/>
              </a:rPr>
              <a:t>is </a:t>
            </a:r>
            <a:r>
              <a:rPr sz="3200" b="1" i="1" spc="-204" dirty="0">
                <a:latin typeface="Times New Roman"/>
                <a:cs typeface="Times New Roman"/>
              </a:rPr>
              <a:t>reflected </a:t>
            </a:r>
            <a:r>
              <a:rPr sz="3200" b="1" i="1" spc="-285" dirty="0">
                <a:latin typeface="Times New Roman"/>
                <a:cs typeface="Times New Roman"/>
              </a:rPr>
              <a:t>from </a:t>
            </a:r>
            <a:r>
              <a:rPr sz="3200" b="1" i="1" spc="-280" dirty="0">
                <a:latin typeface="Times New Roman"/>
                <a:cs typeface="Times New Roman"/>
              </a:rPr>
              <a:t>an </a:t>
            </a:r>
            <a:r>
              <a:rPr sz="3200" b="1" i="1" spc="-170" dirty="0">
                <a:latin typeface="Times New Roman"/>
                <a:cs typeface="Times New Roman"/>
              </a:rPr>
              <a:t>optical </a:t>
            </a:r>
            <a:r>
              <a:rPr sz="3200" b="1" i="1" spc="-250" dirty="0">
                <a:latin typeface="Times New Roman"/>
                <a:cs typeface="Times New Roman"/>
              </a:rPr>
              <a:t>surface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295" dirty="0">
                <a:latin typeface="Times New Roman"/>
                <a:cs typeface="Times New Roman"/>
              </a:rPr>
              <a:t>accordance </a:t>
            </a:r>
            <a:r>
              <a:rPr sz="3200" b="1" i="1" spc="-75" dirty="0">
                <a:latin typeface="Times New Roman"/>
                <a:cs typeface="Times New Roman"/>
              </a:rPr>
              <a:t>with 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180" dirty="0">
                <a:latin typeface="Times New Roman"/>
                <a:cs typeface="Times New Roman"/>
              </a:rPr>
              <a:t>following </a:t>
            </a:r>
            <a:r>
              <a:rPr sz="3200" b="1" i="1" spc="-45" dirty="0">
                <a:latin typeface="Times New Roman"/>
                <a:cs typeface="Times New Roman"/>
              </a:rPr>
              <a:t>two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155" dirty="0">
                <a:latin typeface="Times New Roman"/>
                <a:cs typeface="Times New Roman"/>
              </a:rPr>
              <a:t>laws: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i="1" spc="-280" dirty="0">
                <a:latin typeface="Times New Roman"/>
                <a:cs typeface="Times New Roman"/>
              </a:rPr>
              <a:t>(a) </a:t>
            </a:r>
            <a:r>
              <a:rPr sz="3200" b="1" i="1" spc="-350" dirty="0">
                <a:latin typeface="Times New Roman"/>
                <a:cs typeface="Times New Roman"/>
              </a:rPr>
              <a:t>The </a:t>
            </a:r>
            <a:r>
              <a:rPr sz="3200" b="1" i="1" spc="-204" dirty="0">
                <a:latin typeface="Times New Roman"/>
                <a:cs typeface="Times New Roman"/>
              </a:rPr>
              <a:t>reflected </a:t>
            </a:r>
            <a:r>
              <a:rPr sz="3200" b="1" i="1" spc="-225" dirty="0">
                <a:latin typeface="Times New Roman"/>
                <a:cs typeface="Times New Roman"/>
              </a:rPr>
              <a:t>ray </a:t>
            </a:r>
            <a:r>
              <a:rPr sz="3200" b="1" i="1" spc="-195" dirty="0">
                <a:latin typeface="Times New Roman"/>
                <a:cs typeface="Times New Roman"/>
              </a:rPr>
              <a:t>lies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240" dirty="0">
                <a:latin typeface="Times New Roman"/>
                <a:cs typeface="Times New Roman"/>
              </a:rPr>
              <a:t>plane </a:t>
            </a:r>
            <a:r>
              <a:rPr sz="3200" b="1" i="1" spc="-180" dirty="0">
                <a:latin typeface="Times New Roman"/>
                <a:cs typeface="Times New Roman"/>
              </a:rPr>
              <a:t>of </a:t>
            </a:r>
            <a:r>
              <a:rPr sz="3200" b="1" i="1" spc="-265" dirty="0">
                <a:latin typeface="Times New Roman"/>
                <a:cs typeface="Times New Roman"/>
              </a:rPr>
              <a:t>incidence </a:t>
            </a:r>
            <a:r>
              <a:rPr sz="3200" b="1" i="1" spc="-145" dirty="0">
                <a:latin typeface="Times New Roman"/>
                <a:cs typeface="Times New Roman"/>
              </a:rPr>
              <a:t>i.e., </a:t>
            </a:r>
            <a:r>
              <a:rPr sz="3200" b="1" i="1" spc="-215" dirty="0">
                <a:latin typeface="Times New Roman"/>
                <a:cs typeface="Times New Roman"/>
              </a:rPr>
              <a:t>in </a:t>
            </a:r>
            <a:r>
              <a:rPr sz="3200" b="1" i="1" spc="-190" dirty="0">
                <a:latin typeface="Times New Roman"/>
                <a:cs typeface="Times New Roman"/>
              </a:rPr>
              <a:t>the  </a:t>
            </a:r>
            <a:r>
              <a:rPr sz="3200" b="1" i="1" spc="-235" dirty="0">
                <a:latin typeface="Times New Roman"/>
                <a:cs typeface="Times New Roman"/>
              </a:rPr>
              <a:t>plane </a:t>
            </a:r>
            <a:r>
              <a:rPr sz="3200" b="1" i="1" spc="-225" dirty="0">
                <a:latin typeface="Times New Roman"/>
                <a:cs typeface="Times New Roman"/>
              </a:rPr>
              <a:t>which </a:t>
            </a:r>
            <a:r>
              <a:rPr sz="3200" b="1" i="1" spc="-215" dirty="0">
                <a:latin typeface="Times New Roman"/>
                <a:cs typeface="Times New Roman"/>
              </a:rPr>
              <a:t>contains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195" dirty="0">
                <a:latin typeface="Times New Roman"/>
                <a:cs typeface="Times New Roman"/>
              </a:rPr>
              <a:t>incident </a:t>
            </a:r>
            <a:r>
              <a:rPr sz="3200" b="1" i="1" spc="-225" dirty="0">
                <a:latin typeface="Times New Roman"/>
                <a:cs typeface="Times New Roman"/>
              </a:rPr>
              <a:t>ray </a:t>
            </a:r>
            <a:r>
              <a:rPr sz="3200" b="1" i="1" spc="-245" dirty="0">
                <a:latin typeface="Times New Roman"/>
                <a:cs typeface="Times New Roman"/>
              </a:rPr>
              <a:t>and </a:t>
            </a:r>
            <a:r>
              <a:rPr sz="3200" b="1" i="1" spc="-295" dirty="0">
                <a:latin typeface="Times New Roman"/>
                <a:cs typeface="Times New Roman"/>
              </a:rPr>
              <a:t>normal </a:t>
            </a:r>
            <a:r>
              <a:rPr sz="3200" b="1" i="1" spc="-60" dirty="0">
                <a:latin typeface="Times New Roman"/>
                <a:cs typeface="Times New Roman"/>
              </a:rPr>
              <a:t>at </a:t>
            </a:r>
            <a:r>
              <a:rPr sz="3200" b="1" i="1" spc="-190" dirty="0">
                <a:latin typeface="Times New Roman"/>
                <a:cs typeface="Times New Roman"/>
              </a:rPr>
              <a:t>the </a:t>
            </a:r>
            <a:r>
              <a:rPr sz="3200" b="1" i="1" spc="-155" dirty="0">
                <a:latin typeface="Times New Roman"/>
                <a:cs typeface="Times New Roman"/>
              </a:rPr>
              <a:t>point  </a:t>
            </a:r>
            <a:r>
              <a:rPr sz="3200" b="1" i="1" spc="-180" dirty="0">
                <a:latin typeface="Times New Roman"/>
                <a:cs typeface="Times New Roman"/>
              </a:rPr>
              <a:t>of</a:t>
            </a:r>
            <a:r>
              <a:rPr sz="3200" b="1" i="1" spc="-114" dirty="0">
                <a:latin typeface="Times New Roman"/>
                <a:cs typeface="Times New Roman"/>
              </a:rPr>
              <a:t> </a:t>
            </a:r>
            <a:r>
              <a:rPr sz="3200" b="1" i="1" spc="-245" dirty="0">
                <a:latin typeface="Times New Roman"/>
                <a:cs typeface="Times New Roman"/>
              </a:rPr>
              <a:t>incidence.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79958"/>
            <a:ext cx="69310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spc="-280" dirty="0"/>
              <a:t>(b) </a:t>
            </a:r>
            <a:r>
              <a:rPr i="1" spc="-350" dirty="0"/>
              <a:t>The </a:t>
            </a:r>
            <a:r>
              <a:rPr i="1" spc="-265" dirty="0"/>
              <a:t>angle </a:t>
            </a:r>
            <a:r>
              <a:rPr i="1" spc="-180" dirty="0"/>
              <a:t>of </a:t>
            </a:r>
            <a:r>
              <a:rPr i="1" spc="-265" dirty="0"/>
              <a:t>incidence </a:t>
            </a:r>
            <a:r>
              <a:rPr i="1" spc="-170" dirty="0"/>
              <a:t>is </a:t>
            </a:r>
            <a:r>
              <a:rPr i="1" spc="-265" dirty="0"/>
              <a:t>equal </a:t>
            </a:r>
            <a:r>
              <a:rPr i="1" spc="-95" dirty="0"/>
              <a:t>to </a:t>
            </a:r>
            <a:r>
              <a:rPr i="1" spc="-190" dirty="0"/>
              <a:t>the </a:t>
            </a:r>
            <a:r>
              <a:rPr i="1" spc="-265" dirty="0"/>
              <a:t>angle </a:t>
            </a:r>
            <a:r>
              <a:rPr i="1" spc="-180" dirty="0"/>
              <a:t>of  </a:t>
            </a:r>
            <a:r>
              <a:rPr spc="-195" dirty="0"/>
              <a:t>reflection.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95400" y="2057400"/>
            <a:ext cx="6195060" cy="3686810"/>
            <a:chOff x="1295400" y="2057400"/>
            <a:chExt cx="6195060" cy="3686810"/>
          </a:xfrm>
        </p:grpSpPr>
        <p:sp>
          <p:nvSpPr>
            <p:cNvPr id="5" name="object 5"/>
            <p:cNvSpPr/>
            <p:nvPr/>
          </p:nvSpPr>
          <p:spPr>
            <a:xfrm>
              <a:off x="1295400" y="2057400"/>
              <a:ext cx="6195059" cy="3686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5876" y="2516123"/>
              <a:ext cx="4345940" cy="2209800"/>
            </a:xfrm>
            <a:custGeom>
              <a:avLst/>
              <a:gdLst/>
              <a:ahLst/>
              <a:cxnLst/>
              <a:rect l="l" t="t" r="r" b="b"/>
              <a:pathLst>
                <a:path w="4345940" h="2209800">
                  <a:moveTo>
                    <a:pt x="1650" y="76200"/>
                  </a:moveTo>
                  <a:lnTo>
                    <a:pt x="0" y="228600"/>
                  </a:lnTo>
                </a:path>
                <a:path w="4345940" h="2209800">
                  <a:moveTo>
                    <a:pt x="1650" y="76200"/>
                  </a:moveTo>
                  <a:lnTo>
                    <a:pt x="0" y="2209800"/>
                  </a:lnTo>
                </a:path>
                <a:path w="4345940" h="2209800">
                  <a:moveTo>
                    <a:pt x="4345686" y="0"/>
                  </a:moveTo>
                  <a:lnTo>
                    <a:pt x="4344924" y="220903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7152" y="3592067"/>
              <a:ext cx="278891" cy="326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5252" y="3630422"/>
              <a:ext cx="201930" cy="249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0115" y="3765550"/>
              <a:ext cx="91947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252" y="3630422"/>
              <a:ext cx="201930" cy="249554"/>
            </a:xfrm>
            <a:custGeom>
              <a:avLst/>
              <a:gdLst/>
              <a:ahLst/>
              <a:cxnLst/>
              <a:rect l="l" t="t" r="r" b="b"/>
              <a:pathLst>
                <a:path w="201930" h="249554">
                  <a:moveTo>
                    <a:pt x="104393" y="0"/>
                  </a:moveTo>
                  <a:lnTo>
                    <a:pt x="148844" y="5079"/>
                  </a:lnTo>
                  <a:lnTo>
                    <a:pt x="184717" y="26322"/>
                  </a:lnTo>
                  <a:lnTo>
                    <a:pt x="200580" y="65992"/>
                  </a:lnTo>
                  <a:lnTo>
                    <a:pt x="201930" y="87248"/>
                  </a:lnTo>
                  <a:lnTo>
                    <a:pt x="201930" y="235965"/>
                  </a:lnTo>
                  <a:lnTo>
                    <a:pt x="201930" y="238251"/>
                  </a:lnTo>
                  <a:lnTo>
                    <a:pt x="201168" y="240029"/>
                  </a:lnTo>
                  <a:lnTo>
                    <a:pt x="199517" y="241300"/>
                  </a:lnTo>
                  <a:lnTo>
                    <a:pt x="197866" y="242696"/>
                  </a:lnTo>
                  <a:lnTo>
                    <a:pt x="195199" y="243585"/>
                  </a:lnTo>
                  <a:lnTo>
                    <a:pt x="191643" y="244220"/>
                  </a:lnTo>
                  <a:lnTo>
                    <a:pt x="188087" y="244728"/>
                  </a:lnTo>
                  <a:lnTo>
                    <a:pt x="182880" y="245109"/>
                  </a:lnTo>
                  <a:lnTo>
                    <a:pt x="175895" y="245109"/>
                  </a:lnTo>
                  <a:lnTo>
                    <a:pt x="168529" y="245109"/>
                  </a:lnTo>
                  <a:lnTo>
                    <a:pt x="152527" y="241300"/>
                  </a:lnTo>
                  <a:lnTo>
                    <a:pt x="151130" y="240029"/>
                  </a:lnTo>
                  <a:lnTo>
                    <a:pt x="150495" y="238251"/>
                  </a:lnTo>
                  <a:lnTo>
                    <a:pt x="150495" y="235965"/>
                  </a:lnTo>
                  <a:lnTo>
                    <a:pt x="150495" y="218312"/>
                  </a:lnTo>
                  <a:lnTo>
                    <a:pt x="119380" y="241045"/>
                  </a:lnTo>
                  <a:lnTo>
                    <a:pt x="80518" y="249300"/>
                  </a:lnTo>
                  <a:lnTo>
                    <a:pt x="71923" y="249015"/>
                  </a:lnTo>
                  <a:lnTo>
                    <a:pt x="34448" y="239013"/>
                  </a:lnTo>
                  <a:lnTo>
                    <a:pt x="5968" y="208660"/>
                  </a:lnTo>
                  <a:lnTo>
                    <a:pt x="0" y="177419"/>
                  </a:lnTo>
                  <a:lnTo>
                    <a:pt x="476" y="168090"/>
                  </a:lnTo>
                  <a:lnTo>
                    <a:pt x="17002" y="130841"/>
                  </a:lnTo>
                  <a:lnTo>
                    <a:pt x="56745" y="109071"/>
                  </a:lnTo>
                  <a:lnTo>
                    <a:pt x="104941" y="102391"/>
                  </a:lnTo>
                  <a:lnTo>
                    <a:pt x="119253" y="102107"/>
                  </a:lnTo>
                  <a:lnTo>
                    <a:pt x="140716" y="102107"/>
                  </a:lnTo>
                  <a:lnTo>
                    <a:pt x="140716" y="88772"/>
                  </a:lnTo>
                  <a:lnTo>
                    <a:pt x="140716" y="81787"/>
                  </a:lnTo>
                  <a:lnTo>
                    <a:pt x="140081" y="75691"/>
                  </a:lnTo>
                  <a:lnTo>
                    <a:pt x="138684" y="70484"/>
                  </a:lnTo>
                  <a:lnTo>
                    <a:pt x="137287" y="65277"/>
                  </a:lnTo>
                  <a:lnTo>
                    <a:pt x="135000" y="60959"/>
                  </a:lnTo>
                  <a:lnTo>
                    <a:pt x="131699" y="57530"/>
                  </a:lnTo>
                  <a:lnTo>
                    <a:pt x="128524" y="53975"/>
                  </a:lnTo>
                  <a:lnTo>
                    <a:pt x="124206" y="51434"/>
                  </a:lnTo>
                  <a:lnTo>
                    <a:pt x="118872" y="49783"/>
                  </a:lnTo>
                  <a:lnTo>
                    <a:pt x="113411" y="48132"/>
                  </a:lnTo>
                  <a:lnTo>
                    <a:pt x="106806" y="47370"/>
                  </a:lnTo>
                  <a:lnTo>
                    <a:pt x="98933" y="47370"/>
                  </a:lnTo>
                  <a:lnTo>
                    <a:pt x="55625" y="55625"/>
                  </a:lnTo>
                  <a:lnTo>
                    <a:pt x="33655" y="66166"/>
                  </a:lnTo>
                  <a:lnTo>
                    <a:pt x="29337" y="68452"/>
                  </a:lnTo>
                  <a:lnTo>
                    <a:pt x="25908" y="69595"/>
                  </a:lnTo>
                  <a:lnTo>
                    <a:pt x="23368" y="69595"/>
                  </a:lnTo>
                  <a:lnTo>
                    <a:pt x="21462" y="69595"/>
                  </a:lnTo>
                  <a:lnTo>
                    <a:pt x="19939" y="69087"/>
                  </a:lnTo>
                  <a:lnTo>
                    <a:pt x="18542" y="67944"/>
                  </a:lnTo>
                  <a:lnTo>
                    <a:pt x="17018" y="66801"/>
                  </a:lnTo>
                  <a:lnTo>
                    <a:pt x="15875" y="65150"/>
                  </a:lnTo>
                  <a:lnTo>
                    <a:pt x="14986" y="62991"/>
                  </a:lnTo>
                  <a:lnTo>
                    <a:pt x="14097" y="60832"/>
                  </a:lnTo>
                  <a:lnTo>
                    <a:pt x="13462" y="58165"/>
                  </a:lnTo>
                  <a:lnTo>
                    <a:pt x="12954" y="54990"/>
                  </a:lnTo>
                  <a:lnTo>
                    <a:pt x="12446" y="51815"/>
                  </a:lnTo>
                  <a:lnTo>
                    <a:pt x="12192" y="48386"/>
                  </a:lnTo>
                  <a:lnTo>
                    <a:pt x="12192" y="44576"/>
                  </a:lnTo>
                  <a:lnTo>
                    <a:pt x="12192" y="39496"/>
                  </a:lnTo>
                  <a:lnTo>
                    <a:pt x="12573" y="35432"/>
                  </a:lnTo>
                  <a:lnTo>
                    <a:pt x="13462" y="32511"/>
                  </a:lnTo>
                  <a:lnTo>
                    <a:pt x="14224" y="29463"/>
                  </a:lnTo>
                  <a:lnTo>
                    <a:pt x="15748" y="26796"/>
                  </a:lnTo>
                  <a:lnTo>
                    <a:pt x="18161" y="24383"/>
                  </a:lnTo>
                  <a:lnTo>
                    <a:pt x="20447" y="21970"/>
                  </a:lnTo>
                  <a:lnTo>
                    <a:pt x="56497" y="6645"/>
                  </a:lnTo>
                  <a:lnTo>
                    <a:pt x="97109" y="144"/>
                  </a:lnTo>
                  <a:lnTo>
                    <a:pt x="104393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3867" y="3491483"/>
              <a:ext cx="298703" cy="4267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1205" y="3529075"/>
              <a:ext cx="222438" cy="350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7594" y="3677538"/>
              <a:ext cx="107569" cy="1551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1205" y="3529075"/>
              <a:ext cx="222885" cy="351155"/>
            </a:xfrm>
            <a:custGeom>
              <a:avLst/>
              <a:gdLst/>
              <a:ahLst/>
              <a:cxnLst/>
              <a:rect l="l" t="t" r="r" b="b"/>
              <a:pathLst>
                <a:path w="222884" h="351154">
                  <a:moveTo>
                    <a:pt x="31242" y="0"/>
                  </a:moveTo>
                  <a:lnTo>
                    <a:pt x="37338" y="0"/>
                  </a:lnTo>
                  <a:lnTo>
                    <a:pt x="42418" y="253"/>
                  </a:lnTo>
                  <a:lnTo>
                    <a:pt x="46354" y="762"/>
                  </a:lnTo>
                  <a:lnTo>
                    <a:pt x="50292" y="1270"/>
                  </a:lnTo>
                  <a:lnTo>
                    <a:pt x="60960" y="6223"/>
                  </a:lnTo>
                  <a:lnTo>
                    <a:pt x="61975" y="7493"/>
                  </a:lnTo>
                  <a:lnTo>
                    <a:pt x="62484" y="9016"/>
                  </a:lnTo>
                  <a:lnTo>
                    <a:pt x="62484" y="10668"/>
                  </a:lnTo>
                  <a:lnTo>
                    <a:pt x="62484" y="132842"/>
                  </a:lnTo>
                  <a:lnTo>
                    <a:pt x="68072" y="127254"/>
                  </a:lnTo>
                  <a:lnTo>
                    <a:pt x="73660" y="122428"/>
                  </a:lnTo>
                  <a:lnTo>
                    <a:pt x="79375" y="118491"/>
                  </a:lnTo>
                  <a:lnTo>
                    <a:pt x="84963" y="114426"/>
                  </a:lnTo>
                  <a:lnTo>
                    <a:pt x="90550" y="111251"/>
                  </a:lnTo>
                  <a:lnTo>
                    <a:pt x="96139" y="108712"/>
                  </a:lnTo>
                  <a:lnTo>
                    <a:pt x="101853" y="106044"/>
                  </a:lnTo>
                  <a:lnTo>
                    <a:pt x="107569" y="104267"/>
                  </a:lnTo>
                  <a:lnTo>
                    <a:pt x="113538" y="103124"/>
                  </a:lnTo>
                  <a:lnTo>
                    <a:pt x="119507" y="101981"/>
                  </a:lnTo>
                  <a:lnTo>
                    <a:pt x="125729" y="101346"/>
                  </a:lnTo>
                  <a:lnTo>
                    <a:pt x="132334" y="101346"/>
                  </a:lnTo>
                  <a:lnTo>
                    <a:pt x="173990" y="111125"/>
                  </a:lnTo>
                  <a:lnTo>
                    <a:pt x="201929" y="137541"/>
                  </a:lnTo>
                  <a:lnTo>
                    <a:pt x="217550" y="176275"/>
                  </a:lnTo>
                  <a:lnTo>
                    <a:pt x="222503" y="223012"/>
                  </a:lnTo>
                  <a:lnTo>
                    <a:pt x="222119" y="237396"/>
                  </a:lnTo>
                  <a:lnTo>
                    <a:pt x="216153" y="276098"/>
                  </a:lnTo>
                  <a:lnTo>
                    <a:pt x="197485" y="316230"/>
                  </a:lnTo>
                  <a:lnTo>
                    <a:pt x="167640" y="341756"/>
                  </a:lnTo>
                  <a:lnTo>
                    <a:pt x="127380" y="350647"/>
                  </a:lnTo>
                  <a:lnTo>
                    <a:pt x="120015" y="350647"/>
                  </a:lnTo>
                  <a:lnTo>
                    <a:pt x="82296" y="338581"/>
                  </a:lnTo>
                  <a:lnTo>
                    <a:pt x="53340" y="312419"/>
                  </a:lnTo>
                  <a:lnTo>
                    <a:pt x="53340" y="336550"/>
                  </a:lnTo>
                  <a:lnTo>
                    <a:pt x="53340" y="338328"/>
                  </a:lnTo>
                  <a:lnTo>
                    <a:pt x="52832" y="339851"/>
                  </a:lnTo>
                  <a:lnTo>
                    <a:pt x="51943" y="341122"/>
                  </a:lnTo>
                  <a:lnTo>
                    <a:pt x="51053" y="342392"/>
                  </a:lnTo>
                  <a:lnTo>
                    <a:pt x="49529" y="343407"/>
                  </a:lnTo>
                  <a:lnTo>
                    <a:pt x="47498" y="344169"/>
                  </a:lnTo>
                  <a:lnTo>
                    <a:pt x="45466" y="345059"/>
                  </a:lnTo>
                  <a:lnTo>
                    <a:pt x="42672" y="345567"/>
                  </a:lnTo>
                  <a:lnTo>
                    <a:pt x="39243" y="345948"/>
                  </a:lnTo>
                  <a:lnTo>
                    <a:pt x="35687" y="346201"/>
                  </a:lnTo>
                  <a:lnTo>
                    <a:pt x="31496" y="346456"/>
                  </a:lnTo>
                  <a:lnTo>
                    <a:pt x="26543" y="346456"/>
                  </a:lnTo>
                  <a:lnTo>
                    <a:pt x="21463" y="346456"/>
                  </a:lnTo>
                  <a:lnTo>
                    <a:pt x="5588" y="344169"/>
                  </a:lnTo>
                  <a:lnTo>
                    <a:pt x="3555" y="343407"/>
                  </a:lnTo>
                  <a:lnTo>
                    <a:pt x="2159" y="342392"/>
                  </a:lnTo>
                  <a:lnTo>
                    <a:pt x="1270" y="341122"/>
                  </a:lnTo>
                  <a:lnTo>
                    <a:pt x="508" y="339851"/>
                  </a:lnTo>
                  <a:lnTo>
                    <a:pt x="0" y="338328"/>
                  </a:lnTo>
                  <a:lnTo>
                    <a:pt x="0" y="336550"/>
                  </a:lnTo>
                  <a:lnTo>
                    <a:pt x="0" y="10668"/>
                  </a:lnTo>
                  <a:lnTo>
                    <a:pt x="0" y="9016"/>
                  </a:lnTo>
                  <a:lnTo>
                    <a:pt x="508" y="7493"/>
                  </a:lnTo>
                  <a:lnTo>
                    <a:pt x="1524" y="6223"/>
                  </a:lnTo>
                  <a:lnTo>
                    <a:pt x="2540" y="4825"/>
                  </a:lnTo>
                  <a:lnTo>
                    <a:pt x="25146" y="0"/>
                  </a:lnTo>
                  <a:lnTo>
                    <a:pt x="31242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2655" y="4902707"/>
              <a:ext cx="216407" cy="2331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4405" y="4934839"/>
              <a:ext cx="152019" cy="1685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8310" y="4928742"/>
              <a:ext cx="164210" cy="1807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59323" y="4907279"/>
              <a:ext cx="199644" cy="2560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88026" y="4935601"/>
              <a:ext cx="142494" cy="1988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81929" y="4929504"/>
              <a:ext cx="154686" cy="21107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55920" y="5012435"/>
              <a:ext cx="134112" cy="883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4748" y="5041264"/>
              <a:ext cx="75691" cy="306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4748" y="5041264"/>
              <a:ext cx="76200" cy="31115"/>
            </a:xfrm>
            <a:custGeom>
              <a:avLst/>
              <a:gdLst/>
              <a:ahLst/>
              <a:cxnLst/>
              <a:rect l="l" t="t" r="r" b="b"/>
              <a:pathLst>
                <a:path w="76200" h="31114">
                  <a:moveTo>
                    <a:pt x="6985" y="0"/>
                  </a:moveTo>
                  <a:lnTo>
                    <a:pt x="68834" y="0"/>
                  </a:lnTo>
                  <a:lnTo>
                    <a:pt x="70103" y="0"/>
                  </a:lnTo>
                  <a:lnTo>
                    <a:pt x="71120" y="254"/>
                  </a:lnTo>
                  <a:lnTo>
                    <a:pt x="71881" y="762"/>
                  </a:lnTo>
                  <a:lnTo>
                    <a:pt x="72771" y="1270"/>
                  </a:lnTo>
                  <a:lnTo>
                    <a:pt x="73533" y="2032"/>
                  </a:lnTo>
                  <a:lnTo>
                    <a:pt x="74040" y="3302"/>
                  </a:lnTo>
                  <a:lnTo>
                    <a:pt x="74675" y="4445"/>
                  </a:lnTo>
                  <a:lnTo>
                    <a:pt x="75056" y="6096"/>
                  </a:lnTo>
                  <a:lnTo>
                    <a:pt x="75311" y="8001"/>
                  </a:lnTo>
                  <a:lnTo>
                    <a:pt x="75564" y="10033"/>
                  </a:lnTo>
                  <a:lnTo>
                    <a:pt x="75691" y="12446"/>
                  </a:lnTo>
                  <a:lnTo>
                    <a:pt x="75691" y="15240"/>
                  </a:lnTo>
                  <a:lnTo>
                    <a:pt x="75691" y="20955"/>
                  </a:lnTo>
                  <a:lnTo>
                    <a:pt x="75184" y="24892"/>
                  </a:lnTo>
                  <a:lnTo>
                    <a:pt x="74040" y="27178"/>
                  </a:lnTo>
                  <a:lnTo>
                    <a:pt x="73025" y="29464"/>
                  </a:lnTo>
                  <a:lnTo>
                    <a:pt x="71247" y="30607"/>
                  </a:lnTo>
                  <a:lnTo>
                    <a:pt x="68834" y="30607"/>
                  </a:lnTo>
                  <a:lnTo>
                    <a:pt x="6985" y="30607"/>
                  </a:lnTo>
                  <a:lnTo>
                    <a:pt x="4445" y="30607"/>
                  </a:lnTo>
                  <a:lnTo>
                    <a:pt x="2666" y="29464"/>
                  </a:lnTo>
                  <a:lnTo>
                    <a:pt x="1650" y="27178"/>
                  </a:lnTo>
                  <a:lnTo>
                    <a:pt x="508" y="24892"/>
                  </a:lnTo>
                  <a:lnTo>
                    <a:pt x="0" y="20828"/>
                  </a:lnTo>
                  <a:lnTo>
                    <a:pt x="0" y="15240"/>
                  </a:lnTo>
                  <a:lnTo>
                    <a:pt x="0" y="9652"/>
                  </a:lnTo>
                  <a:lnTo>
                    <a:pt x="508" y="5715"/>
                  </a:lnTo>
                  <a:lnTo>
                    <a:pt x="1650" y="3429"/>
                  </a:lnTo>
                  <a:lnTo>
                    <a:pt x="2666" y="1143"/>
                  </a:lnTo>
                  <a:lnTo>
                    <a:pt x="4445" y="0"/>
                  </a:lnTo>
                  <a:lnTo>
                    <a:pt x="6985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82411" y="4959095"/>
              <a:ext cx="188975" cy="2026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1748" y="4987544"/>
              <a:ext cx="130555" cy="14465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05653" y="4981448"/>
              <a:ext cx="142748" cy="1568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87068" y="2432304"/>
              <a:ext cx="228600" cy="4785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41591" y="2414015"/>
              <a:ext cx="289559" cy="5135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35480" y="5099304"/>
              <a:ext cx="176783" cy="4770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5079" y="4928616"/>
              <a:ext cx="268224" cy="5135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82161" y="5106161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16764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676400" y="5334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82161" y="5106161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0" y="533400"/>
                  </a:moveTo>
                  <a:lnTo>
                    <a:pt x="1676400" y="533400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43755" y="4946904"/>
              <a:ext cx="284988" cy="4770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598" y="373507"/>
            <a:ext cx="7585075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5"/>
              </a:spcBef>
              <a:tabLst>
                <a:tab pos="1207770" algn="l"/>
                <a:tab pos="2289810" algn="l"/>
                <a:tab pos="3388360" algn="l"/>
                <a:tab pos="4255770" algn="l"/>
                <a:tab pos="6018530" algn="l"/>
              </a:tabLst>
            </a:pPr>
            <a:r>
              <a:rPr sz="2900" i="1" spc="-150" dirty="0"/>
              <a:t>In </a:t>
            </a:r>
            <a:r>
              <a:rPr sz="2900" i="1" spc="-160" dirty="0"/>
              <a:t>Fig., </a:t>
            </a:r>
            <a:r>
              <a:rPr sz="2900" i="1" spc="-95" dirty="0"/>
              <a:t>let </a:t>
            </a:r>
            <a:r>
              <a:rPr sz="2900" i="1" spc="-235" dirty="0"/>
              <a:t>a </a:t>
            </a:r>
            <a:r>
              <a:rPr sz="2900" i="1" spc="-200" dirty="0"/>
              <a:t>ray </a:t>
            </a:r>
            <a:r>
              <a:rPr sz="2900" i="1" spc="-160" dirty="0"/>
              <a:t>of </a:t>
            </a:r>
            <a:r>
              <a:rPr sz="2900" i="1" spc="-140" dirty="0"/>
              <a:t>light </a:t>
            </a:r>
            <a:r>
              <a:rPr sz="2900" i="1" spc="-275" dirty="0"/>
              <a:t>reaches </a:t>
            </a:r>
            <a:r>
              <a:rPr sz="2900" i="1" spc="-254" dirty="0"/>
              <a:t>from </a:t>
            </a:r>
            <a:r>
              <a:rPr sz="2900" i="1" spc="-235" dirty="0"/>
              <a:t>a </a:t>
            </a:r>
            <a:r>
              <a:rPr sz="2900" i="1" spc="-145" dirty="0"/>
              <a:t>point </a:t>
            </a:r>
            <a:r>
              <a:rPr sz="2900" i="1" spc="-135" dirty="0"/>
              <a:t>A </a:t>
            </a:r>
            <a:r>
              <a:rPr sz="2900" i="1" spc="-85" dirty="0"/>
              <a:t>to </a:t>
            </a:r>
            <a:r>
              <a:rPr sz="2900" i="1" spc="-235" dirty="0"/>
              <a:t>a </a:t>
            </a:r>
            <a:r>
              <a:rPr sz="2900" i="1" spc="-145" dirty="0"/>
              <a:t>point  </a:t>
            </a:r>
            <a:r>
              <a:rPr sz="2900" spc="-200" dirty="0"/>
              <a:t>A’ </a:t>
            </a:r>
            <a:r>
              <a:rPr sz="2900" spc="-140" dirty="0"/>
              <a:t>after </a:t>
            </a:r>
            <a:r>
              <a:rPr sz="2900" spc="-185" dirty="0"/>
              <a:t>reflection </a:t>
            </a:r>
            <a:r>
              <a:rPr sz="2900" spc="-254" dirty="0"/>
              <a:t>from </a:t>
            </a:r>
            <a:r>
              <a:rPr sz="2900" spc="-235" dirty="0"/>
              <a:t>a </a:t>
            </a:r>
            <a:r>
              <a:rPr sz="2900" spc="-215" dirty="0"/>
              <a:t>plane </a:t>
            </a:r>
            <a:r>
              <a:rPr sz="2900" spc="-225" dirty="0"/>
              <a:t>surface XY </a:t>
            </a:r>
            <a:r>
              <a:rPr sz="2900" spc="-165" dirty="0"/>
              <a:t>following </a:t>
            </a:r>
            <a:r>
              <a:rPr sz="2900" spc="-170" dirty="0"/>
              <a:t>the  </a:t>
            </a:r>
            <a:r>
              <a:rPr sz="2900" spc="-150" dirty="0"/>
              <a:t>path </a:t>
            </a:r>
            <a:r>
              <a:rPr sz="2900" spc="-165" dirty="0"/>
              <a:t>AMA’ </a:t>
            </a:r>
            <a:r>
              <a:rPr sz="2900" spc="-90" dirty="0"/>
              <a:t>. </a:t>
            </a:r>
            <a:r>
              <a:rPr sz="2900" spc="-320" dirty="0"/>
              <a:t>The </a:t>
            </a:r>
            <a:r>
              <a:rPr sz="2900" spc="-254" dirty="0"/>
              <a:t>normals from </a:t>
            </a:r>
            <a:r>
              <a:rPr sz="2900" spc="-170" dirty="0"/>
              <a:t>the </a:t>
            </a:r>
            <a:r>
              <a:rPr sz="2900" spc="-155" dirty="0"/>
              <a:t>points </a:t>
            </a:r>
            <a:r>
              <a:rPr sz="2900" spc="-135" dirty="0"/>
              <a:t>A </a:t>
            </a:r>
            <a:r>
              <a:rPr sz="2900" spc="-225" dirty="0"/>
              <a:t>and </a:t>
            </a:r>
            <a:r>
              <a:rPr sz="2900" spc="-200" dirty="0"/>
              <a:t>A’ </a:t>
            </a:r>
            <a:r>
              <a:rPr sz="2900" spc="-280" dirty="0"/>
              <a:t>on </a:t>
            </a:r>
            <a:r>
              <a:rPr sz="2900" spc="-175" dirty="0"/>
              <a:t>the  </a:t>
            </a:r>
            <a:r>
              <a:rPr sz="2900" spc="-225" dirty="0"/>
              <a:t>surface XY </a:t>
            </a:r>
            <a:r>
              <a:rPr sz="2900" spc="-254" dirty="0"/>
              <a:t>are </a:t>
            </a:r>
            <a:r>
              <a:rPr sz="2900" spc="-170" dirty="0"/>
              <a:t>respectively </a:t>
            </a:r>
            <a:r>
              <a:rPr sz="2900" spc="-165" dirty="0"/>
              <a:t>AP </a:t>
            </a:r>
            <a:r>
              <a:rPr sz="2900" spc="-225" dirty="0"/>
              <a:t>and </a:t>
            </a:r>
            <a:r>
              <a:rPr sz="2900" spc="-125" dirty="0"/>
              <a:t> </a:t>
            </a:r>
            <a:r>
              <a:rPr sz="2900" spc="-190" dirty="0"/>
              <a:t>A’P’.</a:t>
            </a:r>
            <a:r>
              <a:rPr sz="2900" spc="-114" dirty="0"/>
              <a:t> </a:t>
            </a:r>
            <a:r>
              <a:rPr sz="2900" spc="-90" dirty="0"/>
              <a:t>Let	</a:t>
            </a:r>
            <a:r>
              <a:rPr sz="2900" spc="-160" dirty="0"/>
              <a:t>AP=a,  </a:t>
            </a:r>
            <a:r>
              <a:rPr sz="2900" spc="-190" dirty="0"/>
              <a:t>A’P’=b,	</a:t>
            </a:r>
            <a:r>
              <a:rPr sz="2900" spc="-185" dirty="0"/>
              <a:t>PP’=d,	</a:t>
            </a:r>
            <a:r>
              <a:rPr sz="2900" spc="-160" dirty="0"/>
              <a:t>PM=x,	</a:t>
            </a:r>
            <a:r>
              <a:rPr sz="2900" spc="-305" dirty="0"/>
              <a:t>hence	</a:t>
            </a:r>
            <a:r>
              <a:rPr sz="2900" spc="-170" dirty="0"/>
              <a:t>MP’=d-x.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56361" y="5008626"/>
            <a:ext cx="80314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  <a:tabLst>
                <a:tab pos="1926589" algn="l"/>
              </a:tabLst>
            </a:pPr>
            <a:r>
              <a:rPr sz="3200" i="1" dirty="0">
                <a:latin typeface="Chancery Uralic"/>
                <a:cs typeface="Chancery Uralic"/>
              </a:rPr>
              <a:t>If</a:t>
            </a:r>
            <a:r>
              <a:rPr sz="3200" i="1" spc="-5" dirty="0">
                <a:latin typeface="Chancery Uralic"/>
                <a:cs typeface="Chancery Uralic"/>
              </a:rPr>
              <a:t> </a:t>
            </a:r>
            <a:r>
              <a:rPr sz="3200" i="1" dirty="0">
                <a:latin typeface="Chancery Uralic"/>
                <a:cs typeface="Chancery Uralic"/>
              </a:rPr>
              <a:t>the</a:t>
            </a:r>
            <a:r>
              <a:rPr sz="3200" i="1" spc="5" dirty="0">
                <a:latin typeface="Chancery Uralic"/>
                <a:cs typeface="Chancery Uralic"/>
              </a:rPr>
              <a:t> </a:t>
            </a:r>
            <a:r>
              <a:rPr sz="3200" i="1" spc="-5" dirty="0">
                <a:latin typeface="Chancery Uralic"/>
                <a:cs typeface="Chancery Uralic"/>
              </a:rPr>
              <a:t>speed	</a:t>
            </a:r>
            <a:r>
              <a:rPr sz="3200" i="1" dirty="0">
                <a:latin typeface="Chancery Uralic"/>
                <a:cs typeface="Chancery Uralic"/>
              </a:rPr>
              <a:t>of </a:t>
            </a:r>
            <a:r>
              <a:rPr sz="3200" i="1" spc="-5" dirty="0">
                <a:latin typeface="Chancery Uralic"/>
                <a:cs typeface="Chancery Uralic"/>
              </a:rPr>
              <a:t>light </a:t>
            </a:r>
            <a:r>
              <a:rPr sz="3200" i="1" dirty="0">
                <a:latin typeface="Chancery Uralic"/>
                <a:cs typeface="Chancery Uralic"/>
              </a:rPr>
              <a:t>in </a:t>
            </a:r>
            <a:r>
              <a:rPr sz="3200" i="1" spc="-5" dirty="0">
                <a:latin typeface="Chancery Uralic"/>
                <a:cs typeface="Chancery Uralic"/>
              </a:rPr>
              <a:t>the medium </a:t>
            </a:r>
            <a:r>
              <a:rPr sz="3200" i="1" dirty="0">
                <a:latin typeface="Chancery Uralic"/>
                <a:cs typeface="Chancery Uralic"/>
              </a:rPr>
              <a:t>above </a:t>
            </a:r>
            <a:r>
              <a:rPr sz="3200" i="1" spc="-5" dirty="0">
                <a:latin typeface="Chancery Uralic"/>
                <a:cs typeface="Chancery Uralic"/>
              </a:rPr>
              <a:t>the </a:t>
            </a:r>
            <a:r>
              <a:rPr sz="3200" i="1" dirty="0">
                <a:latin typeface="Chancery Uralic"/>
                <a:cs typeface="Chancery Uralic"/>
              </a:rPr>
              <a:t>reflecting  </a:t>
            </a:r>
            <a:r>
              <a:rPr sz="3200" i="1" spc="-5" dirty="0">
                <a:latin typeface="Chancery Uralic"/>
                <a:cs typeface="Chancery Uralic"/>
              </a:rPr>
              <a:t>surface </a:t>
            </a:r>
            <a:r>
              <a:rPr sz="3200" i="1" dirty="0">
                <a:latin typeface="Chancery Uralic"/>
                <a:cs typeface="Chancery Uralic"/>
              </a:rPr>
              <a:t>is </a:t>
            </a:r>
            <a:r>
              <a:rPr sz="3200" i="1" spc="-10" dirty="0">
                <a:latin typeface="Chancery Uralic"/>
                <a:cs typeface="Chancery Uralic"/>
              </a:rPr>
              <a:t>v, </a:t>
            </a:r>
            <a:r>
              <a:rPr sz="3200" i="1" dirty="0">
                <a:latin typeface="Chancery Uralic"/>
                <a:cs typeface="Chancery Uralic"/>
              </a:rPr>
              <a:t>the time </a:t>
            </a:r>
            <a:r>
              <a:rPr sz="3200" i="1" spc="-5" dirty="0">
                <a:latin typeface="Chancery Uralic"/>
                <a:cs typeface="Chancery Uralic"/>
              </a:rPr>
              <a:t>taken </a:t>
            </a:r>
            <a:r>
              <a:rPr sz="3200" i="1" dirty="0">
                <a:latin typeface="Chancery Uralic"/>
                <a:cs typeface="Chancery Uralic"/>
              </a:rPr>
              <a:t>in </a:t>
            </a:r>
            <a:r>
              <a:rPr sz="3200" i="1" spc="-5" dirty="0">
                <a:latin typeface="Chancery Uralic"/>
                <a:cs typeface="Chancery Uralic"/>
              </a:rPr>
              <a:t>travelling the distance </a:t>
            </a:r>
            <a:r>
              <a:rPr sz="3200" i="1" dirty="0">
                <a:latin typeface="Chancery Uralic"/>
                <a:cs typeface="Chancery Uralic"/>
              </a:rPr>
              <a:t>s</a:t>
            </a:r>
            <a:r>
              <a:rPr sz="3200" i="1" spc="45" dirty="0">
                <a:latin typeface="Chancery Uralic"/>
                <a:cs typeface="Chancery Uralic"/>
              </a:rPr>
              <a:t> </a:t>
            </a:r>
            <a:r>
              <a:rPr sz="3200" i="1" dirty="0">
                <a:latin typeface="Chancery Uralic"/>
                <a:cs typeface="Chancery Uralic"/>
              </a:rPr>
              <a:t>is</a:t>
            </a:r>
            <a:endParaRPr sz="3200">
              <a:latin typeface="Chancery Uralic"/>
              <a:cs typeface="Chancery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00" y="3886200"/>
            <a:ext cx="1266444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0" y="4800600"/>
            <a:ext cx="896112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657600" y="4343400"/>
            <a:ext cx="2705100" cy="753110"/>
            <a:chOff x="3657600" y="4343400"/>
            <a:chExt cx="2705100" cy="753110"/>
          </a:xfrm>
        </p:grpSpPr>
        <p:sp>
          <p:nvSpPr>
            <p:cNvPr id="8" name="object 8"/>
            <p:cNvSpPr/>
            <p:nvPr/>
          </p:nvSpPr>
          <p:spPr>
            <a:xfrm>
              <a:off x="3657600" y="4343400"/>
              <a:ext cx="1380744" cy="352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800" y="4724400"/>
              <a:ext cx="1485900" cy="3718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i="1" spc="-250" dirty="0"/>
              <a:t>Since </a:t>
            </a:r>
            <a:r>
              <a:rPr i="1" spc="-140" dirty="0"/>
              <a:t>light travels </a:t>
            </a:r>
            <a:r>
              <a:rPr i="1" spc="-170" dirty="0"/>
              <a:t>the </a:t>
            </a:r>
            <a:r>
              <a:rPr i="1" spc="-185" dirty="0"/>
              <a:t>entire </a:t>
            </a:r>
            <a:r>
              <a:rPr i="1" spc="-150" dirty="0"/>
              <a:t>path </a:t>
            </a:r>
            <a:r>
              <a:rPr i="1" spc="-165" dirty="0"/>
              <a:t>AMA’ </a:t>
            </a:r>
            <a:r>
              <a:rPr i="1" spc="-195" dirty="0"/>
              <a:t>in </a:t>
            </a:r>
            <a:r>
              <a:rPr i="1" spc="-200" dirty="0"/>
              <a:t>air </a:t>
            </a:r>
            <a:r>
              <a:rPr i="1" spc="-90" dirty="0"/>
              <a:t>, </a:t>
            </a:r>
            <a:r>
              <a:rPr i="1" spc="-300" dirty="0"/>
              <a:t>hence  </a:t>
            </a:r>
            <a:r>
              <a:rPr spc="-155" dirty="0"/>
              <a:t>optical </a:t>
            </a:r>
            <a:r>
              <a:rPr spc="-150" dirty="0"/>
              <a:t>path travelled </a:t>
            </a:r>
            <a:r>
              <a:rPr spc="-175" dirty="0"/>
              <a:t>by </a:t>
            </a:r>
            <a:r>
              <a:rPr spc="-170" dirty="0"/>
              <a:t>the </a:t>
            </a:r>
            <a:r>
              <a:rPr spc="-140" dirty="0"/>
              <a:t>light </a:t>
            </a:r>
            <a:r>
              <a:rPr spc="-180" dirty="0"/>
              <a:t>between </a:t>
            </a:r>
            <a:r>
              <a:rPr spc="-135" dirty="0"/>
              <a:t>A </a:t>
            </a:r>
            <a:r>
              <a:rPr spc="-225" dirty="0"/>
              <a:t>and </a:t>
            </a:r>
            <a:r>
              <a:rPr spc="-200" dirty="0"/>
              <a:t>A’ </a:t>
            </a:r>
            <a:r>
              <a:rPr spc="-155" dirty="0"/>
              <a:t>is  </a:t>
            </a:r>
            <a:r>
              <a:rPr spc="-165" dirty="0"/>
              <a:t>s=AMA’=AM+MA’</a:t>
            </a:r>
          </a:p>
          <a:p>
            <a:pPr marL="1993264">
              <a:lnSpc>
                <a:spcPts val="2160"/>
              </a:lnSpc>
            </a:pPr>
            <a:r>
              <a:rPr sz="1800" b="0" i="0" dirty="0">
                <a:latin typeface="Carlito"/>
                <a:cs typeface="Carlito"/>
              </a:rPr>
              <a:t>AM</a:t>
            </a:r>
            <a:r>
              <a:rPr sz="1800" b="0" i="0" spc="305" dirty="0">
                <a:latin typeface="Carlito"/>
                <a:cs typeface="Carlito"/>
              </a:rPr>
              <a:t> </a:t>
            </a:r>
            <a:r>
              <a:rPr sz="1800" b="0" i="0" dirty="0">
                <a:latin typeface="Carlito"/>
                <a:cs typeface="Carlito"/>
              </a:rPr>
              <a:t>=</a:t>
            </a:r>
            <a:endParaRPr sz="1800">
              <a:latin typeface="Carlito"/>
              <a:cs typeface="Carlito"/>
            </a:endParaRPr>
          </a:p>
          <a:p>
            <a:pPr marL="1941195">
              <a:lnSpc>
                <a:spcPct val="100000"/>
              </a:lnSpc>
              <a:spcBef>
                <a:spcPts val="1440"/>
              </a:spcBef>
            </a:pPr>
            <a:r>
              <a:rPr sz="1800" b="0" i="0" spc="-50" dirty="0">
                <a:latin typeface="Arial"/>
                <a:cs typeface="Arial"/>
              </a:rPr>
              <a:t>MA’</a:t>
            </a:r>
            <a:r>
              <a:rPr sz="1800" b="0" i="0" spc="-195" dirty="0">
                <a:latin typeface="Arial"/>
                <a:cs typeface="Arial"/>
              </a:rPr>
              <a:t> </a:t>
            </a:r>
            <a:r>
              <a:rPr sz="1800" b="0" i="0" spc="-155" dirty="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1091" y="4748021"/>
            <a:ext cx="29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S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=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3190" y="482422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+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33800" y="6324600"/>
            <a:ext cx="896112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600" y="6324600"/>
            <a:ext cx="1485900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7394" y="6316167"/>
            <a:ext cx="426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1710" algn="l"/>
                <a:tab pos="4179570" algn="l"/>
              </a:tabLst>
            </a:pPr>
            <a:r>
              <a:rPr sz="1800" dirty="0">
                <a:latin typeface="Carlito"/>
                <a:cs typeface="Carlito"/>
              </a:rPr>
              <a:t>t 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=</a:t>
            </a:r>
            <a:r>
              <a:rPr sz="1800" spc="5" dirty="0">
                <a:latin typeface="Carlito"/>
                <a:cs typeface="Carlito"/>
              </a:rPr>
              <a:t>s</a:t>
            </a:r>
            <a:r>
              <a:rPr sz="1800" spc="-5" dirty="0">
                <a:latin typeface="Carlito"/>
                <a:cs typeface="Carlito"/>
              </a:rPr>
              <a:t>/</a:t>
            </a:r>
            <a:r>
              <a:rPr sz="1800" dirty="0">
                <a:latin typeface="Carlito"/>
                <a:cs typeface="Carlito"/>
              </a:rPr>
              <a:t>v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=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1/v (	+	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677" y="145491"/>
            <a:ext cx="7243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latin typeface="Chancery Uralic"/>
                <a:cs typeface="Chancery Uralic"/>
              </a:rPr>
              <a:t>By fermat’s </a:t>
            </a:r>
            <a:r>
              <a:rPr b="0" i="1" spc="-5" dirty="0">
                <a:latin typeface="Chancery Uralic"/>
                <a:cs typeface="Chancery Uralic"/>
              </a:rPr>
              <a:t>principle </a:t>
            </a:r>
            <a:r>
              <a:rPr b="0" i="1" dirty="0">
                <a:latin typeface="Chancery Uralic"/>
                <a:cs typeface="Chancery Uralic"/>
              </a:rPr>
              <a:t>, for </a:t>
            </a:r>
            <a:r>
              <a:rPr b="0" i="1" spc="-5" dirty="0">
                <a:latin typeface="Chancery Uralic"/>
                <a:cs typeface="Chancery Uralic"/>
              </a:rPr>
              <a:t>the </a:t>
            </a:r>
            <a:r>
              <a:rPr b="0" i="1" dirty="0">
                <a:latin typeface="Chancery Uralic"/>
                <a:cs typeface="Chancery Uralic"/>
              </a:rPr>
              <a:t>actual </a:t>
            </a:r>
            <a:r>
              <a:rPr b="0" i="1" spc="-5" dirty="0">
                <a:latin typeface="Chancery Uralic"/>
                <a:cs typeface="Chancery Uralic"/>
              </a:rPr>
              <a:t>path</a:t>
            </a:r>
            <a:r>
              <a:rPr b="0" i="1" spc="-35" dirty="0">
                <a:latin typeface="Chancery Uralic"/>
                <a:cs typeface="Chancery Uralic"/>
              </a:rPr>
              <a:t> </a:t>
            </a:r>
            <a:r>
              <a:rPr b="0" i="1" spc="-5" dirty="0">
                <a:latin typeface="Chancery Uralic"/>
                <a:cs typeface="Chancery Uralic"/>
              </a:rPr>
              <a:t>dt/dx=0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2212975"/>
            <a:ext cx="7857490" cy="32353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</a:pPr>
            <a:r>
              <a:rPr sz="2700" b="1" i="1" spc="-95" dirty="0">
                <a:latin typeface="Times New Roman"/>
                <a:cs typeface="Times New Roman"/>
              </a:rPr>
              <a:t>Now </a:t>
            </a:r>
            <a:r>
              <a:rPr sz="2700" b="1" i="1" spc="-70" dirty="0">
                <a:latin typeface="Times New Roman"/>
                <a:cs typeface="Times New Roman"/>
              </a:rPr>
              <a:t>if </a:t>
            </a:r>
            <a:r>
              <a:rPr sz="2700" b="1" i="1" spc="-25" dirty="0">
                <a:latin typeface="Times New Roman"/>
                <a:cs typeface="Times New Roman"/>
              </a:rPr>
              <a:t>I </a:t>
            </a:r>
            <a:r>
              <a:rPr sz="2700" b="1" i="1" spc="-145" dirty="0">
                <a:latin typeface="Times New Roman"/>
                <a:cs typeface="Times New Roman"/>
              </a:rPr>
              <a:t>is </a:t>
            </a:r>
            <a:r>
              <a:rPr sz="2700" b="1" i="1" spc="-160" dirty="0">
                <a:latin typeface="Times New Roman"/>
                <a:cs typeface="Times New Roman"/>
              </a:rPr>
              <a:t>the </a:t>
            </a:r>
            <a:r>
              <a:rPr sz="2700" b="1" i="1" spc="-225" dirty="0">
                <a:latin typeface="Times New Roman"/>
                <a:cs typeface="Times New Roman"/>
              </a:rPr>
              <a:t>angle </a:t>
            </a:r>
            <a:r>
              <a:rPr sz="2700" b="1" i="1" spc="-155" dirty="0">
                <a:latin typeface="Times New Roman"/>
                <a:cs typeface="Times New Roman"/>
              </a:rPr>
              <a:t>of </a:t>
            </a:r>
            <a:r>
              <a:rPr sz="2700" b="1" i="1" spc="-225" dirty="0">
                <a:latin typeface="Times New Roman"/>
                <a:cs typeface="Times New Roman"/>
              </a:rPr>
              <a:t>incidence </a:t>
            </a:r>
            <a:r>
              <a:rPr sz="2700" b="1" i="1" spc="-215" dirty="0">
                <a:latin typeface="Times New Roman"/>
                <a:cs typeface="Times New Roman"/>
              </a:rPr>
              <a:t>and </a:t>
            </a:r>
            <a:r>
              <a:rPr sz="2700" b="1" i="1" spc="-245" dirty="0">
                <a:latin typeface="Times New Roman"/>
                <a:cs typeface="Times New Roman"/>
              </a:rPr>
              <a:t>r </a:t>
            </a:r>
            <a:r>
              <a:rPr sz="2700" b="1" i="1" spc="-145" dirty="0">
                <a:latin typeface="Times New Roman"/>
                <a:cs typeface="Times New Roman"/>
              </a:rPr>
              <a:t>is </a:t>
            </a:r>
            <a:r>
              <a:rPr sz="2700" b="1" i="1" spc="-160" dirty="0">
                <a:latin typeface="Times New Roman"/>
                <a:cs typeface="Times New Roman"/>
              </a:rPr>
              <a:t>the </a:t>
            </a:r>
            <a:r>
              <a:rPr sz="2700" b="1" i="1" spc="-225" dirty="0">
                <a:latin typeface="Times New Roman"/>
                <a:cs typeface="Times New Roman"/>
              </a:rPr>
              <a:t>angle </a:t>
            </a:r>
            <a:r>
              <a:rPr sz="2700" b="1" i="1" spc="-155" dirty="0">
                <a:latin typeface="Times New Roman"/>
                <a:cs typeface="Times New Roman"/>
              </a:rPr>
              <a:t>of </a:t>
            </a:r>
            <a:r>
              <a:rPr sz="2700" b="1" i="1" spc="-175" dirty="0">
                <a:latin typeface="Times New Roman"/>
                <a:cs typeface="Times New Roman"/>
              </a:rPr>
              <a:t>reflection </a:t>
            </a:r>
            <a:r>
              <a:rPr sz="2700" b="1" i="1" spc="-85" dirty="0">
                <a:latin typeface="Times New Roman"/>
                <a:cs typeface="Times New Roman"/>
              </a:rPr>
              <a:t>,  </a:t>
            </a:r>
            <a:r>
              <a:rPr sz="2700" b="1" i="1" spc="-185" dirty="0">
                <a:latin typeface="Times New Roman"/>
                <a:cs typeface="Times New Roman"/>
              </a:rPr>
              <a:t>then</a:t>
            </a:r>
            <a:endParaRPr sz="2700">
              <a:latin typeface="Times New Roman"/>
              <a:cs typeface="Times New Roman"/>
            </a:endParaRPr>
          </a:p>
          <a:p>
            <a:pPr marL="12700" marR="956944">
              <a:lnSpc>
                <a:spcPct val="100000"/>
              </a:lnSpc>
              <a:spcBef>
                <a:spcPts val="25"/>
              </a:spcBef>
              <a:tabLst>
                <a:tab pos="2586355" algn="l"/>
                <a:tab pos="2662555" algn="l"/>
              </a:tabLst>
            </a:pPr>
            <a:r>
              <a:rPr sz="2700" b="1" i="1" spc="-295" dirty="0">
                <a:latin typeface="Times New Roman"/>
                <a:cs typeface="Times New Roman"/>
              </a:rPr>
              <a:t>From  </a:t>
            </a:r>
            <a:r>
              <a:rPr sz="2700" b="1" i="1" spc="-160" dirty="0">
                <a:latin typeface="Times New Roman"/>
                <a:cs typeface="Times New Roman"/>
              </a:rPr>
              <a:t>right</a:t>
            </a:r>
            <a:r>
              <a:rPr sz="2700" b="1" i="1" spc="-280" dirty="0">
                <a:latin typeface="Times New Roman"/>
                <a:cs typeface="Times New Roman"/>
              </a:rPr>
              <a:t> </a:t>
            </a:r>
            <a:r>
              <a:rPr sz="2700" b="1" i="1" dirty="0">
                <a:latin typeface="Times New Roman"/>
                <a:cs typeface="Times New Roman"/>
              </a:rPr>
              <a:t>–</a:t>
            </a:r>
            <a:r>
              <a:rPr sz="2700" b="1" i="1" spc="-60" dirty="0">
                <a:latin typeface="Times New Roman"/>
                <a:cs typeface="Times New Roman"/>
              </a:rPr>
              <a:t> </a:t>
            </a:r>
            <a:r>
              <a:rPr sz="2700" b="1" i="1" spc="-215" dirty="0">
                <a:latin typeface="Times New Roman"/>
                <a:cs typeface="Times New Roman"/>
              </a:rPr>
              <a:t>angled		</a:t>
            </a:r>
            <a:r>
              <a:rPr sz="2700" b="1" i="1" spc="-170" dirty="0">
                <a:latin typeface="Times New Roman"/>
                <a:cs typeface="Times New Roman"/>
              </a:rPr>
              <a:t>triangle </a:t>
            </a:r>
            <a:r>
              <a:rPr sz="2700" b="1" i="1" spc="-125" dirty="0">
                <a:latin typeface="Times New Roman"/>
                <a:cs typeface="Times New Roman"/>
              </a:rPr>
              <a:t>MPA, </a:t>
            </a:r>
            <a:r>
              <a:rPr sz="2700" b="1" i="1" spc="-180" dirty="0">
                <a:latin typeface="Times New Roman"/>
                <a:cs typeface="Times New Roman"/>
              </a:rPr>
              <a:t>sin </a:t>
            </a:r>
            <a:r>
              <a:rPr sz="2700" b="1" i="1" spc="-105" dirty="0">
                <a:latin typeface="Times New Roman"/>
                <a:cs typeface="Times New Roman"/>
              </a:rPr>
              <a:t>i </a:t>
            </a:r>
            <a:r>
              <a:rPr sz="2700" b="1" i="1" spc="-90" dirty="0">
                <a:latin typeface="Times New Roman"/>
                <a:cs typeface="Times New Roman"/>
              </a:rPr>
              <a:t>=PM/AM </a:t>
            </a:r>
            <a:r>
              <a:rPr sz="2700" b="1" i="1" spc="-215" dirty="0">
                <a:latin typeface="Times New Roman"/>
                <a:cs typeface="Times New Roman"/>
              </a:rPr>
              <a:t>and  </a:t>
            </a:r>
            <a:r>
              <a:rPr sz="2700" b="1" i="1" spc="-290" dirty="0">
                <a:latin typeface="Times New Roman"/>
                <a:cs typeface="Times New Roman"/>
              </a:rPr>
              <a:t>From  </a:t>
            </a:r>
            <a:r>
              <a:rPr sz="2700" b="1" i="1" spc="-160" dirty="0">
                <a:latin typeface="Times New Roman"/>
                <a:cs typeface="Times New Roman"/>
              </a:rPr>
              <a:t>right</a:t>
            </a:r>
            <a:r>
              <a:rPr sz="2700" b="1" i="1" spc="-300" dirty="0">
                <a:latin typeface="Times New Roman"/>
                <a:cs typeface="Times New Roman"/>
              </a:rPr>
              <a:t> </a:t>
            </a:r>
            <a:r>
              <a:rPr sz="2700" b="1" i="1" dirty="0">
                <a:latin typeface="Times New Roman"/>
                <a:cs typeface="Times New Roman"/>
              </a:rPr>
              <a:t>–</a:t>
            </a:r>
            <a:r>
              <a:rPr sz="2700" b="1" i="1" spc="-65" dirty="0">
                <a:latin typeface="Times New Roman"/>
                <a:cs typeface="Times New Roman"/>
              </a:rPr>
              <a:t> </a:t>
            </a:r>
            <a:r>
              <a:rPr sz="2700" b="1" i="1" spc="-215" dirty="0">
                <a:latin typeface="Times New Roman"/>
                <a:cs typeface="Times New Roman"/>
              </a:rPr>
              <a:t>angled	</a:t>
            </a:r>
            <a:r>
              <a:rPr sz="2700" b="1" i="1" spc="-170" dirty="0">
                <a:latin typeface="Times New Roman"/>
                <a:cs typeface="Times New Roman"/>
              </a:rPr>
              <a:t>triangle </a:t>
            </a:r>
            <a:r>
              <a:rPr sz="2700" b="1" i="1" spc="-175" dirty="0">
                <a:latin typeface="Times New Roman"/>
                <a:cs typeface="Times New Roman"/>
              </a:rPr>
              <a:t>MP’A’,sin </a:t>
            </a:r>
            <a:r>
              <a:rPr sz="2700" b="1" i="1" spc="-245" dirty="0">
                <a:latin typeface="Times New Roman"/>
                <a:cs typeface="Times New Roman"/>
              </a:rPr>
              <a:t>r </a:t>
            </a:r>
            <a:r>
              <a:rPr sz="2700" b="1" i="1" spc="-135" dirty="0">
                <a:latin typeface="Times New Roman"/>
                <a:cs typeface="Times New Roman"/>
              </a:rPr>
              <a:t>=</a:t>
            </a:r>
            <a:r>
              <a:rPr sz="2700" b="1" i="1" spc="-245" dirty="0">
                <a:latin typeface="Times New Roman"/>
                <a:cs typeface="Times New Roman"/>
              </a:rPr>
              <a:t> </a:t>
            </a:r>
            <a:r>
              <a:rPr sz="2700" b="1" i="1" spc="-130" dirty="0">
                <a:latin typeface="Times New Roman"/>
                <a:cs typeface="Times New Roman"/>
              </a:rPr>
              <a:t>MP’/MA’</a:t>
            </a:r>
            <a:endParaRPr sz="2700">
              <a:latin typeface="Times New Roman"/>
              <a:cs typeface="Times New Roman"/>
            </a:endParaRPr>
          </a:p>
          <a:p>
            <a:pPr marL="4585335">
              <a:lnSpc>
                <a:spcPct val="100000"/>
              </a:lnSpc>
            </a:pPr>
            <a:r>
              <a:rPr sz="2700" b="1" i="1" spc="-180" dirty="0">
                <a:latin typeface="Times New Roman"/>
                <a:cs typeface="Times New Roman"/>
              </a:rPr>
              <a:t>sin </a:t>
            </a:r>
            <a:r>
              <a:rPr sz="2700" b="1" i="1" spc="-105" dirty="0">
                <a:latin typeface="Times New Roman"/>
                <a:cs typeface="Times New Roman"/>
              </a:rPr>
              <a:t>i </a:t>
            </a:r>
            <a:r>
              <a:rPr sz="2700" b="1" i="1" spc="-135" dirty="0">
                <a:latin typeface="Times New Roman"/>
                <a:cs typeface="Times New Roman"/>
              </a:rPr>
              <a:t>= </a:t>
            </a:r>
            <a:r>
              <a:rPr sz="2700" b="1" i="1" spc="-180" dirty="0">
                <a:latin typeface="Times New Roman"/>
                <a:cs typeface="Times New Roman"/>
              </a:rPr>
              <a:t>sin</a:t>
            </a:r>
            <a:r>
              <a:rPr sz="2700" b="1" i="1" spc="25" dirty="0">
                <a:latin typeface="Times New Roman"/>
                <a:cs typeface="Times New Roman"/>
              </a:rPr>
              <a:t> </a:t>
            </a:r>
            <a:r>
              <a:rPr sz="2700" b="1" i="1" spc="-245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  <a:p>
            <a:pPr marL="3975735">
              <a:lnSpc>
                <a:spcPct val="100000"/>
              </a:lnSpc>
              <a:tabLst>
                <a:tab pos="4898390" algn="l"/>
              </a:tabLst>
            </a:pPr>
            <a:r>
              <a:rPr sz="2700" b="1" i="1" spc="-254" dirty="0">
                <a:latin typeface="Times New Roman"/>
                <a:cs typeface="Times New Roman"/>
              </a:rPr>
              <a:t>or	</a:t>
            </a:r>
            <a:r>
              <a:rPr sz="2700" b="1" i="1" spc="-105" dirty="0">
                <a:latin typeface="Times New Roman"/>
                <a:cs typeface="Times New Roman"/>
              </a:rPr>
              <a:t>i </a:t>
            </a:r>
            <a:r>
              <a:rPr sz="2700" b="1" i="1" spc="-135" dirty="0">
                <a:latin typeface="Times New Roman"/>
                <a:cs typeface="Times New Roman"/>
              </a:rPr>
              <a:t>=</a:t>
            </a:r>
            <a:r>
              <a:rPr sz="2700" b="1" i="1" spc="-65" dirty="0">
                <a:latin typeface="Times New Roman"/>
                <a:cs typeface="Times New Roman"/>
              </a:rPr>
              <a:t> </a:t>
            </a:r>
            <a:r>
              <a:rPr sz="2700" b="1" i="1" spc="-245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  <a:p>
            <a:pPr marL="2756535">
              <a:lnSpc>
                <a:spcPct val="100000"/>
              </a:lnSpc>
              <a:spcBef>
                <a:spcPts val="5"/>
              </a:spcBef>
            </a:pPr>
            <a:r>
              <a:rPr sz="2700" b="1" i="1" spc="-225" dirty="0">
                <a:latin typeface="Times New Roman"/>
                <a:cs typeface="Times New Roman"/>
              </a:rPr>
              <a:t>angle </a:t>
            </a:r>
            <a:r>
              <a:rPr sz="2700" b="1" i="1" spc="-155" dirty="0">
                <a:latin typeface="Times New Roman"/>
                <a:cs typeface="Times New Roman"/>
              </a:rPr>
              <a:t>of </a:t>
            </a:r>
            <a:r>
              <a:rPr sz="2700" b="1" i="1" spc="-225" dirty="0">
                <a:latin typeface="Times New Roman"/>
                <a:cs typeface="Times New Roman"/>
              </a:rPr>
              <a:t>incidence </a:t>
            </a:r>
            <a:r>
              <a:rPr sz="2700" b="1" i="1" spc="-135" dirty="0">
                <a:latin typeface="Times New Roman"/>
                <a:cs typeface="Times New Roman"/>
              </a:rPr>
              <a:t>= </a:t>
            </a:r>
            <a:r>
              <a:rPr sz="2700" b="1" i="1" spc="-225" dirty="0">
                <a:latin typeface="Times New Roman"/>
                <a:cs typeface="Times New Roman"/>
              </a:rPr>
              <a:t>angle </a:t>
            </a:r>
            <a:r>
              <a:rPr sz="2700" b="1" i="1" spc="-155" dirty="0">
                <a:latin typeface="Times New Roman"/>
                <a:cs typeface="Times New Roman"/>
              </a:rPr>
              <a:t>of</a:t>
            </a:r>
            <a:r>
              <a:rPr sz="2700" b="1" i="1" spc="-150" dirty="0">
                <a:latin typeface="Times New Roman"/>
                <a:cs typeface="Times New Roman"/>
              </a:rPr>
              <a:t> </a:t>
            </a:r>
            <a:r>
              <a:rPr sz="2700" b="1" i="1" spc="-165" dirty="0">
                <a:latin typeface="Times New Roman"/>
                <a:cs typeface="Times New Roman"/>
              </a:rPr>
              <a:t>reflection.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b="1" i="1" spc="-225" dirty="0">
                <a:latin typeface="Times New Roman"/>
                <a:cs typeface="Times New Roman"/>
              </a:rPr>
              <a:t>This </a:t>
            </a:r>
            <a:r>
              <a:rPr sz="2700" b="1" i="1" spc="-145" dirty="0">
                <a:latin typeface="Times New Roman"/>
                <a:cs typeface="Times New Roman"/>
              </a:rPr>
              <a:t>is </a:t>
            </a:r>
            <a:r>
              <a:rPr sz="2700" b="1" i="1" spc="-160" dirty="0">
                <a:latin typeface="Times New Roman"/>
                <a:cs typeface="Times New Roman"/>
              </a:rPr>
              <a:t>the </a:t>
            </a:r>
            <a:r>
              <a:rPr sz="2700" b="1" i="1" spc="-95" dirty="0">
                <a:latin typeface="Times New Roman"/>
                <a:cs typeface="Times New Roman"/>
              </a:rPr>
              <a:t>law </a:t>
            </a:r>
            <a:r>
              <a:rPr sz="2700" b="1" i="1" spc="-155" dirty="0">
                <a:latin typeface="Times New Roman"/>
                <a:cs typeface="Times New Roman"/>
              </a:rPr>
              <a:t>of </a:t>
            </a:r>
            <a:r>
              <a:rPr sz="2700" b="1" i="1" spc="-175" dirty="0">
                <a:latin typeface="Times New Roman"/>
                <a:cs typeface="Times New Roman"/>
              </a:rPr>
              <a:t>reflection </a:t>
            </a:r>
            <a:r>
              <a:rPr sz="2700" b="1" i="1" spc="-150" dirty="0">
                <a:latin typeface="Times New Roman"/>
                <a:cs typeface="Times New Roman"/>
              </a:rPr>
              <a:t>of</a:t>
            </a:r>
            <a:r>
              <a:rPr sz="2700" b="1" i="1" spc="265" dirty="0">
                <a:latin typeface="Times New Roman"/>
                <a:cs typeface="Times New Roman"/>
              </a:rPr>
              <a:t> </a:t>
            </a:r>
            <a:r>
              <a:rPr sz="2700" b="1" i="1" spc="-125" dirty="0">
                <a:latin typeface="Times New Roman"/>
                <a:cs typeface="Times New Roman"/>
              </a:rPr>
              <a:t>light.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914400"/>
            <a:ext cx="896112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914400"/>
            <a:ext cx="1485900" cy="37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5394" y="905002"/>
            <a:ext cx="181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dt/dx </a:t>
            </a:r>
            <a:r>
              <a:rPr sz="1800" dirty="0">
                <a:latin typeface="Carlito"/>
                <a:cs typeface="Carlito"/>
              </a:rPr>
              <a:t>=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1/v[1/2(2x/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4590" y="866902"/>
            <a:ext cx="338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0" algn="l"/>
              </a:tabLst>
            </a:pPr>
            <a:r>
              <a:rPr sz="1800" dirty="0">
                <a:latin typeface="Carlito"/>
                <a:cs typeface="Carlito"/>
              </a:rPr>
              <a:t>)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+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½</a:t>
            </a:r>
            <a:r>
              <a:rPr sz="1800" spc="-5" dirty="0">
                <a:latin typeface="Carlito"/>
                <a:cs typeface="Carlito"/>
              </a:rPr>
              <a:t>(</a:t>
            </a:r>
            <a:r>
              <a:rPr sz="1800" spc="-10" dirty="0">
                <a:latin typeface="Carlito"/>
                <a:cs typeface="Carlito"/>
              </a:rPr>
              <a:t>2</a:t>
            </a:r>
            <a:r>
              <a:rPr sz="1800" spc="-5" dirty="0">
                <a:latin typeface="Carlito"/>
                <a:cs typeface="Carlito"/>
              </a:rPr>
              <a:t>(c</a:t>
            </a:r>
            <a:r>
              <a:rPr sz="1800" dirty="0">
                <a:latin typeface="Carlito"/>
                <a:cs typeface="Carlito"/>
              </a:rPr>
              <a:t>-</a:t>
            </a:r>
            <a:r>
              <a:rPr sz="1800" spc="-5" dirty="0">
                <a:latin typeface="Carlito"/>
                <a:cs typeface="Carlito"/>
              </a:rPr>
              <a:t>x)</a:t>
            </a:r>
            <a:r>
              <a:rPr sz="1800" spc="-15" dirty="0">
                <a:latin typeface="Carlito"/>
                <a:cs typeface="Carlito"/>
              </a:rPr>
              <a:t>(</a:t>
            </a:r>
            <a:r>
              <a:rPr sz="1800" dirty="0">
                <a:latin typeface="Carlito"/>
                <a:cs typeface="Carlito"/>
              </a:rPr>
              <a:t>-1</a:t>
            </a:r>
            <a:r>
              <a:rPr sz="1800" spc="-10" dirty="0">
                <a:latin typeface="Carlito"/>
                <a:cs typeface="Carlito"/>
              </a:rPr>
              <a:t>)</a:t>
            </a:r>
            <a:r>
              <a:rPr sz="1800" dirty="0">
                <a:latin typeface="Carlito"/>
                <a:cs typeface="Carlito"/>
              </a:rPr>
              <a:t>/	</a:t>
            </a:r>
            <a:r>
              <a:rPr sz="2700" baseline="1543" dirty="0">
                <a:latin typeface="Carlito"/>
                <a:cs typeface="Carlito"/>
              </a:rPr>
              <a:t>=0</a:t>
            </a:r>
            <a:endParaRPr sz="2700" baseline="1543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394" y="1623186"/>
            <a:ext cx="1802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PM/AM </a:t>
            </a:r>
            <a:r>
              <a:rPr sz="1800" spc="-155" dirty="0">
                <a:latin typeface="Arial"/>
                <a:cs typeface="Arial"/>
              </a:rPr>
              <a:t>=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MP’/MA’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357" y="223215"/>
            <a:ext cx="7409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295" dirty="0">
                <a:solidFill>
                  <a:srgbClr val="3333CC"/>
                </a:solidFill>
              </a:rPr>
              <a:t>(3) </a:t>
            </a:r>
            <a:r>
              <a:rPr sz="3600" i="1" spc="-235" dirty="0">
                <a:solidFill>
                  <a:srgbClr val="3333CC"/>
                </a:solidFill>
              </a:rPr>
              <a:t>Refraction </a:t>
            </a:r>
            <a:r>
              <a:rPr sz="3600" i="1" spc="-204" dirty="0">
                <a:solidFill>
                  <a:srgbClr val="3333CC"/>
                </a:solidFill>
              </a:rPr>
              <a:t>of </a:t>
            </a:r>
            <a:r>
              <a:rPr sz="3600" i="1" spc="-175" dirty="0">
                <a:solidFill>
                  <a:srgbClr val="3333CC"/>
                </a:solidFill>
              </a:rPr>
              <a:t>Light </a:t>
            </a:r>
            <a:r>
              <a:rPr sz="3600" i="1" spc="-325" dirty="0">
                <a:solidFill>
                  <a:srgbClr val="3333CC"/>
                </a:solidFill>
              </a:rPr>
              <a:t>from </a:t>
            </a:r>
            <a:r>
              <a:rPr sz="3600" i="1" spc="-290" dirty="0">
                <a:solidFill>
                  <a:srgbClr val="3333CC"/>
                </a:solidFill>
              </a:rPr>
              <a:t>a </a:t>
            </a:r>
            <a:r>
              <a:rPr sz="3600" i="1" spc="-280" dirty="0">
                <a:solidFill>
                  <a:srgbClr val="3333CC"/>
                </a:solidFill>
              </a:rPr>
              <a:t>Plane</a:t>
            </a:r>
            <a:r>
              <a:rPr sz="3600" i="1" spc="-65" dirty="0">
                <a:solidFill>
                  <a:srgbClr val="3333CC"/>
                </a:solidFill>
              </a:rPr>
              <a:t> </a:t>
            </a:r>
            <a:r>
              <a:rPr sz="3600" i="1" spc="-275" dirty="0">
                <a:solidFill>
                  <a:srgbClr val="3333CC"/>
                </a:solidFill>
              </a:rPr>
              <a:t>Surface:-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447800" y="1524000"/>
            <a:ext cx="6019800" cy="491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411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‘A ray of light in passing from one point to the other through any  number of reflection or refractions follows a path for which the optical path is either minimum or maximum i.e., extremum’ (or in  other words, the optical path is stationary).</vt:lpstr>
      <vt:lpstr>Slide 4</vt:lpstr>
      <vt:lpstr>Slide 5</vt:lpstr>
      <vt:lpstr>(b) The angle of incidence is equal to the angle of  reflection.</vt:lpstr>
      <vt:lpstr>In Fig., let a ray of light reaches from a point A to a point  A’ after reflection from a plane surface XY following the  path AMA’ . The normals from the points A and A’ on the  surface XY are respectively AP and  A’P’. Let AP=a,  A’P’=b, PP’=d, PM=x, hence MP’=d-x.</vt:lpstr>
      <vt:lpstr>By fermat’s principle , for the actual path dt/dx=0</vt:lpstr>
      <vt:lpstr>(3) Refraction of Light from a Plane Surface:-</vt:lpstr>
      <vt:lpstr>In Fig., a light ray from a point A on medium 1 (refractive  index μ1) reaches a point A’ in medium 2(refractive index μ2)  after refraction through a surface XY through the path  AMA’. The normals from the points A and A’ on the surface  XY are respectively AP and A’P’. Let AP=a, A’P’=b, PP’= d, PM=x and MP’=d-x .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 L Ahuja</dc:creator>
  <cp:lastModifiedBy>B L Ahuja</cp:lastModifiedBy>
  <cp:revision>1</cp:revision>
  <dcterms:created xsi:type="dcterms:W3CDTF">2020-09-17T09:56:43Z</dcterms:created>
  <dcterms:modified xsi:type="dcterms:W3CDTF">2020-09-17T10:00:41Z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2020-09-17T00:00:00Z</vt:filetime>
  </property>
</Properties>
</file>