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7" r:id="rId10"/>
    <p:sldId id="268" r:id="rId11"/>
    <p:sldId id="270" r:id="rId12"/>
    <p:sldId id="271" r:id="rId13"/>
    <p:sldId id="272" r:id="rId14"/>
    <p:sldId id="269" r:id="rId15"/>
    <p:sldId id="273" r:id="rId16"/>
    <p:sldId id="274" r:id="rId17"/>
    <p:sldId id="275" r:id="rId18"/>
    <p:sldId id="263" r:id="rId19"/>
    <p:sldId id="277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Department of Psychology,</a:t>
            </a:r>
          </a:p>
          <a:p>
            <a:pPr algn="r"/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UCSSH, MLSU, Udaipur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sz="2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Hema</a:t>
            </a:r>
            <a:r>
              <a:rPr lang="en-I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IN" sz="2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Mehar</a:t>
            </a:r>
            <a:r>
              <a:rPr lang="en-I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(Assistant Professor)</a:t>
            </a:r>
            <a:endParaRPr lang="en-IN" sz="27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Placeholder 4" descr="th (2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31" b="131"/>
          <a:stretch>
            <a:fillRect/>
          </a:stretch>
        </p:blipFill>
        <p:spPr>
          <a:xfrm>
            <a:off x="914400" y="228600"/>
            <a:ext cx="67818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 1. Obedience &amp; Punishment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Earliest stage of moral development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Common in young children.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Children see rules as fixed and absolute.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Obeying the rules is important to avoid punishment.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Morality is motivated solely by punishment.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Children obey rules to avoid punishment.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“ what will happen to me??”</a:t>
            </a: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“ I will keep quiet so that teacher won’t get mad at me”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 2 - Instrumental purpose / Individualism &amp; Exchange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Also known as personal reward orientation.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Children account individual points of view.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Reciprocity is possible but only if it serves one’s own interest. i.e. Tit For Tat stage.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“ you scratch my back,  I’ll scratch yours”.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Children conform to rules out of self interest and consideration for what others can do for them. 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Focuses on individualism and different perspectives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goal is to avoid punishment.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Children recognize that there is not just one right view and that different individuals have different viewpoints.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E.g.. “ I will let you copy mine if you do my homework”</a:t>
            </a:r>
          </a:p>
          <a:p>
            <a:pPr algn="just"/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Level 2 – Conventional morality 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Also known as morality of conventional role conformity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This level is typically reached after age 10.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focus on following social norms and customs.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have internalized the standard of authority figures       (begin to internalize the moral standards of valued adult role models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are concerned about being “good”, pleasing others and maintain the social order.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Reasoning is based on the norms of the group to which the person belongs.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 3 - Interpersonal Relationships/ Maintaining mutual relationships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Also known as “ Good boy Good Girl” Orientation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“ Am I a good boy or girl?”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Maintaining mutual relationships, approval of others, the golden rule.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Children want to please and help others, can judge the intentions of others, and develop their own ideas of what a good person is. ( emphasizes the maintenance happy interpersonal relationships and pleasing others)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evaluate an act according to the motive behind it or the person performing it, and they take circumstance into account.</a:t>
            </a: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“ I will buy that dress so that my friends will like me”.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 4 - Maintaining social order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Considers society as a whole when making judgements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“ what if everybody did it?”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are concerned with doing their duty, showing respect for higher authority and maintaining the social order.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Focus in on maintaining law &amp; order by following rules, doing one’s duty and respecting authority.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Becomes aware of the wider rules of society to avoid guilt.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Please individuals to maintaining social order  by following social norms, customs and laws.</a:t>
            </a: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“ You should not bunk the class because its against school rules”.</a:t>
            </a:r>
          </a:p>
          <a:p>
            <a:pPr algn="just"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Level 3 - Post conventional morality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Also called as morality of autonomous moral principle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Ages between early adolescence or not until young adulthood or never.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Judgement is based on self chosen principles.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now recognize conflicts between moral standards and make their own judgements on the basis of principles of right, fairness and justice.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generally do not reach this level of moral reasoning until at least early adolescence, or more commonly in young adulthood, if ever.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Moral reasoning is based on individual rights and justice.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 5- Social contract &amp; Individual rights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think in rational terms, valuing the will of the majority and the welfare of society.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recognize that there are times when human need and the law conflict, they believe it is better for society in the long run if they obey the law.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Laws are important but members of the society should agree upon these standards.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Becomes aware there are times when they will work against rules or the interest of particular individuals.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Emphasis on the social contract and the maintenance of individual rights.</a:t>
            </a: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“ It is her own decision, we should just respect that”.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Stage 6 - Universal Principles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do what they as individuals think is right, regardless of legal restrictions or the opinions of others.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act in accordance with internalized standards, knowing that they would condemn themselves if they did not. ( follow these internalized principles of justice, even if its against the law)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Moral judgement is motivated by one’s own conscience.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have developed their own set of moral guidelines which may or may not fit the law.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E.g. “ if abortion become legal in our country, I will be one of the people who will be against it because its against God’s law”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Nelson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mandela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mahatma Gandhi.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Theory of Moral Development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 descr="kolberg-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51139" y="1600200"/>
            <a:ext cx="6476671" cy="44958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Criticism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c7bc1faa4ad486adc5a09d447896ad9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676400"/>
            <a:ext cx="4114800" cy="4571999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Carl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gilligam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criticized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Individualised socialised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researcch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Not on culture, gender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differnces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It is not universal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Biography of Kohlberg's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Born on 15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October, 1927 in Bronxville, Newyork.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1949 - He begins his doctoral work at the university of Chicago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1958 – He completes hid doctoral dissertations research on the moral development of child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1969- As a result of his dissertation research, Kohlberg's found professional fame.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1n 1971 -  while conducting cross-cultural work in Belize, Kohlberg contracts a tropical disease that plague him physically and mentally for the next sixteen years.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In1987 – On leave from a Massachusetts hospital where he is seeking treatment for the above illness,  Kohlberg commits suicide by drowning himself in Boston harbour. He was 59years old.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Thanks 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thankyou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52278" y="1600200"/>
            <a:ext cx="4874394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Theory of moral development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Kohlberg extended piaget’s theory, proposed that moral development is continual process that occurs throughout the lifespan.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He based his theory upon research and interviews with group of young children.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 series of moral dilemmas were presented to these participants and they were also interviewed to determine the reasoning behind their judgement of each scenario.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moral dilemma is a conflict in which you have to choose between two or more actions and have moral reasons for choosing each action. 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moral-dilemma-definition-examples-quiz_11707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93208" y="1600200"/>
            <a:ext cx="7992533" cy="44958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One of the best known stories of Kohlberg's (1958) concerns a man called Heinz who lived somewhere in Europe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maxresdefault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57400"/>
            <a:ext cx="4038600" cy="3428999"/>
          </a:xfrm>
        </p:spPr>
      </p:pic>
      <p:pic>
        <p:nvPicPr>
          <p:cNvPr id="6" name="Content Placeholder 5" descr="the-heinz-dilemma-n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267200" y="1524000"/>
            <a:ext cx="46482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Heinz Dilemma</a:t>
            </a:r>
            <a:endParaRPr lang="en-IN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Should the Husband have done that ?...... </a:t>
            </a:r>
          </a:p>
          <a:p>
            <a:pPr algn="ctr">
              <a:buNone/>
            </a:pPr>
            <a:r>
              <a:rPr lang="en-I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 yes/no then why do you think so?</a:t>
            </a:r>
            <a:endParaRPr lang="en-IN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Three Levels of Kohlberg's Theory of Moral Development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kohlbergs-theory-on-moral-development-3-63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5403" y="1600200"/>
            <a:ext cx="5988143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Theory of  Moral Development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Kohlbergs-Levels-and-Stages-of-Moral-Developmen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1350" y="1862137"/>
            <a:ext cx="8096250" cy="3971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Level 1 -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Preconventional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Morality</a:t>
            </a:r>
            <a:endParaRPr lang="en-I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This level is typically of children ages 4 to 10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First level of Kohlberg's theory of moral reasoning.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person is motivated by Obedience to authority.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Commonly associated with young children.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Involves little thought about morality.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People act under external controls.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obey rules to avoid punishment or reap rewards, or act out of self interest.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802</TotalTime>
  <Words>1177</Words>
  <Application>Microsoft Office PowerPoint</Application>
  <PresentationFormat>On-screen Show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 Dr. Hema K Mehar (Assistant Professor)</vt:lpstr>
      <vt:lpstr>Biography of Kohlberg's</vt:lpstr>
      <vt:lpstr>Theory of moral development</vt:lpstr>
      <vt:lpstr>A moral dilemma is a conflict in which you have to choose between two or more actions and have moral reasons for choosing each action. </vt:lpstr>
      <vt:lpstr>One of the best known stories of Kohlberg's (1958) concerns a man called Heinz who lived somewhere in Europe</vt:lpstr>
      <vt:lpstr>Heinz Dilemma</vt:lpstr>
      <vt:lpstr>Three Levels of Kohlberg's Theory of Moral Development</vt:lpstr>
      <vt:lpstr>Theory of  Moral Development</vt:lpstr>
      <vt:lpstr>Level 1 - Preconventional Morality</vt:lpstr>
      <vt:lpstr>Stage 1. Obedience &amp; Punishment</vt:lpstr>
      <vt:lpstr>Stage 2 - Instrumental purpose / Individualism &amp; Exchange</vt:lpstr>
      <vt:lpstr>Level 2 – Conventional morality </vt:lpstr>
      <vt:lpstr>Stage 3 - Interpersonal Relationships/ Maintaining mutual relationships</vt:lpstr>
      <vt:lpstr>Stage 4 - Maintaining social order</vt:lpstr>
      <vt:lpstr>Level 3 - Post conventional morality</vt:lpstr>
      <vt:lpstr>Stage 5- Social contract &amp; Individual rights</vt:lpstr>
      <vt:lpstr>Stage 6 - Universal Principles</vt:lpstr>
      <vt:lpstr>Theory of Moral Development</vt:lpstr>
      <vt:lpstr>Criticism</vt:lpstr>
      <vt:lpstr>Thanks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69</cp:revision>
  <dcterms:created xsi:type="dcterms:W3CDTF">2006-08-16T00:00:00Z</dcterms:created>
  <dcterms:modified xsi:type="dcterms:W3CDTF">2020-05-01T14:24:20Z</dcterms:modified>
</cp:coreProperties>
</file>