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57" r:id="rId4"/>
    <p:sldId id="258" r:id="rId5"/>
    <p:sldId id="259" r:id="rId6"/>
    <p:sldId id="260" r:id="rId7"/>
    <p:sldId id="266" r:id="rId8"/>
    <p:sldId id="267" r:id="rId9"/>
    <p:sldId id="261" r:id="rId10"/>
    <p:sldId id="272" r:id="rId11"/>
    <p:sldId id="262" r:id="rId12"/>
    <p:sldId id="263" r:id="rId13"/>
    <p:sldId id="268" r:id="rId14"/>
    <p:sldId id="270" r:id="rId15"/>
    <p:sldId id="264" r:id="rId16"/>
    <p:sldId id="265"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5" autoAdjust="0"/>
    <p:restoredTop sz="94672" autoAdjust="0"/>
  </p:normalViewPr>
  <p:slideViewPr>
    <p:cSldViewPr snapToGrid="0" snapToObjects="1">
      <p:cViewPr varScale="1">
        <p:scale>
          <a:sx n="83" d="100"/>
          <a:sy n="83" d="100"/>
        </p:scale>
        <p:origin x="-1728" y="-112"/>
      </p:cViewPr>
      <p:guideLst>
        <p:guide orient="horz" pos="2160"/>
        <p:guide pos="2880"/>
      </p:guideLst>
    </p:cSldViewPr>
  </p:slideViewPr>
  <p:outlineViewPr>
    <p:cViewPr>
      <p:scale>
        <a:sx n="33" d="100"/>
        <a:sy n="33" d="100"/>
      </p:scale>
      <p:origin x="0" y="280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03/04/19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976992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03/04/19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963317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03/04/19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360196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03/04/19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078515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03/04/19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567404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03/04/19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515491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03/04/19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133968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03/04/19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581545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03/04/19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4133029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03/04/19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782273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03/04/19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60368490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03/04/19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10680781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Concepts relating to Mortgage</a:t>
            </a:r>
            <a:endParaRPr lang="en-US" dirty="0"/>
          </a:p>
        </p:txBody>
      </p:sp>
    </p:spTree>
    <p:extLst>
      <p:ext uri="{BB962C8B-B14F-4D97-AF65-F5344CB8AC3E}">
        <p14:creationId xmlns:p14="http://schemas.microsoft.com/office/powerpoint/2010/main" val="939014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4307" y="2130425"/>
            <a:ext cx="8270955" cy="1470025"/>
          </a:xfrm>
        </p:spPr>
        <p:txBody>
          <a:bodyPr/>
          <a:lstStyle/>
          <a:p>
            <a:r>
              <a:rPr lang="en-US" dirty="0" smtClean="0"/>
              <a:t>CONTRIBUTION IN MORTGAGE-DEBT</a:t>
            </a:r>
            <a:endParaRPr lang="en-US" dirty="0"/>
          </a:p>
        </p:txBody>
      </p:sp>
      <p:sp>
        <p:nvSpPr>
          <p:cNvPr id="3" name="Subtitle 2"/>
          <p:cNvSpPr>
            <a:spLocks noGrp="1"/>
          </p:cNvSpPr>
          <p:nvPr>
            <p:ph type="subTitle" idx="1"/>
          </p:nvPr>
        </p:nvSpPr>
        <p:spPr/>
        <p:txBody>
          <a:bodyPr/>
          <a:lstStyle/>
          <a:p>
            <a:r>
              <a:rPr lang="en-US" dirty="0" smtClean="0">
                <a:solidFill>
                  <a:schemeClr val="tx1">
                    <a:lumMod val="75000"/>
                    <a:lumOff val="25000"/>
                  </a:schemeClr>
                </a:solidFill>
              </a:rPr>
              <a:t>Section 82</a:t>
            </a:r>
            <a:endParaRPr lang="en-US" dirty="0">
              <a:solidFill>
                <a:schemeClr val="tx1">
                  <a:lumMod val="75000"/>
                  <a:lumOff val="25000"/>
                </a:schemeClr>
              </a:solidFill>
            </a:endParaRPr>
          </a:p>
        </p:txBody>
      </p:sp>
    </p:spTree>
    <p:extLst>
      <p:ext uri="{BB962C8B-B14F-4D97-AF65-F5344CB8AC3E}">
        <p14:creationId xmlns:p14="http://schemas.microsoft.com/office/powerpoint/2010/main" val="2622999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 in Mortgage-debt</a:t>
            </a:r>
            <a:endParaRPr lang="en-US" dirty="0"/>
          </a:p>
        </p:txBody>
      </p:sp>
      <p:sp>
        <p:nvSpPr>
          <p:cNvPr id="3" name="Content Placeholder 2"/>
          <p:cNvSpPr>
            <a:spLocks noGrp="1"/>
          </p:cNvSpPr>
          <p:nvPr>
            <p:ph idx="1"/>
          </p:nvPr>
        </p:nvSpPr>
        <p:spPr>
          <a:xfrm>
            <a:off x="457200" y="1600200"/>
            <a:ext cx="8365152" cy="4883879"/>
          </a:xfrm>
        </p:spPr>
        <p:txBody>
          <a:bodyPr>
            <a:normAutofit fontScale="77500" lnSpcReduction="20000"/>
          </a:bodyPr>
          <a:lstStyle/>
          <a:p>
            <a:pPr algn="just"/>
            <a:r>
              <a:rPr lang="en-US" dirty="0"/>
              <a:t>Section </a:t>
            </a:r>
            <a:r>
              <a:rPr lang="en-US" dirty="0" smtClean="0"/>
              <a:t>82 </a:t>
            </a:r>
            <a:r>
              <a:rPr lang="en-US" dirty="0"/>
              <a:t>of </a:t>
            </a:r>
            <a:r>
              <a:rPr lang="en-US" dirty="0" smtClean="0"/>
              <a:t>the Transfer of Property Act, </a:t>
            </a:r>
            <a:r>
              <a:rPr lang="en-US" dirty="0"/>
              <a:t>deals with </a:t>
            </a:r>
            <a:r>
              <a:rPr lang="en-US" dirty="0" smtClean="0"/>
              <a:t>Contribution in mortgage-debt. The </a:t>
            </a:r>
            <a:r>
              <a:rPr lang="en-US" b="1" dirty="0" smtClean="0"/>
              <a:t>doctrine of contribution</a:t>
            </a:r>
            <a:r>
              <a:rPr lang="en-US" dirty="0" smtClean="0"/>
              <a:t> requires that persons under a common burden share that burden equitably.</a:t>
            </a:r>
          </a:p>
          <a:p>
            <a:pPr algn="just"/>
            <a:r>
              <a:rPr lang="en-US" dirty="0" smtClean="0"/>
              <a:t>According </a:t>
            </a:r>
            <a:r>
              <a:rPr lang="en-US" dirty="0"/>
              <a:t>to Sec. </a:t>
            </a:r>
            <a:r>
              <a:rPr lang="en-US" dirty="0" smtClean="0"/>
              <a:t>82 </a:t>
            </a:r>
            <a:r>
              <a:rPr lang="en-US" dirty="0"/>
              <a:t>of the Transfer of Property Act:</a:t>
            </a:r>
          </a:p>
          <a:p>
            <a:pPr marL="0" indent="0" algn="just">
              <a:buNone/>
            </a:pPr>
            <a:r>
              <a:rPr lang="en-US" dirty="0" smtClean="0"/>
              <a:t>If the mortgaged property(s) </a:t>
            </a:r>
            <a:r>
              <a:rPr lang="en-US" dirty="0"/>
              <a:t>belongs to two or more persons having distinct and separate rights of ownership </a:t>
            </a:r>
            <a:r>
              <a:rPr lang="en-US" dirty="0" smtClean="0"/>
              <a:t>in the property, then the parts or portions belonging to each are </a:t>
            </a:r>
            <a:r>
              <a:rPr lang="en-US" dirty="0"/>
              <a:t>liable to contribute </a:t>
            </a:r>
            <a:r>
              <a:rPr lang="en-US" i="1" dirty="0" smtClean="0"/>
              <a:t>ratably</a:t>
            </a:r>
            <a:r>
              <a:rPr lang="en-US" dirty="0" smtClean="0"/>
              <a:t> </a:t>
            </a:r>
            <a:r>
              <a:rPr lang="en-US" dirty="0"/>
              <a:t>to the debt secured by the </a:t>
            </a:r>
            <a:r>
              <a:rPr lang="en-US" dirty="0" smtClean="0"/>
              <a:t>mortgage. </a:t>
            </a:r>
          </a:p>
          <a:p>
            <a:pPr marL="0" indent="0" algn="just">
              <a:buNone/>
            </a:pPr>
            <a:r>
              <a:rPr lang="en-US" dirty="0" smtClean="0"/>
              <a:t>The rate of contribution will be decided as per the value of that portion at </a:t>
            </a:r>
            <a:r>
              <a:rPr lang="en-US" dirty="0"/>
              <a:t>the date of the </a:t>
            </a:r>
            <a:r>
              <a:rPr lang="en-US" dirty="0" smtClean="0"/>
              <a:t>mortgage and the value of any other </a:t>
            </a:r>
            <a:r>
              <a:rPr lang="en-US" dirty="0"/>
              <a:t>mortgage or charge </a:t>
            </a:r>
            <a:r>
              <a:rPr lang="en-US" dirty="0" smtClean="0"/>
              <a:t>on that portion has to be deducted from the amount. (</a:t>
            </a:r>
            <a:r>
              <a:rPr lang="en-US" dirty="0"/>
              <a:t>in the absence of a contract to the contrary)</a:t>
            </a:r>
            <a:r>
              <a:rPr lang="en-US" dirty="0" smtClean="0"/>
              <a:t>.</a:t>
            </a:r>
          </a:p>
          <a:p>
            <a:endParaRPr lang="en-US" dirty="0"/>
          </a:p>
        </p:txBody>
      </p:sp>
    </p:spTree>
    <p:extLst>
      <p:ext uri="{BB962C8B-B14F-4D97-AF65-F5344CB8AC3E}">
        <p14:creationId xmlns:p14="http://schemas.microsoft.com/office/powerpoint/2010/main" val="1718839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4000" dirty="0" smtClean="0"/>
              <a:t>Doctrine of Contribution</a:t>
            </a:r>
            <a:endParaRPr lang="en-US" sz="4000" dirty="0"/>
          </a:p>
        </p:txBody>
      </p:sp>
      <p:sp>
        <p:nvSpPr>
          <p:cNvPr id="3" name="Content Placeholder 2"/>
          <p:cNvSpPr>
            <a:spLocks noGrp="1"/>
          </p:cNvSpPr>
          <p:nvPr>
            <p:ph idx="1"/>
          </p:nvPr>
        </p:nvSpPr>
        <p:spPr>
          <a:xfrm>
            <a:off x="150381" y="985981"/>
            <a:ext cx="8772225" cy="5598367"/>
          </a:xfrm>
        </p:spPr>
        <p:txBody>
          <a:bodyPr>
            <a:normAutofit fontScale="70000" lnSpcReduction="20000"/>
          </a:bodyPr>
          <a:lstStyle/>
          <a:p>
            <a:pPr algn="just"/>
            <a:r>
              <a:rPr lang="en-US" sz="3400" dirty="0" smtClean="0">
                <a:effectLst/>
              </a:rPr>
              <a:t>If several properties belonging to several persons are mortgaged to secure a debt due to taking of a loan, the law says that each property should contribute towards the debt in proportion to its value. This is called the doctrine of contribution.</a:t>
            </a:r>
            <a:endParaRPr lang="en-US" sz="3400" dirty="0"/>
          </a:p>
          <a:p>
            <a:pPr algn="just"/>
            <a:r>
              <a:rPr lang="en-US" sz="3400" dirty="0" smtClean="0">
                <a:effectLst/>
              </a:rPr>
              <a:t>This law refers to the scheme of ratable distribution.</a:t>
            </a:r>
          </a:p>
          <a:p>
            <a:pPr algn="just"/>
            <a:r>
              <a:rPr lang="en-US" sz="3400" dirty="0" smtClean="0">
                <a:effectLst/>
              </a:rPr>
              <a:t>If some persons takes a loan from one person by mortgaging their separate properties which may be of different values and the mortgagee/creditor </a:t>
            </a:r>
            <a:r>
              <a:rPr lang="en-US" sz="3400" dirty="0" smtClean="0">
                <a:effectLst/>
              </a:rPr>
              <a:t>realizes </a:t>
            </a:r>
            <a:r>
              <a:rPr lang="en-US" sz="3400" dirty="0" smtClean="0">
                <a:effectLst/>
              </a:rPr>
              <a:t>the loan amount from only one of the properties, the owner of such property can compel the other property owner to contribute in proportion to its value for the amount </a:t>
            </a:r>
            <a:r>
              <a:rPr lang="en-US" sz="3400" dirty="0" smtClean="0">
                <a:effectLst/>
              </a:rPr>
              <a:t>realized </a:t>
            </a:r>
            <a:r>
              <a:rPr lang="en-US" sz="3400" dirty="0" smtClean="0">
                <a:effectLst/>
              </a:rPr>
              <a:t>by the mortgagee.</a:t>
            </a:r>
          </a:p>
          <a:p>
            <a:pPr algn="just"/>
            <a:r>
              <a:rPr lang="en-US" sz="3400" dirty="0" smtClean="0">
                <a:effectLst/>
              </a:rPr>
              <a:t>For example if the property X belongs to A and the property Y belongs to B, and A and B jointly executes a mortgage of both the properties for securing a loan taken from C. Later C </a:t>
            </a:r>
            <a:r>
              <a:rPr lang="en-US" sz="3400" dirty="0" smtClean="0">
                <a:effectLst/>
              </a:rPr>
              <a:t>realized </a:t>
            </a:r>
            <a:r>
              <a:rPr lang="en-US" sz="3400" dirty="0" smtClean="0">
                <a:effectLst/>
              </a:rPr>
              <a:t>the debt from property X alone. In this case B must contribute </a:t>
            </a:r>
            <a:r>
              <a:rPr lang="en-US" sz="3400" dirty="0" smtClean="0">
                <a:effectLst/>
              </a:rPr>
              <a:t>ratably </a:t>
            </a:r>
            <a:r>
              <a:rPr lang="en-US" sz="3400" dirty="0" smtClean="0">
                <a:effectLst/>
              </a:rPr>
              <a:t>in proportion to the value of his property Y. Here A can claim contribution from B.</a:t>
            </a:r>
          </a:p>
          <a:p>
            <a:endParaRPr lang="en-US" dirty="0"/>
          </a:p>
        </p:txBody>
      </p:sp>
    </p:spTree>
    <p:extLst>
      <p:ext uri="{BB962C8B-B14F-4D97-AF65-F5344CB8AC3E}">
        <p14:creationId xmlns:p14="http://schemas.microsoft.com/office/powerpoint/2010/main" val="1249439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GB" sz="4000" dirty="0"/>
              <a:t>Marshalling supersedes contribution </a:t>
            </a:r>
            <a:endParaRPr lang="en-US" sz="4000" dirty="0"/>
          </a:p>
        </p:txBody>
      </p:sp>
      <p:sp>
        <p:nvSpPr>
          <p:cNvPr id="3" name="Content Placeholder 2"/>
          <p:cNvSpPr>
            <a:spLocks noGrp="1"/>
          </p:cNvSpPr>
          <p:nvPr>
            <p:ph idx="1"/>
          </p:nvPr>
        </p:nvSpPr>
        <p:spPr>
          <a:xfrm>
            <a:off x="150381" y="985981"/>
            <a:ext cx="8772225" cy="5598367"/>
          </a:xfrm>
        </p:spPr>
        <p:txBody>
          <a:bodyPr>
            <a:normAutofit fontScale="85000" lnSpcReduction="20000"/>
          </a:bodyPr>
          <a:lstStyle/>
          <a:p>
            <a:pPr algn="just"/>
            <a:r>
              <a:rPr lang="en-GB" sz="3000" dirty="0" smtClean="0"/>
              <a:t>The last </a:t>
            </a:r>
            <a:r>
              <a:rPr lang="en-GB" sz="3000" dirty="0" err="1" smtClean="0"/>
              <a:t>para</a:t>
            </a:r>
            <a:r>
              <a:rPr lang="en-GB" sz="3000" dirty="0" smtClean="0"/>
              <a:t>. </a:t>
            </a:r>
            <a:r>
              <a:rPr lang="en-GB" sz="3000" dirty="0"/>
              <a:t>of Section 82 provides that marshalling supersedes </a:t>
            </a:r>
            <a:r>
              <a:rPr lang="en-GB" sz="3000" dirty="0" smtClean="0"/>
              <a:t>contribution. </a:t>
            </a:r>
            <a:r>
              <a:rPr lang="en-GB" sz="3000" dirty="0"/>
              <a:t>I</a:t>
            </a:r>
            <a:r>
              <a:rPr lang="en-GB" sz="3000" dirty="0" smtClean="0"/>
              <a:t>f </a:t>
            </a:r>
            <a:r>
              <a:rPr lang="en-GB" sz="3000" dirty="0"/>
              <a:t>there is any conflict between the right of marshalling and </a:t>
            </a:r>
            <a:r>
              <a:rPr lang="en-GB" sz="3000" dirty="0" smtClean="0"/>
              <a:t>contribution, </a:t>
            </a:r>
            <a:r>
              <a:rPr lang="en-GB" sz="3000" dirty="0"/>
              <a:t>the right of marshalling prevails over that of </a:t>
            </a:r>
            <a:r>
              <a:rPr lang="en-GB" sz="3000" dirty="0" smtClean="0"/>
              <a:t>contribution. </a:t>
            </a:r>
            <a:r>
              <a:rPr lang="en-GB" sz="3000" dirty="0"/>
              <a:t>T</a:t>
            </a:r>
            <a:r>
              <a:rPr lang="en-GB" sz="3000" dirty="0" smtClean="0"/>
              <a:t>herefore </a:t>
            </a:r>
            <a:r>
              <a:rPr lang="en-GB" sz="3000" dirty="0"/>
              <a:t>the contribution is subject </a:t>
            </a:r>
            <a:r>
              <a:rPr lang="en-GB" sz="3000" dirty="0" smtClean="0"/>
              <a:t>to marshalling. </a:t>
            </a:r>
          </a:p>
          <a:p>
            <a:pPr marL="1320800" indent="0" algn="just">
              <a:buNone/>
            </a:pPr>
            <a:r>
              <a:rPr lang="en-GB" sz="3000" dirty="0"/>
              <a:t>P</a:t>
            </a:r>
            <a:r>
              <a:rPr lang="en-GB" sz="3000" dirty="0" smtClean="0"/>
              <a:t>roperties </a:t>
            </a:r>
            <a:r>
              <a:rPr lang="en-GB" sz="3000" dirty="0"/>
              <a:t>X and Y are owned by one person </a:t>
            </a:r>
            <a:endParaRPr lang="en-US" sz="3000" dirty="0"/>
          </a:p>
          <a:p>
            <a:pPr marL="1320800" indent="0" algn="just">
              <a:buNone/>
            </a:pPr>
            <a:r>
              <a:rPr lang="en-GB" sz="3000" dirty="0"/>
              <a:t>P</a:t>
            </a:r>
            <a:r>
              <a:rPr lang="en-GB" sz="3000" dirty="0" smtClean="0"/>
              <a:t>roperty </a:t>
            </a:r>
            <a:r>
              <a:rPr lang="en-GB" sz="3000" dirty="0"/>
              <a:t>X is mortgaged to A </a:t>
            </a:r>
            <a:endParaRPr lang="en-US" sz="3000" dirty="0"/>
          </a:p>
          <a:p>
            <a:pPr marL="1320800" indent="0" algn="just">
              <a:buNone/>
            </a:pPr>
            <a:r>
              <a:rPr lang="en-GB" sz="3000" dirty="0"/>
              <a:t>P</a:t>
            </a:r>
            <a:r>
              <a:rPr lang="en-GB" sz="3000" dirty="0" smtClean="0"/>
              <a:t>roperty </a:t>
            </a:r>
            <a:r>
              <a:rPr lang="en-GB" sz="3000" dirty="0"/>
              <a:t>X and Y both are mortgaged to B </a:t>
            </a:r>
            <a:endParaRPr lang="en-US" sz="3000" dirty="0"/>
          </a:p>
          <a:p>
            <a:pPr marL="1320800" indent="0" algn="just">
              <a:buNone/>
            </a:pPr>
            <a:r>
              <a:rPr lang="en-GB" sz="3000" dirty="0"/>
              <a:t>P</a:t>
            </a:r>
            <a:r>
              <a:rPr lang="en-GB" sz="3000" dirty="0" smtClean="0"/>
              <a:t>roperty </a:t>
            </a:r>
            <a:r>
              <a:rPr lang="en-GB" sz="3000" dirty="0"/>
              <a:t>Y is mortgaged to C </a:t>
            </a:r>
            <a:endParaRPr lang="en-US" sz="3000" dirty="0"/>
          </a:p>
          <a:p>
            <a:pPr algn="just"/>
            <a:r>
              <a:rPr lang="en-GB" sz="3000" dirty="0"/>
              <a:t>Exercising the right of marshalling C can insist that B should recover his </a:t>
            </a:r>
            <a:r>
              <a:rPr lang="en-GB" sz="3000" dirty="0" smtClean="0"/>
              <a:t>debt </a:t>
            </a:r>
            <a:r>
              <a:rPr lang="en-GB" sz="3000" dirty="0"/>
              <a:t>first from property X. Under Section 82, properties X and y are liable to contribute to B’s mortgage in proportion of their values after deducting from X the amount of A’s mortgage. But C’s right of marshalling will prevail over contribution. Accordingly, C can require B to first recover as much of debt from X as he could from this property.</a:t>
            </a:r>
            <a:endParaRPr lang="en-US" sz="3000" dirty="0"/>
          </a:p>
          <a:p>
            <a:endParaRPr lang="en-US" dirty="0"/>
          </a:p>
        </p:txBody>
      </p:sp>
    </p:spTree>
    <p:extLst>
      <p:ext uri="{BB962C8B-B14F-4D97-AF65-F5344CB8AC3E}">
        <p14:creationId xmlns:p14="http://schemas.microsoft.com/office/powerpoint/2010/main" val="3823035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SUBROGATION</a:t>
            </a:r>
            <a:endParaRPr lang="en-US" dirty="0"/>
          </a:p>
        </p:txBody>
      </p:sp>
      <p:sp>
        <p:nvSpPr>
          <p:cNvPr id="3" name="Subtitle 2"/>
          <p:cNvSpPr>
            <a:spLocks noGrp="1"/>
          </p:cNvSpPr>
          <p:nvPr>
            <p:ph type="subTitle" idx="1"/>
          </p:nvPr>
        </p:nvSpPr>
        <p:spPr/>
        <p:txBody>
          <a:bodyPr/>
          <a:lstStyle/>
          <a:p>
            <a:r>
              <a:rPr lang="en-US" dirty="0" smtClean="0">
                <a:solidFill>
                  <a:schemeClr val="tx1">
                    <a:lumMod val="75000"/>
                    <a:lumOff val="25000"/>
                  </a:schemeClr>
                </a:solidFill>
              </a:rPr>
              <a:t>Section 92</a:t>
            </a:r>
            <a:endParaRPr lang="en-US" dirty="0">
              <a:solidFill>
                <a:schemeClr val="tx1">
                  <a:lumMod val="75000"/>
                  <a:lumOff val="25000"/>
                </a:schemeClr>
              </a:solidFill>
            </a:endParaRPr>
          </a:p>
        </p:txBody>
      </p:sp>
    </p:spTree>
    <p:extLst>
      <p:ext uri="{BB962C8B-B14F-4D97-AF65-F5344CB8AC3E}">
        <p14:creationId xmlns:p14="http://schemas.microsoft.com/office/powerpoint/2010/main" val="3724323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0538"/>
            <a:ext cx="8229600" cy="916292"/>
          </a:xfrm>
        </p:spPr>
        <p:txBody>
          <a:bodyPr/>
          <a:lstStyle/>
          <a:p>
            <a:r>
              <a:rPr lang="en-US" dirty="0" smtClean="0"/>
              <a:t>Subrogation</a:t>
            </a:r>
            <a:endParaRPr lang="en-US" dirty="0"/>
          </a:p>
        </p:txBody>
      </p:sp>
      <p:sp>
        <p:nvSpPr>
          <p:cNvPr id="3" name="Content Placeholder 2"/>
          <p:cNvSpPr>
            <a:spLocks noGrp="1"/>
          </p:cNvSpPr>
          <p:nvPr>
            <p:ph idx="1"/>
          </p:nvPr>
        </p:nvSpPr>
        <p:spPr>
          <a:xfrm>
            <a:off x="457200" y="1270078"/>
            <a:ext cx="8365152" cy="5214002"/>
          </a:xfrm>
        </p:spPr>
        <p:txBody>
          <a:bodyPr>
            <a:normAutofit fontScale="77500" lnSpcReduction="20000"/>
          </a:bodyPr>
          <a:lstStyle/>
          <a:p>
            <a:pPr algn="just"/>
            <a:r>
              <a:rPr lang="en-US" dirty="0"/>
              <a:t>Subrogation is a </a:t>
            </a:r>
            <a:r>
              <a:rPr lang="en-US" b="1" dirty="0"/>
              <a:t>right of a person to stand in the place of the creditor after paying off </a:t>
            </a:r>
            <a:r>
              <a:rPr lang="en-US" b="1" dirty="0" smtClean="0"/>
              <a:t>his liabilities</a:t>
            </a:r>
            <a:r>
              <a:rPr lang="en-US" dirty="0"/>
              <a:t>. </a:t>
            </a:r>
            <a:r>
              <a:rPr lang="en-US" b="1" dirty="0"/>
              <a:t>In case of mortgage, subrogation takes place only by redemption</a:t>
            </a:r>
            <a:r>
              <a:rPr lang="en-US" dirty="0"/>
              <a:t>. Therefore, </a:t>
            </a:r>
            <a:r>
              <a:rPr lang="en-US" dirty="0" smtClean="0"/>
              <a:t>in order </a:t>
            </a:r>
            <a:r>
              <a:rPr lang="en-US" dirty="0"/>
              <a:t>to be entitled to subrogation a person must pay </a:t>
            </a:r>
            <a:r>
              <a:rPr lang="en-US" b="1" dirty="0"/>
              <a:t>off the entire amount of a </a:t>
            </a:r>
            <a:r>
              <a:rPr lang="en-US" b="1" dirty="0" smtClean="0"/>
              <a:t>prior mortgage</a:t>
            </a:r>
            <a:r>
              <a:rPr lang="en-US" dirty="0"/>
              <a:t>. </a:t>
            </a:r>
            <a:r>
              <a:rPr lang="en-US" b="1" dirty="0"/>
              <a:t>A partial payment of the mortgage-debt cannot give rise to a claim for a </a:t>
            </a:r>
            <a:r>
              <a:rPr lang="en-US" b="1" dirty="0" smtClean="0"/>
              <a:t>partial subrogation</a:t>
            </a:r>
            <a:r>
              <a:rPr lang="en-US" b="1" dirty="0"/>
              <a:t>. </a:t>
            </a:r>
            <a:endParaRPr lang="en-US" b="1" dirty="0" smtClean="0"/>
          </a:p>
          <a:p>
            <a:pPr algn="just"/>
            <a:r>
              <a:rPr lang="en-US" dirty="0" smtClean="0"/>
              <a:t>Right </a:t>
            </a:r>
            <a:r>
              <a:rPr lang="en-US" dirty="0"/>
              <a:t>of Subrogation is statutorily recognized and described in </a:t>
            </a:r>
            <a:r>
              <a:rPr lang="en-US" i="1" dirty="0"/>
              <a:t>Section 92 of </a:t>
            </a:r>
            <a:r>
              <a:rPr lang="en-US" i="1" dirty="0" smtClean="0"/>
              <a:t>the</a:t>
            </a:r>
            <a:r>
              <a:rPr lang="en-US" dirty="0" smtClean="0"/>
              <a:t> </a:t>
            </a:r>
            <a:r>
              <a:rPr lang="en-US" i="1" dirty="0" smtClean="0"/>
              <a:t>Transfer </a:t>
            </a:r>
            <a:r>
              <a:rPr lang="en-US" i="1" dirty="0"/>
              <a:t>of Property Act, 1882</a:t>
            </a:r>
            <a:r>
              <a:rPr lang="en-US" dirty="0"/>
              <a:t>. </a:t>
            </a:r>
            <a:endParaRPr lang="en-US" dirty="0" smtClean="0"/>
          </a:p>
          <a:p>
            <a:pPr algn="just"/>
            <a:r>
              <a:rPr lang="en-US" dirty="0" smtClean="0"/>
              <a:t>The </a:t>
            </a:r>
            <a:r>
              <a:rPr lang="en-US" dirty="0"/>
              <a:t>doctrine of subrogation is based on the principles </a:t>
            </a:r>
            <a:r>
              <a:rPr lang="en-US" dirty="0" smtClean="0"/>
              <a:t>of equity</a:t>
            </a:r>
            <a:r>
              <a:rPr lang="en-US" dirty="0"/>
              <a:t>, justice and good conscience. The essence of the doctrine is that the party who pays </a:t>
            </a:r>
            <a:r>
              <a:rPr lang="en-US" dirty="0" smtClean="0"/>
              <a:t>off a </a:t>
            </a:r>
            <a:r>
              <a:rPr lang="en-US" dirty="0"/>
              <a:t>mortgage gets clothed with all the rights of the mortgagee. This doctrine was </a:t>
            </a:r>
            <a:r>
              <a:rPr lang="en-US" dirty="0" smtClean="0"/>
              <a:t>made applicable </a:t>
            </a:r>
            <a:r>
              <a:rPr lang="en-US" dirty="0"/>
              <a:t>even in those parts of India where the Act itself was not applicable.</a:t>
            </a:r>
          </a:p>
          <a:p>
            <a:endParaRPr lang="en-US" dirty="0"/>
          </a:p>
        </p:txBody>
      </p:sp>
    </p:spTree>
    <p:extLst>
      <p:ext uri="{BB962C8B-B14F-4D97-AF65-F5344CB8AC3E}">
        <p14:creationId xmlns:p14="http://schemas.microsoft.com/office/powerpoint/2010/main" val="30221065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217250"/>
            <a:ext cx="8448697" cy="6383810"/>
          </a:xfrm>
        </p:spPr>
        <p:txBody>
          <a:bodyPr>
            <a:normAutofit fontScale="77500" lnSpcReduction="20000"/>
          </a:bodyPr>
          <a:lstStyle/>
          <a:p>
            <a:pPr algn="just"/>
            <a:r>
              <a:rPr lang="en-US" sz="3400" dirty="0" smtClean="0"/>
              <a:t>Subrogation is the process of substituting one person in the place of another.</a:t>
            </a:r>
            <a:r>
              <a:rPr lang="en-US" sz="3400" dirty="0"/>
              <a:t> </a:t>
            </a:r>
            <a:r>
              <a:rPr lang="en-US" sz="3400" dirty="0" smtClean="0"/>
              <a:t>The substituting person succeeds to the claims and rights of the substituted person. A person, who pays a mortgage when the original debtor fails to pay, can obtain all the rights under the doctrine of subrogation.</a:t>
            </a:r>
          </a:p>
          <a:p>
            <a:pPr algn="just"/>
            <a:r>
              <a:rPr lang="en-US" sz="3400" dirty="0" smtClean="0"/>
              <a:t>Thus, </a:t>
            </a:r>
            <a:r>
              <a:rPr lang="en-US" sz="3400" dirty="0"/>
              <a:t>a</a:t>
            </a:r>
            <a:r>
              <a:rPr lang="en-US" sz="3400" dirty="0" smtClean="0"/>
              <a:t>ny </a:t>
            </a:r>
            <a:r>
              <a:rPr lang="en-US" sz="3400" dirty="0"/>
              <a:t>person who has advanced to </a:t>
            </a:r>
            <a:r>
              <a:rPr lang="en-US" sz="3400" dirty="0" smtClean="0"/>
              <a:t>mortgagor, </a:t>
            </a:r>
            <a:r>
              <a:rPr lang="en-US" sz="3400" b="1" dirty="0"/>
              <a:t>money with which the </a:t>
            </a:r>
            <a:r>
              <a:rPr lang="en-US" sz="3400" b="1" dirty="0" smtClean="0"/>
              <a:t>mortgage has </a:t>
            </a:r>
            <a:r>
              <a:rPr lang="en-US" sz="3400" b="1" dirty="0"/>
              <a:t>been redeemed </a:t>
            </a:r>
            <a:r>
              <a:rPr lang="en-US" sz="3400" dirty="0"/>
              <a:t>shall be subrogated to the rights of the mortgagee whose </a:t>
            </a:r>
            <a:r>
              <a:rPr lang="en-US" sz="3400" dirty="0" smtClean="0"/>
              <a:t>mortgage has </a:t>
            </a:r>
            <a:r>
              <a:rPr lang="en-US" sz="3400" dirty="0"/>
              <a:t>been redeemed</a:t>
            </a:r>
            <a:r>
              <a:rPr lang="en-US" sz="3400" b="1" dirty="0"/>
              <a:t>, </a:t>
            </a:r>
            <a:r>
              <a:rPr lang="en-US" sz="3400" b="1" dirty="0" smtClean="0"/>
              <a:t>and in case of such person being a stranger to mortgage, the </a:t>
            </a:r>
            <a:r>
              <a:rPr lang="en-US" sz="3400" b="1" dirty="0"/>
              <a:t>mortgagor </a:t>
            </a:r>
            <a:r>
              <a:rPr lang="en-US" sz="3400" b="1" dirty="0" smtClean="0"/>
              <a:t>has to </a:t>
            </a:r>
            <a:r>
              <a:rPr lang="en-US" sz="3400" b="1" dirty="0"/>
              <a:t>by a registered instrument </a:t>
            </a:r>
            <a:r>
              <a:rPr lang="en-US" sz="3400" b="1" dirty="0" smtClean="0"/>
              <a:t>agree </a:t>
            </a:r>
            <a:r>
              <a:rPr lang="en-US" sz="3400" b="1" dirty="0"/>
              <a:t>that </a:t>
            </a:r>
            <a:r>
              <a:rPr lang="en-US" sz="3400" b="1" dirty="0" smtClean="0"/>
              <a:t>such </a:t>
            </a:r>
            <a:r>
              <a:rPr lang="en-US" sz="3400" b="1" dirty="0" smtClean="0"/>
              <a:t>person(s) </a:t>
            </a:r>
            <a:r>
              <a:rPr lang="en-US" sz="3400" b="1" dirty="0"/>
              <a:t>shall be so </a:t>
            </a:r>
            <a:r>
              <a:rPr lang="en-US" sz="3400" b="1" dirty="0" smtClean="0"/>
              <a:t>subrogated</a:t>
            </a:r>
            <a:r>
              <a:rPr lang="en-US" sz="3400" dirty="0" smtClean="0"/>
              <a:t>.</a:t>
            </a:r>
            <a:endParaRPr lang="en-US" sz="3400" b="1" dirty="0"/>
          </a:p>
          <a:p>
            <a:pPr algn="just"/>
            <a:r>
              <a:rPr lang="en-US" sz="3400" dirty="0"/>
              <a:t>Where mortgagor redeems, subrogation not applicable. The mortgagor who discharges </a:t>
            </a:r>
            <a:r>
              <a:rPr lang="en-US" sz="3400" dirty="0" smtClean="0"/>
              <a:t>a prior </a:t>
            </a:r>
            <a:r>
              <a:rPr lang="en-US" sz="3400" dirty="0"/>
              <a:t>debt is not entitled to be subrogated to the rights and remedies of his creditor. This </a:t>
            </a:r>
            <a:r>
              <a:rPr lang="en-US" sz="3400" dirty="0" smtClean="0"/>
              <a:t>is because </a:t>
            </a:r>
            <a:r>
              <a:rPr lang="en-US" sz="3400" dirty="0"/>
              <a:t>by discharging a prior encumbrance created by himself, he is discharging his </a:t>
            </a:r>
            <a:r>
              <a:rPr lang="en-US" sz="3400" dirty="0" smtClean="0"/>
              <a:t>own obligation </a:t>
            </a:r>
            <a:r>
              <a:rPr lang="en-US" sz="3400" dirty="0"/>
              <a:t>to his creditor.</a:t>
            </a:r>
          </a:p>
          <a:p>
            <a:pPr algn="just"/>
            <a:endParaRPr lang="en-US" b="1" dirty="0"/>
          </a:p>
          <a:p>
            <a:pPr algn="just"/>
            <a:endParaRPr lang="en-US" dirty="0" smtClean="0"/>
          </a:p>
          <a:p>
            <a:endParaRPr lang="en-US" dirty="0"/>
          </a:p>
        </p:txBody>
      </p:sp>
    </p:spTree>
    <p:extLst>
      <p:ext uri="{BB962C8B-B14F-4D97-AF65-F5344CB8AC3E}">
        <p14:creationId xmlns:p14="http://schemas.microsoft.com/office/powerpoint/2010/main" val="3410152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0538"/>
            <a:ext cx="8229600" cy="916292"/>
          </a:xfrm>
        </p:spPr>
        <p:txBody>
          <a:bodyPr/>
          <a:lstStyle/>
          <a:p>
            <a:r>
              <a:rPr lang="en-US" dirty="0" smtClean="0"/>
              <a:t>Kinds of Subrogation</a:t>
            </a:r>
            <a:endParaRPr lang="en-US" dirty="0"/>
          </a:p>
        </p:txBody>
      </p:sp>
      <p:sp>
        <p:nvSpPr>
          <p:cNvPr id="3" name="Content Placeholder 2"/>
          <p:cNvSpPr>
            <a:spLocks noGrp="1"/>
          </p:cNvSpPr>
          <p:nvPr>
            <p:ph idx="1"/>
          </p:nvPr>
        </p:nvSpPr>
        <p:spPr>
          <a:xfrm>
            <a:off x="457200" y="1270078"/>
            <a:ext cx="8365152" cy="5214002"/>
          </a:xfrm>
        </p:spPr>
        <p:txBody>
          <a:bodyPr>
            <a:normAutofit fontScale="85000" lnSpcReduction="20000"/>
          </a:bodyPr>
          <a:lstStyle/>
          <a:p>
            <a:pPr algn="just"/>
            <a:r>
              <a:rPr lang="en-GB" dirty="0"/>
              <a:t>Section 92 provides for two kinds of </a:t>
            </a:r>
            <a:r>
              <a:rPr lang="en-GB" dirty="0" smtClean="0"/>
              <a:t>subrogation.</a:t>
            </a:r>
            <a:endParaRPr lang="en-US" dirty="0"/>
          </a:p>
          <a:p>
            <a:pPr marL="514350" indent="-514350" algn="just">
              <a:buFont typeface="+mj-lt"/>
              <a:buAutoNum type="arabicPeriod"/>
            </a:pPr>
            <a:r>
              <a:rPr lang="en-GB" b="1" dirty="0"/>
              <a:t>Legal subrogation </a:t>
            </a:r>
            <a:endParaRPr lang="en-US" b="1" dirty="0"/>
          </a:p>
          <a:p>
            <a:pPr lvl="0" algn="just"/>
            <a:r>
              <a:rPr lang="en-GB" dirty="0"/>
              <a:t>P</a:t>
            </a:r>
            <a:r>
              <a:rPr lang="en-GB" dirty="0" smtClean="0"/>
              <a:t>aragraph </a:t>
            </a:r>
            <a:r>
              <a:rPr lang="en-GB" dirty="0"/>
              <a:t>1 of </a:t>
            </a:r>
            <a:r>
              <a:rPr lang="en-GB" dirty="0" smtClean="0"/>
              <a:t>Section </a:t>
            </a:r>
            <a:r>
              <a:rPr lang="en-GB" dirty="0"/>
              <a:t>92 deals with legal </a:t>
            </a:r>
            <a:r>
              <a:rPr lang="en-GB" dirty="0" smtClean="0"/>
              <a:t>subrogation. </a:t>
            </a:r>
            <a:r>
              <a:rPr lang="en-GB" dirty="0"/>
              <a:t>I</a:t>
            </a:r>
            <a:r>
              <a:rPr lang="en-GB" dirty="0" smtClean="0"/>
              <a:t>t </a:t>
            </a:r>
            <a:r>
              <a:rPr lang="en-GB" dirty="0"/>
              <a:t>is mentioned that any </a:t>
            </a:r>
            <a:r>
              <a:rPr lang="en-GB" dirty="0" smtClean="0"/>
              <a:t>person, </a:t>
            </a:r>
            <a:r>
              <a:rPr lang="en-GB" dirty="0"/>
              <a:t>other than the </a:t>
            </a:r>
            <a:r>
              <a:rPr lang="en-GB" dirty="0" smtClean="0"/>
              <a:t>mortgagor himself, </a:t>
            </a:r>
            <a:r>
              <a:rPr lang="en-GB" dirty="0"/>
              <a:t>who has an interest in the mortgage property or in the equity of </a:t>
            </a:r>
            <a:r>
              <a:rPr lang="en-GB" dirty="0" smtClean="0"/>
              <a:t>redemption, if redeems that </a:t>
            </a:r>
            <a:r>
              <a:rPr lang="en-GB" dirty="0"/>
              <a:t>mortgage by paying the complete </a:t>
            </a:r>
            <a:r>
              <a:rPr lang="en-GB" dirty="0" smtClean="0"/>
              <a:t>amount, then </a:t>
            </a:r>
            <a:r>
              <a:rPr lang="en-GB" dirty="0"/>
              <a:t>he will be entitled to be subrogated in the place of </a:t>
            </a:r>
            <a:r>
              <a:rPr lang="en-GB" dirty="0" smtClean="0"/>
              <a:t>mortgagee. </a:t>
            </a:r>
            <a:r>
              <a:rPr lang="en-GB" dirty="0"/>
              <a:t>T</a:t>
            </a:r>
            <a:r>
              <a:rPr lang="en-GB" dirty="0" smtClean="0"/>
              <a:t>hese </a:t>
            </a:r>
            <a:r>
              <a:rPr lang="en-GB" dirty="0"/>
              <a:t>persons have legal or statutory right of </a:t>
            </a:r>
            <a:r>
              <a:rPr lang="en-GB" dirty="0" smtClean="0"/>
              <a:t>being substituted </a:t>
            </a:r>
            <a:r>
              <a:rPr lang="en-GB" dirty="0"/>
              <a:t>in the place of mortgagee for the purposes of </a:t>
            </a:r>
            <a:r>
              <a:rPr lang="en-GB" dirty="0" smtClean="0"/>
              <a:t>redemption, </a:t>
            </a:r>
            <a:r>
              <a:rPr lang="en-GB" dirty="0"/>
              <a:t>foreclosure or </a:t>
            </a:r>
            <a:r>
              <a:rPr lang="en-GB" dirty="0" smtClean="0"/>
              <a:t>sale. </a:t>
            </a:r>
            <a:r>
              <a:rPr lang="en-GB" dirty="0"/>
              <a:t>T</a:t>
            </a:r>
            <a:r>
              <a:rPr lang="en-GB" dirty="0" smtClean="0"/>
              <a:t>his </a:t>
            </a:r>
            <a:r>
              <a:rPr lang="en-GB" dirty="0"/>
              <a:t>right arises by operation of law and does not depend on any agreement or consent of the </a:t>
            </a:r>
            <a:r>
              <a:rPr lang="en-GB" dirty="0" smtClean="0"/>
              <a:t>mortgagor. </a:t>
            </a:r>
            <a:r>
              <a:rPr lang="en-GB" dirty="0"/>
              <a:t>T</a:t>
            </a:r>
            <a:r>
              <a:rPr lang="en-GB" dirty="0" smtClean="0"/>
              <a:t>his </a:t>
            </a:r>
            <a:r>
              <a:rPr lang="en-GB" dirty="0"/>
              <a:t>legal subrogation is allowed to be claimed by following </a:t>
            </a:r>
            <a:r>
              <a:rPr lang="en-GB" dirty="0" smtClean="0"/>
              <a:t>persons-</a:t>
            </a:r>
          </a:p>
          <a:p>
            <a:endParaRPr lang="en-US" dirty="0"/>
          </a:p>
        </p:txBody>
      </p:sp>
    </p:spTree>
    <p:extLst>
      <p:ext uri="{BB962C8B-B14F-4D97-AF65-F5344CB8AC3E}">
        <p14:creationId xmlns:p14="http://schemas.microsoft.com/office/powerpoint/2010/main" val="2341176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4096"/>
            <a:ext cx="8365152" cy="6199984"/>
          </a:xfrm>
        </p:spPr>
        <p:txBody>
          <a:bodyPr>
            <a:normAutofit fontScale="85000" lnSpcReduction="20000"/>
          </a:bodyPr>
          <a:lstStyle/>
          <a:p>
            <a:pPr marL="454025" lvl="0" indent="-403225" algn="just">
              <a:buFont typeface="+mj-lt"/>
              <a:buAutoNum type="romanLcPeriod"/>
            </a:pPr>
            <a:r>
              <a:rPr lang="en-GB" dirty="0" smtClean="0"/>
              <a:t>Where </a:t>
            </a:r>
            <a:r>
              <a:rPr lang="en-GB" dirty="0"/>
              <a:t>the same property is mortgaged successively in favour of several persons, then the subsequent mortgagee has a right to redeem the prior mortgages by making payments. By doing so so he can take the place of the prior mortgagee or even the first mortgagee. The subsequent mortgagee has a right to be substituted in the place of prior mortgagee by discharging the debt due to such prior mortgagee</a:t>
            </a:r>
            <a:r>
              <a:rPr lang="en-GB" dirty="0" smtClean="0"/>
              <a:t>. Illustration-</a:t>
            </a:r>
          </a:p>
          <a:p>
            <a:pPr marL="401638" lvl="0" indent="0" algn="just">
              <a:buNone/>
            </a:pPr>
            <a:r>
              <a:rPr lang="en-GB" dirty="0" smtClean="0"/>
              <a:t>property </a:t>
            </a:r>
            <a:r>
              <a:rPr lang="en-GB" dirty="0"/>
              <a:t>X is </a:t>
            </a:r>
            <a:r>
              <a:rPr lang="en-GB" dirty="0" smtClean="0"/>
              <a:t>mortgaged </a:t>
            </a:r>
            <a:r>
              <a:rPr lang="en-GB" dirty="0"/>
              <a:t>to </a:t>
            </a:r>
            <a:r>
              <a:rPr lang="en-GB" dirty="0" smtClean="0"/>
              <a:t>A </a:t>
            </a:r>
            <a:r>
              <a:rPr lang="en-GB" dirty="0"/>
              <a:t>in </a:t>
            </a:r>
            <a:r>
              <a:rPr lang="en-GB" dirty="0" smtClean="0"/>
              <a:t>1990</a:t>
            </a:r>
          </a:p>
          <a:p>
            <a:pPr marL="401638" lvl="0" indent="0" algn="just">
              <a:buNone/>
            </a:pPr>
            <a:r>
              <a:rPr lang="en-GB" dirty="0" smtClean="0"/>
              <a:t>property </a:t>
            </a:r>
            <a:r>
              <a:rPr lang="en-GB" dirty="0"/>
              <a:t>X is </a:t>
            </a:r>
            <a:r>
              <a:rPr lang="en-GB" dirty="0" smtClean="0"/>
              <a:t>mortgaged </a:t>
            </a:r>
            <a:r>
              <a:rPr lang="en-GB" dirty="0"/>
              <a:t>to </a:t>
            </a:r>
            <a:r>
              <a:rPr lang="en-GB" dirty="0" smtClean="0"/>
              <a:t>B </a:t>
            </a:r>
            <a:r>
              <a:rPr lang="en-GB" dirty="0"/>
              <a:t>in 1991 </a:t>
            </a:r>
            <a:endParaRPr lang="en-GB" dirty="0" smtClean="0"/>
          </a:p>
          <a:p>
            <a:pPr marL="401638" lvl="0" indent="0" algn="just">
              <a:buNone/>
            </a:pPr>
            <a:r>
              <a:rPr lang="en-GB" dirty="0" smtClean="0"/>
              <a:t>property </a:t>
            </a:r>
            <a:r>
              <a:rPr lang="en-GB" dirty="0"/>
              <a:t>X is </a:t>
            </a:r>
            <a:r>
              <a:rPr lang="en-GB" dirty="0" smtClean="0"/>
              <a:t>mortgaged to C </a:t>
            </a:r>
            <a:r>
              <a:rPr lang="en-GB" dirty="0"/>
              <a:t>in 1992 </a:t>
            </a:r>
            <a:endParaRPr lang="en-GB" dirty="0" smtClean="0"/>
          </a:p>
          <a:p>
            <a:pPr marL="50800" lvl="0" indent="0" algn="just" defTabSz="117475">
              <a:buNone/>
            </a:pPr>
            <a:r>
              <a:rPr lang="en-GB" dirty="0" smtClean="0"/>
              <a:t>Now C </a:t>
            </a:r>
            <a:r>
              <a:rPr lang="en-GB" dirty="0"/>
              <a:t>has a right to pay the amount which </a:t>
            </a:r>
            <a:r>
              <a:rPr lang="en-GB" dirty="0" smtClean="0"/>
              <a:t>B </a:t>
            </a:r>
            <a:r>
              <a:rPr lang="en-GB" dirty="0"/>
              <a:t>paid as mortgage </a:t>
            </a:r>
            <a:r>
              <a:rPr lang="en-GB" dirty="0" smtClean="0"/>
              <a:t>debt </a:t>
            </a:r>
            <a:r>
              <a:rPr lang="en-GB" dirty="0"/>
              <a:t>or even the amount which </a:t>
            </a:r>
            <a:r>
              <a:rPr lang="en-GB" dirty="0" smtClean="0"/>
              <a:t>A </a:t>
            </a:r>
            <a:r>
              <a:rPr lang="en-GB" dirty="0"/>
              <a:t>paid as mortgage </a:t>
            </a:r>
            <a:r>
              <a:rPr lang="en-GB" dirty="0" smtClean="0"/>
              <a:t>debt </a:t>
            </a:r>
            <a:r>
              <a:rPr lang="en-GB" dirty="0"/>
              <a:t>and take the place of that </a:t>
            </a:r>
            <a:r>
              <a:rPr lang="en-GB" dirty="0" smtClean="0"/>
              <a:t>person. If C is  </a:t>
            </a:r>
            <a:r>
              <a:rPr lang="en-GB" dirty="0"/>
              <a:t>subrogated in place of </a:t>
            </a:r>
            <a:r>
              <a:rPr lang="en-GB" dirty="0" smtClean="0"/>
              <a:t>A, </a:t>
            </a:r>
            <a:r>
              <a:rPr lang="en-GB" dirty="0"/>
              <a:t>then he will get priority over </a:t>
            </a:r>
            <a:r>
              <a:rPr lang="en-US" dirty="0" smtClean="0"/>
              <a:t>B.</a:t>
            </a:r>
            <a:endParaRPr lang="en-US" dirty="0"/>
          </a:p>
          <a:p>
            <a:endParaRPr lang="en-US" dirty="0"/>
          </a:p>
        </p:txBody>
      </p:sp>
    </p:spTree>
    <p:extLst>
      <p:ext uri="{BB962C8B-B14F-4D97-AF65-F5344CB8AC3E}">
        <p14:creationId xmlns:p14="http://schemas.microsoft.com/office/powerpoint/2010/main" val="42210514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4096"/>
            <a:ext cx="8365152" cy="6199984"/>
          </a:xfrm>
        </p:spPr>
        <p:txBody>
          <a:bodyPr>
            <a:normAutofit fontScale="85000" lnSpcReduction="20000"/>
          </a:bodyPr>
          <a:lstStyle/>
          <a:p>
            <a:pPr marL="571500" lvl="0" indent="-571500" algn="just">
              <a:buFont typeface="+mj-lt"/>
              <a:buAutoNum type="romanLcPeriod" startAt="2"/>
            </a:pPr>
            <a:r>
              <a:rPr lang="en-GB" sz="3100" dirty="0"/>
              <a:t>Co mortgagor </a:t>
            </a:r>
            <a:r>
              <a:rPr lang="en-GB" sz="3100" dirty="0" smtClean="0"/>
              <a:t>- Co </a:t>
            </a:r>
            <a:r>
              <a:rPr lang="en-GB" sz="3100" dirty="0"/>
              <a:t>mortgagor is co </a:t>
            </a:r>
            <a:r>
              <a:rPr lang="en-GB" sz="3100" dirty="0" smtClean="0"/>
              <a:t>debtor. </a:t>
            </a:r>
            <a:r>
              <a:rPr lang="en-GB" sz="3100" dirty="0"/>
              <a:t>T</a:t>
            </a:r>
            <a:r>
              <a:rPr lang="en-GB" sz="3100" dirty="0" smtClean="0"/>
              <a:t>his </a:t>
            </a:r>
            <a:r>
              <a:rPr lang="en-GB" sz="3100" dirty="0"/>
              <a:t>means that his share of the </a:t>
            </a:r>
            <a:r>
              <a:rPr lang="en-GB" sz="3100" dirty="0" smtClean="0"/>
              <a:t>debt </a:t>
            </a:r>
            <a:r>
              <a:rPr lang="en-GB" sz="3100" dirty="0"/>
              <a:t>and his property is a part of the whole mortgaged </a:t>
            </a:r>
            <a:r>
              <a:rPr lang="en-GB" sz="3100" dirty="0" smtClean="0"/>
              <a:t>property. </a:t>
            </a:r>
            <a:r>
              <a:rPr lang="en-GB" sz="3100" dirty="0"/>
              <a:t>N</a:t>
            </a:r>
            <a:r>
              <a:rPr lang="en-GB" sz="3100" dirty="0" smtClean="0"/>
              <a:t>ow </a:t>
            </a:r>
            <a:r>
              <a:rPr lang="en-GB" sz="3100" dirty="0"/>
              <a:t>when he has the duty of </a:t>
            </a:r>
            <a:r>
              <a:rPr lang="en-GB" sz="3100" dirty="0" smtClean="0"/>
              <a:t>contribution, </a:t>
            </a:r>
            <a:r>
              <a:rPr lang="en-GB" sz="3100" dirty="0"/>
              <a:t>he also has a right that he can pay </a:t>
            </a:r>
            <a:r>
              <a:rPr lang="en-GB" sz="3100" dirty="0" smtClean="0"/>
              <a:t>off </a:t>
            </a:r>
            <a:r>
              <a:rPr lang="en-GB" sz="3100" dirty="0"/>
              <a:t>the share of the </a:t>
            </a:r>
            <a:r>
              <a:rPr lang="en-GB" sz="3100" dirty="0"/>
              <a:t>o</a:t>
            </a:r>
            <a:r>
              <a:rPr lang="en-GB" sz="3100" dirty="0" smtClean="0"/>
              <a:t>ther mortgagor, along </a:t>
            </a:r>
            <a:r>
              <a:rPr lang="en-GB" sz="3100" dirty="0"/>
              <a:t>with his own and if he does so he will be subrogated in place of </a:t>
            </a:r>
            <a:r>
              <a:rPr lang="en-GB" sz="3100" dirty="0" smtClean="0"/>
              <a:t>mortgagee and the other mortgagor </a:t>
            </a:r>
            <a:r>
              <a:rPr lang="en-GB" sz="3100" dirty="0"/>
              <a:t>will be liable to pay off his </a:t>
            </a:r>
            <a:r>
              <a:rPr lang="en-GB" sz="3100" dirty="0" smtClean="0"/>
              <a:t>part </a:t>
            </a:r>
            <a:r>
              <a:rPr lang="en-GB" sz="3100" dirty="0"/>
              <a:t>to the mortgagor who has paid off the whole </a:t>
            </a:r>
            <a:r>
              <a:rPr lang="en-GB" sz="3100" dirty="0" smtClean="0"/>
              <a:t>debt.</a:t>
            </a:r>
            <a:endParaRPr lang="en-US" sz="3100" dirty="0"/>
          </a:p>
          <a:p>
            <a:pPr marL="571500" lvl="0" indent="-571500" algn="just">
              <a:buFont typeface="+mj-lt"/>
              <a:buAutoNum type="romanLcPeriod" startAt="2"/>
            </a:pPr>
            <a:r>
              <a:rPr lang="en-GB" sz="3100" dirty="0"/>
              <a:t>Surety </a:t>
            </a:r>
            <a:r>
              <a:rPr lang="en-GB" sz="3100" dirty="0" smtClean="0"/>
              <a:t>– If along with mortgaged property, there </a:t>
            </a:r>
            <a:r>
              <a:rPr lang="en-GB" sz="3100" dirty="0"/>
              <a:t>has been a surety as a guarantor of the </a:t>
            </a:r>
            <a:r>
              <a:rPr lang="en-GB" sz="3100" dirty="0" smtClean="0"/>
              <a:t>debt </a:t>
            </a:r>
            <a:r>
              <a:rPr lang="en-GB" sz="3100" dirty="0"/>
              <a:t>payment and if he makes the payment on behalf of the </a:t>
            </a:r>
            <a:r>
              <a:rPr lang="en-GB" sz="3100" dirty="0" smtClean="0"/>
              <a:t>mortgagor, </a:t>
            </a:r>
            <a:r>
              <a:rPr lang="en-GB" sz="3100" dirty="0"/>
              <a:t>then he will take the place of of the </a:t>
            </a:r>
            <a:r>
              <a:rPr lang="en-GB" sz="3100" dirty="0" smtClean="0"/>
              <a:t>mortgagee as </a:t>
            </a:r>
            <a:r>
              <a:rPr lang="en-GB" sz="3100" dirty="0"/>
              <a:t>a creditor and he will obtain the right of </a:t>
            </a:r>
            <a:r>
              <a:rPr lang="en-GB" sz="3100" dirty="0" smtClean="0"/>
              <a:t>redemption, </a:t>
            </a:r>
            <a:r>
              <a:rPr lang="en-GB" sz="3100" dirty="0"/>
              <a:t>sale </a:t>
            </a:r>
            <a:r>
              <a:rPr lang="en-GB" sz="3100" dirty="0" smtClean="0"/>
              <a:t>or </a:t>
            </a:r>
            <a:r>
              <a:rPr lang="en-GB" sz="3100" dirty="0"/>
              <a:t>foreclosure in respect of the property </a:t>
            </a:r>
            <a:r>
              <a:rPr lang="en-US" sz="3100" dirty="0" smtClean="0"/>
              <a:t>mortgaged.</a:t>
            </a:r>
            <a:endParaRPr lang="en-US" sz="3100" dirty="0"/>
          </a:p>
          <a:p>
            <a:pPr marL="571500" lvl="0" indent="-571500" algn="just">
              <a:buFont typeface="+mj-lt"/>
              <a:buAutoNum type="romanLcPeriod" startAt="2"/>
            </a:pPr>
            <a:r>
              <a:rPr lang="en-GB" sz="3100" dirty="0"/>
              <a:t>Purchaser of equity of redemption is also entitled to be legally </a:t>
            </a:r>
            <a:r>
              <a:rPr lang="en-GB" sz="3100" dirty="0" smtClean="0"/>
              <a:t>subrogated.</a:t>
            </a:r>
            <a:endParaRPr lang="en-US" sz="3100" dirty="0"/>
          </a:p>
          <a:p>
            <a:endParaRPr lang="en-US" dirty="0"/>
          </a:p>
        </p:txBody>
      </p:sp>
    </p:spTree>
    <p:extLst>
      <p:ext uri="{BB962C8B-B14F-4D97-AF65-F5344CB8AC3E}">
        <p14:creationId xmlns:p14="http://schemas.microsoft.com/office/powerpoint/2010/main" val="3196848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MARSHALLING OF SECURITIES</a:t>
            </a:r>
            <a:endParaRPr lang="en-US" dirty="0"/>
          </a:p>
        </p:txBody>
      </p:sp>
      <p:sp>
        <p:nvSpPr>
          <p:cNvPr id="3" name="Subtitle 2"/>
          <p:cNvSpPr>
            <a:spLocks noGrp="1"/>
          </p:cNvSpPr>
          <p:nvPr>
            <p:ph type="subTitle" idx="1"/>
          </p:nvPr>
        </p:nvSpPr>
        <p:spPr/>
        <p:txBody>
          <a:bodyPr/>
          <a:lstStyle/>
          <a:p>
            <a:r>
              <a:rPr lang="en-US" dirty="0" smtClean="0">
                <a:solidFill>
                  <a:schemeClr val="tx1">
                    <a:lumMod val="75000"/>
                    <a:lumOff val="25000"/>
                  </a:schemeClr>
                </a:solidFill>
              </a:rPr>
              <a:t>Section 81</a:t>
            </a:r>
            <a:endParaRPr lang="en-US" dirty="0">
              <a:solidFill>
                <a:schemeClr val="tx1">
                  <a:lumMod val="75000"/>
                  <a:lumOff val="25000"/>
                </a:schemeClr>
              </a:solidFill>
            </a:endParaRPr>
          </a:p>
        </p:txBody>
      </p:sp>
    </p:spTree>
    <p:extLst>
      <p:ext uri="{BB962C8B-B14F-4D97-AF65-F5344CB8AC3E}">
        <p14:creationId xmlns:p14="http://schemas.microsoft.com/office/powerpoint/2010/main" val="3202115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4096"/>
            <a:ext cx="8365152" cy="6199984"/>
          </a:xfrm>
        </p:spPr>
        <p:txBody>
          <a:bodyPr>
            <a:normAutofit/>
          </a:bodyPr>
          <a:lstStyle/>
          <a:p>
            <a:pPr marL="457200" indent="-457200" algn="just">
              <a:buFont typeface="+mj-lt"/>
              <a:buAutoNum type="arabicPeriod" startAt="2"/>
            </a:pPr>
            <a:r>
              <a:rPr lang="en-GB" sz="2400" b="1" dirty="0"/>
              <a:t>Conventional </a:t>
            </a:r>
            <a:r>
              <a:rPr lang="en-GB" sz="2400" b="1" dirty="0" smtClean="0"/>
              <a:t>subrogation - </a:t>
            </a:r>
            <a:r>
              <a:rPr lang="en-GB" sz="2400" dirty="0" smtClean="0"/>
              <a:t>Paragraph </a:t>
            </a:r>
            <a:r>
              <a:rPr lang="en-GB" sz="2400" dirty="0"/>
              <a:t>3 of </a:t>
            </a:r>
            <a:r>
              <a:rPr lang="en-GB" sz="2400" dirty="0" smtClean="0"/>
              <a:t>Section </a:t>
            </a:r>
            <a:r>
              <a:rPr lang="en-GB" sz="2400" dirty="0"/>
              <a:t>92 deals with conventional </a:t>
            </a:r>
            <a:r>
              <a:rPr lang="en-GB" sz="2400" dirty="0" smtClean="0"/>
              <a:t>subrogation. </a:t>
            </a:r>
            <a:r>
              <a:rPr lang="en-GB" sz="2400" dirty="0"/>
              <a:t>T</a:t>
            </a:r>
            <a:r>
              <a:rPr lang="en-GB" sz="2400" dirty="0" smtClean="0"/>
              <a:t>his </a:t>
            </a:r>
            <a:r>
              <a:rPr lang="en-GB" sz="2400" dirty="0"/>
              <a:t>takes place when a person </a:t>
            </a:r>
            <a:r>
              <a:rPr lang="en-GB" sz="2400" dirty="0" smtClean="0"/>
              <a:t>who is </a:t>
            </a:r>
            <a:r>
              <a:rPr lang="en-GB" sz="2400" dirty="0"/>
              <a:t>stranger to the mortgage </a:t>
            </a:r>
            <a:r>
              <a:rPr lang="en-GB" sz="2400" dirty="0" smtClean="0"/>
              <a:t>advances </a:t>
            </a:r>
            <a:r>
              <a:rPr lang="en-GB" sz="2400" dirty="0"/>
              <a:t>money to the mortgagor under and agreement that he will be subrogated to the rights of </a:t>
            </a:r>
            <a:r>
              <a:rPr lang="en-GB" sz="2400" dirty="0" smtClean="0"/>
              <a:t>mortgagee, if mortgagee </a:t>
            </a:r>
            <a:r>
              <a:rPr lang="en-GB" sz="2400" dirty="0"/>
              <a:t>redeems the mortgage from such </a:t>
            </a:r>
            <a:r>
              <a:rPr lang="en-GB" sz="2400" dirty="0" smtClean="0"/>
              <a:t>money.</a:t>
            </a:r>
          </a:p>
          <a:p>
            <a:pPr marL="450850" indent="-49213" algn="just">
              <a:buNone/>
            </a:pPr>
            <a:r>
              <a:rPr lang="en-GB" sz="2400" dirty="0" smtClean="0"/>
              <a:t> </a:t>
            </a:r>
            <a:r>
              <a:rPr lang="en-GB" sz="2400" dirty="0"/>
              <a:t>T</a:t>
            </a:r>
            <a:r>
              <a:rPr lang="en-GB" sz="2400" dirty="0" smtClean="0"/>
              <a:t>his </a:t>
            </a:r>
            <a:r>
              <a:rPr lang="en-GB" sz="2400" dirty="0"/>
              <a:t>money should be provided only for redemption and no other purpose and it is also necessary that when the stranger to </a:t>
            </a:r>
            <a:r>
              <a:rPr lang="en-GB" sz="2400" dirty="0" smtClean="0"/>
              <a:t>such </a:t>
            </a:r>
            <a:r>
              <a:rPr lang="en-GB" sz="2400" dirty="0"/>
              <a:t>mortgage advances </a:t>
            </a:r>
            <a:r>
              <a:rPr lang="en-GB" sz="2400" dirty="0" smtClean="0"/>
              <a:t>money, </a:t>
            </a:r>
            <a:r>
              <a:rPr lang="en-GB" sz="2400" dirty="0"/>
              <a:t>there must be an agreement between him and mortgagor that when the debt is paid off from that </a:t>
            </a:r>
            <a:r>
              <a:rPr lang="en-GB" sz="2400" dirty="0" smtClean="0"/>
              <a:t>money, </a:t>
            </a:r>
            <a:r>
              <a:rPr lang="en-GB" sz="2400" dirty="0"/>
              <a:t>such stranger would be subrogated in place of </a:t>
            </a:r>
            <a:r>
              <a:rPr lang="en-GB" sz="2400" dirty="0" smtClean="0"/>
              <a:t>mortgagee. </a:t>
            </a:r>
            <a:r>
              <a:rPr lang="en-GB" sz="2400" dirty="0"/>
              <a:t>T</a:t>
            </a:r>
            <a:r>
              <a:rPr lang="en-GB" sz="2400" dirty="0" smtClean="0"/>
              <a:t>he </a:t>
            </a:r>
            <a:r>
              <a:rPr lang="en-GB" sz="2400" dirty="0"/>
              <a:t>provision regarding conventional subrogation requires that such agreement must be in writing and must be </a:t>
            </a:r>
            <a:r>
              <a:rPr lang="en-GB" sz="2400" dirty="0" smtClean="0"/>
              <a:t>registered.</a:t>
            </a:r>
            <a:endParaRPr lang="en-US" sz="2400" dirty="0"/>
          </a:p>
          <a:p>
            <a:endParaRPr lang="en-US" dirty="0"/>
          </a:p>
        </p:txBody>
      </p:sp>
    </p:spTree>
    <p:extLst>
      <p:ext uri="{BB962C8B-B14F-4D97-AF65-F5344CB8AC3E}">
        <p14:creationId xmlns:p14="http://schemas.microsoft.com/office/powerpoint/2010/main" val="4081524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Marshalling</a:t>
            </a:r>
            <a:r>
              <a:rPr lang="en-US" dirty="0" smtClean="0"/>
              <a:t> of Securities</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a:t>Section 81 of </a:t>
            </a:r>
            <a:r>
              <a:rPr lang="en-US" dirty="0" smtClean="0"/>
              <a:t>the Transfer of Property Act, </a:t>
            </a:r>
            <a:r>
              <a:rPr lang="en-US" dirty="0"/>
              <a:t>deals with the doctrine of </a:t>
            </a:r>
            <a:r>
              <a:rPr lang="en-US" dirty="0" err="1"/>
              <a:t>Marshalling</a:t>
            </a:r>
            <a:r>
              <a:rPr lang="en-US" dirty="0"/>
              <a:t> of securities.</a:t>
            </a:r>
          </a:p>
          <a:p>
            <a:pPr algn="just"/>
            <a:r>
              <a:rPr lang="en-US" dirty="0"/>
              <a:t>According to Sec. 81 of the Transfer of Property Act:</a:t>
            </a:r>
          </a:p>
          <a:p>
            <a:pPr marL="0" indent="0" algn="just">
              <a:buNone/>
            </a:pPr>
            <a:r>
              <a:rPr lang="en-US" dirty="0" smtClean="0"/>
              <a:t>	</a:t>
            </a:r>
            <a:r>
              <a:rPr lang="en-US" dirty="0"/>
              <a:t>If the owner of two or more properties –</a:t>
            </a:r>
          </a:p>
          <a:p>
            <a:pPr marL="0" indent="0" algn="just">
              <a:buNone/>
            </a:pPr>
            <a:r>
              <a:rPr lang="en-US" dirty="0"/>
              <a:t>	i) mortgages them to one person,</a:t>
            </a:r>
          </a:p>
          <a:p>
            <a:pPr marL="0" indent="0" algn="just">
              <a:buNone/>
            </a:pPr>
            <a:r>
              <a:rPr lang="en-US" dirty="0"/>
              <a:t>	ii)and then mortgages one or more of the properties to 	another person,</a:t>
            </a:r>
          </a:p>
          <a:p>
            <a:pPr marL="0" indent="0" algn="just">
              <a:buNone/>
            </a:pPr>
            <a:r>
              <a:rPr lang="en-US" dirty="0"/>
              <a:t>in such a case, the subsequent </a:t>
            </a:r>
            <a:r>
              <a:rPr lang="en-US" dirty="0" smtClean="0"/>
              <a:t>mortgagee </a:t>
            </a:r>
            <a:r>
              <a:rPr lang="en-US" dirty="0"/>
              <a:t>is entitled to have prior mortgage-debt satisfied out of property or properties which are not mortgaged to him. This will not affect the right of the prior mortgagee who has acquired an interest in any of the properties for consideration. (in the absence of a contract to the contrary).</a:t>
            </a:r>
          </a:p>
          <a:p>
            <a:endParaRPr lang="en-US" dirty="0"/>
          </a:p>
        </p:txBody>
      </p:sp>
    </p:spTree>
    <p:extLst>
      <p:ext uri="{BB962C8B-B14F-4D97-AF65-F5344CB8AC3E}">
        <p14:creationId xmlns:p14="http://schemas.microsoft.com/office/powerpoint/2010/main" val="2618271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a:t>For </a:t>
            </a:r>
            <a:r>
              <a:rPr lang="en-US" dirty="0" err="1"/>
              <a:t>eg</a:t>
            </a:r>
            <a:r>
              <a:rPr lang="en-US" dirty="0"/>
              <a:t>: </a:t>
            </a:r>
            <a:r>
              <a:rPr lang="en-US" dirty="0" err="1"/>
              <a:t>Mr</a:t>
            </a:r>
            <a:r>
              <a:rPr lang="en-US" dirty="0"/>
              <a:t> ‘A’ </a:t>
            </a:r>
            <a:r>
              <a:rPr lang="en-US" dirty="0" smtClean="0"/>
              <a:t>mortgages </a:t>
            </a:r>
            <a:r>
              <a:rPr lang="en-US" dirty="0"/>
              <a:t>two of his properties namely; </a:t>
            </a:r>
            <a:r>
              <a:rPr lang="en-US" dirty="0" smtClean="0"/>
              <a:t>‘X’ </a:t>
            </a:r>
            <a:r>
              <a:rPr lang="en-US" dirty="0"/>
              <a:t>and </a:t>
            </a:r>
            <a:r>
              <a:rPr lang="en-US" dirty="0" smtClean="0"/>
              <a:t>‘Y’ </a:t>
            </a:r>
            <a:r>
              <a:rPr lang="en-US" dirty="0"/>
              <a:t>to </a:t>
            </a:r>
            <a:r>
              <a:rPr lang="en-US" dirty="0" err="1"/>
              <a:t>Mr</a:t>
            </a:r>
            <a:r>
              <a:rPr lang="en-US" dirty="0"/>
              <a:t> ‘B’. Thereafter, </a:t>
            </a:r>
            <a:r>
              <a:rPr lang="en-US" dirty="0" smtClean="0"/>
              <a:t>Mr. ‘A</a:t>
            </a:r>
            <a:r>
              <a:rPr lang="en-US" dirty="0"/>
              <a:t>’ mortgages property </a:t>
            </a:r>
            <a:r>
              <a:rPr lang="en-US" dirty="0" smtClean="0"/>
              <a:t>‘Y’ </a:t>
            </a:r>
            <a:r>
              <a:rPr lang="en-US" dirty="0"/>
              <a:t>to </a:t>
            </a:r>
            <a:r>
              <a:rPr lang="en-US" dirty="0" smtClean="0"/>
              <a:t>Mr. ‘C</a:t>
            </a:r>
            <a:r>
              <a:rPr lang="en-US" dirty="0"/>
              <a:t>’.  If the </a:t>
            </a:r>
            <a:r>
              <a:rPr lang="en-US" dirty="0" err="1"/>
              <a:t>Mr</a:t>
            </a:r>
            <a:r>
              <a:rPr lang="en-US" dirty="0"/>
              <a:t> ‘B’ mortgagee prefers to proceed against </a:t>
            </a:r>
            <a:r>
              <a:rPr lang="en-US" dirty="0" smtClean="0"/>
              <a:t>‘Y’, </a:t>
            </a:r>
            <a:r>
              <a:rPr lang="en-US" dirty="0"/>
              <a:t>then subsequent mortgagee </a:t>
            </a:r>
            <a:r>
              <a:rPr lang="en-US" dirty="0" err="1"/>
              <a:t>Mr</a:t>
            </a:r>
            <a:r>
              <a:rPr lang="en-US" dirty="0"/>
              <a:t> ‘C’ may compel </a:t>
            </a:r>
            <a:r>
              <a:rPr lang="en-US" dirty="0" err="1"/>
              <a:t>Mr</a:t>
            </a:r>
            <a:r>
              <a:rPr lang="en-US" dirty="0"/>
              <a:t> ‘B’ to first proceed against </a:t>
            </a:r>
            <a:r>
              <a:rPr lang="en-US" dirty="0" smtClean="0"/>
              <a:t>‘X’ to </a:t>
            </a:r>
            <a:r>
              <a:rPr lang="en-US" dirty="0"/>
              <a:t>realize his dues. But later, if </a:t>
            </a:r>
            <a:r>
              <a:rPr lang="en-US" dirty="0" err="1"/>
              <a:t>Mr</a:t>
            </a:r>
            <a:r>
              <a:rPr lang="en-US" dirty="0"/>
              <a:t> ‘B’ is unable to realize his dues from </a:t>
            </a:r>
            <a:r>
              <a:rPr lang="en-US" dirty="0" smtClean="0"/>
              <a:t>‘X’, </a:t>
            </a:r>
            <a:r>
              <a:rPr lang="en-US" dirty="0"/>
              <a:t>then he may proceed towards recovery of dues from </a:t>
            </a:r>
            <a:r>
              <a:rPr lang="en-US" dirty="0" smtClean="0"/>
              <a:t>‘Y’.</a:t>
            </a:r>
            <a:endParaRPr lang="en-US" dirty="0"/>
          </a:p>
          <a:p>
            <a:endParaRPr lang="en-US" dirty="0"/>
          </a:p>
        </p:txBody>
      </p:sp>
    </p:spTree>
    <p:extLst>
      <p:ext uri="{BB962C8B-B14F-4D97-AF65-F5344CB8AC3E}">
        <p14:creationId xmlns:p14="http://schemas.microsoft.com/office/powerpoint/2010/main" val="900524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96924"/>
            <a:ext cx="8229600" cy="5629240"/>
          </a:xfrm>
        </p:spPr>
        <p:txBody>
          <a:bodyPr>
            <a:normAutofit fontScale="92500" lnSpcReduction="20000"/>
          </a:bodyPr>
          <a:lstStyle/>
          <a:p>
            <a:pPr algn="just"/>
            <a:r>
              <a:rPr lang="en-US" b="1" dirty="0" err="1" smtClean="0"/>
              <a:t>Marshalling</a:t>
            </a:r>
            <a:r>
              <a:rPr lang="en-US" dirty="0" smtClean="0"/>
              <a:t> is an equitable doctrine applied in the context of lending. It was described by Lord Hoffmann in </a:t>
            </a:r>
            <a:r>
              <a:rPr lang="en-US" i="1" dirty="0"/>
              <a:t>Morris and Others v. Rayners Enterprises Incorporated and </a:t>
            </a:r>
            <a:r>
              <a:rPr lang="en-US" i="1" dirty="0" smtClean="0"/>
              <a:t>Another,</a:t>
            </a:r>
            <a:r>
              <a:rPr lang="en-US" dirty="0" smtClean="0"/>
              <a:t> </a:t>
            </a:r>
            <a:r>
              <a:rPr lang="en-US" dirty="0"/>
              <a:t>[1997] UKHL </a:t>
            </a:r>
            <a:r>
              <a:rPr lang="en-US" dirty="0" smtClean="0"/>
              <a:t>44 as: </a:t>
            </a:r>
          </a:p>
          <a:p>
            <a:pPr algn="just"/>
            <a:endParaRPr lang="en-US" sz="2100" dirty="0" smtClean="0"/>
          </a:p>
          <a:p>
            <a:pPr algn="just" fontAlgn="t"/>
            <a:r>
              <a:rPr lang="en-US" b="1" dirty="0" smtClean="0"/>
              <a:t>“</a:t>
            </a:r>
            <a:r>
              <a:rPr lang="en-US" dirty="0" smtClean="0"/>
              <a:t>principle </a:t>
            </a:r>
            <a:r>
              <a:rPr lang="en-US" dirty="0"/>
              <a:t>for doing equity between two or more creditors, each of whom are owed debts by the same debtor, but one of whom can enforce his claim against more than one security or fund and the other can resort to only one. It gives the latter an equity to require that the first creditor satisfy himself (or be treated as having satisfied himself) so far as possible out of the security or fund to which the latter has no claim</a:t>
            </a:r>
            <a:r>
              <a:rPr lang="en-US" dirty="0" smtClean="0"/>
              <a:t>.”</a:t>
            </a:r>
            <a:endParaRPr lang="en-US" dirty="0"/>
          </a:p>
        </p:txBody>
      </p:sp>
    </p:spTree>
    <p:extLst>
      <p:ext uri="{BB962C8B-B14F-4D97-AF65-F5344CB8AC3E}">
        <p14:creationId xmlns:p14="http://schemas.microsoft.com/office/powerpoint/2010/main" val="2503627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7385"/>
            <a:ext cx="8229600" cy="6216694"/>
          </a:xfrm>
        </p:spPr>
        <p:txBody>
          <a:bodyPr>
            <a:normAutofit fontScale="92500" lnSpcReduction="20000"/>
          </a:bodyPr>
          <a:lstStyle/>
          <a:p>
            <a:pPr algn="just"/>
            <a:r>
              <a:rPr lang="en-US" dirty="0" smtClean="0"/>
              <a:t>It has also been described as : </a:t>
            </a:r>
          </a:p>
          <a:p>
            <a:pPr algn="just"/>
            <a:endParaRPr lang="en-US" sz="2100" dirty="0" smtClean="0"/>
          </a:p>
          <a:p>
            <a:pPr algn="just" fontAlgn="t"/>
            <a:r>
              <a:rPr lang="en-US" b="1" dirty="0" smtClean="0"/>
              <a:t>“(</a:t>
            </a:r>
            <a:r>
              <a:rPr lang="en-US" b="1" dirty="0" err="1" smtClean="0"/>
              <a:t>Marshalling</a:t>
            </a:r>
            <a:r>
              <a:rPr lang="en-US" b="1" dirty="0" smtClean="0"/>
              <a:t>)…..</a:t>
            </a:r>
            <a:r>
              <a:rPr lang="en-US" dirty="0" smtClean="0"/>
              <a:t>rests </a:t>
            </a:r>
            <a:r>
              <a:rPr lang="en-US" dirty="0"/>
              <a:t>upon the principle that a creditor having two funds to satisfy his debt may not, by his application of them to his demand, defeat another creditor, who may resort to only one of the funds</a:t>
            </a:r>
            <a:r>
              <a:rPr lang="en-US" dirty="0" smtClean="0"/>
              <a:t>”</a:t>
            </a:r>
          </a:p>
          <a:p>
            <a:pPr algn="just" fontAlgn="t"/>
            <a:r>
              <a:rPr lang="en-US" dirty="0"/>
              <a:t>The general principle underlying the doctrine of </a:t>
            </a:r>
            <a:r>
              <a:rPr lang="en-US" dirty="0" err="1"/>
              <a:t>marshalling</a:t>
            </a:r>
            <a:r>
              <a:rPr lang="en-US" dirty="0"/>
              <a:t> is that a person having two funds at his disposal to satisfy his claims, he has the option of resorting to either property (fund) or both of them in order to satisfy his debt, but while doing so he is not entitled to prejudice the right of another person who only has access to one of the two properties or funds. </a:t>
            </a:r>
          </a:p>
          <a:p>
            <a:pPr algn="just" fontAlgn="t"/>
            <a:endParaRPr lang="en-US" dirty="0"/>
          </a:p>
        </p:txBody>
      </p:sp>
    </p:spTree>
    <p:extLst>
      <p:ext uri="{BB962C8B-B14F-4D97-AF65-F5344CB8AC3E}">
        <p14:creationId xmlns:p14="http://schemas.microsoft.com/office/powerpoint/2010/main" val="2811859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422"/>
            <a:ext cx="8229600" cy="782599"/>
          </a:xfrm>
        </p:spPr>
        <p:txBody>
          <a:bodyPr/>
          <a:lstStyle/>
          <a:p>
            <a:r>
              <a:rPr lang="en-US" dirty="0" smtClean="0"/>
              <a:t>Restrictions on </a:t>
            </a:r>
            <a:r>
              <a:rPr lang="en-US" dirty="0" err="1" smtClean="0"/>
              <a:t>Marshalling</a:t>
            </a:r>
            <a:endParaRPr lang="en-US" dirty="0"/>
          </a:p>
        </p:txBody>
      </p:sp>
      <p:sp>
        <p:nvSpPr>
          <p:cNvPr id="3" name="Content Placeholder 2"/>
          <p:cNvSpPr>
            <a:spLocks noGrp="1"/>
          </p:cNvSpPr>
          <p:nvPr>
            <p:ph idx="1"/>
          </p:nvPr>
        </p:nvSpPr>
        <p:spPr>
          <a:xfrm>
            <a:off x="457200" y="985982"/>
            <a:ext cx="8229600" cy="5598366"/>
          </a:xfrm>
        </p:spPr>
        <p:txBody>
          <a:bodyPr>
            <a:normAutofit fontScale="70000" lnSpcReduction="20000"/>
          </a:bodyPr>
          <a:lstStyle/>
          <a:p>
            <a:pPr algn="just"/>
            <a:r>
              <a:rPr lang="en-GB" sz="3400" dirty="0"/>
              <a:t>It is to be noted that right of marshalling securities is not an absolute </a:t>
            </a:r>
            <a:r>
              <a:rPr lang="en-GB" sz="3400" dirty="0" smtClean="0"/>
              <a:t>right, </a:t>
            </a:r>
            <a:r>
              <a:rPr lang="en-GB" sz="3400" dirty="0"/>
              <a:t>it is subject to following </a:t>
            </a:r>
            <a:r>
              <a:rPr lang="en-GB" sz="3400" dirty="0" smtClean="0"/>
              <a:t>conditions-</a:t>
            </a:r>
            <a:endParaRPr lang="en-US" sz="3400" dirty="0"/>
          </a:p>
          <a:p>
            <a:pPr marL="514350" lvl="0" indent="-514350" algn="just">
              <a:buFont typeface="+mj-lt"/>
              <a:buAutoNum type="arabicPeriod"/>
            </a:pPr>
            <a:r>
              <a:rPr lang="en-GB" sz="3400" dirty="0"/>
              <a:t>The </a:t>
            </a:r>
            <a:r>
              <a:rPr lang="en-GB" sz="3400" dirty="0" smtClean="0"/>
              <a:t>mortgagee are </a:t>
            </a:r>
            <a:r>
              <a:rPr lang="en-GB" sz="3400" dirty="0"/>
              <a:t>maybe two or more persons but mortgagor must be the same </a:t>
            </a:r>
            <a:r>
              <a:rPr lang="en-GB" sz="3400" dirty="0" smtClean="0"/>
              <a:t>i.e</a:t>
            </a:r>
            <a:r>
              <a:rPr lang="en-GB" sz="3400" dirty="0"/>
              <a:t>. mortgagor must be common. </a:t>
            </a:r>
            <a:endParaRPr lang="en-US" sz="3400" dirty="0"/>
          </a:p>
          <a:p>
            <a:pPr marL="514350" lvl="0" indent="-514350" algn="just">
              <a:buFont typeface="+mj-lt"/>
              <a:buAutoNum type="arabicPeriod"/>
            </a:pPr>
            <a:r>
              <a:rPr lang="en-GB" sz="3400" b="1" dirty="0"/>
              <a:t>No prejudice to prior mortgagee- </a:t>
            </a:r>
            <a:r>
              <a:rPr lang="en-GB" sz="3400" dirty="0"/>
              <a:t>M</a:t>
            </a:r>
            <a:r>
              <a:rPr lang="en-GB" sz="3400" dirty="0" smtClean="0"/>
              <a:t>arshalling </a:t>
            </a:r>
            <a:r>
              <a:rPr lang="en-GB" sz="3400" dirty="0"/>
              <a:t>cannot be exercised by wrongly affecting the right of prior mortgagee. This does not mean that claim of prior mortgagee prevails over the claim of subsequent mortgagee</a:t>
            </a:r>
            <a:r>
              <a:rPr lang="en-GB" sz="3400" dirty="0" smtClean="0"/>
              <a:t>, however </a:t>
            </a:r>
            <a:r>
              <a:rPr lang="en-GB" sz="3400" dirty="0"/>
              <a:t>it means that subsequent mortgagee can protect his own interest but without affecting the interest of prior mortgagee. </a:t>
            </a:r>
            <a:r>
              <a:rPr lang="en-GB" sz="3400" dirty="0" smtClean="0"/>
              <a:t>Therefore, </a:t>
            </a:r>
            <a:r>
              <a:rPr lang="en-GB" sz="3400" dirty="0"/>
              <a:t>when two properties </a:t>
            </a:r>
            <a:r>
              <a:rPr lang="en-GB" sz="3400" dirty="0" smtClean="0"/>
              <a:t>X </a:t>
            </a:r>
            <a:r>
              <a:rPr lang="en-GB" sz="3400" dirty="0"/>
              <a:t>and </a:t>
            </a:r>
            <a:r>
              <a:rPr lang="en-GB" sz="3400" dirty="0" smtClean="0"/>
              <a:t>Y </a:t>
            </a:r>
            <a:r>
              <a:rPr lang="en-GB" sz="3400" dirty="0"/>
              <a:t>are </a:t>
            </a:r>
            <a:r>
              <a:rPr lang="en-GB" sz="3400" dirty="0" smtClean="0"/>
              <a:t>mortgaged </a:t>
            </a:r>
            <a:r>
              <a:rPr lang="en-GB" sz="3400" dirty="0"/>
              <a:t>to </a:t>
            </a:r>
            <a:r>
              <a:rPr lang="en-GB" sz="3400" dirty="0"/>
              <a:t>A</a:t>
            </a:r>
            <a:r>
              <a:rPr lang="en-GB" sz="3400" dirty="0" smtClean="0"/>
              <a:t> and thereafter </a:t>
            </a:r>
            <a:r>
              <a:rPr lang="en-GB" sz="3400" dirty="0"/>
              <a:t>property </a:t>
            </a:r>
            <a:r>
              <a:rPr lang="en-GB" sz="3400" dirty="0"/>
              <a:t>Y</a:t>
            </a:r>
            <a:r>
              <a:rPr lang="en-GB" sz="3400" dirty="0" smtClean="0"/>
              <a:t> </a:t>
            </a:r>
            <a:r>
              <a:rPr lang="en-GB" sz="3400" dirty="0"/>
              <a:t>is </a:t>
            </a:r>
            <a:r>
              <a:rPr lang="en-GB" sz="3400" dirty="0" smtClean="0"/>
              <a:t>mortgaged </a:t>
            </a:r>
            <a:r>
              <a:rPr lang="en-GB" sz="3400" dirty="0"/>
              <a:t>to be the subsequent </a:t>
            </a:r>
            <a:r>
              <a:rPr lang="en-GB" sz="3400" dirty="0" smtClean="0"/>
              <a:t>mortgagee B, </a:t>
            </a:r>
            <a:r>
              <a:rPr lang="en-GB" sz="3400" dirty="0"/>
              <a:t>we cannot say that the property </a:t>
            </a:r>
            <a:r>
              <a:rPr lang="en-GB" sz="3400" dirty="0"/>
              <a:t>Y</a:t>
            </a:r>
            <a:r>
              <a:rPr lang="en-GB" sz="3400" dirty="0" smtClean="0"/>
              <a:t> </a:t>
            </a:r>
            <a:r>
              <a:rPr lang="en-GB" sz="3400" dirty="0"/>
              <a:t>should not be affected at </a:t>
            </a:r>
            <a:r>
              <a:rPr lang="en-GB" sz="3400" dirty="0" smtClean="0"/>
              <a:t>all, </a:t>
            </a:r>
            <a:r>
              <a:rPr lang="en-GB" sz="3400" dirty="0"/>
              <a:t>even if </a:t>
            </a:r>
            <a:r>
              <a:rPr lang="en-GB" sz="3400" dirty="0" smtClean="0"/>
              <a:t>debt of A could </a:t>
            </a:r>
            <a:r>
              <a:rPr lang="en-GB" sz="3400" dirty="0"/>
              <a:t>not be satisfied by the sale of property </a:t>
            </a:r>
            <a:r>
              <a:rPr lang="en-GB" sz="3400" dirty="0" smtClean="0"/>
              <a:t>X. If </a:t>
            </a:r>
            <a:r>
              <a:rPr lang="en-GB" sz="3400" dirty="0"/>
              <a:t>he is not able to recover his money by sale of </a:t>
            </a:r>
            <a:r>
              <a:rPr lang="en-GB" sz="3400" dirty="0" smtClean="0"/>
              <a:t>X, </a:t>
            </a:r>
            <a:r>
              <a:rPr lang="en-GB" sz="3400" dirty="0"/>
              <a:t>then he can sell the property </a:t>
            </a:r>
            <a:r>
              <a:rPr lang="en-GB" sz="3400" dirty="0" smtClean="0"/>
              <a:t>Y.</a:t>
            </a:r>
            <a:endParaRPr lang="en-US" sz="3400" dirty="0"/>
          </a:p>
          <a:p>
            <a:endParaRPr lang="en-US" dirty="0"/>
          </a:p>
        </p:txBody>
      </p:sp>
    </p:spTree>
    <p:extLst>
      <p:ext uri="{BB962C8B-B14F-4D97-AF65-F5344CB8AC3E}">
        <p14:creationId xmlns:p14="http://schemas.microsoft.com/office/powerpoint/2010/main" val="2222309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4231"/>
            <a:ext cx="8229600" cy="6250117"/>
          </a:xfrm>
        </p:spPr>
        <p:txBody>
          <a:bodyPr>
            <a:normAutofit fontScale="85000" lnSpcReduction="20000"/>
          </a:bodyPr>
          <a:lstStyle/>
          <a:p>
            <a:pPr marL="514350" lvl="0" indent="-514350" algn="just">
              <a:buFont typeface="+mj-lt"/>
              <a:buAutoNum type="arabicPeriod" startAt="3"/>
            </a:pPr>
            <a:r>
              <a:rPr lang="en-GB" sz="2800" b="1" dirty="0" smtClean="0"/>
              <a:t>No </a:t>
            </a:r>
            <a:r>
              <a:rPr lang="en-GB" sz="2800" b="1" dirty="0"/>
              <a:t>prejudice to third parties- </a:t>
            </a:r>
            <a:r>
              <a:rPr lang="en-GB" sz="2800" dirty="0"/>
              <a:t>T</a:t>
            </a:r>
            <a:r>
              <a:rPr lang="en-GB" sz="2800" dirty="0" smtClean="0"/>
              <a:t>he </a:t>
            </a:r>
            <a:r>
              <a:rPr lang="en-GB" sz="2800" dirty="0"/>
              <a:t>right of marshalling is available to a subsequent </a:t>
            </a:r>
            <a:r>
              <a:rPr lang="en-GB" sz="2800" dirty="0" smtClean="0"/>
              <a:t>mortgagee </a:t>
            </a:r>
            <a:r>
              <a:rPr lang="en-GB" sz="2800" dirty="0"/>
              <a:t>only when the prior mortgagee wants to realise the mortgage </a:t>
            </a:r>
            <a:r>
              <a:rPr lang="en-GB" sz="2800" dirty="0" smtClean="0"/>
              <a:t>debt. </a:t>
            </a:r>
            <a:r>
              <a:rPr lang="en-GB" sz="2800" dirty="0"/>
              <a:t>B</a:t>
            </a:r>
            <a:r>
              <a:rPr lang="en-GB" sz="2800" dirty="0" smtClean="0"/>
              <a:t>ut </a:t>
            </a:r>
            <a:r>
              <a:rPr lang="en-GB" sz="2800" dirty="0"/>
              <a:t>it is possible that at the time where prior </a:t>
            </a:r>
            <a:r>
              <a:rPr lang="en-GB" sz="2800" dirty="0" smtClean="0"/>
              <a:t>mortgagee </a:t>
            </a:r>
            <a:r>
              <a:rPr lang="en-GB" sz="2800" dirty="0"/>
              <a:t>attempts to recover his </a:t>
            </a:r>
            <a:r>
              <a:rPr lang="en-GB" sz="2800" dirty="0" smtClean="0"/>
              <a:t>debt, </a:t>
            </a:r>
            <a:r>
              <a:rPr lang="en-GB" sz="2800" dirty="0"/>
              <a:t>there is already another person apart from the subsequent </a:t>
            </a:r>
            <a:r>
              <a:rPr lang="en-GB" sz="2800" dirty="0" smtClean="0"/>
              <a:t>mortgagee who </a:t>
            </a:r>
            <a:r>
              <a:rPr lang="en-GB" sz="2800" dirty="0"/>
              <a:t>has acquired </a:t>
            </a:r>
            <a:r>
              <a:rPr lang="en-GB" sz="2800" dirty="0" smtClean="0"/>
              <a:t>an </a:t>
            </a:r>
            <a:r>
              <a:rPr lang="en-GB" sz="2800" dirty="0"/>
              <a:t>interest in the </a:t>
            </a:r>
            <a:r>
              <a:rPr lang="en-GB" sz="2800" dirty="0" smtClean="0"/>
              <a:t>mortgaged </a:t>
            </a:r>
            <a:r>
              <a:rPr lang="en-GB" sz="2800" dirty="0"/>
              <a:t>property for valuable consideration and if the subsequent </a:t>
            </a:r>
            <a:r>
              <a:rPr lang="en-GB" sz="2800" dirty="0" smtClean="0"/>
              <a:t>mortgagee is </a:t>
            </a:r>
            <a:r>
              <a:rPr lang="en-GB" sz="2800" dirty="0"/>
              <a:t>allowed to exercise his right of </a:t>
            </a:r>
            <a:r>
              <a:rPr lang="en-GB" sz="2800" dirty="0" smtClean="0"/>
              <a:t>marshalling, </a:t>
            </a:r>
            <a:r>
              <a:rPr lang="en-GB" sz="2800" dirty="0"/>
              <a:t>the interest of this third person will be affected </a:t>
            </a:r>
            <a:r>
              <a:rPr lang="en-GB" sz="2800" dirty="0" smtClean="0"/>
              <a:t>wrongly. Section </a:t>
            </a:r>
            <a:r>
              <a:rPr lang="en-GB" sz="2800" dirty="0"/>
              <a:t>81 does not allow him to do </a:t>
            </a:r>
            <a:r>
              <a:rPr lang="en-GB" sz="2800" dirty="0" smtClean="0"/>
              <a:t>so.</a:t>
            </a:r>
            <a:endParaRPr lang="en-US" sz="2800" dirty="0"/>
          </a:p>
          <a:p>
            <a:pPr marL="233363" indent="0" algn="just">
              <a:buNone/>
            </a:pPr>
            <a:r>
              <a:rPr lang="en-GB" sz="2800" dirty="0"/>
              <a:t>Property </a:t>
            </a:r>
            <a:r>
              <a:rPr lang="en-GB" sz="2800" dirty="0" smtClean="0"/>
              <a:t>X </a:t>
            </a:r>
            <a:r>
              <a:rPr lang="en-GB" sz="2800" dirty="0"/>
              <a:t>and </a:t>
            </a:r>
            <a:r>
              <a:rPr lang="en-GB" sz="2800" dirty="0" smtClean="0"/>
              <a:t>Y </a:t>
            </a:r>
            <a:r>
              <a:rPr lang="en-GB" sz="2800" dirty="0"/>
              <a:t>are </a:t>
            </a:r>
            <a:r>
              <a:rPr lang="en-GB" sz="2800" dirty="0" smtClean="0"/>
              <a:t>mortgaged </a:t>
            </a:r>
            <a:r>
              <a:rPr lang="en-GB" sz="2800" dirty="0"/>
              <a:t>to </a:t>
            </a:r>
            <a:r>
              <a:rPr lang="en-GB" sz="2800" dirty="0" smtClean="0"/>
              <a:t>A </a:t>
            </a:r>
          </a:p>
          <a:p>
            <a:pPr marL="233363" indent="0" algn="just">
              <a:buNone/>
            </a:pPr>
            <a:r>
              <a:rPr lang="en-GB" sz="2800" dirty="0" smtClean="0"/>
              <a:t>property </a:t>
            </a:r>
            <a:r>
              <a:rPr lang="en-GB" sz="2800" dirty="0"/>
              <a:t>X is </a:t>
            </a:r>
            <a:r>
              <a:rPr lang="en-GB" sz="2800" dirty="0" smtClean="0"/>
              <a:t>mortgaged </a:t>
            </a:r>
            <a:r>
              <a:rPr lang="en-GB" sz="2800" dirty="0"/>
              <a:t>to </a:t>
            </a:r>
            <a:r>
              <a:rPr lang="en-GB" sz="2800" dirty="0" smtClean="0"/>
              <a:t>B </a:t>
            </a:r>
          </a:p>
          <a:p>
            <a:pPr marL="233363" indent="0" algn="just">
              <a:buNone/>
            </a:pPr>
            <a:r>
              <a:rPr lang="en-GB" sz="2800" dirty="0" smtClean="0"/>
              <a:t>property Y is mortgaged to C</a:t>
            </a:r>
          </a:p>
          <a:p>
            <a:pPr marL="233363" indent="0" algn="just">
              <a:buNone/>
            </a:pPr>
            <a:r>
              <a:rPr lang="en-GB" sz="2800" dirty="0" smtClean="0"/>
              <a:t>subsequent </a:t>
            </a:r>
            <a:r>
              <a:rPr lang="en-GB" sz="2800" dirty="0"/>
              <a:t>mortgagee </a:t>
            </a:r>
            <a:r>
              <a:rPr lang="en-GB" sz="2800" dirty="0" smtClean="0"/>
              <a:t>B may force marshalling </a:t>
            </a:r>
            <a:r>
              <a:rPr lang="en-GB" sz="2800" dirty="0"/>
              <a:t>against </a:t>
            </a:r>
            <a:r>
              <a:rPr lang="en-GB" sz="2800" dirty="0" smtClean="0"/>
              <a:t>A, </a:t>
            </a:r>
            <a:r>
              <a:rPr lang="en-GB" sz="2800" dirty="0"/>
              <a:t>who is the prior </a:t>
            </a:r>
            <a:r>
              <a:rPr lang="en-GB" sz="2800" dirty="0" smtClean="0"/>
              <a:t>mortgagee. This </a:t>
            </a:r>
            <a:r>
              <a:rPr lang="en-GB" sz="2800" dirty="0"/>
              <a:t>w</a:t>
            </a:r>
            <a:r>
              <a:rPr lang="en-GB" sz="2800" dirty="0" smtClean="0"/>
              <a:t>ould </a:t>
            </a:r>
            <a:r>
              <a:rPr lang="en-GB" sz="2800" dirty="0"/>
              <a:t>mean that he would ask </a:t>
            </a:r>
            <a:r>
              <a:rPr lang="en-GB" sz="2800" dirty="0" smtClean="0"/>
              <a:t>A </a:t>
            </a:r>
            <a:r>
              <a:rPr lang="en-GB" sz="2800" dirty="0"/>
              <a:t>to satisfy his debt only out of property </a:t>
            </a:r>
            <a:r>
              <a:rPr lang="en-GB" sz="2800" dirty="0"/>
              <a:t>Y</a:t>
            </a:r>
            <a:r>
              <a:rPr lang="en-GB" sz="2800" dirty="0" smtClean="0"/>
              <a:t> </a:t>
            </a:r>
            <a:r>
              <a:rPr lang="en-GB" sz="2800" dirty="0"/>
              <a:t>as far as </a:t>
            </a:r>
            <a:r>
              <a:rPr lang="en-GB" sz="2800" dirty="0" smtClean="0"/>
              <a:t>possible, </a:t>
            </a:r>
            <a:r>
              <a:rPr lang="en-GB" sz="2800" dirty="0"/>
              <a:t>but since property </a:t>
            </a:r>
            <a:r>
              <a:rPr lang="en-GB" sz="2800" dirty="0" smtClean="0"/>
              <a:t>Y </a:t>
            </a:r>
            <a:r>
              <a:rPr lang="en-GB" sz="2800" dirty="0"/>
              <a:t>has already been mortgaged </a:t>
            </a:r>
            <a:r>
              <a:rPr lang="en-GB" sz="2800" dirty="0" smtClean="0"/>
              <a:t>to third </a:t>
            </a:r>
            <a:r>
              <a:rPr lang="en-GB" sz="2800" dirty="0"/>
              <a:t>person </a:t>
            </a:r>
            <a:r>
              <a:rPr lang="en-GB" sz="2800" dirty="0" smtClean="0"/>
              <a:t>C, the exercise </a:t>
            </a:r>
            <a:r>
              <a:rPr lang="en-GB" sz="2800" dirty="0"/>
              <a:t>of marshalling would be against his interest and marshalling will not be </a:t>
            </a:r>
            <a:r>
              <a:rPr lang="en-GB" sz="2800" dirty="0" smtClean="0"/>
              <a:t>allowed.</a:t>
            </a:r>
            <a:endParaRPr lang="en-US" sz="2800" dirty="0"/>
          </a:p>
          <a:p>
            <a:endParaRPr lang="en-US" dirty="0"/>
          </a:p>
        </p:txBody>
      </p:sp>
    </p:spTree>
    <p:extLst>
      <p:ext uri="{BB962C8B-B14F-4D97-AF65-F5344CB8AC3E}">
        <p14:creationId xmlns:p14="http://schemas.microsoft.com/office/powerpoint/2010/main" val="3511155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091" y="23965"/>
            <a:ext cx="8705388" cy="1143000"/>
          </a:xfrm>
        </p:spPr>
        <p:txBody>
          <a:bodyPr>
            <a:normAutofit/>
          </a:bodyPr>
          <a:lstStyle/>
          <a:p>
            <a:r>
              <a:rPr lang="en-US" sz="3200" dirty="0" err="1" smtClean="0"/>
              <a:t>Marshalling</a:t>
            </a:r>
            <a:r>
              <a:rPr lang="en-US" sz="3200" dirty="0" smtClean="0"/>
              <a:t> in case of Sale v. in Mortgage</a:t>
            </a:r>
            <a:endParaRPr lang="en-US" sz="3200" dirty="0"/>
          </a:p>
        </p:txBody>
      </p:sp>
      <p:sp>
        <p:nvSpPr>
          <p:cNvPr id="3" name="Content Placeholder 2"/>
          <p:cNvSpPr>
            <a:spLocks noGrp="1"/>
          </p:cNvSpPr>
          <p:nvPr>
            <p:ph idx="1"/>
          </p:nvPr>
        </p:nvSpPr>
        <p:spPr>
          <a:xfrm>
            <a:off x="457200" y="1166965"/>
            <a:ext cx="8229600" cy="5350537"/>
          </a:xfrm>
        </p:spPr>
        <p:txBody>
          <a:bodyPr>
            <a:normAutofit fontScale="55000" lnSpcReduction="20000"/>
          </a:bodyPr>
          <a:lstStyle/>
          <a:p>
            <a:pPr lvl="0" algn="just"/>
            <a:r>
              <a:rPr lang="en-US" sz="4000" b="1" i="1" dirty="0"/>
              <a:t>In respect of sale</a:t>
            </a:r>
            <a:r>
              <a:rPr lang="en-US" sz="4000" dirty="0"/>
              <a:t>, the rule of </a:t>
            </a:r>
            <a:r>
              <a:rPr lang="en-US" sz="4000" dirty="0" err="1"/>
              <a:t>marshalling</a:t>
            </a:r>
            <a:r>
              <a:rPr lang="en-US" sz="4000" dirty="0"/>
              <a:t> is that a subsequent purchaser has a right to claim </a:t>
            </a:r>
            <a:r>
              <a:rPr lang="en-US" sz="4000" dirty="0" err="1"/>
              <a:t>marshalling</a:t>
            </a:r>
            <a:r>
              <a:rPr lang="en-US" sz="4000" dirty="0"/>
              <a:t>. For instance, there are three properties </a:t>
            </a:r>
            <a:r>
              <a:rPr lang="en-US" sz="4000" b="1" dirty="0"/>
              <a:t>A, B</a:t>
            </a:r>
            <a:r>
              <a:rPr lang="en-US" sz="4000" dirty="0"/>
              <a:t> and </a:t>
            </a:r>
            <a:r>
              <a:rPr lang="en-US" sz="4000" b="1" dirty="0"/>
              <a:t>C</a:t>
            </a:r>
            <a:r>
              <a:rPr lang="en-US" sz="4000" dirty="0"/>
              <a:t> subjected to mortgage. The mortgagor sells </a:t>
            </a:r>
            <a:r>
              <a:rPr lang="en-US" sz="4000" b="1" dirty="0"/>
              <a:t>A</a:t>
            </a:r>
            <a:r>
              <a:rPr lang="en-US" sz="4000" dirty="0"/>
              <a:t> to</a:t>
            </a:r>
            <a:r>
              <a:rPr lang="en-US" sz="4000" b="1" dirty="0"/>
              <a:t> Mr. X </a:t>
            </a:r>
            <a:r>
              <a:rPr lang="en-US" sz="4000" dirty="0"/>
              <a:t>free from any encumbrances. </a:t>
            </a:r>
            <a:r>
              <a:rPr lang="en-US" sz="4000" b="1" dirty="0"/>
              <a:t>Mr. X</a:t>
            </a:r>
            <a:r>
              <a:rPr lang="en-US" sz="4000" dirty="0"/>
              <a:t> is entitled to insist that the mortgagee should realize his mortgage money out of the properties </a:t>
            </a:r>
            <a:r>
              <a:rPr lang="en-US" sz="4000" b="1" dirty="0"/>
              <a:t>B </a:t>
            </a:r>
            <a:r>
              <a:rPr lang="en-US" sz="4000" dirty="0"/>
              <a:t>and </a:t>
            </a:r>
            <a:r>
              <a:rPr lang="en-US" sz="4000" b="1" dirty="0"/>
              <a:t>C </a:t>
            </a:r>
            <a:r>
              <a:rPr lang="en-US" sz="4000" dirty="0"/>
              <a:t>as far as possible. If the whole of the debt is not capable of being realized from </a:t>
            </a:r>
            <a:r>
              <a:rPr lang="en-US" sz="4000" b="1" dirty="0"/>
              <a:t>B</a:t>
            </a:r>
            <a:r>
              <a:rPr lang="en-US" sz="4000" dirty="0"/>
              <a:t> and </a:t>
            </a:r>
            <a:r>
              <a:rPr lang="en-US" sz="4000" b="1" dirty="0"/>
              <a:t>C</a:t>
            </a:r>
            <a:r>
              <a:rPr lang="en-US" sz="4000" dirty="0"/>
              <a:t>, the mortgagee has a right to proceed against </a:t>
            </a:r>
            <a:r>
              <a:rPr lang="en-US" sz="4000" b="1" dirty="0"/>
              <a:t>A</a:t>
            </a:r>
            <a:r>
              <a:rPr lang="en-US" sz="4000" dirty="0"/>
              <a:t>. In that event, the purchaser </a:t>
            </a:r>
            <a:r>
              <a:rPr lang="en-US" sz="4000" b="1" dirty="0"/>
              <a:t>Mr. X</a:t>
            </a:r>
            <a:r>
              <a:rPr lang="en-US" sz="4000" dirty="0"/>
              <a:t> has a right to claim from the mortgagor, the amount realized from</a:t>
            </a:r>
            <a:r>
              <a:rPr lang="en-US" sz="4000" b="1" dirty="0"/>
              <a:t> A</a:t>
            </a:r>
            <a:r>
              <a:rPr lang="en-US" sz="4000" dirty="0"/>
              <a:t>. This rule applies in the absence of any contract to the contrary.</a:t>
            </a:r>
          </a:p>
          <a:p>
            <a:pPr marL="0" indent="0" algn="just">
              <a:buNone/>
            </a:pPr>
            <a:endParaRPr lang="en-US" sz="4000" dirty="0"/>
          </a:p>
          <a:p>
            <a:pPr lvl="0" algn="just"/>
            <a:r>
              <a:rPr lang="en-US" sz="4000" b="1" i="1" dirty="0"/>
              <a:t>In respect of mortgage</a:t>
            </a:r>
            <a:r>
              <a:rPr lang="en-US" sz="4000" dirty="0"/>
              <a:t>, the subsequent mortgagee is entitled to regulate or marshal the order in which the debt is to be realized by prior mortgagees. For instance, </a:t>
            </a:r>
            <a:r>
              <a:rPr lang="en-US" sz="4000" b="1" dirty="0"/>
              <a:t>Mr</a:t>
            </a:r>
            <a:r>
              <a:rPr lang="en-US" sz="4000" dirty="0"/>
              <a:t>.</a:t>
            </a:r>
            <a:r>
              <a:rPr lang="en-US" sz="4000" b="1" dirty="0"/>
              <a:t> A</a:t>
            </a:r>
            <a:r>
              <a:rPr lang="en-US" sz="4000" dirty="0"/>
              <a:t> mortgages </a:t>
            </a:r>
            <a:r>
              <a:rPr lang="en-US" sz="4000" b="1" dirty="0"/>
              <a:t>X </a:t>
            </a:r>
            <a:r>
              <a:rPr lang="en-US" sz="4000" dirty="0"/>
              <a:t>and </a:t>
            </a:r>
            <a:r>
              <a:rPr lang="en-US" sz="4000" b="1" dirty="0"/>
              <a:t>Y</a:t>
            </a:r>
            <a:r>
              <a:rPr lang="en-US" sz="4000" dirty="0"/>
              <a:t> properties to </a:t>
            </a:r>
            <a:r>
              <a:rPr lang="en-US" sz="4000" b="1" dirty="0"/>
              <a:t>Mr</a:t>
            </a:r>
            <a:r>
              <a:rPr lang="en-US" sz="4000" dirty="0"/>
              <a:t>.</a:t>
            </a:r>
            <a:r>
              <a:rPr lang="en-US" sz="4000" b="1" dirty="0"/>
              <a:t> B</a:t>
            </a:r>
            <a:r>
              <a:rPr lang="en-US" sz="4000" dirty="0"/>
              <a:t> and then mortgages </a:t>
            </a:r>
            <a:r>
              <a:rPr lang="en-US" sz="4000" b="1" dirty="0"/>
              <a:t>Y </a:t>
            </a:r>
            <a:r>
              <a:rPr lang="en-US" sz="4000" dirty="0"/>
              <a:t>alone to </a:t>
            </a:r>
            <a:r>
              <a:rPr lang="en-US" sz="4000" b="1" dirty="0"/>
              <a:t>Mr</a:t>
            </a:r>
            <a:r>
              <a:rPr lang="en-US" sz="4000" dirty="0"/>
              <a:t>.</a:t>
            </a:r>
            <a:r>
              <a:rPr lang="en-US" sz="4000" b="1" dirty="0"/>
              <a:t> C.</a:t>
            </a:r>
            <a:r>
              <a:rPr lang="en-US" sz="4000" dirty="0"/>
              <a:t> If </a:t>
            </a:r>
            <a:r>
              <a:rPr lang="en-US" sz="4000" b="1" dirty="0"/>
              <a:t>Mr. B</a:t>
            </a:r>
            <a:r>
              <a:rPr lang="en-US" sz="4000" dirty="0"/>
              <a:t> seeks to realize his mortgage out of </a:t>
            </a:r>
            <a:r>
              <a:rPr lang="en-US" sz="4000" b="1" dirty="0"/>
              <a:t>Y</a:t>
            </a:r>
            <a:r>
              <a:rPr lang="en-US" sz="4000" dirty="0"/>
              <a:t>,</a:t>
            </a:r>
            <a:r>
              <a:rPr lang="en-US" sz="4000" b="1" dirty="0"/>
              <a:t> Mr</a:t>
            </a:r>
            <a:r>
              <a:rPr lang="en-US" sz="4000" dirty="0"/>
              <a:t>.</a:t>
            </a:r>
            <a:r>
              <a:rPr lang="en-US" sz="4000" b="1" dirty="0"/>
              <a:t> C</a:t>
            </a:r>
            <a:r>
              <a:rPr lang="en-US" sz="4000" dirty="0"/>
              <a:t> can compel </a:t>
            </a:r>
            <a:r>
              <a:rPr lang="en-US" sz="4000" b="1" dirty="0"/>
              <a:t>Mr</a:t>
            </a:r>
            <a:r>
              <a:rPr lang="en-US" sz="4000" dirty="0"/>
              <a:t>.</a:t>
            </a:r>
            <a:r>
              <a:rPr lang="en-US" sz="4000" b="1" dirty="0"/>
              <a:t> B</a:t>
            </a:r>
            <a:r>
              <a:rPr lang="en-US" sz="4000" dirty="0"/>
              <a:t> to proceed first against </a:t>
            </a:r>
            <a:r>
              <a:rPr lang="en-US" sz="4000" b="1" dirty="0"/>
              <a:t>X </a:t>
            </a:r>
            <a:r>
              <a:rPr lang="en-US" sz="4000" dirty="0"/>
              <a:t>and realize the debt from it. If </a:t>
            </a:r>
            <a:r>
              <a:rPr lang="en-US" sz="4000" b="1" dirty="0"/>
              <a:t>Mr</a:t>
            </a:r>
            <a:r>
              <a:rPr lang="en-US" sz="4000" dirty="0"/>
              <a:t>.</a:t>
            </a:r>
            <a:r>
              <a:rPr lang="en-US" sz="4000" b="1" dirty="0"/>
              <a:t> B</a:t>
            </a:r>
            <a:r>
              <a:rPr lang="en-US" sz="4000" dirty="0"/>
              <a:t> is unable to realize the whole amount due to him from </a:t>
            </a:r>
            <a:r>
              <a:rPr lang="en-US" sz="4000" b="1" dirty="0"/>
              <a:t>X</a:t>
            </a:r>
            <a:r>
              <a:rPr lang="en-US" sz="4000" dirty="0"/>
              <a:t>, he is entitled to recover the balance from </a:t>
            </a:r>
            <a:r>
              <a:rPr lang="en-US" sz="4000" b="1" dirty="0"/>
              <a:t>Y</a:t>
            </a:r>
            <a:r>
              <a:rPr lang="en-US" sz="4000" dirty="0"/>
              <a:t>.</a:t>
            </a:r>
          </a:p>
          <a:p>
            <a:endParaRPr lang="en-US" dirty="0"/>
          </a:p>
        </p:txBody>
      </p:sp>
    </p:spTree>
    <p:extLst>
      <p:ext uri="{BB962C8B-B14F-4D97-AF65-F5344CB8AC3E}">
        <p14:creationId xmlns:p14="http://schemas.microsoft.com/office/powerpoint/2010/main" val="4119411707"/>
      </p:ext>
    </p:extLst>
  </p:cSld>
  <p:clrMapOvr>
    <a:masterClrMapping/>
  </p:clrMapOvr>
</p:sld>
</file>

<file path=ppt/theme/theme1.xml><?xml version="1.0" encoding="utf-8"?>
<a:theme xmlns:a="http://schemas.openxmlformats.org/drawingml/2006/main" name="Office Theme">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2294</TotalTime>
  <Words>1838</Words>
  <Application>Microsoft Macintosh PowerPoint</Application>
  <PresentationFormat>On-screen Show (4:3)</PresentationFormat>
  <Paragraphs>74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Concepts relating to Mortgage</vt:lpstr>
      <vt:lpstr>MARSHALLING OF SECURITIES</vt:lpstr>
      <vt:lpstr>Marshalling of Securities</vt:lpstr>
      <vt:lpstr>PowerPoint Presentation</vt:lpstr>
      <vt:lpstr>PowerPoint Presentation</vt:lpstr>
      <vt:lpstr>PowerPoint Presentation</vt:lpstr>
      <vt:lpstr>Restrictions on Marshalling</vt:lpstr>
      <vt:lpstr>PowerPoint Presentation</vt:lpstr>
      <vt:lpstr>Marshalling in case of Sale v. in Mortgage</vt:lpstr>
      <vt:lpstr>CONTRIBUTION IN MORTGAGE-DEBT</vt:lpstr>
      <vt:lpstr>Contribution in Mortgage-debt</vt:lpstr>
      <vt:lpstr>Doctrine of Contribution</vt:lpstr>
      <vt:lpstr>Marshalling supersedes contribution </vt:lpstr>
      <vt:lpstr>SUBROGATION</vt:lpstr>
      <vt:lpstr>Subrogation</vt:lpstr>
      <vt:lpstr>PowerPoint Presentation</vt:lpstr>
      <vt:lpstr>Kinds of Subrogation</vt:lpstr>
      <vt:lpstr>PowerPoint Presentation</vt:lpstr>
      <vt:lpstr>PowerPoint Presentation</vt:lpstr>
      <vt:lpstr>PowerPoint Presentation</vt:lpstr>
    </vt:vector>
  </TitlesOfParts>
  <Company>Private Practice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Concepts relating to Mortgage</dc:title>
  <dc:creator>Sneha Singh</dc:creator>
  <cp:lastModifiedBy>Sneha Singh</cp:lastModifiedBy>
  <cp:revision>15</cp:revision>
  <dcterms:created xsi:type="dcterms:W3CDTF">2019-04-03T11:47:29Z</dcterms:created>
  <dcterms:modified xsi:type="dcterms:W3CDTF">2019-04-05T04:02:46Z</dcterms:modified>
</cp:coreProperties>
</file>