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53" r:id="rId3"/>
    <p:sldId id="357" r:id="rId4"/>
    <p:sldId id="263" r:id="rId5"/>
    <p:sldId id="264" r:id="rId6"/>
    <p:sldId id="265" r:id="rId7"/>
    <p:sldId id="257" r:id="rId8"/>
    <p:sldId id="258" r:id="rId9"/>
    <p:sldId id="266" r:id="rId10"/>
    <p:sldId id="333" r:id="rId11"/>
    <p:sldId id="408" r:id="rId12"/>
    <p:sldId id="335" r:id="rId13"/>
    <p:sldId id="259" r:id="rId14"/>
    <p:sldId id="268" r:id="rId15"/>
    <p:sldId id="269" r:id="rId16"/>
    <p:sldId id="270" r:id="rId17"/>
    <p:sldId id="271" r:id="rId18"/>
    <p:sldId id="272" r:id="rId19"/>
    <p:sldId id="261" r:id="rId20"/>
    <p:sldId id="273" r:id="rId21"/>
    <p:sldId id="274" r:id="rId22"/>
    <p:sldId id="275" r:id="rId23"/>
    <p:sldId id="276" r:id="rId24"/>
    <p:sldId id="277" r:id="rId25"/>
    <p:sldId id="280" r:id="rId26"/>
    <p:sldId id="281" r:id="rId27"/>
    <p:sldId id="282" r:id="rId28"/>
    <p:sldId id="284" r:id="rId29"/>
    <p:sldId id="285" r:id="rId30"/>
    <p:sldId id="286" r:id="rId31"/>
    <p:sldId id="287" r:id="rId32"/>
    <p:sldId id="288" r:id="rId33"/>
    <p:sldId id="289" r:id="rId34"/>
    <p:sldId id="26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EEED1C-9CC4-4958-99BA-1B3BFD99CAD4}" type="datetimeFigureOut">
              <a:rPr lang="en-IN" smtClean="0"/>
              <a:t>25-09-2020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DF5C8-1C68-4DA3-B2EB-41D3D1596C95}" type="slidenum">
              <a:rPr lang="en-IN" smtClean="0"/>
              <a:t>‹#›</a:t>
            </a:fld>
            <a:endParaRPr lang="en-IN"/>
          </a:p>
        </p:txBody>
      </p:sp>
    </p:spTree>
    <p:extLst>
      <p:ext uri="{BB962C8B-B14F-4D97-AF65-F5344CB8AC3E}">
        <p14:creationId xmlns:p14="http://schemas.microsoft.com/office/powerpoint/2010/main" val="2708294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795A7F13-D629-4207-B06C-F2802EFB0C47}"/>
              </a:ext>
            </a:extLst>
          </p:cNvPr>
          <p:cNvSpPr>
            <a:spLocks noGrp="1" noChangeArrowheads="1"/>
          </p:cNvSpPr>
          <p:nvPr>
            <p:ph type="sldNum"/>
          </p:nvPr>
        </p:nvSpPr>
        <p:spPr>
          <a:ln/>
        </p:spPr>
        <p:txBody>
          <a:bodyPr/>
          <a:lstStyle/>
          <a:p>
            <a:fld id="{9A402C52-0EAA-4736-A446-005ACF282C2D}" type="slidenum">
              <a:rPr lang="en-GB" altLang="en-US"/>
              <a:pPr/>
              <a:t>7</a:t>
            </a:fld>
            <a:endParaRPr lang="en-GB" altLang="en-US"/>
          </a:p>
        </p:txBody>
      </p:sp>
      <p:sp>
        <p:nvSpPr>
          <p:cNvPr id="69633" name="Text Box 1">
            <a:extLst>
              <a:ext uri="{FF2B5EF4-FFF2-40B4-BE49-F238E27FC236}">
                <a16:creationId xmlns:a16="http://schemas.microsoft.com/office/drawing/2014/main" id="{7AE1CFB4-00AC-439A-930C-CD5BAF6C118A}"/>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a:p>
        </p:txBody>
      </p:sp>
      <p:sp>
        <p:nvSpPr>
          <p:cNvPr id="69634" name="Rectangle 2">
            <a:extLst>
              <a:ext uri="{FF2B5EF4-FFF2-40B4-BE49-F238E27FC236}">
                <a16:creationId xmlns:a16="http://schemas.microsoft.com/office/drawing/2014/main" id="{00076634-7AEE-4867-A9E1-37B6AA8D7B02}"/>
              </a:ext>
            </a:extLst>
          </p:cNvPr>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5411424B-BF7C-4AD1-916F-052EF0E5AAB8}"/>
              </a:ext>
            </a:extLst>
          </p:cNvPr>
          <p:cNvSpPr>
            <a:spLocks noGrp="1" noChangeArrowheads="1"/>
          </p:cNvSpPr>
          <p:nvPr>
            <p:ph type="sldNum"/>
          </p:nvPr>
        </p:nvSpPr>
        <p:spPr>
          <a:ln/>
        </p:spPr>
        <p:txBody>
          <a:bodyPr/>
          <a:lstStyle/>
          <a:p>
            <a:fld id="{0216209D-C8D2-40D3-AC31-730F8A3A29C8}" type="slidenum">
              <a:rPr lang="en-GB" altLang="en-US"/>
              <a:pPr/>
              <a:t>8</a:t>
            </a:fld>
            <a:endParaRPr lang="en-GB" altLang="en-US"/>
          </a:p>
        </p:txBody>
      </p:sp>
      <p:sp>
        <p:nvSpPr>
          <p:cNvPr id="70657" name="Text Box 1">
            <a:extLst>
              <a:ext uri="{FF2B5EF4-FFF2-40B4-BE49-F238E27FC236}">
                <a16:creationId xmlns:a16="http://schemas.microsoft.com/office/drawing/2014/main" id="{5EAC514A-6A5C-47B9-8469-948B006D4AA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a:p>
        </p:txBody>
      </p:sp>
      <p:sp>
        <p:nvSpPr>
          <p:cNvPr id="70658" name="Rectangle 2">
            <a:extLst>
              <a:ext uri="{FF2B5EF4-FFF2-40B4-BE49-F238E27FC236}">
                <a16:creationId xmlns:a16="http://schemas.microsoft.com/office/drawing/2014/main" id="{89F3A6D8-C2C6-4AB1-89F9-DA5849656239}"/>
              </a:ext>
            </a:extLst>
          </p:cNvPr>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677B6B8-8A4B-4380-BD27-5B9B05414AB6}"/>
              </a:ext>
            </a:extLst>
          </p:cNvPr>
          <p:cNvSpPr>
            <a:spLocks noGrp="1" noChangeArrowheads="1"/>
          </p:cNvSpPr>
          <p:nvPr>
            <p:ph type="sldNum"/>
          </p:nvPr>
        </p:nvSpPr>
        <p:spPr>
          <a:ln/>
        </p:spPr>
        <p:txBody>
          <a:bodyPr/>
          <a:lstStyle/>
          <a:p>
            <a:fld id="{3F378779-E806-47A4-94F3-D0495512A334}" type="slidenum">
              <a:rPr lang="en-GB" altLang="en-US"/>
              <a:pPr/>
              <a:t>13</a:t>
            </a:fld>
            <a:endParaRPr lang="en-GB" altLang="en-US"/>
          </a:p>
        </p:txBody>
      </p:sp>
      <p:sp>
        <p:nvSpPr>
          <p:cNvPr id="71681" name="Text Box 1">
            <a:extLst>
              <a:ext uri="{FF2B5EF4-FFF2-40B4-BE49-F238E27FC236}">
                <a16:creationId xmlns:a16="http://schemas.microsoft.com/office/drawing/2014/main" id="{D4311590-09DA-4006-A5E6-8E493171897C}"/>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a:p>
        </p:txBody>
      </p:sp>
      <p:sp>
        <p:nvSpPr>
          <p:cNvPr id="71682" name="Rectangle 2">
            <a:extLst>
              <a:ext uri="{FF2B5EF4-FFF2-40B4-BE49-F238E27FC236}">
                <a16:creationId xmlns:a16="http://schemas.microsoft.com/office/drawing/2014/main" id="{31B67BB3-E743-44D1-BD21-173E54B238DC}"/>
              </a:ext>
            </a:extLst>
          </p:cNvPr>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4F47F122-10D2-4D9B-BA1F-4BC7B7AD5069}"/>
              </a:ext>
            </a:extLst>
          </p:cNvPr>
          <p:cNvSpPr>
            <a:spLocks noGrp="1" noChangeArrowheads="1"/>
          </p:cNvSpPr>
          <p:nvPr>
            <p:ph type="sldNum"/>
          </p:nvPr>
        </p:nvSpPr>
        <p:spPr>
          <a:ln/>
        </p:spPr>
        <p:txBody>
          <a:bodyPr/>
          <a:lstStyle/>
          <a:p>
            <a:fld id="{507B9947-7BC4-457B-B9BB-5E4A7FF4B830}" type="slidenum">
              <a:rPr lang="en-GB" altLang="en-US"/>
              <a:pPr/>
              <a:t>19</a:t>
            </a:fld>
            <a:endParaRPr lang="en-GB" altLang="en-US"/>
          </a:p>
        </p:txBody>
      </p:sp>
      <p:sp>
        <p:nvSpPr>
          <p:cNvPr id="73729" name="Text Box 1">
            <a:extLst>
              <a:ext uri="{FF2B5EF4-FFF2-40B4-BE49-F238E27FC236}">
                <a16:creationId xmlns:a16="http://schemas.microsoft.com/office/drawing/2014/main" id="{6212E819-DD2A-4C30-8217-C605654D69E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a:p>
        </p:txBody>
      </p:sp>
      <p:sp>
        <p:nvSpPr>
          <p:cNvPr id="73730" name="Rectangle 2">
            <a:extLst>
              <a:ext uri="{FF2B5EF4-FFF2-40B4-BE49-F238E27FC236}">
                <a16:creationId xmlns:a16="http://schemas.microsoft.com/office/drawing/2014/main" id="{8D520BFB-0005-4ECC-B141-1E61AEBB832D}"/>
              </a:ext>
            </a:extLst>
          </p:cNvPr>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2E5C70FC-8E97-48EF-ACE0-43835FEB68DE}"/>
              </a:ext>
            </a:extLst>
          </p:cNvPr>
          <p:cNvSpPr>
            <a:spLocks noGrp="1" noChangeArrowheads="1"/>
          </p:cNvSpPr>
          <p:nvPr>
            <p:ph type="sldNum"/>
          </p:nvPr>
        </p:nvSpPr>
        <p:spPr>
          <a:ln/>
        </p:spPr>
        <p:txBody>
          <a:bodyPr/>
          <a:lstStyle/>
          <a:p>
            <a:fld id="{EB36EC12-EC1B-4112-B69F-A9A4AF3A4B36}" type="slidenum">
              <a:rPr lang="en-GB" altLang="en-US"/>
              <a:pPr/>
              <a:t>34</a:t>
            </a:fld>
            <a:endParaRPr lang="en-GB" altLang="en-US"/>
          </a:p>
        </p:txBody>
      </p:sp>
      <p:sp>
        <p:nvSpPr>
          <p:cNvPr id="74753" name="Text Box 1">
            <a:extLst>
              <a:ext uri="{FF2B5EF4-FFF2-40B4-BE49-F238E27FC236}">
                <a16:creationId xmlns:a16="http://schemas.microsoft.com/office/drawing/2014/main" id="{6A37257D-48ED-429A-BC3D-AB9D3BAC574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IN"/>
          </a:p>
        </p:txBody>
      </p:sp>
      <p:sp>
        <p:nvSpPr>
          <p:cNvPr id="74754" name="Rectangle 2">
            <a:extLst>
              <a:ext uri="{FF2B5EF4-FFF2-40B4-BE49-F238E27FC236}">
                <a16:creationId xmlns:a16="http://schemas.microsoft.com/office/drawing/2014/main" id="{0ED73C9F-8095-400F-B5F1-5FC56285649F}"/>
              </a:ext>
            </a:extLst>
          </p:cNvPr>
          <p:cNvSpPr txBox="1">
            <a:spLocks noGrp="1" noChangeArrowheads="1"/>
          </p:cNvSpPr>
          <p:nvPr>
            <p:ph type="body"/>
          </p:nvPr>
        </p:nvSpPr>
        <p:spPr bwMode="auto">
          <a:xfrm>
            <a:off x="914400" y="4343400"/>
            <a:ext cx="5026025"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046CC-AD41-4983-A1E3-445D1F7A51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87DF8BC-ED7D-418E-ACCB-7FC21E3FBF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AA956CB-C310-4230-AEDA-05E594486109}"/>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5" name="Footer Placeholder 4">
            <a:extLst>
              <a:ext uri="{FF2B5EF4-FFF2-40B4-BE49-F238E27FC236}">
                <a16:creationId xmlns:a16="http://schemas.microsoft.com/office/drawing/2014/main" id="{21CD19E6-A584-479E-AB7C-7FCD737BCAF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21E105-AB49-4D45-AB8F-8E258D65A2B2}"/>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399931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4164E-E640-4CA2-925B-8EAD82F22F7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85AD272-2473-407D-A13F-ADBFE25148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5EE182B-8365-49FB-9DD2-2EBC8BC66F59}"/>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5" name="Footer Placeholder 4">
            <a:extLst>
              <a:ext uri="{FF2B5EF4-FFF2-40B4-BE49-F238E27FC236}">
                <a16:creationId xmlns:a16="http://schemas.microsoft.com/office/drawing/2014/main" id="{F7210046-A362-4004-AE0E-4197248A55F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7B13BB2-D64B-484F-A733-DF53FD33E2D6}"/>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3749890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E53E77-617A-48D6-AC75-8F95513FA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435A99D-B0F4-4020-9C5A-31A6F5FBA0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D594AE2-5150-413E-BA67-B53EE2C89B3D}"/>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5" name="Footer Placeholder 4">
            <a:extLst>
              <a:ext uri="{FF2B5EF4-FFF2-40B4-BE49-F238E27FC236}">
                <a16:creationId xmlns:a16="http://schemas.microsoft.com/office/drawing/2014/main" id="{6EAC5730-1900-41FA-B3F3-81CE2B9E2DC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4BDD3F7-9FFB-480B-91A8-708EDEC6D19E}"/>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3509985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BD94-1D34-4C95-9AA9-4DED2CD92F73}"/>
              </a:ext>
            </a:extLst>
          </p:cNvPr>
          <p:cNvSpPr>
            <a:spLocks noGrp="1"/>
          </p:cNvSpPr>
          <p:nvPr>
            <p:ph type="title"/>
          </p:nvPr>
        </p:nvSpPr>
        <p:spPr>
          <a:xfrm>
            <a:off x="914400" y="609601"/>
            <a:ext cx="10356851" cy="1141413"/>
          </a:xfrm>
        </p:spPr>
        <p:txBody>
          <a:bodyPr/>
          <a:lstStyle/>
          <a:p>
            <a:r>
              <a:rPr lang="en-US"/>
              <a:t>Click to edit Master title style</a:t>
            </a:r>
            <a:endParaRPr lang="en-IN"/>
          </a:p>
        </p:txBody>
      </p:sp>
      <p:sp>
        <p:nvSpPr>
          <p:cNvPr id="3" name="Online Image Placeholder 2">
            <a:extLst>
              <a:ext uri="{FF2B5EF4-FFF2-40B4-BE49-F238E27FC236}">
                <a16:creationId xmlns:a16="http://schemas.microsoft.com/office/drawing/2014/main" id="{633AA01B-72E8-4405-B04D-3E0DCB224FCD}"/>
              </a:ext>
            </a:extLst>
          </p:cNvPr>
          <p:cNvSpPr>
            <a:spLocks noGrp="1"/>
          </p:cNvSpPr>
          <p:nvPr>
            <p:ph type="clipArt" sz="half" idx="1"/>
          </p:nvPr>
        </p:nvSpPr>
        <p:spPr>
          <a:xfrm>
            <a:off x="914401" y="1981201"/>
            <a:ext cx="5075767" cy="4113213"/>
          </a:xfrm>
        </p:spPr>
        <p:txBody>
          <a:bodyPr/>
          <a:lstStyle/>
          <a:p>
            <a:endParaRPr lang="en-IN"/>
          </a:p>
        </p:txBody>
      </p:sp>
      <p:sp>
        <p:nvSpPr>
          <p:cNvPr id="4" name="Text Placeholder 3">
            <a:extLst>
              <a:ext uri="{FF2B5EF4-FFF2-40B4-BE49-F238E27FC236}">
                <a16:creationId xmlns:a16="http://schemas.microsoft.com/office/drawing/2014/main" id="{7371EAB3-7AB9-415A-AFD9-295CACC95787}"/>
              </a:ext>
            </a:extLst>
          </p:cNvPr>
          <p:cNvSpPr>
            <a:spLocks noGrp="1"/>
          </p:cNvSpPr>
          <p:nvPr>
            <p:ph type="body" sz="half" idx="2"/>
          </p:nvPr>
        </p:nvSpPr>
        <p:spPr>
          <a:xfrm>
            <a:off x="6193367" y="1981201"/>
            <a:ext cx="5077884" cy="4113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8A408D5A-A7CC-40BB-8CAB-9DFB1D4D21D0}"/>
              </a:ext>
            </a:extLst>
          </p:cNvPr>
          <p:cNvSpPr>
            <a:spLocks noGrp="1"/>
          </p:cNvSpPr>
          <p:nvPr>
            <p:ph type="dt" idx="10"/>
          </p:nvPr>
        </p:nvSpPr>
        <p:spPr>
          <a:xfrm>
            <a:off x="914400" y="6248400"/>
            <a:ext cx="2533651" cy="452438"/>
          </a:xfrm>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ABBED5A8-B631-4DDB-A824-94312202D6CC}"/>
              </a:ext>
            </a:extLst>
          </p:cNvPr>
          <p:cNvSpPr>
            <a:spLocks noGrp="1"/>
          </p:cNvSpPr>
          <p:nvPr>
            <p:ph type="ftr" idx="11"/>
          </p:nvPr>
        </p:nvSpPr>
        <p:spPr>
          <a:xfrm>
            <a:off x="4165600" y="6248400"/>
            <a:ext cx="3854451" cy="452438"/>
          </a:xfrm>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73EC43E3-4CF2-42B5-AB66-44604A6100D7}"/>
              </a:ext>
            </a:extLst>
          </p:cNvPr>
          <p:cNvSpPr>
            <a:spLocks noGrp="1"/>
          </p:cNvSpPr>
          <p:nvPr>
            <p:ph type="sldNum" idx="12"/>
          </p:nvPr>
        </p:nvSpPr>
        <p:spPr>
          <a:xfrm>
            <a:off x="8737600" y="6248400"/>
            <a:ext cx="2533651" cy="452438"/>
          </a:xfrm>
        </p:spPr>
        <p:txBody>
          <a:bodyPr/>
          <a:lstStyle>
            <a:lvl1pPr>
              <a:defRPr/>
            </a:lvl1pPr>
          </a:lstStyle>
          <a:p>
            <a:fld id="{AB10B30F-6E25-453C-A25F-48F01D15BF28}" type="slidenum">
              <a:rPr lang="en-GB" altLang="en-US"/>
              <a:pPr/>
              <a:t>‹#›</a:t>
            </a:fld>
            <a:endParaRPr lang="en-GB" altLang="en-US"/>
          </a:p>
        </p:txBody>
      </p:sp>
    </p:spTree>
    <p:extLst>
      <p:ext uri="{BB962C8B-B14F-4D97-AF65-F5344CB8AC3E}">
        <p14:creationId xmlns:p14="http://schemas.microsoft.com/office/powerpoint/2010/main" val="296869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F0A8-133C-4E3A-92C7-EFA3D00EDB8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3B97044-1A3F-4074-99A5-B7155913CA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DDCBCE0-DC74-4395-944B-5B4A95768C63}"/>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5" name="Footer Placeholder 4">
            <a:extLst>
              <a:ext uri="{FF2B5EF4-FFF2-40B4-BE49-F238E27FC236}">
                <a16:creationId xmlns:a16="http://schemas.microsoft.com/office/drawing/2014/main" id="{628FEB5B-B826-4774-8621-C6D4BBBE3D3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8E714A9-F88A-4A3D-99FC-464FEDB5BE9B}"/>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2766933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5069-4819-4A53-9703-F1880710B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23FEFF2-B934-4E0D-AAE9-C7E5AE4973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55656-3A37-44C0-9FAF-D99BFDC87000}"/>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5" name="Footer Placeholder 4">
            <a:extLst>
              <a:ext uri="{FF2B5EF4-FFF2-40B4-BE49-F238E27FC236}">
                <a16:creationId xmlns:a16="http://schemas.microsoft.com/office/drawing/2014/main" id="{1DD574F0-8EF4-496F-9F9D-295A6B4CD2E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6748966-E3D4-4F0E-9746-E05F70F9C349}"/>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367750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1952-E7E0-4B23-BEF7-3B9139FB85A4}"/>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12A15D8B-F365-4454-A7DB-41BD560F5E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15E93AD-447D-4CB0-A6FB-42830F4947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AF58E0A-5483-49F7-832B-4E61A4CD0244}"/>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6" name="Footer Placeholder 5">
            <a:extLst>
              <a:ext uri="{FF2B5EF4-FFF2-40B4-BE49-F238E27FC236}">
                <a16:creationId xmlns:a16="http://schemas.microsoft.com/office/drawing/2014/main" id="{6E3CE61A-5053-4394-A6D1-F11EB39C1ED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F1D16CB-4DEA-4C23-BCB7-C1ADF49C2845}"/>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1239453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AF3B-8871-4E9A-9682-98D775691BB4}"/>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5A154F-A42A-46CD-B683-95AC0034FE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FB7BD4-B63E-47D9-A8D7-8346E1F2D1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62D42BB-57C1-4E48-A0FC-A43E91121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537EDF-E0FC-4B06-8EDB-6E02E1B8F4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220D6F49-DA0B-4A9E-A724-6A0949A32823}"/>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8" name="Footer Placeholder 7">
            <a:extLst>
              <a:ext uri="{FF2B5EF4-FFF2-40B4-BE49-F238E27FC236}">
                <a16:creationId xmlns:a16="http://schemas.microsoft.com/office/drawing/2014/main" id="{98C0834B-D70C-4CAA-9353-A0A6688A8472}"/>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CAC4C76F-F703-4807-9AC9-E4ED9D6EA6A4}"/>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426316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BD71-6D0F-4AEF-BFFF-DFA294DE3EA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EC2BB02-5506-4E0C-B7B2-A86F2C28A115}"/>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4" name="Footer Placeholder 3">
            <a:extLst>
              <a:ext uri="{FF2B5EF4-FFF2-40B4-BE49-F238E27FC236}">
                <a16:creationId xmlns:a16="http://schemas.microsoft.com/office/drawing/2014/main" id="{DC828A38-678B-4253-B4FF-0A513B64686E}"/>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22CFF49-796E-43BE-A144-3649DB72726B}"/>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2118591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5107C6-F0E4-420A-A8E4-7FBE0849340C}"/>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3" name="Footer Placeholder 2">
            <a:extLst>
              <a:ext uri="{FF2B5EF4-FFF2-40B4-BE49-F238E27FC236}">
                <a16:creationId xmlns:a16="http://schemas.microsoft.com/office/drawing/2014/main" id="{1393210A-7666-4BA2-BB9F-2998F0AFE8F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486F17DD-F8CC-45A3-A6C9-1E8F646485DD}"/>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333139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9261F-0F42-4D28-A052-682678602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EC41E68C-D02E-491B-8CA1-8C5CA9A89F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96DEE48-EB5E-48DA-8A2A-164D7749B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B59E4-15B9-4CD8-8F54-F230FF6BE1FA}"/>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6" name="Footer Placeholder 5">
            <a:extLst>
              <a:ext uri="{FF2B5EF4-FFF2-40B4-BE49-F238E27FC236}">
                <a16:creationId xmlns:a16="http://schemas.microsoft.com/office/drawing/2014/main" id="{C7536EA5-6FAA-4685-9300-700A333425B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04DB5A5-B2AA-423A-9C33-AD53455B2EE1}"/>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30909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F5C72-30BA-4E8C-9A5F-A4F266354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15996C64-75DA-4493-9AE6-C140D946A6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0C1668E-006A-4941-99FB-8202FA751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514700-D9C2-4324-96C7-EA866C3D515B}"/>
              </a:ext>
            </a:extLst>
          </p:cNvPr>
          <p:cNvSpPr>
            <a:spLocks noGrp="1"/>
          </p:cNvSpPr>
          <p:nvPr>
            <p:ph type="dt" sz="half" idx="10"/>
          </p:nvPr>
        </p:nvSpPr>
        <p:spPr/>
        <p:txBody>
          <a:bodyPr/>
          <a:lstStyle/>
          <a:p>
            <a:fld id="{BC76FA97-08D3-4B8E-9DDE-C78C8F17E62C}" type="datetimeFigureOut">
              <a:rPr lang="en-IN" smtClean="0"/>
              <a:t>25-09-2020</a:t>
            </a:fld>
            <a:endParaRPr lang="en-IN"/>
          </a:p>
        </p:txBody>
      </p:sp>
      <p:sp>
        <p:nvSpPr>
          <p:cNvPr id="6" name="Footer Placeholder 5">
            <a:extLst>
              <a:ext uri="{FF2B5EF4-FFF2-40B4-BE49-F238E27FC236}">
                <a16:creationId xmlns:a16="http://schemas.microsoft.com/office/drawing/2014/main" id="{53D1724E-126D-4926-807C-9832B86E0E2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9A470B8-A020-41F4-83D7-E1209316AB19}"/>
              </a:ext>
            </a:extLst>
          </p:cNvPr>
          <p:cNvSpPr>
            <a:spLocks noGrp="1"/>
          </p:cNvSpPr>
          <p:nvPr>
            <p:ph type="sldNum" sz="quarter" idx="12"/>
          </p:nvPr>
        </p:nvSpPr>
        <p:spPr/>
        <p:txBody>
          <a:bodyPr/>
          <a:lstStyle/>
          <a:p>
            <a:fld id="{E32BE16B-934D-4083-A09B-3DEC00DAB29D}" type="slidenum">
              <a:rPr lang="en-IN" smtClean="0"/>
              <a:t>‹#›</a:t>
            </a:fld>
            <a:endParaRPr lang="en-IN"/>
          </a:p>
        </p:txBody>
      </p:sp>
    </p:spTree>
    <p:extLst>
      <p:ext uri="{BB962C8B-B14F-4D97-AF65-F5344CB8AC3E}">
        <p14:creationId xmlns:p14="http://schemas.microsoft.com/office/powerpoint/2010/main" val="2510822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2A93DC-5C09-4E50-B581-84CAFC484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F8CD512-E784-4FBB-BD50-07D065A817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200F84F-1559-482B-9977-5F35B3E357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6FA97-08D3-4B8E-9DDE-C78C8F17E62C}" type="datetimeFigureOut">
              <a:rPr lang="en-IN" smtClean="0"/>
              <a:t>25-09-2020</a:t>
            </a:fld>
            <a:endParaRPr lang="en-IN"/>
          </a:p>
        </p:txBody>
      </p:sp>
      <p:sp>
        <p:nvSpPr>
          <p:cNvPr id="5" name="Footer Placeholder 4">
            <a:extLst>
              <a:ext uri="{FF2B5EF4-FFF2-40B4-BE49-F238E27FC236}">
                <a16:creationId xmlns:a16="http://schemas.microsoft.com/office/drawing/2014/main" id="{5EA7E7AD-0F44-46E9-9D57-95B0026FD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B29420D5-6675-4843-A8D0-8C6F26440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BE16B-934D-4083-A09B-3DEC00DAB29D}" type="slidenum">
              <a:rPr lang="en-IN" smtClean="0"/>
              <a:t>‹#›</a:t>
            </a:fld>
            <a:endParaRPr lang="en-IN"/>
          </a:p>
        </p:txBody>
      </p:sp>
    </p:spTree>
    <p:extLst>
      <p:ext uri="{BB962C8B-B14F-4D97-AF65-F5344CB8AC3E}">
        <p14:creationId xmlns:p14="http://schemas.microsoft.com/office/powerpoint/2010/main" val="3456836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135E-DCF7-4722-A313-43D8792E2A4D}"/>
              </a:ext>
            </a:extLst>
          </p:cNvPr>
          <p:cNvSpPr>
            <a:spLocks noGrp="1"/>
          </p:cNvSpPr>
          <p:nvPr>
            <p:ph type="ctrTitle"/>
          </p:nvPr>
        </p:nvSpPr>
        <p:spPr/>
        <p:txBody>
          <a:bodyPr/>
          <a:lstStyle/>
          <a:p>
            <a:r>
              <a:rPr lang="en-IN" dirty="0"/>
              <a:t>Neoproterozoic Geology of Rajasthan</a:t>
            </a:r>
          </a:p>
        </p:txBody>
      </p:sp>
      <p:sp>
        <p:nvSpPr>
          <p:cNvPr id="3" name="Subtitle 2">
            <a:extLst>
              <a:ext uri="{FF2B5EF4-FFF2-40B4-BE49-F238E27FC236}">
                <a16:creationId xmlns:a16="http://schemas.microsoft.com/office/drawing/2014/main" id="{F365148B-7CFA-4C7A-A82C-1CB26C88F86C}"/>
              </a:ext>
            </a:extLst>
          </p:cNvPr>
          <p:cNvSpPr>
            <a:spLocks noGrp="1"/>
          </p:cNvSpPr>
          <p:nvPr>
            <p:ph type="subTitle" idx="1"/>
          </p:nvPr>
        </p:nvSpPr>
        <p:spPr/>
        <p:txBody>
          <a:bodyPr/>
          <a:lstStyle/>
          <a:p>
            <a:r>
              <a:rPr lang="en-IN" dirty="0"/>
              <a:t>Presentation by </a:t>
            </a:r>
          </a:p>
          <a:p>
            <a:r>
              <a:rPr lang="en-IN" dirty="0"/>
              <a:t>Ritesh Purohit</a:t>
            </a:r>
          </a:p>
        </p:txBody>
      </p:sp>
    </p:spTree>
    <p:extLst>
      <p:ext uri="{BB962C8B-B14F-4D97-AF65-F5344CB8AC3E}">
        <p14:creationId xmlns:p14="http://schemas.microsoft.com/office/powerpoint/2010/main" val="1341895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40749"/>
            <a:ext cx="9308432" cy="6386364"/>
          </a:xfrm>
          <a:prstGeom prst="rect">
            <a:avLst/>
          </a:prstGeom>
          <a:noFill/>
        </p:spPr>
        <p:txBody>
          <a:bodyPr wrap="square" rtlCol="0">
            <a:spAutoFit/>
          </a:bodyPr>
          <a:lstStyle/>
          <a:p>
            <a:pPr>
              <a:buClr>
                <a:srgbClr val="FF0000"/>
              </a:buClr>
            </a:pPr>
            <a:endParaRPr lang="en-US" sz="1100" dirty="0">
              <a:solidFill>
                <a:schemeClr val="bg1"/>
              </a:solidFill>
              <a:latin typeface="Arial Narrow" pitchFamily="34" charset="0"/>
            </a:endParaRPr>
          </a:p>
          <a:p>
            <a:pPr marL="457200" indent="-457200">
              <a:buClr>
                <a:srgbClr val="FF0000"/>
              </a:buClr>
              <a:buFont typeface="Wingdings" pitchFamily="2" charset="2"/>
              <a:buChar char="Ø"/>
            </a:pPr>
            <a:r>
              <a:rPr lang="en-US" sz="3200" dirty="0">
                <a:solidFill>
                  <a:schemeClr val="bg1"/>
                </a:solidFill>
                <a:effectLst>
                  <a:outerShdw blurRad="38100" dist="38100" dir="2700000" algn="tl">
                    <a:srgbClr val="000000">
                      <a:alpha val="43137"/>
                    </a:srgbClr>
                  </a:outerShdw>
                </a:effectLst>
              </a:rPr>
              <a:t>The </a:t>
            </a:r>
            <a:r>
              <a:rPr lang="en-US" sz="3200" dirty="0" err="1">
                <a:solidFill>
                  <a:schemeClr val="bg1"/>
                </a:solidFill>
                <a:effectLst>
                  <a:outerShdw blurRad="38100" dist="38100" dir="2700000" algn="tl">
                    <a:srgbClr val="000000">
                      <a:alpha val="43137"/>
                    </a:srgbClr>
                  </a:outerShdw>
                </a:effectLst>
              </a:rPr>
              <a:t>Pindwara-Aburoad</a:t>
            </a:r>
            <a:r>
              <a:rPr lang="en-US" sz="3200" dirty="0">
                <a:solidFill>
                  <a:schemeClr val="bg1"/>
                </a:solidFill>
                <a:effectLst>
                  <a:outerShdw blurRad="38100" dist="38100" dir="2700000" algn="tl">
                    <a:srgbClr val="000000">
                      <a:alpha val="43137"/>
                    </a:srgbClr>
                  </a:outerShdw>
                </a:effectLst>
              </a:rPr>
              <a:t> metasediments overlie the </a:t>
            </a:r>
            <a:r>
              <a:rPr lang="en-US" sz="3200" dirty="0" err="1">
                <a:solidFill>
                  <a:srgbClr val="FFFF00"/>
                </a:solidFill>
                <a:effectLst>
                  <a:outerShdw blurRad="38100" dist="38100" dir="2700000" algn="tl">
                    <a:srgbClr val="000000">
                      <a:alpha val="43137"/>
                    </a:srgbClr>
                  </a:outerShdw>
                </a:effectLst>
              </a:rPr>
              <a:t>Bhula</a:t>
            </a:r>
            <a:r>
              <a:rPr lang="en-US" sz="3200" dirty="0">
                <a:solidFill>
                  <a:srgbClr val="FFFF00"/>
                </a:solidFill>
                <a:effectLst>
                  <a:outerShdw blurRad="38100" dist="38100" dir="2700000" algn="tl">
                    <a:srgbClr val="000000">
                      <a:alpha val="43137"/>
                    </a:srgbClr>
                  </a:outerShdw>
                </a:effectLst>
              </a:rPr>
              <a:t> Granitic Gneisses (~1400 Ma)</a:t>
            </a:r>
            <a:r>
              <a:rPr lang="en-US" sz="3200" dirty="0">
                <a:solidFill>
                  <a:schemeClr val="bg1"/>
                </a:solidFill>
                <a:effectLst>
                  <a:outerShdw blurRad="38100" dist="38100" dir="2700000" algn="tl">
                    <a:srgbClr val="000000">
                      <a:alpha val="43137"/>
                    </a:srgbClr>
                  </a:outerShdw>
                </a:effectLst>
              </a:rPr>
              <a:t> similar to the </a:t>
            </a:r>
            <a:r>
              <a:rPr lang="en-US" sz="3200" dirty="0" err="1">
                <a:solidFill>
                  <a:schemeClr val="bg1"/>
                </a:solidFill>
                <a:effectLst>
                  <a:outerShdw blurRad="38100" dist="38100" dir="2700000" algn="tl">
                    <a:srgbClr val="000000">
                      <a:alpha val="43137"/>
                    </a:srgbClr>
                  </a:outerShdw>
                </a:effectLst>
              </a:rPr>
              <a:t>Sirohi</a:t>
            </a:r>
            <a:r>
              <a:rPr lang="en-US" sz="3200" dirty="0">
                <a:solidFill>
                  <a:schemeClr val="bg1"/>
                </a:solidFill>
                <a:effectLst>
                  <a:outerShdw blurRad="38100" dist="38100" dir="2700000" algn="tl">
                    <a:srgbClr val="000000">
                      <a:alpha val="43137"/>
                    </a:srgbClr>
                  </a:outerShdw>
                </a:effectLst>
              </a:rPr>
              <a:t> Metasediments which overlie </a:t>
            </a:r>
            <a:r>
              <a:rPr lang="en-US" sz="3200" dirty="0" err="1">
                <a:solidFill>
                  <a:srgbClr val="FFFF00"/>
                </a:solidFill>
                <a:effectLst>
                  <a:outerShdw blurRad="38100" dist="38100" dir="2700000" algn="tl">
                    <a:srgbClr val="000000">
                      <a:alpha val="43137"/>
                    </a:srgbClr>
                  </a:outerShdw>
                </a:effectLst>
              </a:rPr>
              <a:t>Veerwara</a:t>
            </a:r>
            <a:r>
              <a:rPr lang="en-US" sz="3200" dirty="0">
                <a:solidFill>
                  <a:srgbClr val="FFFF00"/>
                </a:solidFill>
                <a:effectLst>
                  <a:outerShdw blurRad="38100" dist="38100" dir="2700000" algn="tl">
                    <a:srgbClr val="000000">
                      <a:alpha val="43137"/>
                    </a:srgbClr>
                  </a:outerShdw>
                </a:effectLst>
              </a:rPr>
              <a:t> Granitic Gneisses (~990-920Ma)</a:t>
            </a:r>
          </a:p>
          <a:p>
            <a:pPr marL="457200" indent="-457200">
              <a:buClr>
                <a:srgbClr val="FF0000"/>
              </a:buClr>
              <a:buFont typeface="Wingdings" pitchFamily="2" charset="2"/>
              <a:buChar char="Ø"/>
            </a:pPr>
            <a:r>
              <a:rPr lang="en-US" sz="3200" dirty="0">
                <a:solidFill>
                  <a:srgbClr val="FFFF00"/>
                </a:solidFill>
                <a:effectLst>
                  <a:outerShdw blurRad="38100" dist="38100" dir="2700000" algn="tl">
                    <a:srgbClr val="000000">
                      <a:alpha val="43137"/>
                    </a:srgbClr>
                  </a:outerShdw>
                </a:effectLst>
              </a:rPr>
              <a:t>Deformational and Metamorphic history of </a:t>
            </a:r>
            <a:r>
              <a:rPr lang="en-US" sz="3200" dirty="0" err="1">
                <a:solidFill>
                  <a:srgbClr val="FFFF00"/>
                </a:solidFill>
                <a:effectLst>
                  <a:outerShdw blurRad="38100" dist="38100" dir="2700000" algn="tl">
                    <a:srgbClr val="000000">
                      <a:alpha val="43137"/>
                    </a:srgbClr>
                  </a:outerShdw>
                </a:effectLst>
              </a:rPr>
              <a:t>Pindwara-Aburoad</a:t>
            </a:r>
            <a:r>
              <a:rPr lang="en-US" sz="3200" dirty="0">
                <a:solidFill>
                  <a:srgbClr val="FFFF00"/>
                </a:solidFill>
                <a:effectLst>
                  <a:outerShdw blurRad="38100" dist="38100" dir="2700000" algn="tl">
                    <a:srgbClr val="000000">
                      <a:alpha val="43137"/>
                    </a:srgbClr>
                  </a:outerShdw>
                </a:effectLst>
              </a:rPr>
              <a:t> metasediments is same as of the other Delhi Supergroup rocks whereas that of the  </a:t>
            </a:r>
            <a:r>
              <a:rPr lang="en-US" sz="3200" dirty="0" err="1">
                <a:solidFill>
                  <a:srgbClr val="FFFF00"/>
                </a:solidFill>
                <a:effectLst>
                  <a:outerShdw blurRad="38100" dist="38100" dir="2700000" algn="tl">
                    <a:srgbClr val="000000">
                      <a:alpha val="43137"/>
                    </a:srgbClr>
                  </a:outerShdw>
                </a:effectLst>
              </a:rPr>
              <a:t>Sirohi</a:t>
            </a:r>
            <a:r>
              <a:rPr lang="en-US" sz="3200" dirty="0">
                <a:solidFill>
                  <a:srgbClr val="FFFF00"/>
                </a:solidFill>
                <a:effectLst>
                  <a:outerShdw blurRad="38100" dist="38100" dir="2700000" algn="tl">
                    <a:srgbClr val="000000">
                      <a:alpha val="43137"/>
                    </a:srgbClr>
                  </a:outerShdw>
                </a:effectLst>
              </a:rPr>
              <a:t> Group is different and therefore-</a:t>
            </a:r>
          </a:p>
          <a:p>
            <a:pPr marL="457200" indent="-457200">
              <a:buClr>
                <a:srgbClr val="FF0000"/>
              </a:buClr>
              <a:buFont typeface="Wingdings" pitchFamily="2" charset="2"/>
              <a:buChar char="Ø"/>
            </a:pPr>
            <a:r>
              <a:rPr lang="en-US" sz="3200" dirty="0">
                <a:solidFill>
                  <a:schemeClr val="bg1"/>
                </a:solidFill>
                <a:effectLst>
                  <a:outerShdw blurRad="38100" dist="38100" dir="2700000" algn="tl">
                    <a:srgbClr val="000000">
                      <a:alpha val="43137"/>
                    </a:srgbClr>
                  </a:outerShdw>
                </a:effectLst>
              </a:rPr>
              <a:t>In absence of </a:t>
            </a:r>
            <a:r>
              <a:rPr lang="en-US" sz="3200" b="1" dirty="0">
                <a:solidFill>
                  <a:schemeClr val="accent6">
                    <a:lumMod val="40000"/>
                    <a:lumOff val="60000"/>
                  </a:schemeClr>
                </a:solidFill>
                <a:effectLst>
                  <a:outerShdw blurRad="38100" dist="38100" dir="2700000" algn="tl">
                    <a:srgbClr val="000000">
                      <a:alpha val="43137"/>
                    </a:srgbClr>
                  </a:outerShdw>
                </a:effectLst>
              </a:rPr>
              <a:t>direct contact with the Delhi or the Aravalli Basins </a:t>
            </a:r>
            <a:r>
              <a:rPr lang="en-US" sz="3200" dirty="0">
                <a:solidFill>
                  <a:schemeClr val="bg1"/>
                </a:solidFill>
                <a:effectLst>
                  <a:outerShdw blurRad="38100" dist="38100" dir="2700000" algn="tl">
                    <a:srgbClr val="000000">
                      <a:alpha val="43137"/>
                    </a:srgbClr>
                  </a:outerShdw>
                </a:effectLst>
              </a:rPr>
              <a:t>the </a:t>
            </a:r>
            <a:r>
              <a:rPr lang="en-US" sz="3200" dirty="0">
                <a:solidFill>
                  <a:srgbClr val="FFFF00"/>
                </a:solidFill>
                <a:effectLst>
                  <a:outerShdw blurRad="38100" dist="38100" dir="2700000" algn="tl">
                    <a:srgbClr val="000000">
                      <a:alpha val="43137"/>
                    </a:srgbClr>
                  </a:outerShdw>
                </a:effectLst>
              </a:rPr>
              <a:t>relative stratigraphic relationship </a:t>
            </a:r>
            <a:r>
              <a:rPr lang="en-US" sz="3200" dirty="0">
                <a:solidFill>
                  <a:schemeClr val="bg1"/>
                </a:solidFill>
                <a:effectLst>
                  <a:outerShdw blurRad="38100" dist="38100" dir="2700000" algn="tl">
                    <a:srgbClr val="000000">
                      <a:alpha val="43137"/>
                    </a:srgbClr>
                  </a:outerShdw>
                </a:effectLst>
              </a:rPr>
              <a:t>of </a:t>
            </a:r>
            <a:r>
              <a:rPr lang="en-US" sz="3200" dirty="0" err="1">
                <a:solidFill>
                  <a:srgbClr val="FFFF00"/>
                </a:solidFill>
                <a:effectLst>
                  <a:outerShdw blurRad="38100" dist="38100" dir="2700000" algn="tl">
                    <a:srgbClr val="000000">
                      <a:alpha val="43137"/>
                    </a:srgbClr>
                  </a:outerShdw>
                </a:effectLst>
              </a:rPr>
              <a:t>Sirohi</a:t>
            </a:r>
            <a:r>
              <a:rPr lang="en-US" sz="3200" dirty="0">
                <a:solidFill>
                  <a:srgbClr val="FFFF00"/>
                </a:solidFill>
                <a:effectLst>
                  <a:outerShdw blurRad="38100" dist="38100" dir="2700000" algn="tl">
                    <a:srgbClr val="000000">
                      <a:alpha val="43137"/>
                    </a:srgbClr>
                  </a:outerShdw>
                </a:effectLst>
              </a:rPr>
              <a:t> Basin is considered youngest in the orogenic cycle</a:t>
            </a:r>
            <a:r>
              <a:rPr lang="en-US" sz="3200" dirty="0">
                <a:solidFill>
                  <a:schemeClr val="bg1"/>
                </a:solidFill>
                <a:effectLst>
                  <a:outerShdw blurRad="38100" dist="38100" dir="2700000" algn="tl">
                    <a:srgbClr val="000000">
                      <a:alpha val="43137"/>
                    </a:srgbClr>
                  </a:outerShdw>
                </a:effectLst>
              </a:rPr>
              <a:t>. </a:t>
            </a:r>
          </a:p>
          <a:p>
            <a:pPr>
              <a:buClr>
                <a:srgbClr val="FF0000"/>
              </a:buClr>
            </a:pPr>
            <a:endParaRPr lang="en-US"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1338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304801"/>
            <a:ext cx="8001000" cy="6494085"/>
          </a:xfrm>
          <a:prstGeom prst="rect">
            <a:avLst/>
          </a:prstGeom>
        </p:spPr>
        <p:txBody>
          <a:bodyPr wrap="square">
            <a:spAutoFit/>
          </a:bodyPr>
          <a:lstStyle/>
          <a:p>
            <a:pPr marL="457200" indent="-457200">
              <a:buClr>
                <a:srgbClr val="FF0000"/>
              </a:buClr>
              <a:buFont typeface="Wingdings" pitchFamily="2" charset="2"/>
              <a:buChar char="Ø"/>
            </a:pPr>
            <a:r>
              <a:rPr lang="en-US" sz="3200" dirty="0">
                <a:solidFill>
                  <a:schemeClr val="bg1"/>
                </a:solidFill>
                <a:effectLst>
                  <a:outerShdw blurRad="38100" dist="38100" dir="2700000" algn="tl">
                    <a:srgbClr val="000000">
                      <a:alpha val="43137"/>
                    </a:srgbClr>
                  </a:outerShdw>
                </a:effectLst>
              </a:rPr>
              <a:t>Like the  Aravalli &amp; Delhi ensembles, there is </a:t>
            </a:r>
            <a:r>
              <a:rPr lang="en-US" sz="3200" dirty="0">
                <a:solidFill>
                  <a:srgbClr val="FFFF00"/>
                </a:solidFill>
                <a:effectLst>
                  <a:outerShdw blurRad="38100" dist="38100" dir="2700000" algn="tl">
                    <a:srgbClr val="000000">
                      <a:alpha val="43137"/>
                    </a:srgbClr>
                  </a:outerShdw>
                </a:effectLst>
              </a:rPr>
              <a:t>no direct radiometric control over the age of </a:t>
            </a:r>
            <a:r>
              <a:rPr lang="en-US" sz="3200" dirty="0" err="1">
                <a:solidFill>
                  <a:srgbClr val="FFFF00"/>
                </a:solidFill>
                <a:effectLst>
                  <a:outerShdw blurRad="38100" dist="38100" dir="2700000" algn="tl">
                    <a:srgbClr val="000000">
                      <a:alpha val="43137"/>
                    </a:srgbClr>
                  </a:outerShdw>
                </a:effectLst>
              </a:rPr>
              <a:t>Sirohi</a:t>
            </a:r>
            <a:r>
              <a:rPr lang="en-US" sz="3200" dirty="0">
                <a:solidFill>
                  <a:srgbClr val="FFFF00"/>
                </a:solidFill>
                <a:effectLst>
                  <a:outerShdw blurRad="38100" dist="38100" dir="2700000" algn="tl">
                    <a:srgbClr val="000000">
                      <a:alpha val="43137"/>
                    </a:srgbClr>
                  </a:outerShdw>
                </a:effectLst>
              </a:rPr>
              <a:t> Group. </a:t>
            </a:r>
          </a:p>
          <a:p>
            <a:pPr>
              <a:buClr>
                <a:srgbClr val="FF0000"/>
              </a:buClr>
            </a:pPr>
            <a:endParaRPr lang="en-US" sz="3200" dirty="0">
              <a:solidFill>
                <a:srgbClr val="FFFF00"/>
              </a:solidFill>
              <a:effectLst>
                <a:outerShdw blurRad="38100" dist="38100" dir="2700000" algn="tl">
                  <a:srgbClr val="000000">
                    <a:alpha val="43137"/>
                  </a:srgbClr>
                </a:outerShdw>
              </a:effectLst>
            </a:endParaRPr>
          </a:p>
          <a:p>
            <a:pPr marL="457200" indent="-457200">
              <a:buClr>
                <a:srgbClr val="FF0000"/>
              </a:buClr>
              <a:buFont typeface="Wingdings" pitchFamily="2" charset="2"/>
              <a:buChar char="Ø"/>
            </a:pPr>
            <a:r>
              <a:rPr lang="en-US" sz="3200" dirty="0">
                <a:solidFill>
                  <a:schemeClr val="bg1"/>
                </a:solidFill>
                <a:effectLst>
                  <a:outerShdw blurRad="38100" dist="38100" dir="2700000" algn="tl">
                    <a:srgbClr val="000000">
                      <a:alpha val="43137"/>
                    </a:srgbClr>
                  </a:outerShdw>
                </a:effectLst>
              </a:rPr>
              <a:t>However, single zircon study from </a:t>
            </a:r>
            <a:r>
              <a:rPr lang="en-US" sz="3200" dirty="0" err="1">
                <a:solidFill>
                  <a:schemeClr val="bg1"/>
                </a:solidFill>
                <a:effectLst>
                  <a:outerShdw blurRad="38100" dist="38100" dir="2700000" algn="tl">
                    <a:srgbClr val="000000">
                      <a:alpha val="43137"/>
                    </a:srgbClr>
                  </a:outerShdw>
                </a:effectLst>
              </a:rPr>
              <a:t>Veerwara</a:t>
            </a:r>
            <a:r>
              <a:rPr lang="en-US" sz="3200" dirty="0">
                <a:solidFill>
                  <a:schemeClr val="bg1"/>
                </a:solidFill>
                <a:effectLst>
                  <a:outerShdw blurRad="38100" dist="38100" dir="2700000" algn="tl">
                    <a:srgbClr val="000000">
                      <a:alpha val="43137"/>
                    </a:srgbClr>
                  </a:outerShdw>
                </a:effectLst>
              </a:rPr>
              <a:t> indicates ~990-920 Ma age of the granitic basement of  the </a:t>
            </a:r>
            <a:r>
              <a:rPr lang="en-US" sz="3200" dirty="0" err="1">
                <a:solidFill>
                  <a:schemeClr val="bg1"/>
                </a:solidFill>
                <a:effectLst>
                  <a:outerShdw blurRad="38100" dist="38100" dir="2700000" algn="tl">
                    <a:srgbClr val="000000">
                      <a:alpha val="43137"/>
                    </a:srgbClr>
                  </a:outerShdw>
                </a:effectLst>
              </a:rPr>
              <a:t>Sirohi</a:t>
            </a:r>
            <a:r>
              <a:rPr lang="en-US" sz="3200" dirty="0">
                <a:solidFill>
                  <a:schemeClr val="bg1"/>
                </a:solidFill>
                <a:effectLst>
                  <a:outerShdw blurRad="38100" dist="38100" dir="2700000" algn="tl">
                    <a:srgbClr val="000000">
                      <a:alpha val="43137"/>
                    </a:srgbClr>
                  </a:outerShdw>
                </a:effectLst>
              </a:rPr>
              <a:t> Group.</a:t>
            </a:r>
          </a:p>
          <a:p>
            <a:pPr>
              <a:buClr>
                <a:srgbClr val="FF0000"/>
              </a:buClr>
            </a:pPr>
            <a:endParaRPr lang="en-US" sz="3200" dirty="0">
              <a:solidFill>
                <a:schemeClr val="bg1"/>
              </a:solidFill>
              <a:effectLst>
                <a:outerShdw blurRad="38100" dist="38100" dir="2700000" algn="tl">
                  <a:srgbClr val="000000">
                    <a:alpha val="43137"/>
                  </a:srgbClr>
                </a:outerShdw>
              </a:effectLst>
            </a:endParaRPr>
          </a:p>
          <a:p>
            <a:pPr marL="457200" indent="-457200">
              <a:buClr>
                <a:srgbClr val="FF0000"/>
              </a:buClr>
              <a:buFont typeface="Wingdings" pitchFamily="2" charset="2"/>
              <a:buChar char="Ø"/>
            </a:pPr>
            <a:r>
              <a:rPr lang="en-US" sz="3200" dirty="0">
                <a:solidFill>
                  <a:schemeClr val="bg1"/>
                </a:solidFill>
                <a:effectLst>
                  <a:outerShdw blurRad="38100" dist="38100" dir="2700000" algn="tl">
                    <a:srgbClr val="000000">
                      <a:alpha val="43137"/>
                    </a:srgbClr>
                  </a:outerShdw>
                </a:effectLst>
              </a:rPr>
              <a:t>The age suggests a much younger  </a:t>
            </a:r>
            <a:r>
              <a:rPr lang="en-US" sz="3200" dirty="0" err="1">
                <a:solidFill>
                  <a:schemeClr val="bg1"/>
                </a:solidFill>
                <a:effectLst>
                  <a:outerShdw blurRad="38100" dist="38100" dir="2700000" algn="tl">
                    <a:srgbClr val="000000">
                      <a:alpha val="43137"/>
                    </a:srgbClr>
                  </a:outerShdw>
                </a:effectLst>
              </a:rPr>
              <a:t>startigraphic</a:t>
            </a:r>
            <a:r>
              <a:rPr lang="en-US" sz="3200" dirty="0">
                <a:solidFill>
                  <a:schemeClr val="bg1"/>
                </a:solidFill>
                <a:effectLst>
                  <a:outerShdw blurRad="38100" dist="38100" dir="2700000" algn="tl">
                    <a:srgbClr val="000000">
                      <a:alpha val="43137"/>
                    </a:srgbClr>
                  </a:outerShdw>
                </a:effectLst>
              </a:rPr>
              <a:t>  status of the </a:t>
            </a:r>
            <a:r>
              <a:rPr lang="en-US" sz="3200" dirty="0" err="1">
                <a:solidFill>
                  <a:schemeClr val="accent6">
                    <a:lumMod val="60000"/>
                    <a:lumOff val="40000"/>
                  </a:schemeClr>
                </a:solidFill>
                <a:effectLst>
                  <a:outerShdw blurRad="38100" dist="38100" dir="2700000" algn="tl">
                    <a:srgbClr val="000000">
                      <a:alpha val="43137"/>
                    </a:srgbClr>
                  </a:outerShdw>
                </a:effectLst>
              </a:rPr>
              <a:t>Sirohi</a:t>
            </a:r>
            <a:r>
              <a:rPr lang="en-US" sz="3200" dirty="0">
                <a:solidFill>
                  <a:schemeClr val="accent6">
                    <a:lumMod val="60000"/>
                    <a:lumOff val="40000"/>
                  </a:schemeClr>
                </a:solidFill>
                <a:effectLst>
                  <a:outerShdw blurRad="38100" dist="38100" dir="2700000" algn="tl">
                    <a:srgbClr val="000000">
                      <a:alpha val="43137"/>
                    </a:srgbClr>
                  </a:outerShdw>
                </a:effectLst>
              </a:rPr>
              <a:t> Group metasediments perhaps ~900-850 Ma equivalent to the Lower </a:t>
            </a:r>
            <a:r>
              <a:rPr lang="en-US" sz="3200" dirty="0" err="1">
                <a:solidFill>
                  <a:schemeClr val="accent6">
                    <a:lumMod val="60000"/>
                    <a:lumOff val="40000"/>
                  </a:schemeClr>
                </a:solidFill>
                <a:effectLst>
                  <a:outerShdw blurRad="38100" dist="38100" dir="2700000" algn="tl">
                    <a:srgbClr val="000000">
                      <a:alpha val="43137"/>
                    </a:srgbClr>
                  </a:outerShdw>
                </a:effectLst>
              </a:rPr>
              <a:t>Shaler</a:t>
            </a:r>
            <a:r>
              <a:rPr lang="en-US" sz="3200" dirty="0">
                <a:solidFill>
                  <a:schemeClr val="accent6">
                    <a:lumMod val="60000"/>
                    <a:lumOff val="40000"/>
                  </a:schemeClr>
                </a:solidFill>
                <a:effectLst>
                  <a:outerShdw blurRad="38100" dist="38100" dir="2700000" algn="tl">
                    <a:srgbClr val="000000">
                      <a:alpha val="43137"/>
                    </a:srgbClr>
                  </a:outerShdw>
                </a:effectLst>
              </a:rPr>
              <a:t> Group of Canadian Shield</a:t>
            </a:r>
            <a:r>
              <a:rPr lang="en-US" sz="3200" dirty="0">
                <a:solidFill>
                  <a:schemeClr val="bg1"/>
                </a:solidFill>
                <a:effectLst>
                  <a:outerShdw blurRad="38100" dist="38100" dir="2700000" algn="tl">
                    <a:srgbClr val="000000">
                      <a:alpha val="43137"/>
                    </a:srgbClr>
                  </a:outerShdw>
                </a:effectLst>
              </a:rPr>
              <a:t>. </a:t>
            </a:r>
            <a:endParaRPr lang="en-GB" sz="3200"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2184" y="210026"/>
            <a:ext cx="8734926" cy="6647974"/>
          </a:xfrm>
          <a:prstGeom prst="rect">
            <a:avLst/>
          </a:prstGeom>
          <a:noFill/>
        </p:spPr>
        <p:txBody>
          <a:bodyPr wrap="square" rtlCol="0">
            <a:spAutoFit/>
          </a:bodyPr>
          <a:lstStyle/>
          <a:p>
            <a:pPr marL="571500" indent="-571500">
              <a:lnSpc>
                <a:spcPct val="150000"/>
              </a:lnSpc>
              <a:buClr>
                <a:srgbClr val="FF0000"/>
              </a:buClr>
              <a:buFont typeface="Wingdings" pitchFamily="2" charset="2"/>
              <a:buChar char="Ø"/>
            </a:pPr>
            <a:r>
              <a:rPr lang="en-US" sz="3600" dirty="0">
                <a:solidFill>
                  <a:srgbClr val="FFFF00"/>
                </a:solidFill>
                <a:effectLst>
                  <a:outerShdw blurRad="38100" dist="38100" dir="2700000" algn="tl">
                    <a:srgbClr val="000000">
                      <a:alpha val="43137"/>
                    </a:srgbClr>
                  </a:outerShdw>
                </a:effectLst>
              </a:rPr>
              <a:t>The closing of the </a:t>
            </a:r>
            <a:r>
              <a:rPr lang="en-US" sz="3600" dirty="0" err="1">
                <a:solidFill>
                  <a:srgbClr val="FFFF00"/>
                </a:solidFill>
                <a:effectLst>
                  <a:outerShdw blurRad="38100" dist="38100" dir="2700000" algn="tl">
                    <a:srgbClr val="000000">
                      <a:alpha val="43137"/>
                    </a:srgbClr>
                  </a:outerShdw>
                </a:effectLst>
              </a:rPr>
              <a:t>Sirohi</a:t>
            </a:r>
            <a:r>
              <a:rPr lang="en-US" sz="3600" dirty="0">
                <a:solidFill>
                  <a:srgbClr val="FFFF00"/>
                </a:solidFill>
                <a:effectLst>
                  <a:outerShdw blurRad="38100" dist="38100" dir="2700000" algn="tl">
                    <a:srgbClr val="000000">
                      <a:alpha val="43137"/>
                    </a:srgbClr>
                  </a:outerShdw>
                </a:effectLst>
              </a:rPr>
              <a:t>  Basin at ~850 Ma </a:t>
            </a:r>
            <a:r>
              <a:rPr lang="en-US" sz="3600" dirty="0">
                <a:solidFill>
                  <a:schemeClr val="bg1"/>
                </a:solidFill>
                <a:effectLst>
                  <a:outerShdw blurRad="38100" dist="38100" dir="2700000" algn="tl">
                    <a:srgbClr val="000000">
                      <a:alpha val="43137"/>
                    </a:srgbClr>
                  </a:outerShdw>
                </a:effectLst>
              </a:rPr>
              <a:t>completed the process of </a:t>
            </a:r>
            <a:r>
              <a:rPr lang="en-US" sz="3600" dirty="0" err="1">
                <a:solidFill>
                  <a:srgbClr val="FFFF00"/>
                </a:solidFill>
                <a:effectLst>
                  <a:outerShdw blurRad="38100" dist="38100" dir="2700000" algn="tl">
                    <a:srgbClr val="000000">
                      <a:alpha val="43137"/>
                    </a:srgbClr>
                  </a:outerShdw>
                </a:effectLst>
              </a:rPr>
              <a:t>cratonization</a:t>
            </a:r>
            <a:r>
              <a:rPr lang="en-US" sz="3600" dirty="0">
                <a:solidFill>
                  <a:schemeClr val="bg1"/>
                </a:solidFill>
                <a:effectLst>
                  <a:outerShdw blurRad="38100" dist="38100" dir="2700000" algn="tl">
                    <a:srgbClr val="000000">
                      <a:alpha val="43137"/>
                    </a:srgbClr>
                  </a:outerShdw>
                </a:effectLst>
              </a:rPr>
              <a:t> of the </a:t>
            </a:r>
            <a:r>
              <a:rPr lang="en-US" sz="3600" dirty="0" err="1">
                <a:solidFill>
                  <a:schemeClr val="bg1"/>
                </a:solidFill>
                <a:effectLst>
                  <a:outerShdw blurRad="38100" dist="38100" dir="2700000" algn="tl">
                    <a:srgbClr val="000000">
                      <a:alpha val="43137"/>
                    </a:srgbClr>
                  </a:outerShdw>
                </a:effectLst>
              </a:rPr>
              <a:t>Aravalli</a:t>
            </a:r>
            <a:r>
              <a:rPr lang="en-US" sz="3600" dirty="0">
                <a:solidFill>
                  <a:schemeClr val="bg1"/>
                </a:solidFill>
                <a:effectLst>
                  <a:outerShdw blurRad="38100" dist="38100" dir="2700000" algn="tl">
                    <a:srgbClr val="000000">
                      <a:alpha val="43137"/>
                    </a:srgbClr>
                  </a:outerShdw>
                </a:effectLst>
              </a:rPr>
              <a:t> Crust. </a:t>
            </a:r>
          </a:p>
          <a:p>
            <a:pPr>
              <a:lnSpc>
                <a:spcPct val="150000"/>
              </a:lnSpc>
              <a:buClr>
                <a:srgbClr val="FF0000"/>
              </a:buClr>
            </a:pPr>
            <a:endParaRPr lang="en-US" sz="3600" dirty="0">
              <a:solidFill>
                <a:schemeClr val="bg1"/>
              </a:solidFill>
              <a:effectLst>
                <a:outerShdw blurRad="38100" dist="38100" dir="2700000" algn="tl">
                  <a:srgbClr val="000000">
                    <a:alpha val="43137"/>
                  </a:srgbClr>
                </a:outerShdw>
              </a:effectLst>
            </a:endParaRPr>
          </a:p>
          <a:p>
            <a:pPr marL="571500" indent="-571500">
              <a:lnSpc>
                <a:spcPct val="150000"/>
              </a:lnSpc>
              <a:buClr>
                <a:srgbClr val="FF0000"/>
              </a:buClr>
              <a:buFont typeface="Wingdings" pitchFamily="2" charset="2"/>
              <a:buChar char="Ø"/>
            </a:pPr>
            <a:r>
              <a:rPr lang="en-US" sz="3600" dirty="0">
                <a:solidFill>
                  <a:schemeClr val="bg1"/>
                </a:solidFill>
                <a:effectLst>
                  <a:outerShdw blurRad="38100" dist="38100" dir="2700000" algn="tl">
                    <a:srgbClr val="000000">
                      <a:alpha val="43137"/>
                    </a:srgbClr>
                  </a:outerShdw>
                </a:effectLst>
              </a:rPr>
              <a:t>All the subsequent geological events in this terrane took place under </a:t>
            </a:r>
            <a:r>
              <a:rPr lang="en-US" sz="3600" dirty="0">
                <a:solidFill>
                  <a:srgbClr val="FFFF00"/>
                </a:solidFill>
                <a:effectLst>
                  <a:outerShdw blurRad="38100" dist="38100" dir="2700000" algn="tl">
                    <a:srgbClr val="000000">
                      <a:alpha val="43137"/>
                    </a:srgbClr>
                  </a:outerShdw>
                </a:effectLst>
              </a:rPr>
              <a:t>tectonically quite conditions (</a:t>
            </a:r>
            <a:r>
              <a:rPr lang="en-US" sz="3600" dirty="0" err="1">
                <a:solidFill>
                  <a:srgbClr val="FFFF00"/>
                </a:solidFill>
                <a:effectLst>
                  <a:outerShdw blurRad="38100" dist="38100" dir="2700000" algn="tl">
                    <a:srgbClr val="000000">
                      <a:alpha val="43137"/>
                    </a:srgbClr>
                  </a:outerShdw>
                </a:effectLst>
              </a:rPr>
              <a:t>anorogenic</a:t>
            </a:r>
            <a:r>
              <a:rPr lang="en-US" sz="3600" dirty="0">
                <a:solidFill>
                  <a:srgbClr val="FFFF00"/>
                </a:solidFill>
                <a:effectLst>
                  <a:outerShdw blurRad="38100" dist="38100" dir="2700000" algn="tl">
                    <a:srgbClr val="000000">
                      <a:alpha val="43137"/>
                    </a:srgbClr>
                  </a:outerShdw>
                </a:effectLst>
              </a:rPr>
              <a:t>)</a:t>
            </a:r>
            <a:r>
              <a:rPr lang="en-US" sz="3200" dirty="0">
                <a:solidFill>
                  <a:srgbClr val="FFFF00"/>
                </a:solidFill>
                <a:effectLst>
                  <a:outerShdw blurRad="38100" dist="38100" dir="2700000" algn="tl">
                    <a:srgbClr val="000000">
                      <a:alpha val="43137"/>
                    </a:srgbClr>
                  </a:outerShdw>
                </a:effectLst>
              </a:rPr>
              <a:t>.  </a:t>
            </a:r>
          </a:p>
          <a:p>
            <a:pPr>
              <a:lnSpc>
                <a:spcPct val="150000"/>
              </a:lnSpc>
            </a:pPr>
            <a:r>
              <a:rPr lang="en-US" sz="3200" dirty="0">
                <a:solidFill>
                  <a:schemeClr val="bg1"/>
                </a:solidFill>
              </a:rPr>
              <a:t> </a:t>
            </a:r>
            <a:endParaRPr lang="en-GB" sz="3200" dirty="0">
              <a:solidFill>
                <a:schemeClr val="bg1"/>
              </a:solidFill>
            </a:endParaRPr>
          </a:p>
        </p:txBody>
      </p:sp>
    </p:spTree>
    <p:extLst>
      <p:ext uri="{BB962C8B-B14F-4D97-AF65-F5344CB8AC3E}">
        <p14:creationId xmlns:p14="http://schemas.microsoft.com/office/powerpoint/2010/main" val="588886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a:extLst>
              <a:ext uri="{FF2B5EF4-FFF2-40B4-BE49-F238E27FC236}">
                <a16:creationId xmlns:a16="http://schemas.microsoft.com/office/drawing/2014/main" id="{18A62F44-D42F-4A1E-AA9B-7DAC8A2D5DAF}"/>
              </a:ext>
            </a:extLst>
          </p:cNvPr>
          <p:cNvSpPr>
            <a:spLocks noGrp="1" noChangeArrowheads="1"/>
          </p:cNvSpPr>
          <p:nvPr>
            <p:ph type="body"/>
          </p:nvPr>
        </p:nvSpPr>
        <p:spPr>
          <a:xfrm>
            <a:off x="6324600" y="228600"/>
            <a:ext cx="4343400" cy="6553200"/>
          </a:xfrm>
          <a:ln/>
        </p:spPr>
        <p:txBody>
          <a:bodyPr anchor="t"/>
          <a:lstStyle/>
          <a:p>
            <a:pPr marL="338138" indent="-338138">
              <a:lnSpc>
                <a:spcPct val="100000"/>
              </a:lnSpc>
              <a:spcBef>
                <a:spcPts val="600"/>
              </a:spcBef>
              <a:buClr>
                <a:srgbClr val="0000CC"/>
              </a:buClr>
              <a:tabLst>
                <a:tab pos="338138" algn="l"/>
                <a:tab pos="904875" algn="l"/>
                <a:tab pos="1819275" algn="l"/>
                <a:tab pos="2733675" algn="l"/>
                <a:tab pos="3648075" algn="l"/>
                <a:tab pos="4562475" algn="l"/>
                <a:tab pos="5476875" algn="l"/>
                <a:tab pos="6391275" algn="l"/>
                <a:tab pos="7305675" algn="l"/>
                <a:tab pos="8220075" algn="l"/>
                <a:tab pos="9134475" algn="l"/>
                <a:tab pos="10048875" algn="l"/>
                <a:tab pos="10052050" algn="l"/>
                <a:tab pos="10509250" algn="l"/>
                <a:tab pos="10512425" algn="l"/>
              </a:tabLst>
            </a:pPr>
            <a:r>
              <a:rPr lang="en-GB" altLang="en-US" sz="2400">
                <a:solidFill>
                  <a:srgbClr val="0000CC"/>
                </a:solidFill>
                <a:latin typeface="Tahoma" panose="020B0604030504040204" pitchFamily="34" charset="0"/>
              </a:rPr>
              <a:t>	</a:t>
            </a:r>
            <a:r>
              <a:rPr lang="en-GB" altLang="en-US" sz="2400" b="1">
                <a:solidFill>
                  <a:srgbClr val="0000CC"/>
                </a:solidFill>
                <a:latin typeface="Arial Narrow" panose="020B0606020202030204" pitchFamily="34" charset="0"/>
              </a:rPr>
              <a:t>About 100 m.y after </a:t>
            </a:r>
          </a:p>
          <a:p>
            <a:pPr marL="338138" indent="-338138">
              <a:lnSpc>
                <a:spcPct val="100000"/>
              </a:lnSpc>
              <a:spcBef>
                <a:spcPts val="600"/>
              </a:spcBef>
              <a:buClr>
                <a:srgbClr val="0000CC"/>
              </a:buClr>
              <a:tabLst>
                <a:tab pos="338138" algn="l"/>
                <a:tab pos="904875" algn="l"/>
                <a:tab pos="1819275" algn="l"/>
                <a:tab pos="2733675" algn="l"/>
                <a:tab pos="3648075" algn="l"/>
                <a:tab pos="4562475" algn="l"/>
                <a:tab pos="5476875" algn="l"/>
                <a:tab pos="6391275" algn="l"/>
                <a:tab pos="7305675" algn="l"/>
                <a:tab pos="8220075" algn="l"/>
                <a:tab pos="9134475" algn="l"/>
                <a:tab pos="10048875" algn="l"/>
                <a:tab pos="10052050" algn="l"/>
                <a:tab pos="10509250" algn="l"/>
                <a:tab pos="10512425" algn="l"/>
              </a:tabLst>
            </a:pPr>
            <a:r>
              <a:rPr lang="en-GB" altLang="en-US" sz="2400" b="1">
                <a:solidFill>
                  <a:srgbClr val="0000CC"/>
                </a:solidFill>
                <a:latin typeface="Arial Narrow" panose="020B0606020202030204" pitchFamily="34" charset="0"/>
              </a:rPr>
              <a:t>	cratonisationstion, </a:t>
            </a:r>
          </a:p>
          <a:p>
            <a:pPr marL="338138" indent="-338138">
              <a:lnSpc>
                <a:spcPct val="100000"/>
              </a:lnSpc>
              <a:spcBef>
                <a:spcPts val="600"/>
              </a:spcBef>
              <a:buClr>
                <a:srgbClr val="0000CC"/>
              </a:buClr>
              <a:tabLst>
                <a:tab pos="338138" algn="l"/>
                <a:tab pos="904875" algn="l"/>
                <a:tab pos="1819275" algn="l"/>
                <a:tab pos="2733675" algn="l"/>
                <a:tab pos="3648075" algn="l"/>
                <a:tab pos="4562475" algn="l"/>
                <a:tab pos="5476875" algn="l"/>
                <a:tab pos="6391275" algn="l"/>
                <a:tab pos="7305675" algn="l"/>
                <a:tab pos="8220075" algn="l"/>
                <a:tab pos="9134475" algn="l"/>
                <a:tab pos="10048875" algn="l"/>
                <a:tab pos="10052050" algn="l"/>
                <a:tab pos="10509250" algn="l"/>
                <a:tab pos="10512425" algn="l"/>
              </a:tabLst>
            </a:pPr>
            <a:r>
              <a:rPr lang="en-GB" altLang="en-US" sz="2400" b="1">
                <a:solidFill>
                  <a:srgbClr val="0000CC"/>
                </a:solidFill>
                <a:latin typeface="Arial Narrow" panose="020B0606020202030204" pitchFamily="34" charset="0"/>
              </a:rPr>
              <a:t>    Aravalli Crust was effected by </a:t>
            </a:r>
            <a:r>
              <a:rPr lang="en-GB" altLang="en-US" sz="2400" b="1">
                <a:solidFill>
                  <a:srgbClr val="006600"/>
                </a:solidFill>
                <a:latin typeface="Arial Narrow" panose="020B0606020202030204" pitchFamily="34" charset="0"/>
              </a:rPr>
              <a:t>plume related activity</a:t>
            </a:r>
            <a:r>
              <a:rPr lang="en-GB" altLang="en-US" sz="2400" b="1">
                <a:solidFill>
                  <a:srgbClr val="0000CC"/>
                </a:solidFill>
                <a:latin typeface="Arial Narrow" panose="020B0606020202030204" pitchFamily="34" charset="0"/>
              </a:rPr>
              <a:t> resulting in development of </a:t>
            </a:r>
            <a:r>
              <a:rPr lang="en-GB" altLang="en-US" sz="2400" b="1">
                <a:solidFill>
                  <a:srgbClr val="006600"/>
                </a:solidFill>
                <a:latin typeface="Arial Narrow" panose="020B0606020202030204" pitchFamily="34" charset="0"/>
              </a:rPr>
              <a:t>bimodal volcanicity</a:t>
            </a:r>
            <a:r>
              <a:rPr lang="en-GB" altLang="en-US" sz="2400" b="1">
                <a:solidFill>
                  <a:srgbClr val="0000CC"/>
                </a:solidFill>
                <a:latin typeface="Arial Narrow" panose="020B0606020202030204" pitchFamily="34" charset="0"/>
              </a:rPr>
              <a:t> and intrusion of </a:t>
            </a:r>
            <a:r>
              <a:rPr lang="en-GB" altLang="en-US" sz="2400" b="1">
                <a:solidFill>
                  <a:srgbClr val="006600"/>
                </a:solidFill>
                <a:latin typeface="Arial Narrow" panose="020B0606020202030204" pitchFamily="34" charset="0"/>
              </a:rPr>
              <a:t>alkaline/peralkaline granite</a:t>
            </a:r>
            <a:r>
              <a:rPr lang="en-GB" altLang="en-US" sz="2400" b="1">
                <a:solidFill>
                  <a:srgbClr val="0000CC"/>
                </a:solidFill>
                <a:latin typeface="Arial Narrow" panose="020B0606020202030204" pitchFamily="34" charset="0"/>
              </a:rPr>
              <a:t> along with minor basin formations at several places. </a:t>
            </a:r>
          </a:p>
          <a:p>
            <a:pPr marL="338138" indent="-338138">
              <a:lnSpc>
                <a:spcPct val="100000"/>
              </a:lnSpc>
              <a:spcBef>
                <a:spcPts val="600"/>
              </a:spcBef>
              <a:buClr>
                <a:srgbClr val="0000CC"/>
              </a:buClr>
              <a:tabLst>
                <a:tab pos="338138" algn="l"/>
                <a:tab pos="904875" algn="l"/>
                <a:tab pos="1819275" algn="l"/>
                <a:tab pos="2733675" algn="l"/>
                <a:tab pos="3648075" algn="l"/>
                <a:tab pos="4562475" algn="l"/>
                <a:tab pos="5476875" algn="l"/>
                <a:tab pos="6391275" algn="l"/>
                <a:tab pos="7305675" algn="l"/>
                <a:tab pos="8220075" algn="l"/>
                <a:tab pos="9134475" algn="l"/>
                <a:tab pos="10048875" algn="l"/>
                <a:tab pos="10052050" algn="l"/>
                <a:tab pos="10509250" algn="l"/>
                <a:tab pos="10512425" algn="l"/>
              </a:tabLst>
            </a:pPr>
            <a:r>
              <a:rPr lang="en-GB" altLang="en-US" sz="2400" b="1">
                <a:solidFill>
                  <a:srgbClr val="0000CC"/>
                </a:solidFill>
                <a:latin typeface="Arial Narrow" panose="020B0606020202030204" pitchFamily="34" charset="0"/>
              </a:rPr>
              <a:t>	The entire ensemble that formed during 740-780 Ma is described as the </a:t>
            </a:r>
          </a:p>
          <a:p>
            <a:pPr marL="338138" indent="-338138">
              <a:lnSpc>
                <a:spcPct val="100000"/>
              </a:lnSpc>
              <a:spcBef>
                <a:spcPts val="600"/>
              </a:spcBef>
              <a:buClr>
                <a:srgbClr val="0000CC"/>
              </a:buClr>
              <a:tabLst>
                <a:tab pos="338138" algn="l"/>
                <a:tab pos="904875" algn="l"/>
                <a:tab pos="1819275" algn="l"/>
                <a:tab pos="2733675" algn="l"/>
                <a:tab pos="3648075" algn="l"/>
                <a:tab pos="4562475" algn="l"/>
                <a:tab pos="5476875" algn="l"/>
                <a:tab pos="6391275" algn="l"/>
                <a:tab pos="7305675" algn="l"/>
                <a:tab pos="8220075" algn="l"/>
                <a:tab pos="9134475" algn="l"/>
                <a:tab pos="10048875" algn="l"/>
                <a:tab pos="10052050" algn="l"/>
                <a:tab pos="10509250" algn="l"/>
                <a:tab pos="10512425" algn="l"/>
              </a:tabLst>
            </a:pPr>
            <a:r>
              <a:rPr lang="en-GB" altLang="en-US" sz="2400">
                <a:solidFill>
                  <a:srgbClr val="0000CC"/>
                </a:solidFill>
                <a:latin typeface="Tahoma" panose="020B0604030504040204" pitchFamily="34" charset="0"/>
              </a:rPr>
              <a:t>    </a:t>
            </a:r>
            <a:r>
              <a:rPr lang="en-GB" altLang="en-US" sz="2400" b="1">
                <a:solidFill>
                  <a:srgbClr val="CC00FF"/>
                </a:solidFill>
                <a:latin typeface="Tahoma" panose="020B0604030504040204" pitchFamily="34" charset="0"/>
              </a:rPr>
              <a:t>MALANI GROUP</a:t>
            </a:r>
          </a:p>
        </p:txBody>
      </p:sp>
      <p:pic>
        <p:nvPicPr>
          <p:cNvPr id="34818" name="Picture 2">
            <a:extLst>
              <a:ext uri="{FF2B5EF4-FFF2-40B4-BE49-F238E27FC236}">
                <a16:creationId xmlns:a16="http://schemas.microsoft.com/office/drawing/2014/main" id="{47142CF6-9AC5-4F44-8377-B64F457965A3}"/>
              </a:ext>
            </a:extLst>
          </p:cNvPr>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a:stretch>
            <a:fillRect/>
          </a:stretch>
        </p:blipFill>
        <p:spPr bwMode="auto">
          <a:xfrm>
            <a:off x="1524000" y="457200"/>
            <a:ext cx="5029200" cy="5715000"/>
          </a:xfrm>
          <a:prstGeom prst="rect">
            <a:avLst/>
          </a:prstGeom>
          <a:noFill/>
          <a:ln>
            <a:noFill/>
          </a:ln>
          <a:effectLst/>
          <a:extLst>
            <a:ext uri="{909E8E84-426E-40DD-AFC4-6F175D3DCCD1}">
              <a14:hiddenFill xmlns:a14="http://schemas.microsoft.com/office/drawing/2010/main">
                <a:blipFill dpi="0" rotWithShape="0">
                  <a:blip>
                    <a:lum bright="-24000" contrast="36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9" name="Text Box 3">
            <a:extLst>
              <a:ext uri="{FF2B5EF4-FFF2-40B4-BE49-F238E27FC236}">
                <a16:creationId xmlns:a16="http://schemas.microsoft.com/office/drawing/2014/main" id="{453937A9-C2C3-4C24-A9A3-1BC798B5E1FD}"/>
              </a:ext>
            </a:extLst>
          </p:cNvPr>
          <p:cNvSpPr txBox="1">
            <a:spLocks noChangeArrowheads="1"/>
          </p:cNvSpPr>
          <p:nvPr/>
        </p:nvSpPr>
        <p:spPr bwMode="auto">
          <a:xfrm>
            <a:off x="3716339" y="798513"/>
            <a:ext cx="23463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FF00FF"/>
              </a:buClr>
              <a:buFont typeface="Arial" panose="020B0604020202020204" pitchFamily="34" charset="0"/>
              <a:buNone/>
            </a:pPr>
            <a:r>
              <a:rPr lang="en-GB" altLang="en-US" sz="1800" b="1">
                <a:solidFill>
                  <a:srgbClr val="FF00FF"/>
                </a:solidFill>
                <a:latin typeface="Arial" panose="020B0604020202020204" pitchFamily="34" charset="0"/>
              </a:rPr>
              <a:t>Marwar Supergroup</a:t>
            </a:r>
          </a:p>
        </p:txBody>
      </p:sp>
      <p:sp>
        <p:nvSpPr>
          <p:cNvPr id="34820" name="Text Box 4">
            <a:extLst>
              <a:ext uri="{FF2B5EF4-FFF2-40B4-BE49-F238E27FC236}">
                <a16:creationId xmlns:a16="http://schemas.microsoft.com/office/drawing/2014/main" id="{A82DA168-955D-4AA5-AA54-88A6F99D2FE8}"/>
              </a:ext>
            </a:extLst>
          </p:cNvPr>
          <p:cNvSpPr txBox="1">
            <a:spLocks noChangeArrowheads="1"/>
          </p:cNvSpPr>
          <p:nvPr/>
        </p:nvSpPr>
        <p:spPr bwMode="auto">
          <a:xfrm>
            <a:off x="2457450" y="4432300"/>
            <a:ext cx="1581150" cy="3683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800" b="1">
                <a:solidFill>
                  <a:srgbClr val="0000CC"/>
                </a:solidFill>
                <a:latin typeface="Arial" panose="020B0604020202020204" pitchFamily="34" charset="0"/>
              </a:rPr>
              <a:t>Sirohi Group</a:t>
            </a:r>
          </a:p>
        </p:txBody>
      </p:sp>
      <p:sp>
        <p:nvSpPr>
          <p:cNvPr id="34821" name="Line 5">
            <a:extLst>
              <a:ext uri="{FF2B5EF4-FFF2-40B4-BE49-F238E27FC236}">
                <a16:creationId xmlns:a16="http://schemas.microsoft.com/office/drawing/2014/main" id="{25F03E69-F06A-4BF8-B29C-008DC136F07F}"/>
              </a:ext>
            </a:extLst>
          </p:cNvPr>
          <p:cNvSpPr>
            <a:spLocks noChangeShapeType="1"/>
          </p:cNvSpPr>
          <p:nvPr/>
        </p:nvSpPr>
        <p:spPr bwMode="auto">
          <a:xfrm flipH="1">
            <a:off x="5864225" y="2743200"/>
            <a:ext cx="920750" cy="1588"/>
          </a:xfrm>
          <a:prstGeom prst="line">
            <a:avLst/>
          </a:prstGeom>
          <a:noFill/>
          <a:ln w="36720">
            <a:solidFill>
              <a:srgbClr val="2323D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4822" name="Line 6">
            <a:extLst>
              <a:ext uri="{FF2B5EF4-FFF2-40B4-BE49-F238E27FC236}">
                <a16:creationId xmlns:a16="http://schemas.microsoft.com/office/drawing/2014/main" id="{C6102646-F948-4157-A4EC-909DFA1A4797}"/>
              </a:ext>
            </a:extLst>
          </p:cNvPr>
          <p:cNvSpPr>
            <a:spLocks noChangeShapeType="1"/>
          </p:cNvSpPr>
          <p:nvPr/>
        </p:nvSpPr>
        <p:spPr bwMode="auto">
          <a:xfrm>
            <a:off x="4038600" y="4572000"/>
            <a:ext cx="914400" cy="228600"/>
          </a:xfrm>
          <a:prstGeom prst="line">
            <a:avLst/>
          </a:prstGeom>
          <a:noFill/>
          <a:ln w="36720">
            <a:solidFill>
              <a:srgbClr val="2323D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Tree>
    <p:extLst>
      <p:ext uri="{BB962C8B-B14F-4D97-AF65-F5344CB8AC3E}">
        <p14:creationId xmlns:p14="http://schemas.microsoft.com/office/powerpoint/2010/main" val="94321049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02D7E3FB-50DE-4AC6-A6B0-C5FBD1F8753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1" y="0"/>
            <a:ext cx="5921375" cy="6858000"/>
          </a:xfrm>
          <a:noFill/>
          <a:ln/>
        </p:spPr>
      </p:pic>
      <p:sp>
        <p:nvSpPr>
          <p:cNvPr id="16389" name="Text Box 5">
            <a:extLst>
              <a:ext uri="{FF2B5EF4-FFF2-40B4-BE49-F238E27FC236}">
                <a16:creationId xmlns:a16="http://schemas.microsoft.com/office/drawing/2014/main" id="{0207AF49-D156-4163-B11B-FECA0B3CC6F1}"/>
              </a:ext>
            </a:extLst>
          </p:cNvPr>
          <p:cNvSpPr txBox="1">
            <a:spLocks noChangeArrowheads="1"/>
          </p:cNvSpPr>
          <p:nvPr/>
        </p:nvSpPr>
        <p:spPr bwMode="auto">
          <a:xfrm>
            <a:off x="4419601" y="381000"/>
            <a:ext cx="22955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0000"/>
                </a:solidFill>
              </a:rPr>
              <a:t>MARWAR  SUPERGROUP</a:t>
            </a:r>
          </a:p>
        </p:txBody>
      </p:sp>
      <p:sp>
        <p:nvSpPr>
          <p:cNvPr id="16390" name="Text Box 6">
            <a:extLst>
              <a:ext uri="{FF2B5EF4-FFF2-40B4-BE49-F238E27FC236}">
                <a16:creationId xmlns:a16="http://schemas.microsoft.com/office/drawing/2014/main" id="{0AE523C6-158D-488B-ACD3-B5C77D85BAC4}"/>
              </a:ext>
            </a:extLst>
          </p:cNvPr>
          <p:cNvSpPr txBox="1">
            <a:spLocks noChangeArrowheads="1"/>
          </p:cNvSpPr>
          <p:nvPr/>
        </p:nvSpPr>
        <p:spPr bwMode="auto">
          <a:xfrm>
            <a:off x="5029200" y="6019800"/>
            <a:ext cx="1219200"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rgbClr val="3333FF"/>
                </a:solidFill>
              </a:rPr>
              <a:t>Sirohi Group</a:t>
            </a:r>
          </a:p>
        </p:txBody>
      </p:sp>
      <p:sp>
        <p:nvSpPr>
          <p:cNvPr id="16391" name="Text Box 7">
            <a:extLst>
              <a:ext uri="{FF2B5EF4-FFF2-40B4-BE49-F238E27FC236}">
                <a16:creationId xmlns:a16="http://schemas.microsoft.com/office/drawing/2014/main" id="{42A75AC7-498E-4CF4-B7BF-F84E360C7EFF}"/>
              </a:ext>
            </a:extLst>
          </p:cNvPr>
          <p:cNvSpPr txBox="1">
            <a:spLocks noChangeArrowheads="1"/>
          </p:cNvSpPr>
          <p:nvPr/>
        </p:nvSpPr>
        <p:spPr bwMode="auto">
          <a:xfrm>
            <a:off x="4953000" y="6248400"/>
            <a:ext cx="2514600"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a:t>  </a:t>
            </a:r>
            <a:r>
              <a:rPr lang="en-US" altLang="en-US" sz="1200" b="1">
                <a:solidFill>
                  <a:srgbClr val="3333FF"/>
                </a:solidFill>
              </a:rPr>
              <a:t>Erinpura &amp; other granites</a:t>
            </a:r>
          </a:p>
        </p:txBody>
      </p:sp>
      <p:sp>
        <p:nvSpPr>
          <p:cNvPr id="16392" name="Line 8">
            <a:extLst>
              <a:ext uri="{FF2B5EF4-FFF2-40B4-BE49-F238E27FC236}">
                <a16:creationId xmlns:a16="http://schemas.microsoft.com/office/drawing/2014/main" id="{BCC3B5AE-4539-41EE-8586-E456E9B7E7D9}"/>
              </a:ext>
            </a:extLst>
          </p:cNvPr>
          <p:cNvSpPr>
            <a:spLocks noChangeShapeType="1"/>
          </p:cNvSpPr>
          <p:nvPr/>
        </p:nvSpPr>
        <p:spPr bwMode="auto">
          <a:xfrm>
            <a:off x="3581400" y="5791200"/>
            <a:ext cx="9144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6394" name="Text Box 10">
            <a:extLst>
              <a:ext uri="{FF2B5EF4-FFF2-40B4-BE49-F238E27FC236}">
                <a16:creationId xmlns:a16="http://schemas.microsoft.com/office/drawing/2014/main" id="{CBEDFC1B-A486-4D66-878D-0B06030CA24F}"/>
              </a:ext>
            </a:extLst>
          </p:cNvPr>
          <p:cNvSpPr txBox="1">
            <a:spLocks noChangeArrowheads="1"/>
          </p:cNvSpPr>
          <p:nvPr/>
        </p:nvSpPr>
        <p:spPr bwMode="auto">
          <a:xfrm>
            <a:off x="3733801" y="5410201"/>
            <a:ext cx="639919"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40 km</a:t>
            </a:r>
          </a:p>
        </p:txBody>
      </p:sp>
      <p:sp>
        <p:nvSpPr>
          <p:cNvPr id="16395" name="Text Box 11">
            <a:extLst>
              <a:ext uri="{FF2B5EF4-FFF2-40B4-BE49-F238E27FC236}">
                <a16:creationId xmlns:a16="http://schemas.microsoft.com/office/drawing/2014/main" id="{22947995-273E-407E-8C00-F04741113208}"/>
              </a:ext>
            </a:extLst>
          </p:cNvPr>
          <p:cNvSpPr txBox="1">
            <a:spLocks noChangeArrowheads="1"/>
          </p:cNvSpPr>
          <p:nvPr/>
        </p:nvSpPr>
        <p:spPr bwMode="auto">
          <a:xfrm>
            <a:off x="3352801" y="6019801"/>
            <a:ext cx="754887"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3333FF"/>
                </a:solidFill>
              </a:rPr>
              <a:t> Granites</a:t>
            </a:r>
          </a:p>
        </p:txBody>
      </p:sp>
      <p:sp>
        <p:nvSpPr>
          <p:cNvPr id="16396" name="Text Box 12">
            <a:extLst>
              <a:ext uri="{FF2B5EF4-FFF2-40B4-BE49-F238E27FC236}">
                <a16:creationId xmlns:a16="http://schemas.microsoft.com/office/drawing/2014/main" id="{14E7F3BB-C7D6-48A7-9311-97E17E9C8A10}"/>
              </a:ext>
            </a:extLst>
          </p:cNvPr>
          <p:cNvSpPr txBox="1">
            <a:spLocks noChangeArrowheads="1"/>
          </p:cNvSpPr>
          <p:nvPr/>
        </p:nvSpPr>
        <p:spPr bwMode="auto">
          <a:xfrm>
            <a:off x="3352801" y="6248401"/>
            <a:ext cx="811441"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 </a:t>
            </a:r>
            <a:r>
              <a:rPr lang="en-US" altLang="en-US" sz="1200" b="1">
                <a:solidFill>
                  <a:srgbClr val="3333FF"/>
                </a:solidFill>
              </a:rPr>
              <a:t>Volcanics</a:t>
            </a:r>
          </a:p>
        </p:txBody>
      </p:sp>
      <p:sp>
        <p:nvSpPr>
          <p:cNvPr id="16397" name="Text Box 13">
            <a:extLst>
              <a:ext uri="{FF2B5EF4-FFF2-40B4-BE49-F238E27FC236}">
                <a16:creationId xmlns:a16="http://schemas.microsoft.com/office/drawing/2014/main" id="{50CE0485-7724-498D-AA5F-1AA3438E95D6}"/>
              </a:ext>
            </a:extLst>
          </p:cNvPr>
          <p:cNvSpPr txBox="1">
            <a:spLocks noChangeArrowheads="1"/>
          </p:cNvSpPr>
          <p:nvPr/>
        </p:nvSpPr>
        <p:spPr bwMode="auto">
          <a:xfrm rot="18633262">
            <a:off x="6042399" y="5025332"/>
            <a:ext cx="14788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Delhi Supergroup</a:t>
            </a:r>
          </a:p>
        </p:txBody>
      </p:sp>
      <p:sp>
        <p:nvSpPr>
          <p:cNvPr id="16398" name="Text Box 14">
            <a:extLst>
              <a:ext uri="{FF2B5EF4-FFF2-40B4-BE49-F238E27FC236}">
                <a16:creationId xmlns:a16="http://schemas.microsoft.com/office/drawing/2014/main" id="{E25DE07D-9CD3-46C7-802E-85237A267BFD}"/>
              </a:ext>
            </a:extLst>
          </p:cNvPr>
          <p:cNvSpPr txBox="1">
            <a:spLocks noChangeArrowheads="1"/>
          </p:cNvSpPr>
          <p:nvPr/>
        </p:nvSpPr>
        <p:spPr bwMode="auto">
          <a:xfrm>
            <a:off x="1828801" y="533401"/>
            <a:ext cx="95558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Mesozoics</a:t>
            </a:r>
          </a:p>
        </p:txBody>
      </p:sp>
      <p:sp>
        <p:nvSpPr>
          <p:cNvPr id="16399" name="Text Box 15">
            <a:extLst>
              <a:ext uri="{FF2B5EF4-FFF2-40B4-BE49-F238E27FC236}">
                <a16:creationId xmlns:a16="http://schemas.microsoft.com/office/drawing/2014/main" id="{13083E58-BB5E-49F4-A855-FF283DFB8A59}"/>
              </a:ext>
            </a:extLst>
          </p:cNvPr>
          <p:cNvSpPr txBox="1">
            <a:spLocks noChangeArrowheads="1"/>
          </p:cNvSpPr>
          <p:nvPr/>
        </p:nvSpPr>
        <p:spPr bwMode="auto">
          <a:xfrm rot="4130399">
            <a:off x="2805868" y="3504992"/>
            <a:ext cx="9732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0000"/>
                </a:solidFill>
              </a:rPr>
              <a:t>Tertiaries</a:t>
            </a:r>
          </a:p>
        </p:txBody>
      </p:sp>
      <p:sp>
        <p:nvSpPr>
          <p:cNvPr id="16400" name="Text Box 16">
            <a:extLst>
              <a:ext uri="{FF2B5EF4-FFF2-40B4-BE49-F238E27FC236}">
                <a16:creationId xmlns:a16="http://schemas.microsoft.com/office/drawing/2014/main" id="{517E19F2-7BCA-4599-ABE6-374E1A8F89A8}"/>
              </a:ext>
            </a:extLst>
          </p:cNvPr>
          <p:cNvSpPr txBox="1">
            <a:spLocks noChangeArrowheads="1"/>
          </p:cNvSpPr>
          <p:nvPr/>
        </p:nvSpPr>
        <p:spPr bwMode="auto">
          <a:xfrm>
            <a:off x="5181600" y="2514601"/>
            <a:ext cx="8094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6600"/>
                </a:solidFill>
              </a:rPr>
              <a:t>SIWANA</a:t>
            </a:r>
          </a:p>
        </p:txBody>
      </p:sp>
      <p:sp>
        <p:nvSpPr>
          <p:cNvPr id="16401" name="Line 17">
            <a:extLst>
              <a:ext uri="{FF2B5EF4-FFF2-40B4-BE49-F238E27FC236}">
                <a16:creationId xmlns:a16="http://schemas.microsoft.com/office/drawing/2014/main" id="{CD6CC4C6-0F67-4B45-A8A4-3E348D7B5F6F}"/>
              </a:ext>
            </a:extLst>
          </p:cNvPr>
          <p:cNvSpPr>
            <a:spLocks noChangeShapeType="1"/>
          </p:cNvSpPr>
          <p:nvPr/>
        </p:nvSpPr>
        <p:spPr bwMode="auto">
          <a:xfrm flipH="1">
            <a:off x="4876800" y="2667000"/>
            <a:ext cx="3048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6402" name="Text Box 18">
            <a:extLst>
              <a:ext uri="{FF2B5EF4-FFF2-40B4-BE49-F238E27FC236}">
                <a16:creationId xmlns:a16="http://schemas.microsoft.com/office/drawing/2014/main" id="{0FAAC02F-BC03-4A79-B788-03CB5C7BE990}"/>
              </a:ext>
            </a:extLst>
          </p:cNvPr>
          <p:cNvSpPr txBox="1">
            <a:spLocks noChangeArrowheads="1"/>
          </p:cNvSpPr>
          <p:nvPr/>
        </p:nvSpPr>
        <p:spPr bwMode="auto">
          <a:xfrm>
            <a:off x="5562600" y="3429001"/>
            <a:ext cx="7321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6600"/>
                </a:solidFill>
              </a:rPr>
              <a:t>JALORE</a:t>
            </a:r>
          </a:p>
        </p:txBody>
      </p:sp>
      <p:sp>
        <p:nvSpPr>
          <p:cNvPr id="16403" name="Line 19">
            <a:extLst>
              <a:ext uri="{FF2B5EF4-FFF2-40B4-BE49-F238E27FC236}">
                <a16:creationId xmlns:a16="http://schemas.microsoft.com/office/drawing/2014/main" id="{07830CCE-0A7A-498D-9B2D-50FA45A3E596}"/>
              </a:ext>
            </a:extLst>
          </p:cNvPr>
          <p:cNvSpPr>
            <a:spLocks noChangeShapeType="1"/>
          </p:cNvSpPr>
          <p:nvPr/>
        </p:nvSpPr>
        <p:spPr bwMode="auto">
          <a:xfrm flipH="1">
            <a:off x="5334000" y="3581400"/>
            <a:ext cx="304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6404" name="Text Box 20">
            <a:extLst>
              <a:ext uri="{FF2B5EF4-FFF2-40B4-BE49-F238E27FC236}">
                <a16:creationId xmlns:a16="http://schemas.microsoft.com/office/drawing/2014/main" id="{F28DFBC6-31D6-41F4-BD77-72FD3EBD908A}"/>
              </a:ext>
            </a:extLst>
          </p:cNvPr>
          <p:cNvSpPr txBox="1">
            <a:spLocks noChangeArrowheads="1"/>
          </p:cNvSpPr>
          <p:nvPr/>
        </p:nvSpPr>
        <p:spPr bwMode="auto">
          <a:xfrm>
            <a:off x="6019801" y="1447800"/>
            <a:ext cx="10102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006600"/>
                </a:solidFill>
              </a:rPr>
              <a:t>JODHPUR</a:t>
            </a:r>
          </a:p>
        </p:txBody>
      </p:sp>
      <p:sp>
        <p:nvSpPr>
          <p:cNvPr id="16405" name="Oval 21">
            <a:extLst>
              <a:ext uri="{FF2B5EF4-FFF2-40B4-BE49-F238E27FC236}">
                <a16:creationId xmlns:a16="http://schemas.microsoft.com/office/drawing/2014/main" id="{1FE73F73-ED31-42B1-AC4C-DB3EF3B40ADA}"/>
              </a:ext>
            </a:extLst>
          </p:cNvPr>
          <p:cNvSpPr>
            <a:spLocks noChangeArrowheads="1"/>
          </p:cNvSpPr>
          <p:nvPr/>
        </p:nvSpPr>
        <p:spPr bwMode="auto">
          <a:xfrm flipH="1">
            <a:off x="5943600" y="15240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07" name="Oval 23">
            <a:extLst>
              <a:ext uri="{FF2B5EF4-FFF2-40B4-BE49-F238E27FC236}">
                <a16:creationId xmlns:a16="http://schemas.microsoft.com/office/drawing/2014/main" id="{3B59C068-261F-4FE6-8F06-0B6ED0B4A14E}"/>
              </a:ext>
            </a:extLst>
          </p:cNvPr>
          <p:cNvSpPr>
            <a:spLocks noChangeArrowheads="1"/>
          </p:cNvSpPr>
          <p:nvPr/>
        </p:nvSpPr>
        <p:spPr bwMode="auto">
          <a:xfrm flipH="1">
            <a:off x="1752600" y="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08" name="Text Box 24">
            <a:extLst>
              <a:ext uri="{FF2B5EF4-FFF2-40B4-BE49-F238E27FC236}">
                <a16:creationId xmlns:a16="http://schemas.microsoft.com/office/drawing/2014/main" id="{862DE01C-DBA2-4990-972A-94F6891DC94C}"/>
              </a:ext>
            </a:extLst>
          </p:cNvPr>
          <p:cNvSpPr txBox="1">
            <a:spLocks noChangeArrowheads="1"/>
          </p:cNvSpPr>
          <p:nvPr/>
        </p:nvSpPr>
        <p:spPr bwMode="auto">
          <a:xfrm>
            <a:off x="1736726" y="163514"/>
            <a:ext cx="101046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6600"/>
                </a:solidFill>
              </a:rPr>
              <a:t>JAISALMER</a:t>
            </a:r>
          </a:p>
        </p:txBody>
      </p:sp>
      <p:sp>
        <p:nvSpPr>
          <p:cNvPr id="16409" name="Oval 25">
            <a:extLst>
              <a:ext uri="{FF2B5EF4-FFF2-40B4-BE49-F238E27FC236}">
                <a16:creationId xmlns:a16="http://schemas.microsoft.com/office/drawing/2014/main" id="{1FD2EB5A-4DD4-43F7-9259-E8DBADB0DB9D}"/>
              </a:ext>
            </a:extLst>
          </p:cNvPr>
          <p:cNvSpPr>
            <a:spLocks noChangeArrowheads="1"/>
          </p:cNvSpPr>
          <p:nvPr/>
        </p:nvSpPr>
        <p:spPr bwMode="auto">
          <a:xfrm flipH="1">
            <a:off x="5638800" y="45720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10" name="Text Box 26">
            <a:extLst>
              <a:ext uri="{FF2B5EF4-FFF2-40B4-BE49-F238E27FC236}">
                <a16:creationId xmlns:a16="http://schemas.microsoft.com/office/drawing/2014/main" id="{5F454440-67E1-4A82-97CF-82BA76AAA827}"/>
              </a:ext>
            </a:extLst>
          </p:cNvPr>
          <p:cNvSpPr txBox="1">
            <a:spLocks noChangeArrowheads="1"/>
          </p:cNvSpPr>
          <p:nvPr/>
        </p:nvSpPr>
        <p:spPr bwMode="auto">
          <a:xfrm>
            <a:off x="5410201" y="4343401"/>
            <a:ext cx="7007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6600"/>
                </a:solidFill>
              </a:rPr>
              <a:t>SIROHI</a:t>
            </a:r>
          </a:p>
        </p:txBody>
      </p:sp>
      <p:sp>
        <p:nvSpPr>
          <p:cNvPr id="16411" name="Text Box 27">
            <a:extLst>
              <a:ext uri="{FF2B5EF4-FFF2-40B4-BE49-F238E27FC236}">
                <a16:creationId xmlns:a16="http://schemas.microsoft.com/office/drawing/2014/main" id="{1B672477-CEE7-491B-9CDE-951BE018F491}"/>
              </a:ext>
            </a:extLst>
          </p:cNvPr>
          <p:cNvSpPr txBox="1">
            <a:spLocks noChangeArrowheads="1"/>
          </p:cNvSpPr>
          <p:nvPr/>
        </p:nvSpPr>
        <p:spPr bwMode="auto">
          <a:xfrm>
            <a:off x="5791200" y="6392863"/>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6412" name="Rectangle 28">
            <a:extLst>
              <a:ext uri="{FF2B5EF4-FFF2-40B4-BE49-F238E27FC236}">
                <a16:creationId xmlns:a16="http://schemas.microsoft.com/office/drawing/2014/main" id="{DE703EA3-6A45-4B77-8111-ACB08766DDA8}"/>
              </a:ext>
            </a:extLst>
          </p:cNvPr>
          <p:cNvSpPr>
            <a:spLocks noChangeArrowheads="1"/>
          </p:cNvSpPr>
          <p:nvPr/>
        </p:nvSpPr>
        <p:spPr bwMode="auto">
          <a:xfrm>
            <a:off x="7391400" y="1"/>
            <a:ext cx="3505200" cy="71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buFontTx/>
              <a:buChar char="•"/>
            </a:pPr>
            <a:r>
              <a:rPr lang="en-US" altLang="en-US" sz="2400" b="1">
                <a:solidFill>
                  <a:srgbClr val="0033CC"/>
                </a:solidFill>
                <a:latin typeface="Arial Narrow" panose="020B0606020202030204" pitchFamily="34" charset="0"/>
              </a:rPr>
              <a:t>Malani rocks evolved after the closure of Sirohi basins, but  possibly with a small hiatus.</a:t>
            </a:r>
          </a:p>
          <a:p>
            <a:pPr>
              <a:buFontTx/>
              <a:buChar char="•"/>
            </a:pPr>
            <a:endParaRPr lang="en-US" altLang="en-US" sz="2400" b="1">
              <a:solidFill>
                <a:srgbClr val="0033CC"/>
              </a:solidFill>
              <a:latin typeface="Arial Narrow" panose="020B0606020202030204" pitchFamily="34" charset="0"/>
            </a:endParaRPr>
          </a:p>
          <a:p>
            <a:pPr>
              <a:buFontTx/>
              <a:buChar char="•"/>
            </a:pPr>
            <a:r>
              <a:rPr lang="en-US" altLang="en-US" sz="2400" b="1">
                <a:solidFill>
                  <a:srgbClr val="0033CC"/>
                </a:solidFill>
                <a:latin typeface="Arial Narrow" panose="020B0606020202030204" pitchFamily="34" charset="0"/>
              </a:rPr>
              <a:t>Dominant litho-units: </a:t>
            </a:r>
          </a:p>
          <a:p>
            <a:endParaRPr lang="en-US" altLang="en-US" sz="2400" b="1">
              <a:solidFill>
                <a:srgbClr val="0033CC"/>
              </a:solidFill>
              <a:latin typeface="Arial Narrow" panose="020B0606020202030204" pitchFamily="34" charset="0"/>
            </a:endParaRPr>
          </a:p>
          <a:p>
            <a:r>
              <a:rPr lang="en-US" altLang="en-US" sz="2400" b="1">
                <a:solidFill>
                  <a:srgbClr val="006600"/>
                </a:solidFill>
                <a:latin typeface="Arial Narrow" panose="020B0606020202030204" pitchFamily="34" charset="0"/>
              </a:rPr>
              <a:t>   1.Dominantly rhyolite </a:t>
            </a:r>
          </a:p>
          <a:p>
            <a:r>
              <a:rPr lang="en-US" altLang="en-US" sz="2400" b="1">
                <a:solidFill>
                  <a:srgbClr val="006600"/>
                </a:solidFill>
                <a:latin typeface="Arial Narrow" panose="020B0606020202030204" pitchFamily="34" charset="0"/>
              </a:rPr>
              <a:t>      flows, tuffs, ignimbrites; &amp; local mafic flows;</a:t>
            </a:r>
          </a:p>
          <a:p>
            <a:endParaRPr lang="en-US" altLang="en-US" sz="2400" b="1">
              <a:solidFill>
                <a:srgbClr val="006600"/>
              </a:solidFill>
              <a:latin typeface="Arial Narrow" panose="020B0606020202030204" pitchFamily="34" charset="0"/>
            </a:endParaRPr>
          </a:p>
          <a:p>
            <a:r>
              <a:rPr lang="en-US" altLang="en-US" sz="2400" b="1">
                <a:solidFill>
                  <a:srgbClr val="006600"/>
                </a:solidFill>
                <a:latin typeface="Arial Narrow" panose="020B0606020202030204" pitchFamily="34" charset="0"/>
              </a:rPr>
              <a:t>   3.Peralkaline and  </a:t>
            </a:r>
          </a:p>
          <a:p>
            <a:r>
              <a:rPr lang="en-US" altLang="en-US" sz="2400" b="1">
                <a:solidFill>
                  <a:srgbClr val="006600"/>
                </a:solidFill>
                <a:latin typeface="Arial Narrow" panose="020B0606020202030204" pitchFamily="34" charset="0"/>
              </a:rPr>
              <a:t>       peraluminous </a:t>
            </a:r>
          </a:p>
          <a:p>
            <a:r>
              <a:rPr lang="en-US" altLang="en-US" sz="2400" b="1">
                <a:solidFill>
                  <a:srgbClr val="006600"/>
                </a:solidFill>
                <a:latin typeface="Arial Narrow" panose="020B0606020202030204" pitchFamily="34" charset="0"/>
              </a:rPr>
              <a:t>       granites;</a:t>
            </a:r>
          </a:p>
          <a:p>
            <a:endParaRPr lang="en-US" altLang="en-US" sz="2400" b="1">
              <a:solidFill>
                <a:srgbClr val="006600"/>
              </a:solidFill>
              <a:latin typeface="Arial Narrow" panose="020B0606020202030204" pitchFamily="34" charset="0"/>
            </a:endParaRPr>
          </a:p>
          <a:p>
            <a:r>
              <a:rPr lang="en-US" altLang="en-US" sz="2400" b="1">
                <a:solidFill>
                  <a:srgbClr val="006600"/>
                </a:solidFill>
                <a:latin typeface="Arial Narrow" panose="020B0606020202030204" pitchFamily="34" charset="0"/>
              </a:rPr>
              <a:t>   4.Conglomerate and </a:t>
            </a:r>
          </a:p>
          <a:p>
            <a:r>
              <a:rPr lang="en-US" altLang="en-US" sz="2400" b="1">
                <a:solidFill>
                  <a:srgbClr val="006600"/>
                </a:solidFill>
                <a:latin typeface="Arial Narrow" panose="020B0606020202030204" pitchFamily="34" charset="0"/>
              </a:rPr>
              <a:t>        arkose (local).</a:t>
            </a:r>
            <a:r>
              <a:rPr lang="en-US" altLang="en-US" sz="2400" b="1">
                <a:solidFill>
                  <a:srgbClr val="3333FF"/>
                </a:solidFill>
                <a:latin typeface="Arial Narrow" panose="020B0606020202030204" pitchFamily="34" charset="0"/>
              </a:rPr>
              <a:t> </a:t>
            </a:r>
          </a:p>
          <a:p>
            <a:endParaRPr lang="en-US" altLang="en-US" sz="2400" b="1">
              <a:solidFill>
                <a:srgbClr val="3333FF"/>
              </a:solidFill>
              <a:latin typeface="Arial Narrow" panose="020B0606020202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1634826B-C1CD-4409-94A9-8A2CECD8862F}"/>
              </a:ext>
            </a:extLst>
          </p:cNvPr>
          <p:cNvSpPr>
            <a:spLocks noGrp="1" noChangeArrowheads="1"/>
          </p:cNvSpPr>
          <p:nvPr>
            <p:ph type="body" idx="1"/>
          </p:nvPr>
        </p:nvSpPr>
        <p:spPr>
          <a:xfrm>
            <a:off x="1981200" y="152401"/>
            <a:ext cx="8229600" cy="5973763"/>
          </a:xfrm>
        </p:spPr>
        <p:txBody>
          <a:bodyPr/>
          <a:lstStyle/>
          <a:p>
            <a:pPr>
              <a:buFontTx/>
              <a:buNone/>
            </a:pPr>
            <a:r>
              <a:rPr lang="en-US" altLang="en-US"/>
              <a:t>   </a:t>
            </a:r>
          </a:p>
          <a:p>
            <a:pPr>
              <a:buFontTx/>
              <a:buNone/>
            </a:pPr>
            <a:endParaRPr lang="en-US" altLang="en-US"/>
          </a:p>
          <a:p>
            <a:pPr>
              <a:buFontTx/>
              <a:buNone/>
            </a:pPr>
            <a:r>
              <a:rPr lang="en-US" altLang="en-US"/>
              <a:t>	</a:t>
            </a:r>
            <a:r>
              <a:rPr lang="en-US" altLang="en-US" b="1">
                <a:solidFill>
                  <a:srgbClr val="3333FF"/>
                </a:solidFill>
              </a:rPr>
              <a:t>Because of the formation of variety of rock types within a definite time span between the closing of Sirohi basins and opening of the Marwar basins, it is pertinent to describe these rocks as </a:t>
            </a:r>
            <a:r>
              <a:rPr lang="en-US" altLang="en-US" b="1">
                <a:solidFill>
                  <a:srgbClr val="D60093"/>
                </a:solidFill>
              </a:rPr>
              <a:t>Malani Group</a:t>
            </a:r>
            <a:r>
              <a:rPr lang="en-US" altLang="en-US">
                <a:solidFill>
                  <a:srgbClr val="3333FF"/>
                </a:solidFill>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213D6212-9767-4414-B218-53CDA235C7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019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Text Box 5">
            <a:extLst>
              <a:ext uri="{FF2B5EF4-FFF2-40B4-BE49-F238E27FC236}">
                <a16:creationId xmlns:a16="http://schemas.microsoft.com/office/drawing/2014/main" id="{7A5D4493-A887-4745-803E-7D22E2F1DD3C}"/>
              </a:ext>
            </a:extLst>
          </p:cNvPr>
          <p:cNvSpPr txBox="1">
            <a:spLocks noChangeArrowheads="1"/>
          </p:cNvSpPr>
          <p:nvPr/>
        </p:nvSpPr>
        <p:spPr bwMode="auto">
          <a:xfrm>
            <a:off x="5562600" y="152401"/>
            <a:ext cx="5105400" cy="605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en-US" altLang="en-US" sz="3200" b="1">
                <a:solidFill>
                  <a:srgbClr val="0000CC"/>
                </a:solidFill>
                <a:latin typeface="Arial Narrow" panose="020B0606020202030204" pitchFamily="34" charset="0"/>
              </a:rPr>
              <a:t>The earliest Malani related magmatism is associated </a:t>
            </a:r>
          </a:p>
          <a:p>
            <a:pPr>
              <a:spcBef>
                <a:spcPct val="20000"/>
              </a:spcBef>
            </a:pPr>
            <a:r>
              <a:rPr lang="en-US" altLang="en-US" sz="3200" b="1">
                <a:solidFill>
                  <a:srgbClr val="0000CC"/>
                </a:solidFill>
                <a:latin typeface="Arial Narrow" panose="020B0606020202030204" pitchFamily="34" charset="0"/>
              </a:rPr>
              <a:t>with ephemeral basin opening </a:t>
            </a:r>
          </a:p>
          <a:p>
            <a:pPr>
              <a:spcBef>
                <a:spcPct val="20000"/>
              </a:spcBef>
            </a:pPr>
            <a:r>
              <a:rPr lang="en-US" altLang="en-US" sz="3200" b="1">
                <a:solidFill>
                  <a:srgbClr val="0000CC"/>
                </a:solidFill>
                <a:latin typeface="Arial Narrow" panose="020B0606020202030204" pitchFamily="34" charset="0"/>
              </a:rPr>
              <a:t>in the easternmost part at </a:t>
            </a:r>
          </a:p>
          <a:p>
            <a:pPr>
              <a:spcBef>
                <a:spcPct val="20000"/>
              </a:spcBef>
            </a:pPr>
            <a:r>
              <a:rPr lang="en-US" altLang="en-US" sz="3200" b="1">
                <a:solidFill>
                  <a:srgbClr val="0000CC"/>
                </a:solidFill>
                <a:latin typeface="Arial Narrow" panose="020B0606020202030204" pitchFamily="34" charset="0"/>
              </a:rPr>
              <a:t>Sindreth and Punagarh. This </a:t>
            </a:r>
          </a:p>
          <a:p>
            <a:pPr>
              <a:spcBef>
                <a:spcPct val="20000"/>
              </a:spcBef>
            </a:pPr>
            <a:r>
              <a:rPr lang="en-US" altLang="en-US" sz="3200" b="1">
                <a:solidFill>
                  <a:srgbClr val="0000CC"/>
                </a:solidFill>
                <a:latin typeface="Arial Narrow" panose="020B0606020202030204" pitchFamily="34" charset="0"/>
              </a:rPr>
              <a:t>was was accompanied by the </a:t>
            </a:r>
          </a:p>
          <a:p>
            <a:pPr>
              <a:spcBef>
                <a:spcPct val="20000"/>
              </a:spcBef>
            </a:pPr>
            <a:r>
              <a:rPr lang="en-US" altLang="en-US" sz="3200" b="1">
                <a:solidFill>
                  <a:srgbClr val="0000CC"/>
                </a:solidFill>
                <a:latin typeface="Arial Narrow" panose="020B0606020202030204" pitchFamily="34" charset="0"/>
              </a:rPr>
              <a:t>emplacement of dyke swarms</a:t>
            </a:r>
          </a:p>
          <a:p>
            <a:pPr>
              <a:spcBef>
                <a:spcPct val="20000"/>
              </a:spcBef>
            </a:pPr>
            <a:r>
              <a:rPr lang="en-US" altLang="en-US" sz="3200" b="1">
                <a:solidFill>
                  <a:srgbClr val="0000CC"/>
                </a:solidFill>
                <a:latin typeface="Arial Narrow" panose="020B0606020202030204" pitchFamily="34" charset="0"/>
              </a:rPr>
              <a:t>(dominantly of feldspar </a:t>
            </a:r>
          </a:p>
          <a:p>
            <a:pPr>
              <a:spcBef>
                <a:spcPct val="20000"/>
              </a:spcBef>
            </a:pPr>
            <a:r>
              <a:rPr lang="en-US" altLang="en-US" sz="3200" b="1">
                <a:solidFill>
                  <a:srgbClr val="0000CC"/>
                </a:solidFill>
                <a:latin typeface="Arial Narrow" panose="020B0606020202030204" pitchFamily="34" charset="0"/>
              </a:rPr>
              <a:t>porphyries).</a:t>
            </a:r>
          </a:p>
          <a:p>
            <a:pPr>
              <a:spcBef>
                <a:spcPct val="20000"/>
              </a:spcBef>
            </a:pPr>
            <a:endParaRPr lang="en-US" altLang="en-US" sz="3200" b="1">
              <a:solidFill>
                <a:srgbClr val="0000CC"/>
              </a:solidFill>
              <a:latin typeface="Arial Narrow" panose="020B0606020202030204" pitchFamily="34" charset="0"/>
            </a:endParaRPr>
          </a:p>
          <a:p>
            <a:endParaRPr lang="en-GB" altLang="en-US" sz="1600" b="1">
              <a:solidFill>
                <a:srgbClr val="006600"/>
              </a:solidFill>
              <a:latin typeface="Tahoma" panose="020B0604030504040204" pitchFamily="34" charset="0"/>
            </a:endParaRPr>
          </a:p>
        </p:txBody>
      </p:sp>
      <p:sp>
        <p:nvSpPr>
          <p:cNvPr id="8198" name="Text Box 6">
            <a:extLst>
              <a:ext uri="{FF2B5EF4-FFF2-40B4-BE49-F238E27FC236}">
                <a16:creationId xmlns:a16="http://schemas.microsoft.com/office/drawing/2014/main" id="{46DE308F-42AD-443A-B1E5-DAD643829A72}"/>
              </a:ext>
            </a:extLst>
          </p:cNvPr>
          <p:cNvSpPr txBox="1">
            <a:spLocks noChangeArrowheads="1"/>
          </p:cNvSpPr>
          <p:nvPr/>
        </p:nvSpPr>
        <p:spPr bwMode="auto">
          <a:xfrm>
            <a:off x="6172200" y="5911851"/>
            <a:ext cx="348666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solidFill>
                  <a:srgbClr val="FF00FF"/>
                </a:solidFill>
              </a:rPr>
              <a:t>Volcani-sedimentary </a:t>
            </a:r>
          </a:p>
          <a:p>
            <a:r>
              <a:rPr lang="en-US" altLang="en-US" sz="2800" b="1">
                <a:solidFill>
                  <a:srgbClr val="FF00FF"/>
                </a:solidFill>
              </a:rPr>
              <a:t>succession at Sindreth</a:t>
            </a:r>
            <a:endParaRPr lang="en-GB" altLang="en-US" sz="2800" b="1">
              <a:solidFill>
                <a:srgbClr val="FF00FF"/>
              </a:solidFill>
            </a:endParaRPr>
          </a:p>
        </p:txBody>
      </p:sp>
      <p:sp>
        <p:nvSpPr>
          <p:cNvPr id="8200" name="Text Box 8">
            <a:extLst>
              <a:ext uri="{FF2B5EF4-FFF2-40B4-BE49-F238E27FC236}">
                <a16:creationId xmlns:a16="http://schemas.microsoft.com/office/drawing/2014/main" id="{09350D68-DD2F-44BE-A76F-30F1C326BA64}"/>
              </a:ext>
            </a:extLst>
          </p:cNvPr>
          <p:cNvSpPr txBox="1">
            <a:spLocks noChangeArrowheads="1"/>
          </p:cNvSpPr>
          <p:nvPr/>
        </p:nvSpPr>
        <p:spPr bwMode="auto">
          <a:xfrm>
            <a:off x="2057401" y="280989"/>
            <a:ext cx="710451"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Silicic</a:t>
            </a:r>
          </a:p>
          <a:p>
            <a:r>
              <a:rPr lang="en-US" altLang="en-US" b="1">
                <a:solidFill>
                  <a:srgbClr val="008000"/>
                </a:solidFill>
              </a:rPr>
              <a:t>tuff</a:t>
            </a:r>
            <a:endParaRPr lang="en-GB" altLang="en-US" b="1">
              <a:solidFill>
                <a:srgbClr val="008000"/>
              </a:solidFill>
            </a:endParaRPr>
          </a:p>
        </p:txBody>
      </p:sp>
      <p:sp>
        <p:nvSpPr>
          <p:cNvPr id="8201" name="Text Box 9">
            <a:extLst>
              <a:ext uri="{FF2B5EF4-FFF2-40B4-BE49-F238E27FC236}">
                <a16:creationId xmlns:a16="http://schemas.microsoft.com/office/drawing/2014/main" id="{87FE5C66-3FEF-4E61-A7D7-BCFD1E2E6B48}"/>
              </a:ext>
            </a:extLst>
          </p:cNvPr>
          <p:cNvSpPr txBox="1">
            <a:spLocks noChangeArrowheads="1"/>
          </p:cNvSpPr>
          <p:nvPr/>
        </p:nvSpPr>
        <p:spPr bwMode="auto">
          <a:xfrm>
            <a:off x="3581400" y="4343401"/>
            <a:ext cx="12954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solidFill>
                  <a:srgbClr val="3333FF"/>
                </a:solidFill>
              </a:rPr>
              <a:t>Sindreth</a:t>
            </a:r>
            <a:endParaRPr lang="en-GB" altLang="en-US" b="1">
              <a:solidFill>
                <a:srgbClr val="3333FF"/>
              </a:solidFill>
            </a:endParaRPr>
          </a:p>
        </p:txBody>
      </p:sp>
      <p:sp>
        <p:nvSpPr>
          <p:cNvPr id="8202" name="Line 10">
            <a:extLst>
              <a:ext uri="{FF2B5EF4-FFF2-40B4-BE49-F238E27FC236}">
                <a16:creationId xmlns:a16="http://schemas.microsoft.com/office/drawing/2014/main" id="{E17FB6DF-19F5-45B8-8BE8-D9498323AC09}"/>
              </a:ext>
            </a:extLst>
          </p:cNvPr>
          <p:cNvSpPr>
            <a:spLocks noChangeShapeType="1"/>
          </p:cNvSpPr>
          <p:nvPr/>
        </p:nvSpPr>
        <p:spPr bwMode="auto">
          <a:xfrm flipV="1">
            <a:off x="2667000" y="381000"/>
            <a:ext cx="685800" cy="304800"/>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8203" name="Text Box 11">
            <a:extLst>
              <a:ext uri="{FF2B5EF4-FFF2-40B4-BE49-F238E27FC236}">
                <a16:creationId xmlns:a16="http://schemas.microsoft.com/office/drawing/2014/main" id="{39C9BC7F-8424-4432-9C13-AE5B29588AE6}"/>
              </a:ext>
            </a:extLst>
          </p:cNvPr>
          <p:cNvSpPr txBox="1">
            <a:spLocks noChangeArrowheads="1"/>
          </p:cNvSpPr>
          <p:nvPr/>
        </p:nvSpPr>
        <p:spPr bwMode="auto">
          <a:xfrm rot="18366876">
            <a:off x="1455738" y="2582863"/>
            <a:ext cx="1235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0000CC"/>
                </a:solidFill>
              </a:rPr>
              <a:t>Soil cover</a:t>
            </a:r>
            <a:endParaRPr lang="en-GB" altLang="en-US" sz="1600" b="1">
              <a:solidFill>
                <a:srgbClr val="0000CC"/>
              </a:solidFill>
            </a:endParaRPr>
          </a:p>
        </p:txBody>
      </p:sp>
      <p:sp>
        <p:nvSpPr>
          <p:cNvPr id="8204" name="Text Box 12">
            <a:extLst>
              <a:ext uri="{FF2B5EF4-FFF2-40B4-BE49-F238E27FC236}">
                <a16:creationId xmlns:a16="http://schemas.microsoft.com/office/drawing/2014/main" id="{D4BB6998-B931-46D0-913F-92B261158D9D}"/>
              </a:ext>
            </a:extLst>
          </p:cNvPr>
          <p:cNvSpPr txBox="1">
            <a:spLocks noChangeArrowheads="1"/>
          </p:cNvSpPr>
          <p:nvPr/>
        </p:nvSpPr>
        <p:spPr bwMode="auto">
          <a:xfrm rot="17557230">
            <a:off x="1425021" y="3857109"/>
            <a:ext cx="1631472"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Pamta Rhyolite</a:t>
            </a:r>
            <a:endParaRPr lang="en-GB" altLang="en-US" b="1">
              <a:solidFill>
                <a:srgbClr val="006600"/>
              </a:solidFill>
            </a:endParaRPr>
          </a:p>
        </p:txBody>
      </p:sp>
      <p:sp>
        <p:nvSpPr>
          <p:cNvPr id="8205" name="Text Box 13">
            <a:extLst>
              <a:ext uri="{FF2B5EF4-FFF2-40B4-BE49-F238E27FC236}">
                <a16:creationId xmlns:a16="http://schemas.microsoft.com/office/drawing/2014/main" id="{624F67EF-B0CA-48BF-8370-3BA34FB9A6C8}"/>
              </a:ext>
            </a:extLst>
          </p:cNvPr>
          <p:cNvSpPr txBox="1">
            <a:spLocks noChangeArrowheads="1"/>
          </p:cNvSpPr>
          <p:nvPr/>
        </p:nvSpPr>
        <p:spPr bwMode="auto">
          <a:xfrm rot="17457233">
            <a:off x="3465547" y="1613664"/>
            <a:ext cx="780983" cy="4001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Ba</a:t>
            </a:r>
            <a:r>
              <a:rPr lang="en-US" altLang="en-US" sz="2000" b="1">
                <a:solidFill>
                  <a:srgbClr val="006600"/>
                </a:solidFill>
              </a:rPr>
              <a:t>s</a:t>
            </a:r>
            <a:r>
              <a:rPr lang="en-US" altLang="en-US" b="1">
                <a:solidFill>
                  <a:srgbClr val="006600"/>
                </a:solidFill>
              </a:rPr>
              <a:t>alt</a:t>
            </a:r>
            <a:endParaRPr lang="en-GB" altLang="en-US" b="1">
              <a:solidFill>
                <a:srgbClr val="006600"/>
              </a:solidFill>
            </a:endParaRPr>
          </a:p>
        </p:txBody>
      </p:sp>
      <p:sp>
        <p:nvSpPr>
          <p:cNvPr id="8206" name="Text Box 14">
            <a:extLst>
              <a:ext uri="{FF2B5EF4-FFF2-40B4-BE49-F238E27FC236}">
                <a16:creationId xmlns:a16="http://schemas.microsoft.com/office/drawing/2014/main" id="{5CD04474-8788-4D80-B8DF-396136274DF1}"/>
              </a:ext>
            </a:extLst>
          </p:cNvPr>
          <p:cNvSpPr txBox="1">
            <a:spLocks noChangeArrowheads="1"/>
          </p:cNvSpPr>
          <p:nvPr/>
        </p:nvSpPr>
        <p:spPr bwMode="auto">
          <a:xfrm>
            <a:off x="3717926" y="3160713"/>
            <a:ext cx="1525995"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Conglomerate</a:t>
            </a:r>
            <a:endParaRPr lang="en-GB" altLang="en-US" b="1">
              <a:solidFill>
                <a:srgbClr val="006600"/>
              </a:solidFill>
            </a:endParaRPr>
          </a:p>
        </p:txBody>
      </p:sp>
      <p:sp>
        <p:nvSpPr>
          <p:cNvPr id="8207" name="Line 15">
            <a:extLst>
              <a:ext uri="{FF2B5EF4-FFF2-40B4-BE49-F238E27FC236}">
                <a16:creationId xmlns:a16="http://schemas.microsoft.com/office/drawing/2014/main" id="{8DC8F692-A17B-4E9C-A7BE-679C3B2398A1}"/>
              </a:ext>
            </a:extLst>
          </p:cNvPr>
          <p:cNvSpPr>
            <a:spLocks noChangeShapeType="1"/>
          </p:cNvSpPr>
          <p:nvPr/>
        </p:nvSpPr>
        <p:spPr bwMode="auto">
          <a:xfrm flipH="1">
            <a:off x="3581400" y="3429000"/>
            <a:ext cx="304800" cy="304800"/>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8208" name="Text Box 16">
            <a:extLst>
              <a:ext uri="{FF2B5EF4-FFF2-40B4-BE49-F238E27FC236}">
                <a16:creationId xmlns:a16="http://schemas.microsoft.com/office/drawing/2014/main" id="{35CF3B18-5925-4B0F-A37B-C25DC23BF876}"/>
              </a:ext>
            </a:extLst>
          </p:cNvPr>
          <p:cNvSpPr txBox="1">
            <a:spLocks noChangeArrowheads="1"/>
          </p:cNvSpPr>
          <p:nvPr/>
        </p:nvSpPr>
        <p:spPr bwMode="auto">
          <a:xfrm>
            <a:off x="2514600" y="5691188"/>
            <a:ext cx="251383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Feldspar porphyry dykes</a:t>
            </a:r>
            <a:endParaRPr lang="en-GB" altLang="en-US" b="1">
              <a:solidFill>
                <a:srgbClr val="006600"/>
              </a:solidFill>
            </a:endParaRPr>
          </a:p>
        </p:txBody>
      </p:sp>
      <p:sp>
        <p:nvSpPr>
          <p:cNvPr id="8209" name="Oval 17">
            <a:extLst>
              <a:ext uri="{FF2B5EF4-FFF2-40B4-BE49-F238E27FC236}">
                <a16:creationId xmlns:a16="http://schemas.microsoft.com/office/drawing/2014/main" id="{25826E21-964D-4D28-ACAC-7FBEB2D20EA8}"/>
              </a:ext>
            </a:extLst>
          </p:cNvPr>
          <p:cNvSpPr>
            <a:spLocks noChangeArrowheads="1"/>
          </p:cNvSpPr>
          <p:nvPr/>
        </p:nvSpPr>
        <p:spPr bwMode="auto">
          <a:xfrm>
            <a:off x="3352800" y="4419600"/>
            <a:ext cx="152400" cy="152400"/>
          </a:xfrm>
          <a:prstGeom prst="ellipse">
            <a:avLst/>
          </a:prstGeom>
          <a:solidFill>
            <a:srgbClr val="F83B2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8211" name="Line 19">
            <a:extLst>
              <a:ext uri="{FF2B5EF4-FFF2-40B4-BE49-F238E27FC236}">
                <a16:creationId xmlns:a16="http://schemas.microsoft.com/office/drawing/2014/main" id="{8BC4565F-DA82-4F53-BF0C-7D58C3634CF0}"/>
              </a:ext>
            </a:extLst>
          </p:cNvPr>
          <p:cNvSpPr>
            <a:spLocks noChangeShapeType="1"/>
          </p:cNvSpPr>
          <p:nvPr/>
        </p:nvSpPr>
        <p:spPr bwMode="auto">
          <a:xfrm flipH="1" flipV="1">
            <a:off x="5334000" y="5562600"/>
            <a:ext cx="838200" cy="5334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595237CB-C3F7-437B-8872-9E9EF2B367AE}"/>
              </a:ext>
            </a:extLst>
          </p:cNvPr>
          <p:cNvSpPr>
            <a:spLocks noGrp="1" noChangeArrowheads="1"/>
          </p:cNvSpPr>
          <p:nvPr>
            <p:ph type="body" idx="1"/>
          </p:nvPr>
        </p:nvSpPr>
        <p:spPr>
          <a:xfrm>
            <a:off x="1524000" y="0"/>
            <a:ext cx="9144000" cy="6629400"/>
          </a:xfrm>
        </p:spPr>
        <p:txBody>
          <a:bodyPr/>
          <a:lstStyle/>
          <a:p>
            <a:pPr>
              <a:buFontTx/>
              <a:buNone/>
            </a:pPr>
            <a:r>
              <a:rPr lang="en-US" altLang="en-US"/>
              <a:t>   </a:t>
            </a:r>
          </a:p>
          <a:p>
            <a:pPr>
              <a:buFontTx/>
              <a:buNone/>
            </a:pPr>
            <a:r>
              <a:rPr lang="en-US" altLang="en-US" b="1">
                <a:solidFill>
                  <a:srgbClr val="0000CC"/>
                </a:solidFill>
              </a:rPr>
              <a:t>	Three phases of Malani igneous activities are recorded west of these eastern Malani rocks : </a:t>
            </a:r>
          </a:p>
          <a:p>
            <a:pPr>
              <a:buFontTx/>
              <a:buNone/>
            </a:pPr>
            <a:endParaRPr lang="en-US" altLang="en-US" b="1">
              <a:solidFill>
                <a:srgbClr val="0000CC"/>
              </a:solidFill>
            </a:endParaRPr>
          </a:p>
          <a:p>
            <a:pPr>
              <a:buFontTx/>
              <a:buNone/>
            </a:pPr>
            <a:r>
              <a:rPr lang="en-US" altLang="en-US" b="1">
                <a:solidFill>
                  <a:srgbClr val="0000CC"/>
                </a:solidFill>
              </a:rPr>
              <a:t>	1. Eruption of mafic flows followed by </a:t>
            </a:r>
          </a:p>
          <a:p>
            <a:pPr>
              <a:buFontTx/>
              <a:buNone/>
            </a:pPr>
            <a:r>
              <a:rPr lang="en-US" altLang="en-US" b="1">
                <a:solidFill>
                  <a:srgbClr val="0000CC"/>
                </a:solidFill>
              </a:rPr>
              <a:t>       voluminous acid flows, culminating with</a:t>
            </a:r>
          </a:p>
          <a:p>
            <a:pPr>
              <a:buFontTx/>
              <a:buNone/>
            </a:pPr>
            <a:r>
              <a:rPr lang="en-US" altLang="en-US" b="1">
                <a:solidFill>
                  <a:srgbClr val="0000CC"/>
                </a:solidFill>
              </a:rPr>
              <a:t>       deposition of tuffs and ignimbrites. </a:t>
            </a:r>
          </a:p>
          <a:p>
            <a:pPr>
              <a:buFontTx/>
              <a:buNone/>
            </a:pPr>
            <a:r>
              <a:rPr lang="en-US" altLang="en-US" b="1">
                <a:solidFill>
                  <a:srgbClr val="0000CC"/>
                </a:solidFill>
              </a:rPr>
              <a:t>    2. Emplacements  of discordant peraluminous </a:t>
            </a:r>
          </a:p>
          <a:p>
            <a:pPr>
              <a:buFontTx/>
              <a:buNone/>
            </a:pPr>
            <a:r>
              <a:rPr lang="en-US" altLang="en-US" b="1">
                <a:solidFill>
                  <a:srgbClr val="0000CC"/>
                </a:solidFill>
              </a:rPr>
              <a:t>        and peralkaline granite plutons, ring dykes</a:t>
            </a:r>
          </a:p>
          <a:p>
            <a:pPr>
              <a:buFontTx/>
              <a:buNone/>
            </a:pPr>
            <a:r>
              <a:rPr lang="en-US" altLang="en-US" b="1">
                <a:solidFill>
                  <a:srgbClr val="0000CC"/>
                </a:solidFill>
              </a:rPr>
              <a:t>        and bosses  </a:t>
            </a:r>
          </a:p>
          <a:p>
            <a:pPr>
              <a:buFontTx/>
              <a:buNone/>
            </a:pPr>
            <a:r>
              <a:rPr lang="en-US" altLang="en-US" b="1">
                <a:solidFill>
                  <a:srgbClr val="0000CC"/>
                </a:solidFill>
              </a:rPr>
              <a:t>    3. Dykes of basic, acid, trachyte porphyry and </a:t>
            </a:r>
          </a:p>
          <a:p>
            <a:pPr>
              <a:buFontTx/>
              <a:buNone/>
            </a:pPr>
            <a:r>
              <a:rPr lang="en-US" altLang="en-US" b="1">
                <a:solidFill>
                  <a:srgbClr val="0000CC"/>
                </a:solidFill>
              </a:rPr>
              <a:t>        andesite (?)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143EB42B-9CE9-41FF-8313-F0386843487E}"/>
              </a:ext>
            </a:extLst>
          </p:cNvPr>
          <p:cNvSpPr>
            <a:spLocks noGrp="1" noChangeArrowheads="1"/>
          </p:cNvSpPr>
          <p:nvPr>
            <p:ph type="body" idx="1"/>
          </p:nvPr>
        </p:nvSpPr>
        <p:spPr>
          <a:xfrm>
            <a:off x="1524000" y="228600"/>
            <a:ext cx="9144000" cy="6858000"/>
          </a:xfrm>
          <a:solidFill>
            <a:srgbClr val="D3F9E4"/>
          </a:solidFill>
        </p:spPr>
        <p:txBody>
          <a:bodyPr/>
          <a:lstStyle/>
          <a:p>
            <a:pPr>
              <a:buFontTx/>
              <a:buNone/>
            </a:pPr>
            <a:r>
              <a:rPr lang="en-US" altLang="en-US"/>
              <a:t>   </a:t>
            </a:r>
          </a:p>
          <a:p>
            <a:r>
              <a:rPr lang="en-US" altLang="en-US" b="1">
                <a:solidFill>
                  <a:srgbClr val="336600"/>
                </a:solidFill>
                <a:latin typeface="Arial Narrow" panose="020B0606020202030204" pitchFamily="34" charset="0"/>
              </a:rPr>
              <a:t>Oldest component of the Malani Group is ~780 Ma old. While the youngest is ~698 Ma old. </a:t>
            </a:r>
          </a:p>
          <a:p>
            <a:endParaRPr lang="en-US" altLang="en-US" b="1">
              <a:solidFill>
                <a:srgbClr val="0000CC"/>
              </a:solidFill>
              <a:latin typeface="Arial Narrow" panose="020B0606020202030204" pitchFamily="34" charset="0"/>
            </a:endParaRPr>
          </a:p>
          <a:p>
            <a:r>
              <a:rPr lang="en-US" altLang="en-US" b="1">
                <a:solidFill>
                  <a:srgbClr val="0000CC"/>
                </a:solidFill>
                <a:latin typeface="Arial Narrow" panose="020B0606020202030204" pitchFamily="34" charset="0"/>
              </a:rPr>
              <a:t>Different dates of other Malani rocks (granites and felsic volcanics) in between the oldest and the youngest ones range  between ca 745 and ~727 Ma. </a:t>
            </a:r>
          </a:p>
          <a:p>
            <a:endParaRPr lang="en-US" altLang="en-US" b="1">
              <a:solidFill>
                <a:srgbClr val="336600"/>
              </a:solidFill>
              <a:latin typeface="Arial Narrow" panose="020B0606020202030204" pitchFamily="34" charset="0"/>
            </a:endParaRPr>
          </a:p>
          <a:p>
            <a:r>
              <a:rPr lang="en-US" altLang="en-US" b="1">
                <a:solidFill>
                  <a:srgbClr val="336600"/>
                </a:solidFill>
                <a:latin typeface="Arial Narrow" panose="020B0606020202030204" pitchFamily="34" charset="0"/>
              </a:rPr>
              <a:t>All these dates indicate of repeated plume outbursts over a period of about 80 million years.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a:extLst>
              <a:ext uri="{FF2B5EF4-FFF2-40B4-BE49-F238E27FC236}">
                <a16:creationId xmlns:a16="http://schemas.microsoft.com/office/drawing/2014/main" id="{4467A41B-F6DF-41F7-BDE9-8D0C7233D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600"/>
            <a:ext cx="4351338" cy="5562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6" name="Text Box 2">
            <a:extLst>
              <a:ext uri="{FF2B5EF4-FFF2-40B4-BE49-F238E27FC236}">
                <a16:creationId xmlns:a16="http://schemas.microsoft.com/office/drawing/2014/main" id="{F6E6A6E2-D09D-4072-A564-05C342E24A6F}"/>
              </a:ext>
            </a:extLst>
          </p:cNvPr>
          <p:cNvSpPr txBox="1">
            <a:spLocks noChangeArrowheads="1"/>
          </p:cNvSpPr>
          <p:nvPr/>
        </p:nvSpPr>
        <p:spPr bwMode="auto">
          <a:xfrm>
            <a:off x="3887788" y="4419600"/>
            <a:ext cx="14287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6600"/>
              </a:buClr>
              <a:buFont typeface="Tahoma" panose="020B0604030504040204" pitchFamily="34" charset="0"/>
              <a:buNone/>
            </a:pPr>
            <a:r>
              <a:rPr lang="en-GB" altLang="en-US" sz="1400" b="1">
                <a:solidFill>
                  <a:srgbClr val="006600"/>
                </a:solidFill>
                <a:latin typeface="Tahoma" panose="020B0604030504040204" pitchFamily="34" charset="0"/>
              </a:rPr>
              <a:t>VINDHYAN </a:t>
            </a:r>
          </a:p>
          <a:p>
            <a:pPr>
              <a:lnSpc>
                <a:spcPct val="100000"/>
              </a:lnSpc>
              <a:buClr>
                <a:srgbClr val="006600"/>
              </a:buClr>
              <a:buFont typeface="Tahoma" panose="020B0604030504040204" pitchFamily="34" charset="0"/>
              <a:buNone/>
            </a:pPr>
            <a:r>
              <a:rPr lang="en-GB" altLang="en-US" sz="1400" b="1">
                <a:solidFill>
                  <a:srgbClr val="006600"/>
                </a:solidFill>
                <a:latin typeface="Tahoma" panose="020B0604030504040204" pitchFamily="34" charset="0"/>
              </a:rPr>
              <a:t>SUPERGROUP</a:t>
            </a:r>
          </a:p>
        </p:txBody>
      </p:sp>
      <p:sp>
        <p:nvSpPr>
          <p:cNvPr id="36867" name="Text Box 3">
            <a:extLst>
              <a:ext uri="{FF2B5EF4-FFF2-40B4-BE49-F238E27FC236}">
                <a16:creationId xmlns:a16="http://schemas.microsoft.com/office/drawing/2014/main" id="{32D73E04-ADAD-4241-877C-92F9957C2FC3}"/>
              </a:ext>
            </a:extLst>
          </p:cNvPr>
          <p:cNvSpPr txBox="1">
            <a:spLocks noChangeArrowheads="1"/>
          </p:cNvSpPr>
          <p:nvPr/>
        </p:nvSpPr>
        <p:spPr bwMode="auto">
          <a:xfrm>
            <a:off x="1752600" y="2895600"/>
            <a:ext cx="14287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6600"/>
              </a:buClr>
              <a:buFont typeface="Tahoma" panose="020B0604030504040204" pitchFamily="34" charset="0"/>
              <a:buNone/>
            </a:pPr>
            <a:r>
              <a:rPr lang="en-GB" altLang="en-US" sz="1400" b="1">
                <a:solidFill>
                  <a:srgbClr val="006600"/>
                </a:solidFill>
                <a:latin typeface="Tahoma" panose="020B0604030504040204" pitchFamily="34" charset="0"/>
              </a:rPr>
              <a:t>MARWAR</a:t>
            </a:r>
          </a:p>
          <a:p>
            <a:pPr>
              <a:lnSpc>
                <a:spcPct val="100000"/>
              </a:lnSpc>
              <a:buClr>
                <a:srgbClr val="006600"/>
              </a:buClr>
              <a:buFont typeface="Tahoma" panose="020B0604030504040204" pitchFamily="34" charset="0"/>
              <a:buNone/>
            </a:pPr>
            <a:r>
              <a:rPr lang="en-GB" altLang="en-US" sz="1400" b="1">
                <a:solidFill>
                  <a:srgbClr val="006600"/>
                </a:solidFill>
                <a:latin typeface="Tahoma" panose="020B0604030504040204" pitchFamily="34" charset="0"/>
              </a:rPr>
              <a:t>SUPERGROUP</a:t>
            </a:r>
          </a:p>
        </p:txBody>
      </p:sp>
      <p:sp>
        <p:nvSpPr>
          <p:cNvPr id="36868" name="Text Box 4">
            <a:extLst>
              <a:ext uri="{FF2B5EF4-FFF2-40B4-BE49-F238E27FC236}">
                <a16:creationId xmlns:a16="http://schemas.microsoft.com/office/drawing/2014/main" id="{32925141-FF67-4732-BF56-A934E8F5291C}"/>
              </a:ext>
            </a:extLst>
          </p:cNvPr>
          <p:cNvSpPr txBox="1">
            <a:spLocks noChangeArrowheads="1"/>
          </p:cNvSpPr>
          <p:nvPr/>
        </p:nvSpPr>
        <p:spPr bwMode="auto">
          <a:xfrm>
            <a:off x="6172200" y="457201"/>
            <a:ext cx="5257800" cy="5216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FF0000"/>
              </a:buClr>
              <a:buFont typeface="Wingdings 3" panose="05040102010807070707" pitchFamily="82" charset="2"/>
              <a:buNone/>
            </a:pPr>
            <a:r>
              <a:rPr lang="en-GB" altLang="en-US" sz="2000" b="1">
                <a:solidFill>
                  <a:srgbClr val="FF0000"/>
                </a:solidFill>
                <a:latin typeface="Wingdings 3" panose="05040102010807070707" pitchFamily="82" charset="2"/>
              </a:rPr>
              <a:t></a:t>
            </a:r>
            <a:r>
              <a:rPr lang="en-GB" altLang="en-US" b="1">
                <a:solidFill>
                  <a:srgbClr val="0000CC"/>
                </a:solidFill>
                <a:latin typeface="Arial Narrow" panose="020B0606020202030204" pitchFamily="34" charset="0"/>
              </a:rPr>
              <a:t>Two stable cratonic basins </a:t>
            </a:r>
          </a:p>
          <a:p>
            <a:pPr>
              <a:lnSpc>
                <a:spcPct val="100000"/>
              </a:lnSpc>
              <a:buClr>
                <a:srgbClr val="0000CC"/>
              </a:buClr>
              <a:buFont typeface="Arial Narrow" panose="020B0606020202030204" pitchFamily="34" charset="0"/>
              <a:buNone/>
            </a:pPr>
            <a:r>
              <a:rPr lang="en-GB" altLang="en-US" b="1">
                <a:solidFill>
                  <a:srgbClr val="0000CC"/>
                </a:solidFill>
                <a:latin typeface="Arial Narrow" panose="020B0606020202030204" pitchFamily="34" charset="0"/>
              </a:rPr>
              <a:t>    formed on either side of the </a:t>
            </a:r>
          </a:p>
          <a:p>
            <a:pPr>
              <a:lnSpc>
                <a:spcPct val="100000"/>
              </a:lnSpc>
              <a:buClr>
                <a:srgbClr val="0000CC"/>
              </a:buClr>
              <a:buFont typeface="Arial Narrow" panose="020B0606020202030204" pitchFamily="34" charset="0"/>
              <a:buNone/>
            </a:pPr>
            <a:r>
              <a:rPr lang="en-GB" altLang="en-US" b="1">
                <a:solidFill>
                  <a:srgbClr val="0000CC"/>
                </a:solidFill>
                <a:latin typeface="Arial Narrow" panose="020B0606020202030204" pitchFamily="34" charset="0"/>
              </a:rPr>
              <a:t>    Aravalli Mountians at different times. </a:t>
            </a:r>
          </a:p>
          <a:p>
            <a:pPr>
              <a:lnSpc>
                <a:spcPct val="100000"/>
              </a:lnSpc>
              <a:buClr>
                <a:srgbClr val="FF0000"/>
              </a:buClr>
              <a:buFont typeface="Arial Narrow" panose="020B0606020202030204" pitchFamily="34" charset="0"/>
              <a:buNone/>
            </a:pPr>
            <a:endParaRPr lang="en-GB" altLang="en-US" b="1">
              <a:solidFill>
                <a:srgbClr val="FF0000"/>
              </a:solidFill>
              <a:latin typeface="Arial Narrow" panose="020B0606020202030204" pitchFamily="34" charset="0"/>
            </a:endParaRPr>
          </a:p>
          <a:p>
            <a:pPr>
              <a:lnSpc>
                <a:spcPct val="100000"/>
              </a:lnSpc>
              <a:buClr>
                <a:srgbClr val="FF0000"/>
              </a:buClr>
              <a:buFont typeface="Wingdings 3" panose="05040102010807070707" pitchFamily="82" charset="2"/>
              <a:buNone/>
            </a:pPr>
            <a:r>
              <a:rPr lang="en-GB" altLang="en-US" sz="2000" b="1">
                <a:solidFill>
                  <a:srgbClr val="FF0000"/>
                </a:solidFill>
                <a:latin typeface="Wingdings 3" panose="05040102010807070707" pitchFamily="82" charset="2"/>
              </a:rPr>
              <a:t></a:t>
            </a:r>
            <a:r>
              <a:rPr lang="en-GB" altLang="en-US" sz="2000" b="1">
                <a:solidFill>
                  <a:srgbClr val="0000CC"/>
                </a:solidFill>
                <a:latin typeface="Arial" panose="020B0604020202020204" pitchFamily="34" charset="0"/>
              </a:rPr>
              <a:t> The eastern basin with </a:t>
            </a:r>
          </a:p>
          <a:p>
            <a:pPr>
              <a:lnSpc>
                <a:spcPct val="100000"/>
              </a:lnSpc>
              <a:buClr>
                <a:srgbClr val="006600"/>
              </a:buClr>
              <a:buFont typeface="Wingdings 3" panose="05040102010807070707" pitchFamily="82" charset="2"/>
              <a:buNone/>
            </a:pPr>
            <a:r>
              <a:rPr lang="en-GB" altLang="en-US" sz="2000" b="1">
                <a:solidFill>
                  <a:srgbClr val="006600"/>
                </a:solidFill>
                <a:latin typeface="Arial" panose="020B0604020202020204" pitchFamily="34" charset="0"/>
              </a:rPr>
              <a:t>     VINDHYAN SUPERGROUP</a:t>
            </a:r>
            <a:r>
              <a:rPr lang="en-GB" altLang="en-US" sz="2000" b="1">
                <a:solidFill>
                  <a:srgbClr val="0000CC"/>
                </a:solidFill>
                <a:latin typeface="Arial" panose="020B0604020202020204" pitchFamily="34" charset="0"/>
              </a:rPr>
              <a:t> </a:t>
            </a:r>
          </a:p>
          <a:p>
            <a:pPr>
              <a:lnSpc>
                <a:spcPct val="100000"/>
              </a:lnSpc>
              <a:buClr>
                <a:srgbClr val="0000CC"/>
              </a:buClr>
              <a:buFont typeface="Arial" panose="020B0604020202020204" pitchFamily="34" charset="0"/>
              <a:buNone/>
            </a:pPr>
            <a:r>
              <a:rPr lang="en-GB" altLang="en-US" sz="2000" b="1">
                <a:solidFill>
                  <a:srgbClr val="0000CC"/>
                </a:solidFill>
                <a:latin typeface="Arial" panose="020B0604020202020204" pitchFamily="34" charset="0"/>
              </a:rPr>
              <a:t>      evolved earlier, might be </a:t>
            </a:r>
          </a:p>
          <a:p>
            <a:pPr>
              <a:lnSpc>
                <a:spcPct val="100000"/>
              </a:lnSpc>
              <a:buClr>
                <a:srgbClr val="0000CC"/>
              </a:buClr>
              <a:buFont typeface="Arial" panose="020B0604020202020204" pitchFamily="34" charset="0"/>
              <a:buNone/>
            </a:pPr>
            <a:r>
              <a:rPr lang="en-GB" altLang="en-US" sz="2000" b="1">
                <a:solidFill>
                  <a:srgbClr val="0000CC"/>
                </a:solidFill>
                <a:latin typeface="Arial" panose="020B0604020202020204" pitchFamily="34" charset="0"/>
              </a:rPr>
              <a:t>      coevally with the Delhi basins </a:t>
            </a:r>
          </a:p>
          <a:p>
            <a:pPr>
              <a:lnSpc>
                <a:spcPct val="100000"/>
              </a:lnSpc>
              <a:buClr>
                <a:srgbClr val="0000CC"/>
              </a:buClr>
              <a:buFont typeface="Arial" panose="020B0604020202020204" pitchFamily="34" charset="0"/>
              <a:buNone/>
            </a:pPr>
            <a:endParaRPr lang="en-GB" altLang="en-US" sz="2000" b="1">
              <a:solidFill>
                <a:srgbClr val="0000CC"/>
              </a:solidFill>
              <a:latin typeface="Arial" panose="020B0604020202020204" pitchFamily="34" charset="0"/>
            </a:endParaRPr>
          </a:p>
          <a:p>
            <a:pPr>
              <a:lnSpc>
                <a:spcPct val="100000"/>
              </a:lnSpc>
              <a:buClr>
                <a:srgbClr val="FF0000"/>
              </a:buClr>
              <a:buFont typeface="Wingdings 3" panose="05040102010807070707" pitchFamily="82" charset="2"/>
              <a:buNone/>
            </a:pPr>
            <a:r>
              <a:rPr lang="en-GB" altLang="en-US" sz="2000" b="1">
                <a:solidFill>
                  <a:srgbClr val="FF0000"/>
                </a:solidFill>
                <a:latin typeface="Wingdings 3" panose="05040102010807070707" pitchFamily="82" charset="2"/>
              </a:rPr>
              <a:t></a:t>
            </a:r>
            <a:r>
              <a:rPr lang="en-GB" altLang="en-US" sz="2000" b="1">
                <a:solidFill>
                  <a:srgbClr val="0000CC"/>
                </a:solidFill>
                <a:latin typeface="Arial" panose="020B0604020202020204" pitchFamily="34" charset="0"/>
              </a:rPr>
              <a:t> The western basin is the </a:t>
            </a:r>
          </a:p>
          <a:p>
            <a:pPr>
              <a:lnSpc>
                <a:spcPct val="100000"/>
              </a:lnSpc>
              <a:buClr>
                <a:srgbClr val="006600"/>
              </a:buClr>
              <a:buFont typeface="Arial" panose="020B0604020202020204" pitchFamily="34" charset="0"/>
              <a:buNone/>
            </a:pPr>
            <a:r>
              <a:rPr lang="en-GB" altLang="en-US" sz="2000" b="1">
                <a:solidFill>
                  <a:srgbClr val="006600"/>
                </a:solidFill>
                <a:latin typeface="Arial" panose="020B0604020202020204" pitchFamily="34" charset="0"/>
              </a:rPr>
              <a:t>     MARWAR SUPERGROUP</a:t>
            </a:r>
            <a:r>
              <a:rPr lang="en-GB" altLang="en-US" sz="2000" b="1">
                <a:solidFill>
                  <a:srgbClr val="0000CC"/>
                </a:solidFill>
                <a:latin typeface="Arial" panose="020B0604020202020204" pitchFamily="34" charset="0"/>
              </a:rPr>
              <a:t> </a:t>
            </a:r>
          </a:p>
          <a:p>
            <a:pPr>
              <a:lnSpc>
                <a:spcPct val="100000"/>
              </a:lnSpc>
              <a:buClr>
                <a:srgbClr val="0000CC"/>
              </a:buClr>
              <a:buFont typeface="Arial" panose="020B0604020202020204" pitchFamily="34" charset="0"/>
              <a:buNone/>
            </a:pPr>
            <a:r>
              <a:rPr lang="en-GB" altLang="en-US" sz="2000" b="1">
                <a:solidFill>
                  <a:srgbClr val="0000CC"/>
                </a:solidFill>
                <a:latin typeface="Arial" panose="020B0604020202020204" pitchFamily="34" charset="0"/>
              </a:rPr>
              <a:t>     which over lies the </a:t>
            </a:r>
          </a:p>
          <a:p>
            <a:pPr>
              <a:lnSpc>
                <a:spcPct val="100000"/>
              </a:lnSpc>
              <a:buClr>
                <a:srgbClr val="0000CC"/>
              </a:buClr>
              <a:buFont typeface="Arial" panose="020B0604020202020204" pitchFamily="34" charset="0"/>
              <a:buNone/>
            </a:pPr>
            <a:r>
              <a:rPr lang="en-GB" altLang="en-US" sz="2000" b="1">
                <a:solidFill>
                  <a:srgbClr val="0000CC"/>
                </a:solidFill>
                <a:latin typeface="Arial" panose="020B0604020202020204" pitchFamily="34" charset="0"/>
              </a:rPr>
              <a:t>     </a:t>
            </a:r>
            <a:r>
              <a:rPr lang="en-GB" altLang="en-US" sz="2000" b="1">
                <a:solidFill>
                  <a:srgbClr val="CC00FF"/>
                </a:solidFill>
                <a:latin typeface="Arial" panose="020B0604020202020204" pitchFamily="34" charset="0"/>
              </a:rPr>
              <a:t>Malani Group</a:t>
            </a:r>
            <a:r>
              <a:rPr lang="en-GB" altLang="en-US" sz="2000" b="1">
                <a:solidFill>
                  <a:srgbClr val="0000CC"/>
                </a:solidFill>
                <a:latin typeface="Arial" panose="020B0604020202020204" pitchFamily="34" charset="0"/>
              </a:rPr>
              <a:t>. This is the </a:t>
            </a:r>
          </a:p>
          <a:p>
            <a:pPr>
              <a:lnSpc>
                <a:spcPct val="100000"/>
              </a:lnSpc>
              <a:buClr>
                <a:srgbClr val="0000CC"/>
              </a:buClr>
              <a:buFont typeface="Arial" panose="020B0604020202020204" pitchFamily="34" charset="0"/>
              <a:buNone/>
            </a:pPr>
            <a:r>
              <a:rPr lang="en-GB" altLang="en-US" sz="2000" b="1">
                <a:solidFill>
                  <a:srgbClr val="0000CC"/>
                </a:solidFill>
                <a:latin typeface="Arial" panose="020B0604020202020204" pitchFamily="34" charset="0"/>
              </a:rPr>
              <a:t>     youngest Precambrian </a:t>
            </a:r>
          </a:p>
          <a:p>
            <a:pPr>
              <a:lnSpc>
                <a:spcPct val="100000"/>
              </a:lnSpc>
              <a:buClr>
                <a:srgbClr val="0000CC"/>
              </a:buClr>
              <a:buFont typeface="Arial" panose="020B0604020202020204" pitchFamily="34" charset="0"/>
              <a:buNone/>
            </a:pPr>
            <a:r>
              <a:rPr lang="en-GB" altLang="en-US" sz="2000" b="1">
                <a:solidFill>
                  <a:srgbClr val="0000CC"/>
                </a:solidFill>
                <a:latin typeface="Arial" panose="020B0604020202020204" pitchFamily="34" charset="0"/>
              </a:rPr>
              <a:t>     Stratigraphic ensemble flanking </a:t>
            </a:r>
          </a:p>
          <a:p>
            <a:pPr>
              <a:lnSpc>
                <a:spcPct val="100000"/>
              </a:lnSpc>
              <a:buClr>
                <a:srgbClr val="0000CC"/>
              </a:buClr>
              <a:buFont typeface="Arial" panose="020B0604020202020204" pitchFamily="34" charset="0"/>
              <a:buNone/>
            </a:pPr>
            <a:r>
              <a:rPr lang="en-GB" altLang="en-US" sz="2000" b="1">
                <a:solidFill>
                  <a:srgbClr val="0000CC"/>
                </a:solidFill>
                <a:latin typeface="Arial" panose="020B0604020202020204" pitchFamily="34" charset="0"/>
              </a:rPr>
              <a:t>     Aravalli Mountains </a:t>
            </a:r>
          </a:p>
        </p:txBody>
      </p:sp>
      <p:sp>
        <p:nvSpPr>
          <p:cNvPr id="36869" name="Line 5">
            <a:extLst>
              <a:ext uri="{FF2B5EF4-FFF2-40B4-BE49-F238E27FC236}">
                <a16:creationId xmlns:a16="http://schemas.microsoft.com/office/drawing/2014/main" id="{E0180CC5-9455-4D5D-8A4B-135BB8E116F0}"/>
              </a:ext>
            </a:extLst>
          </p:cNvPr>
          <p:cNvSpPr>
            <a:spLocks noChangeShapeType="1"/>
          </p:cNvSpPr>
          <p:nvPr/>
        </p:nvSpPr>
        <p:spPr bwMode="auto">
          <a:xfrm flipH="1">
            <a:off x="5407025" y="2514600"/>
            <a:ext cx="1149350" cy="914400"/>
          </a:xfrm>
          <a:prstGeom prst="line">
            <a:avLst/>
          </a:prstGeom>
          <a:noFill/>
          <a:ln w="3672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6870" name="Line 6">
            <a:extLst>
              <a:ext uri="{FF2B5EF4-FFF2-40B4-BE49-F238E27FC236}">
                <a16:creationId xmlns:a16="http://schemas.microsoft.com/office/drawing/2014/main" id="{09C3A271-BE54-4CC6-990A-EF02451D6F7F}"/>
              </a:ext>
            </a:extLst>
          </p:cNvPr>
          <p:cNvSpPr>
            <a:spLocks noChangeShapeType="1"/>
          </p:cNvSpPr>
          <p:nvPr/>
        </p:nvSpPr>
        <p:spPr bwMode="auto">
          <a:xfrm flipV="1">
            <a:off x="1752600" y="3425825"/>
            <a:ext cx="1588" cy="2292350"/>
          </a:xfrm>
          <a:prstGeom prst="line">
            <a:avLst/>
          </a:prstGeom>
          <a:noFill/>
          <a:ln w="3672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6871" name="Line 7">
            <a:extLst>
              <a:ext uri="{FF2B5EF4-FFF2-40B4-BE49-F238E27FC236}">
                <a16:creationId xmlns:a16="http://schemas.microsoft.com/office/drawing/2014/main" id="{5CA3AC79-E3A9-41B3-8622-2B56153E9D5E}"/>
              </a:ext>
            </a:extLst>
          </p:cNvPr>
          <p:cNvSpPr>
            <a:spLocks noChangeShapeType="1"/>
          </p:cNvSpPr>
          <p:nvPr/>
        </p:nvSpPr>
        <p:spPr bwMode="auto">
          <a:xfrm>
            <a:off x="1752600" y="5715000"/>
            <a:ext cx="3886200" cy="1588"/>
          </a:xfrm>
          <a:prstGeom prst="line">
            <a:avLst/>
          </a:prstGeom>
          <a:noFill/>
          <a:ln w="5472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6872" name="Line 8">
            <a:extLst>
              <a:ext uri="{FF2B5EF4-FFF2-40B4-BE49-F238E27FC236}">
                <a16:creationId xmlns:a16="http://schemas.microsoft.com/office/drawing/2014/main" id="{09AD84BB-3811-44B7-A794-511DB01C82BC}"/>
              </a:ext>
            </a:extLst>
          </p:cNvPr>
          <p:cNvSpPr>
            <a:spLocks noChangeShapeType="1"/>
          </p:cNvSpPr>
          <p:nvPr/>
        </p:nvSpPr>
        <p:spPr bwMode="auto">
          <a:xfrm flipV="1">
            <a:off x="5638800" y="4111625"/>
            <a:ext cx="914400" cy="1606550"/>
          </a:xfrm>
          <a:prstGeom prst="line">
            <a:avLst/>
          </a:prstGeom>
          <a:noFill/>
          <a:ln w="3672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Tree>
    <p:extLst>
      <p:ext uri="{BB962C8B-B14F-4D97-AF65-F5344CB8AC3E}">
        <p14:creationId xmlns:p14="http://schemas.microsoft.com/office/powerpoint/2010/main" val="72535094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7391400" y="25146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400" b="1"/>
          </a:p>
        </p:txBody>
      </p:sp>
      <p:sp>
        <p:nvSpPr>
          <p:cNvPr id="3" name="Text Box 10"/>
          <p:cNvSpPr txBox="1">
            <a:spLocks noChangeArrowheads="1"/>
          </p:cNvSpPr>
          <p:nvPr/>
        </p:nvSpPr>
        <p:spPr bwMode="auto">
          <a:xfrm>
            <a:off x="7391400" y="24384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4" name="Rectangle 13"/>
          <p:cNvSpPr>
            <a:spLocks noChangeArrowheads="1"/>
          </p:cNvSpPr>
          <p:nvPr/>
        </p:nvSpPr>
        <p:spPr bwMode="auto">
          <a:xfrm>
            <a:off x="7391400" y="1074688"/>
            <a:ext cx="3157487"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2400" u="sng" dirty="0">
                <a:solidFill>
                  <a:srgbClr val="9900CC"/>
                </a:solidFill>
                <a:effectLst>
                  <a:outerShdw blurRad="38100" dist="38100" dir="2700000" algn="tl">
                    <a:srgbClr val="000000">
                      <a:alpha val="43137"/>
                    </a:srgbClr>
                  </a:outerShdw>
                </a:effectLst>
                <a:latin typeface="Arial Narrow" pitchFamily="34" charset="0"/>
              </a:rPr>
              <a:t> </a:t>
            </a:r>
            <a:r>
              <a:rPr lang="en-US" sz="2800" u="sng" dirty="0">
                <a:solidFill>
                  <a:schemeClr val="bg1"/>
                </a:solidFill>
                <a:effectLst>
                  <a:outerShdw blurRad="38100" dist="38100" dir="2700000" algn="tl">
                    <a:srgbClr val="000000">
                      <a:alpha val="43137"/>
                    </a:srgbClr>
                  </a:outerShdw>
                </a:effectLst>
                <a:latin typeface="+mj-lt"/>
              </a:rPr>
              <a:t>Protocontinents</a:t>
            </a:r>
          </a:p>
          <a:p>
            <a:pPr algn="l"/>
            <a:r>
              <a:rPr lang="en-US" sz="2800" dirty="0">
                <a:solidFill>
                  <a:srgbClr val="9900CC"/>
                </a:solidFill>
                <a:effectLst>
                  <a:outerShdw blurRad="38100" dist="38100" dir="2700000" algn="tl">
                    <a:srgbClr val="000000">
                      <a:alpha val="43137"/>
                    </a:srgbClr>
                  </a:outerShdw>
                </a:effectLst>
                <a:latin typeface="+mj-lt"/>
              </a:rPr>
              <a:t>  </a:t>
            </a:r>
            <a:r>
              <a:rPr lang="en-US" sz="2800" dirty="0">
                <a:solidFill>
                  <a:srgbClr val="FFFF00"/>
                </a:solidFill>
                <a:effectLst>
                  <a:outerShdw blurRad="38100" dist="38100" dir="2700000" algn="tl">
                    <a:srgbClr val="000000">
                      <a:alpha val="43137"/>
                    </a:srgbClr>
                  </a:outerShdw>
                </a:effectLst>
                <a:latin typeface="+mj-lt"/>
              </a:rPr>
              <a:t>1. </a:t>
            </a:r>
            <a:r>
              <a:rPr lang="en-US" sz="2800" dirty="0" err="1">
                <a:solidFill>
                  <a:srgbClr val="FFFF00"/>
                </a:solidFill>
                <a:effectLst>
                  <a:outerShdw blurRad="38100" dist="38100" dir="2700000" algn="tl">
                    <a:srgbClr val="000000">
                      <a:alpha val="43137"/>
                    </a:srgbClr>
                  </a:outerShdw>
                </a:effectLst>
                <a:latin typeface="+mj-lt"/>
              </a:rPr>
              <a:t>Dharwar</a:t>
            </a:r>
            <a:endParaRPr lang="en-US" sz="2800" dirty="0">
              <a:solidFill>
                <a:srgbClr val="FFFF00"/>
              </a:solidFill>
              <a:effectLst>
                <a:outerShdw blurRad="38100" dist="38100" dir="2700000" algn="tl">
                  <a:srgbClr val="000000">
                    <a:alpha val="43137"/>
                  </a:srgbClr>
                </a:outerShdw>
              </a:effectLst>
              <a:latin typeface="+mj-lt"/>
            </a:endParaRPr>
          </a:p>
          <a:p>
            <a:pPr algn="l"/>
            <a:r>
              <a:rPr lang="en-US" sz="2800" dirty="0">
                <a:solidFill>
                  <a:srgbClr val="FFFF00"/>
                </a:solidFill>
                <a:effectLst>
                  <a:outerShdw blurRad="38100" dist="38100" dir="2700000" algn="tl">
                    <a:srgbClr val="000000">
                      <a:alpha val="43137"/>
                    </a:srgbClr>
                  </a:outerShdw>
                </a:effectLst>
                <a:latin typeface="+mj-lt"/>
              </a:rPr>
              <a:t>  2. </a:t>
            </a:r>
            <a:r>
              <a:rPr lang="en-US" sz="2800" dirty="0" err="1">
                <a:solidFill>
                  <a:srgbClr val="FFFF00"/>
                </a:solidFill>
                <a:effectLst>
                  <a:outerShdw blurRad="38100" dist="38100" dir="2700000" algn="tl">
                    <a:srgbClr val="000000">
                      <a:alpha val="43137"/>
                    </a:srgbClr>
                  </a:outerShdw>
                </a:effectLst>
                <a:latin typeface="+mj-lt"/>
              </a:rPr>
              <a:t>Bastar</a:t>
            </a:r>
            <a:endParaRPr lang="en-US" sz="2800" dirty="0">
              <a:solidFill>
                <a:srgbClr val="FFFF00"/>
              </a:solidFill>
              <a:effectLst>
                <a:outerShdw blurRad="38100" dist="38100" dir="2700000" algn="tl">
                  <a:srgbClr val="000000">
                    <a:alpha val="43137"/>
                  </a:srgbClr>
                </a:outerShdw>
              </a:effectLst>
              <a:latin typeface="+mj-lt"/>
            </a:endParaRPr>
          </a:p>
          <a:p>
            <a:pPr algn="l"/>
            <a:r>
              <a:rPr lang="en-US" sz="2800" dirty="0">
                <a:solidFill>
                  <a:srgbClr val="FFFF00"/>
                </a:solidFill>
                <a:effectLst>
                  <a:outerShdw blurRad="38100" dist="38100" dir="2700000" algn="tl">
                    <a:srgbClr val="000000">
                      <a:alpha val="43137"/>
                    </a:srgbClr>
                  </a:outerShdw>
                </a:effectLst>
                <a:latin typeface="+mj-lt"/>
              </a:rPr>
              <a:t>  3. </a:t>
            </a:r>
            <a:r>
              <a:rPr lang="en-US" sz="2800" dirty="0" err="1">
                <a:solidFill>
                  <a:srgbClr val="FFFF00"/>
                </a:solidFill>
                <a:effectLst>
                  <a:outerShdw blurRad="38100" dist="38100" dir="2700000" algn="tl">
                    <a:srgbClr val="000000">
                      <a:alpha val="43137"/>
                    </a:srgbClr>
                  </a:outerShdw>
                </a:effectLst>
                <a:latin typeface="+mj-lt"/>
              </a:rPr>
              <a:t>Singhbhum</a:t>
            </a:r>
            <a:endParaRPr lang="en-US" sz="2800" dirty="0">
              <a:solidFill>
                <a:srgbClr val="FFFF00"/>
              </a:solidFill>
              <a:effectLst>
                <a:outerShdw blurRad="38100" dist="38100" dir="2700000" algn="tl">
                  <a:srgbClr val="000000">
                    <a:alpha val="43137"/>
                  </a:srgbClr>
                </a:outerShdw>
              </a:effectLst>
              <a:latin typeface="+mj-lt"/>
            </a:endParaRPr>
          </a:p>
          <a:p>
            <a:pPr algn="l"/>
            <a:r>
              <a:rPr lang="en-US" sz="2800" dirty="0">
                <a:solidFill>
                  <a:srgbClr val="FFFF00"/>
                </a:solidFill>
                <a:effectLst>
                  <a:outerShdw blurRad="38100" dist="38100" dir="2700000" algn="tl">
                    <a:srgbClr val="000000">
                      <a:alpha val="43137"/>
                    </a:srgbClr>
                  </a:outerShdw>
                </a:effectLst>
                <a:latin typeface="+mj-lt"/>
              </a:rPr>
              <a:t>  4. </a:t>
            </a:r>
            <a:r>
              <a:rPr lang="en-US" sz="2800" dirty="0" err="1">
                <a:solidFill>
                  <a:srgbClr val="FFFF00"/>
                </a:solidFill>
                <a:effectLst>
                  <a:outerShdw blurRad="38100" dist="38100" dir="2700000" algn="tl">
                    <a:srgbClr val="000000">
                      <a:alpha val="43137"/>
                    </a:srgbClr>
                  </a:outerShdw>
                </a:effectLst>
                <a:latin typeface="+mj-lt"/>
              </a:rPr>
              <a:t>Rajmahal</a:t>
            </a:r>
            <a:r>
              <a:rPr lang="en-US" sz="2800" dirty="0">
                <a:solidFill>
                  <a:srgbClr val="FFFF00"/>
                </a:solidFill>
                <a:effectLst>
                  <a:outerShdw blurRad="38100" dist="38100" dir="2700000" algn="tl">
                    <a:srgbClr val="000000">
                      <a:alpha val="43137"/>
                    </a:srgbClr>
                  </a:outerShdw>
                </a:effectLst>
                <a:latin typeface="+mj-lt"/>
              </a:rPr>
              <a:t> </a:t>
            </a:r>
          </a:p>
          <a:p>
            <a:pPr algn="l"/>
            <a:r>
              <a:rPr lang="en-US" sz="2800" dirty="0">
                <a:solidFill>
                  <a:srgbClr val="FFFF00"/>
                </a:solidFill>
                <a:effectLst>
                  <a:outerShdw blurRad="38100" dist="38100" dir="2700000" algn="tl">
                    <a:srgbClr val="000000">
                      <a:alpha val="43137"/>
                    </a:srgbClr>
                  </a:outerShdw>
                </a:effectLst>
                <a:latin typeface="+mj-lt"/>
              </a:rPr>
              <a:t>  5. </a:t>
            </a:r>
            <a:r>
              <a:rPr lang="en-US" sz="2800" dirty="0" err="1">
                <a:solidFill>
                  <a:srgbClr val="FFFF00"/>
                </a:solidFill>
                <a:effectLst>
                  <a:outerShdw blurRad="38100" dist="38100" dir="2700000" algn="tl">
                    <a:srgbClr val="000000">
                      <a:alpha val="43137"/>
                    </a:srgbClr>
                  </a:outerShdw>
                </a:effectLst>
                <a:latin typeface="+mj-lt"/>
              </a:rPr>
              <a:t>Bundelkhand</a:t>
            </a:r>
            <a:endParaRPr lang="en-US" sz="2800" dirty="0">
              <a:solidFill>
                <a:srgbClr val="FFFF00"/>
              </a:solidFill>
              <a:effectLst>
                <a:outerShdw blurRad="38100" dist="38100" dir="2700000" algn="tl">
                  <a:srgbClr val="000000">
                    <a:alpha val="43137"/>
                  </a:srgbClr>
                </a:outerShdw>
              </a:effectLst>
              <a:latin typeface="+mj-lt"/>
            </a:endParaRPr>
          </a:p>
          <a:p>
            <a:pPr algn="l"/>
            <a:r>
              <a:rPr lang="en-US" sz="2800" dirty="0">
                <a:solidFill>
                  <a:srgbClr val="FFFF00"/>
                </a:solidFill>
                <a:effectLst>
                  <a:outerShdw blurRad="38100" dist="38100" dir="2700000" algn="tl">
                    <a:srgbClr val="000000">
                      <a:alpha val="43137"/>
                    </a:srgbClr>
                  </a:outerShdw>
                </a:effectLst>
                <a:latin typeface="+mj-lt"/>
              </a:rPr>
              <a:t>  6.  </a:t>
            </a:r>
            <a:r>
              <a:rPr lang="en-US" sz="2800" dirty="0" err="1">
                <a:solidFill>
                  <a:srgbClr val="FFFF00"/>
                </a:solidFill>
                <a:effectLst>
                  <a:outerShdw blurRad="38100" dist="38100" dir="2700000" algn="tl">
                    <a:srgbClr val="000000">
                      <a:alpha val="43137"/>
                    </a:srgbClr>
                  </a:outerShdw>
                </a:effectLst>
                <a:latin typeface="+mj-lt"/>
              </a:rPr>
              <a:t>Aravalli</a:t>
            </a:r>
            <a:endParaRPr lang="en-US" sz="2800" dirty="0">
              <a:solidFill>
                <a:srgbClr val="FFFF00"/>
              </a:solidFill>
              <a:effectLst>
                <a:outerShdw blurRad="38100" dist="38100" dir="2700000" algn="tl">
                  <a:srgbClr val="000000">
                    <a:alpha val="43137"/>
                  </a:srgbClr>
                </a:outerShdw>
              </a:effectLst>
              <a:latin typeface="+mj-lt"/>
            </a:endParaRPr>
          </a:p>
          <a:p>
            <a:pPr algn="l"/>
            <a:endParaRPr lang="en-US" sz="2800" dirty="0">
              <a:solidFill>
                <a:srgbClr val="9900CC"/>
              </a:solidFill>
              <a:effectLst>
                <a:outerShdw blurRad="38100" dist="38100" dir="2700000" algn="tl">
                  <a:srgbClr val="000000">
                    <a:alpha val="43137"/>
                  </a:srgbClr>
                </a:outerShdw>
              </a:effectLst>
              <a:latin typeface="+mj-lt"/>
            </a:endParaRPr>
          </a:p>
          <a:p>
            <a:pPr algn="l"/>
            <a:r>
              <a:rPr lang="en-US" sz="2800" dirty="0">
                <a:solidFill>
                  <a:schemeClr val="bg1"/>
                </a:solidFill>
                <a:effectLst>
                  <a:outerShdw blurRad="38100" dist="38100" dir="2700000" algn="tl">
                    <a:srgbClr val="000000">
                      <a:alpha val="43137"/>
                    </a:srgbClr>
                  </a:outerShdw>
                </a:effectLst>
                <a:latin typeface="+mj-lt"/>
              </a:rPr>
              <a:t>  </a:t>
            </a:r>
            <a:r>
              <a:rPr lang="en-US" sz="2800" u="sng" dirty="0">
                <a:solidFill>
                  <a:schemeClr val="bg1"/>
                </a:solidFill>
                <a:effectLst>
                  <a:outerShdw blurRad="38100" dist="38100" dir="2700000" algn="tl">
                    <a:srgbClr val="000000">
                      <a:alpha val="43137"/>
                    </a:srgbClr>
                  </a:outerShdw>
                </a:effectLst>
                <a:latin typeface="+mj-lt"/>
              </a:rPr>
              <a:t>Accreted </a:t>
            </a:r>
            <a:r>
              <a:rPr lang="en-US" sz="2800" u="sng" dirty="0" err="1">
                <a:solidFill>
                  <a:schemeClr val="bg1"/>
                </a:solidFill>
                <a:effectLst>
                  <a:outerShdw blurRad="38100" dist="38100" dir="2700000" algn="tl">
                    <a:srgbClr val="000000">
                      <a:alpha val="43137"/>
                    </a:srgbClr>
                  </a:outerShdw>
                </a:effectLst>
                <a:latin typeface="+mj-lt"/>
              </a:rPr>
              <a:t>terranes</a:t>
            </a:r>
            <a:endParaRPr lang="en-US" sz="2800" u="sng" dirty="0">
              <a:solidFill>
                <a:schemeClr val="bg1"/>
              </a:solidFill>
              <a:effectLst>
                <a:outerShdw blurRad="38100" dist="38100" dir="2700000" algn="tl">
                  <a:srgbClr val="000000">
                    <a:alpha val="43137"/>
                  </a:srgbClr>
                </a:outerShdw>
              </a:effectLst>
              <a:latin typeface="+mj-lt"/>
            </a:endParaRPr>
          </a:p>
          <a:p>
            <a:pPr algn="l"/>
            <a:r>
              <a:rPr lang="en-US" sz="2800" dirty="0">
                <a:solidFill>
                  <a:srgbClr val="9900CC"/>
                </a:solidFill>
                <a:effectLst>
                  <a:outerShdw blurRad="38100" dist="38100" dir="2700000" algn="tl">
                    <a:srgbClr val="000000">
                      <a:alpha val="43137"/>
                    </a:srgbClr>
                  </a:outerShdw>
                </a:effectLst>
                <a:latin typeface="+mj-lt"/>
              </a:rPr>
              <a:t> </a:t>
            </a:r>
            <a:r>
              <a:rPr lang="en-US" sz="2800" dirty="0">
                <a:solidFill>
                  <a:srgbClr val="0000FF"/>
                </a:solidFill>
                <a:effectLst>
                  <a:outerShdw blurRad="38100" dist="38100" dir="2700000" algn="tl">
                    <a:srgbClr val="000000">
                      <a:alpha val="43137"/>
                    </a:srgbClr>
                  </a:outerShdw>
                </a:effectLst>
                <a:latin typeface="+mj-lt"/>
              </a:rPr>
              <a:t> </a:t>
            </a:r>
            <a:r>
              <a:rPr lang="en-US" sz="2800" dirty="0">
                <a:solidFill>
                  <a:srgbClr val="FFFF00"/>
                </a:solidFill>
                <a:effectLst>
                  <a:outerShdw blurRad="38100" dist="38100" dir="2700000" algn="tl">
                    <a:srgbClr val="000000">
                      <a:alpha val="43137"/>
                    </a:srgbClr>
                  </a:outerShdw>
                </a:effectLst>
                <a:latin typeface="+mj-lt"/>
              </a:rPr>
              <a:t>7. Eastern Ghats </a:t>
            </a:r>
          </a:p>
          <a:p>
            <a:pPr algn="l"/>
            <a:r>
              <a:rPr lang="en-US" sz="2800" dirty="0">
                <a:solidFill>
                  <a:srgbClr val="FFFF00"/>
                </a:solidFill>
                <a:effectLst>
                  <a:outerShdw blurRad="38100" dist="38100" dir="2700000" algn="tl">
                    <a:srgbClr val="000000">
                      <a:alpha val="43137"/>
                    </a:srgbClr>
                  </a:outerShdw>
                </a:effectLst>
                <a:latin typeface="+mj-lt"/>
              </a:rPr>
              <a:t>      Granulite Belt</a:t>
            </a:r>
          </a:p>
          <a:p>
            <a:pPr algn="l"/>
            <a:r>
              <a:rPr lang="en-US" sz="2800" dirty="0">
                <a:solidFill>
                  <a:srgbClr val="FFFF00"/>
                </a:solidFill>
                <a:effectLst>
                  <a:outerShdw blurRad="38100" dist="38100" dir="2700000" algn="tl">
                    <a:srgbClr val="000000">
                      <a:alpha val="43137"/>
                    </a:srgbClr>
                  </a:outerShdw>
                </a:effectLst>
                <a:latin typeface="+mj-lt"/>
              </a:rPr>
              <a:t>  8. Southern </a:t>
            </a:r>
          </a:p>
          <a:p>
            <a:pPr algn="l"/>
            <a:r>
              <a:rPr lang="en-US" sz="2800" dirty="0">
                <a:solidFill>
                  <a:srgbClr val="FFFF00"/>
                </a:solidFill>
                <a:effectLst>
                  <a:outerShdw blurRad="38100" dist="38100" dir="2700000" algn="tl">
                    <a:srgbClr val="000000">
                      <a:alpha val="43137"/>
                    </a:srgbClr>
                  </a:outerShdw>
                </a:effectLst>
                <a:latin typeface="+mj-lt"/>
              </a:rPr>
              <a:t>      Granulite Belt</a:t>
            </a:r>
          </a:p>
        </p:txBody>
      </p:sp>
      <p:sp>
        <p:nvSpPr>
          <p:cNvPr id="5" name="Text Box 14"/>
          <p:cNvSpPr txBox="1">
            <a:spLocks noChangeArrowheads="1"/>
          </p:cNvSpPr>
          <p:nvPr/>
        </p:nvSpPr>
        <p:spPr bwMode="auto">
          <a:xfrm>
            <a:off x="1493520" y="-72568"/>
            <a:ext cx="925068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600" dirty="0">
                <a:solidFill>
                  <a:schemeClr val="bg1"/>
                </a:solidFill>
                <a:effectLst>
                  <a:outerShdw blurRad="38100" dist="38100" dir="2700000" algn="tl">
                    <a:srgbClr val="000000"/>
                  </a:outerShdw>
                </a:effectLst>
                <a:latin typeface="Arial Narrow" pitchFamily="34" charset="0"/>
              </a:rPr>
              <a:t>Precambrian rocks of the Indian Shield is made of several Protocontinents and accreted </a:t>
            </a:r>
            <a:r>
              <a:rPr lang="en-US" sz="3600" dirty="0" err="1">
                <a:solidFill>
                  <a:schemeClr val="bg1"/>
                </a:solidFill>
                <a:effectLst>
                  <a:outerShdw blurRad="38100" dist="38100" dir="2700000" algn="tl">
                    <a:srgbClr val="000000"/>
                  </a:outerShdw>
                </a:effectLst>
                <a:latin typeface="Arial Narrow" pitchFamily="34" charset="0"/>
              </a:rPr>
              <a:t>terranes</a:t>
            </a:r>
            <a:endParaRPr lang="en-US" sz="3600" dirty="0">
              <a:solidFill>
                <a:schemeClr val="bg1"/>
              </a:solidFill>
              <a:effectLst>
                <a:outerShdw blurRad="38100" dist="38100" dir="2700000" algn="tl">
                  <a:srgbClr val="000000"/>
                </a:outerShdw>
              </a:effectLst>
              <a:latin typeface="Arial Narrow" pitchFamily="34" charset="0"/>
            </a:endParaRPr>
          </a:p>
        </p:txBody>
      </p:sp>
      <p:pic>
        <p:nvPicPr>
          <p:cNvPr id="2050" name="Picture 2" descr="D:\e-drive\Indian Shield Figs\New folder\Geol India 2-Edited -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039" y="1143001"/>
            <a:ext cx="5485626" cy="57150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1551040" y="1074689"/>
            <a:ext cx="9116961" cy="68313"/>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617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07B954C9-E849-4403-B0FF-5596A99DF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4470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Text Box 5">
            <a:extLst>
              <a:ext uri="{FF2B5EF4-FFF2-40B4-BE49-F238E27FC236}">
                <a16:creationId xmlns:a16="http://schemas.microsoft.com/office/drawing/2014/main" id="{DBD1CA46-FAE3-4865-A3F1-FF01767EB1C8}"/>
              </a:ext>
            </a:extLst>
          </p:cNvPr>
          <p:cNvSpPr txBox="1">
            <a:spLocks noChangeArrowheads="1"/>
          </p:cNvSpPr>
          <p:nvPr/>
        </p:nvSpPr>
        <p:spPr bwMode="auto">
          <a:xfrm rot="19011675">
            <a:off x="3901611" y="3960526"/>
            <a:ext cx="16916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0000"/>
                </a:solidFill>
              </a:rPr>
              <a:t>MAIN VINDHYAN </a:t>
            </a:r>
          </a:p>
          <a:p>
            <a:r>
              <a:rPr lang="en-US" altLang="en-US" sz="1600" b="1">
                <a:solidFill>
                  <a:srgbClr val="FF0000"/>
                </a:solidFill>
              </a:rPr>
              <a:t>BASIN</a:t>
            </a:r>
            <a:endParaRPr lang="en-GB" altLang="en-US" sz="1600" b="1">
              <a:solidFill>
                <a:srgbClr val="FF0000"/>
              </a:solidFill>
            </a:endParaRPr>
          </a:p>
        </p:txBody>
      </p:sp>
      <p:sp>
        <p:nvSpPr>
          <p:cNvPr id="9222" name="Text Box 6">
            <a:extLst>
              <a:ext uri="{FF2B5EF4-FFF2-40B4-BE49-F238E27FC236}">
                <a16:creationId xmlns:a16="http://schemas.microsoft.com/office/drawing/2014/main" id="{7468B32C-3274-40D5-9207-0C2E83EC1816}"/>
              </a:ext>
            </a:extLst>
          </p:cNvPr>
          <p:cNvSpPr txBox="1">
            <a:spLocks noChangeArrowheads="1"/>
          </p:cNvSpPr>
          <p:nvPr/>
        </p:nvSpPr>
        <p:spPr bwMode="auto">
          <a:xfrm rot="18251640">
            <a:off x="1788005" y="2051636"/>
            <a:ext cx="27041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0000"/>
                </a:solidFill>
              </a:rPr>
              <a:t>TRANS-ARAVALLI VINDHYANS</a:t>
            </a:r>
          </a:p>
        </p:txBody>
      </p:sp>
      <p:sp>
        <p:nvSpPr>
          <p:cNvPr id="9223" name="Text Box 7">
            <a:extLst>
              <a:ext uri="{FF2B5EF4-FFF2-40B4-BE49-F238E27FC236}">
                <a16:creationId xmlns:a16="http://schemas.microsoft.com/office/drawing/2014/main" id="{121AB3EC-663B-4619-A152-24541C11BBAB}"/>
              </a:ext>
            </a:extLst>
          </p:cNvPr>
          <p:cNvSpPr txBox="1">
            <a:spLocks noChangeArrowheads="1"/>
          </p:cNvSpPr>
          <p:nvPr/>
        </p:nvSpPr>
        <p:spPr bwMode="auto">
          <a:xfrm>
            <a:off x="5867400" y="0"/>
            <a:ext cx="4953000" cy="6955750"/>
          </a:xfrm>
          <a:prstGeom prst="rect">
            <a:avLst/>
          </a:prstGeom>
          <a:noFill/>
          <a:ln w="9525">
            <a:solidFill>
              <a:srgbClr val="F82855"/>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sz="2000" b="1">
              <a:solidFill>
                <a:srgbClr val="FF0000"/>
              </a:solidFill>
              <a:sym typeface="Wingdings 3" panose="05040102010807070707" pitchFamily="18" charset="2"/>
            </a:endParaRPr>
          </a:p>
          <a:p>
            <a:r>
              <a:rPr lang="en-US" altLang="en-US" b="1">
                <a:solidFill>
                  <a:srgbClr val="FF0000"/>
                </a:solidFill>
                <a:sym typeface="Wingdings 3" panose="05040102010807070707" pitchFamily="18" charset="2"/>
              </a:rPr>
              <a:t></a:t>
            </a:r>
            <a:r>
              <a:rPr lang="en-US" altLang="en-US">
                <a:sym typeface="Wingdings 3" panose="05040102010807070707" pitchFamily="18" charset="2"/>
              </a:rPr>
              <a:t> </a:t>
            </a:r>
            <a:r>
              <a:rPr lang="en-US" altLang="en-US" sz="2400" b="1">
                <a:solidFill>
                  <a:srgbClr val="0000CC"/>
                </a:solidFill>
                <a:latin typeface="Arial Narrow" panose="020B0606020202030204" pitchFamily="34" charset="0"/>
                <a:sym typeface="Wingdings 3" panose="05040102010807070707" pitchFamily="18" charset="2"/>
              </a:rPr>
              <a:t>There are t</a:t>
            </a:r>
            <a:r>
              <a:rPr lang="en-US" altLang="en-US" sz="2400" b="1">
                <a:solidFill>
                  <a:srgbClr val="0000CC"/>
                </a:solidFill>
                <a:latin typeface="Arial Narrow" panose="020B0606020202030204" pitchFamily="34" charset="0"/>
              </a:rPr>
              <a:t>wo stable cratonic </a:t>
            </a:r>
          </a:p>
          <a:p>
            <a:r>
              <a:rPr lang="en-US" altLang="en-US" sz="2400" b="1">
                <a:solidFill>
                  <a:srgbClr val="0000CC"/>
                </a:solidFill>
                <a:latin typeface="Arial Narrow" panose="020B0606020202030204" pitchFamily="34" charset="0"/>
              </a:rPr>
              <a:t>     basins on either side of Aravalli </a:t>
            </a:r>
          </a:p>
          <a:p>
            <a:r>
              <a:rPr lang="en-US" altLang="en-US" sz="2400" b="1">
                <a:solidFill>
                  <a:srgbClr val="0000CC"/>
                </a:solidFill>
                <a:latin typeface="Arial Narrow" panose="020B0606020202030204" pitchFamily="34" charset="0"/>
              </a:rPr>
              <a:t>     Mountains. Correlating the two, </a:t>
            </a:r>
          </a:p>
          <a:p>
            <a:r>
              <a:rPr lang="en-US" altLang="en-US" sz="2400" b="1">
                <a:solidFill>
                  <a:srgbClr val="0000CC"/>
                </a:solidFill>
                <a:latin typeface="Arial Narrow" panose="020B0606020202030204" pitchFamily="34" charset="0"/>
              </a:rPr>
              <a:t>     early authors considered the </a:t>
            </a:r>
          </a:p>
          <a:p>
            <a:r>
              <a:rPr lang="en-US" altLang="en-US" sz="2400" b="1">
                <a:solidFill>
                  <a:srgbClr val="0000CC"/>
                </a:solidFill>
                <a:latin typeface="Arial Narrow" panose="020B0606020202030204" pitchFamily="34" charset="0"/>
              </a:rPr>
              <a:t>     eastern as</a:t>
            </a:r>
          </a:p>
          <a:p>
            <a:r>
              <a:rPr lang="en-US" altLang="en-US" sz="2400" b="1">
                <a:solidFill>
                  <a:srgbClr val="0000CC"/>
                </a:solidFill>
                <a:latin typeface="Arial Narrow" panose="020B0606020202030204" pitchFamily="34" charset="0"/>
              </a:rPr>
              <a:t>     </a:t>
            </a:r>
            <a:r>
              <a:rPr lang="en-US" altLang="en-US" sz="2400" b="1">
                <a:solidFill>
                  <a:srgbClr val="CC0000"/>
                </a:solidFill>
                <a:latin typeface="Arial Narrow" panose="020B0606020202030204" pitchFamily="34" charset="0"/>
              </a:rPr>
              <a:t>Main Vindhyan Basin </a:t>
            </a:r>
          </a:p>
          <a:p>
            <a:r>
              <a:rPr lang="en-US" altLang="en-US" sz="2400" b="1">
                <a:solidFill>
                  <a:srgbClr val="CC0000"/>
                </a:solidFill>
                <a:latin typeface="Arial Narrow" panose="020B0606020202030204" pitchFamily="34" charset="0"/>
              </a:rPr>
              <a:t>     </a:t>
            </a:r>
            <a:r>
              <a:rPr lang="en-US" altLang="en-US" sz="2400" b="1">
                <a:solidFill>
                  <a:srgbClr val="0000CC"/>
                </a:solidFill>
                <a:latin typeface="Arial Narrow" panose="020B0606020202030204" pitchFamily="34" charset="0"/>
              </a:rPr>
              <a:t>and that across the mountains as </a:t>
            </a:r>
          </a:p>
          <a:p>
            <a:r>
              <a:rPr lang="en-US" altLang="en-US" sz="2400" b="1">
                <a:solidFill>
                  <a:srgbClr val="0000CC"/>
                </a:solidFill>
                <a:latin typeface="Arial Narrow" panose="020B0606020202030204" pitchFamily="34" charset="0"/>
              </a:rPr>
              <a:t>     </a:t>
            </a:r>
            <a:r>
              <a:rPr lang="en-US" altLang="en-US" sz="2400" b="1">
                <a:solidFill>
                  <a:srgbClr val="CC0000"/>
                </a:solidFill>
                <a:latin typeface="Arial Narrow" panose="020B0606020202030204" pitchFamily="34" charset="0"/>
              </a:rPr>
              <a:t>Trans-Aravalli Vindhyans</a:t>
            </a:r>
            <a:r>
              <a:rPr lang="en-US" altLang="en-US" sz="2400" b="1">
                <a:solidFill>
                  <a:srgbClr val="0000CC"/>
                </a:solidFill>
                <a:latin typeface="Arial Narrow" panose="020B0606020202030204" pitchFamily="34" charset="0"/>
              </a:rPr>
              <a:t> </a:t>
            </a:r>
          </a:p>
          <a:p>
            <a:r>
              <a:rPr lang="en-US" altLang="en-US" sz="2400" b="1">
                <a:solidFill>
                  <a:srgbClr val="0000CC"/>
                </a:solidFill>
                <a:latin typeface="Arial Narrow" panose="020B0606020202030204" pitchFamily="34" charset="0"/>
              </a:rPr>
              <a:t>     </a:t>
            </a:r>
          </a:p>
          <a:p>
            <a:endParaRPr lang="en-US" altLang="en-US" sz="2400" b="1">
              <a:solidFill>
                <a:srgbClr val="FF0000"/>
              </a:solidFill>
              <a:latin typeface="Arial Narrow" panose="020B0606020202030204" pitchFamily="34" charset="0"/>
              <a:sym typeface="Wingdings 3" panose="05040102010807070707" pitchFamily="18" charset="2"/>
            </a:endParaRPr>
          </a:p>
          <a:p>
            <a:pPr>
              <a:buFont typeface="Wingdings 3" panose="05040102010807070707" pitchFamily="18" charset="2"/>
              <a:buNone/>
            </a:pPr>
            <a:r>
              <a:rPr lang="en-US" altLang="en-US" b="1">
                <a:solidFill>
                  <a:srgbClr val="FF0000"/>
                </a:solidFill>
                <a:sym typeface="Wingdings 3" panose="05040102010807070707" pitchFamily="18" charset="2"/>
              </a:rPr>
              <a:t></a:t>
            </a:r>
            <a:r>
              <a:rPr lang="en-US" altLang="en-US" sz="2400" b="1">
                <a:solidFill>
                  <a:srgbClr val="FF0000"/>
                </a:solidFill>
                <a:latin typeface="Arial Narrow" panose="020B0606020202030204" pitchFamily="34" charset="0"/>
                <a:sym typeface="Wingdings 3" panose="05040102010807070707" pitchFamily="18" charset="2"/>
              </a:rPr>
              <a:t> </a:t>
            </a:r>
            <a:r>
              <a:rPr lang="en-US" altLang="en-US" sz="2400" b="1">
                <a:solidFill>
                  <a:srgbClr val="0000CC"/>
                </a:solidFill>
                <a:latin typeface="Arial Narrow" panose="020B0606020202030204" pitchFamily="34" charset="0"/>
              </a:rPr>
              <a:t>Recent isotope data indicate an </a:t>
            </a:r>
          </a:p>
          <a:p>
            <a:pPr>
              <a:buFont typeface="Wingdings 3" panose="05040102010807070707" pitchFamily="18" charset="2"/>
              <a:buNone/>
            </a:pPr>
            <a:r>
              <a:rPr lang="en-US" altLang="en-US" sz="2400" b="1">
                <a:solidFill>
                  <a:srgbClr val="0000CC"/>
                </a:solidFill>
                <a:latin typeface="Arial Narrow" panose="020B0606020202030204" pitchFamily="34" charset="0"/>
              </a:rPr>
              <a:t>      early opening of eastern basin </a:t>
            </a:r>
          </a:p>
          <a:p>
            <a:pPr>
              <a:buFont typeface="Wingdings 3" panose="05040102010807070707" pitchFamily="18" charset="2"/>
              <a:buNone/>
            </a:pPr>
            <a:r>
              <a:rPr lang="en-US" altLang="en-US" sz="2400" b="1">
                <a:solidFill>
                  <a:srgbClr val="0000CC"/>
                </a:solidFill>
                <a:latin typeface="Arial Narrow" panose="020B0606020202030204" pitchFamily="34" charset="0"/>
              </a:rPr>
              <a:t>      (might be coevally with Delhi </a:t>
            </a:r>
          </a:p>
          <a:p>
            <a:pPr>
              <a:buFont typeface="Wingdings 3" panose="05040102010807070707" pitchFamily="18" charset="2"/>
              <a:buNone/>
            </a:pPr>
            <a:r>
              <a:rPr lang="en-US" altLang="en-US" sz="2400" b="1">
                <a:solidFill>
                  <a:srgbClr val="0000CC"/>
                </a:solidFill>
                <a:latin typeface="Arial Narrow" panose="020B0606020202030204" pitchFamily="34" charset="0"/>
              </a:rPr>
              <a:t>      basins). By contrast, the western </a:t>
            </a:r>
          </a:p>
          <a:p>
            <a:pPr>
              <a:buFont typeface="Wingdings 3" panose="05040102010807070707" pitchFamily="18" charset="2"/>
              <a:buNone/>
            </a:pPr>
            <a:r>
              <a:rPr lang="en-US" altLang="en-US" sz="2400" b="1">
                <a:solidFill>
                  <a:srgbClr val="0000CC"/>
                </a:solidFill>
                <a:latin typeface="Arial Narrow" panose="020B0606020202030204" pitchFamily="34" charset="0"/>
              </a:rPr>
              <a:t>      basin, which unconformably </a:t>
            </a:r>
          </a:p>
          <a:p>
            <a:pPr>
              <a:buFont typeface="Wingdings 3" panose="05040102010807070707" pitchFamily="18" charset="2"/>
              <a:buNone/>
            </a:pPr>
            <a:r>
              <a:rPr lang="en-US" altLang="en-US" sz="2400" b="1">
                <a:solidFill>
                  <a:srgbClr val="0000CC"/>
                </a:solidFill>
                <a:latin typeface="Arial Narrow" panose="020B0606020202030204" pitchFamily="34" charset="0"/>
              </a:rPr>
              <a:t>      overlies the Malani Group </a:t>
            </a:r>
          </a:p>
          <a:p>
            <a:pPr>
              <a:buFont typeface="Wingdings 3" panose="05040102010807070707" pitchFamily="18" charset="2"/>
              <a:buNone/>
            </a:pPr>
            <a:r>
              <a:rPr lang="en-US" altLang="en-US" sz="2400" b="1">
                <a:solidFill>
                  <a:srgbClr val="0000CC"/>
                </a:solidFill>
                <a:latin typeface="Arial Narrow" panose="020B0606020202030204" pitchFamily="34" charset="0"/>
              </a:rPr>
              <a:t>      evolved much later.</a:t>
            </a:r>
          </a:p>
          <a:p>
            <a:r>
              <a:rPr lang="en-US" altLang="en-US">
                <a:solidFill>
                  <a:srgbClr val="3333FF"/>
                </a:solidFill>
              </a:rPr>
              <a:t> </a:t>
            </a:r>
          </a:p>
        </p:txBody>
      </p:sp>
      <p:sp>
        <p:nvSpPr>
          <p:cNvPr id="9224" name="Text Box 8">
            <a:extLst>
              <a:ext uri="{FF2B5EF4-FFF2-40B4-BE49-F238E27FC236}">
                <a16:creationId xmlns:a16="http://schemas.microsoft.com/office/drawing/2014/main" id="{9064CF1F-2C95-4175-B088-09C9B705A413}"/>
              </a:ext>
            </a:extLst>
          </p:cNvPr>
          <p:cNvSpPr txBox="1">
            <a:spLocks noChangeArrowheads="1"/>
          </p:cNvSpPr>
          <p:nvPr/>
        </p:nvSpPr>
        <p:spPr bwMode="auto">
          <a:xfrm rot="18470391">
            <a:off x="2540621" y="3457059"/>
            <a:ext cx="21434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FF"/>
                </a:solidFill>
              </a:rPr>
              <a:t>Aravalli   Mountains</a:t>
            </a:r>
            <a:r>
              <a:rPr lang="en-US" altLang="en-US">
                <a:solidFill>
                  <a:srgbClr val="FF0000"/>
                </a:solidFill>
              </a:rPr>
              <a:t> </a:t>
            </a:r>
          </a:p>
        </p:txBody>
      </p:sp>
      <p:sp>
        <p:nvSpPr>
          <p:cNvPr id="9225" name="Line 9">
            <a:extLst>
              <a:ext uri="{FF2B5EF4-FFF2-40B4-BE49-F238E27FC236}">
                <a16:creationId xmlns:a16="http://schemas.microsoft.com/office/drawing/2014/main" id="{3E9F4F93-D5C2-4E40-B368-CCA369F5941A}"/>
              </a:ext>
            </a:extLst>
          </p:cNvPr>
          <p:cNvSpPr>
            <a:spLocks noChangeShapeType="1"/>
          </p:cNvSpPr>
          <p:nvPr/>
        </p:nvSpPr>
        <p:spPr bwMode="auto">
          <a:xfrm flipH="1" flipV="1">
            <a:off x="2819400" y="3200400"/>
            <a:ext cx="1371600" cy="1143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strips(downLeft)">
                                      <p:cBhvr>
                                        <p:cTn id="7" dur="5000"/>
                                        <p:tgtEl>
                                          <p:spTgt spid="9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a:extLst>
              <a:ext uri="{FF2B5EF4-FFF2-40B4-BE49-F238E27FC236}">
                <a16:creationId xmlns:a16="http://schemas.microsoft.com/office/drawing/2014/main" id="{33A54B3E-B75C-4121-A2D2-D9EB3FC22D43}"/>
              </a:ext>
            </a:extLst>
          </p:cNvPr>
          <p:cNvSpPr>
            <a:spLocks noGrp="1" noChangeArrowheads="1"/>
          </p:cNvSpPr>
          <p:nvPr>
            <p:ph type="body" idx="1"/>
          </p:nvPr>
        </p:nvSpPr>
        <p:spPr>
          <a:xfrm>
            <a:off x="6248400" y="0"/>
            <a:ext cx="4419600" cy="6858000"/>
          </a:xfrm>
          <a:solidFill>
            <a:srgbClr val="D3F9E4"/>
          </a:solidFill>
        </p:spPr>
        <p:txBody>
          <a:bodyPr/>
          <a:lstStyle/>
          <a:p>
            <a:pPr marL="457200" indent="-457200">
              <a:buNone/>
            </a:pPr>
            <a:r>
              <a:rPr lang="en-US" altLang="en-US" sz="1000" b="1">
                <a:solidFill>
                  <a:srgbClr val="0000CC"/>
                </a:solidFill>
              </a:rPr>
              <a:t> </a:t>
            </a:r>
          </a:p>
          <a:p>
            <a:pPr marL="457200" indent="-457200">
              <a:buNone/>
            </a:pPr>
            <a:r>
              <a:rPr lang="en-US" altLang="en-US" sz="2000" b="1">
                <a:solidFill>
                  <a:srgbClr val="FF0000"/>
                </a:solidFill>
                <a:latin typeface="Arial Narrow" panose="020B0606020202030204" pitchFamily="34" charset="0"/>
                <a:sym typeface="Wingdings 3" panose="05040102010807070707" pitchFamily="18" charset="2"/>
              </a:rPr>
              <a:t></a:t>
            </a:r>
            <a:r>
              <a:rPr lang="en-US" altLang="en-US" sz="2000">
                <a:latin typeface="Arial Narrow" panose="020B0606020202030204" pitchFamily="34" charset="0"/>
              </a:rPr>
              <a:t> </a:t>
            </a:r>
            <a:r>
              <a:rPr lang="en-US" altLang="en-US" sz="2400" b="1">
                <a:solidFill>
                  <a:srgbClr val="0033CC"/>
                </a:solidFill>
                <a:latin typeface="Arial Narrow" panose="020B0606020202030204" pitchFamily="34" charset="0"/>
              </a:rPr>
              <a:t>Besides </a:t>
            </a:r>
            <a:r>
              <a:rPr lang="en-US" altLang="en-US" sz="2000" b="1">
                <a:solidFill>
                  <a:srgbClr val="0033CC"/>
                </a:solidFill>
                <a:latin typeface="Arial Narrow" panose="020B0606020202030204" pitchFamily="34" charset="0"/>
              </a:rPr>
              <a:t>d</a:t>
            </a:r>
            <a:r>
              <a:rPr lang="en-US" altLang="en-US" sz="2400" b="1">
                <a:solidFill>
                  <a:srgbClr val="0000CC"/>
                </a:solidFill>
                <a:latin typeface="Arial Narrow" panose="020B0606020202030204" pitchFamily="34" charset="0"/>
              </a:rPr>
              <a:t>ifference in age of evolution, studies also  indicated lithological and faunal similarity of the “Trans-Aravalli Vindhyans” with the Saline Series of Sub-Himalayan Pakistan rather than with rocks of Main Vindhyan Basin. </a:t>
            </a:r>
          </a:p>
          <a:p>
            <a:pPr marL="457200" indent="-457200">
              <a:buNone/>
            </a:pPr>
            <a:endParaRPr lang="en-US" altLang="en-US" sz="2400" b="1">
              <a:solidFill>
                <a:srgbClr val="0000CC"/>
              </a:solidFill>
              <a:latin typeface="Arial Narrow" panose="020B0606020202030204" pitchFamily="34" charset="0"/>
              <a:sym typeface="Wingdings 3" panose="05040102010807070707" pitchFamily="18" charset="2"/>
            </a:endParaRPr>
          </a:p>
          <a:p>
            <a:pPr marL="457200" indent="-457200">
              <a:buNone/>
            </a:pPr>
            <a:r>
              <a:rPr lang="en-US" altLang="en-US" sz="2000" b="1">
                <a:solidFill>
                  <a:srgbClr val="FF0000"/>
                </a:solidFill>
                <a:latin typeface="Arial Narrow" panose="020B0606020202030204" pitchFamily="34" charset="0"/>
                <a:sym typeface="Wingdings 3" panose="05040102010807070707" pitchFamily="18" charset="2"/>
              </a:rPr>
              <a:t></a:t>
            </a:r>
            <a:r>
              <a:rPr lang="en-US" altLang="en-US" sz="2000">
                <a:latin typeface="Arial Narrow" panose="020B0606020202030204" pitchFamily="34" charset="0"/>
              </a:rPr>
              <a:t> </a:t>
            </a:r>
            <a:r>
              <a:rPr lang="en-US" altLang="en-US" sz="2400" b="1">
                <a:solidFill>
                  <a:srgbClr val="0000CC"/>
                </a:solidFill>
                <a:latin typeface="Arial Narrow" panose="020B0606020202030204" pitchFamily="34" charset="0"/>
              </a:rPr>
              <a:t>Age relationship and Tethyan affiliation disproved early idea that the western  basin is truly a “Trans- Aravalli Vindhyan”. </a:t>
            </a:r>
          </a:p>
          <a:p>
            <a:pPr marL="457200" indent="-457200">
              <a:buNone/>
            </a:pPr>
            <a:endParaRPr lang="en-US" altLang="en-US" sz="2400" b="1">
              <a:solidFill>
                <a:srgbClr val="FF0000"/>
              </a:solidFill>
              <a:latin typeface="Arial Narrow" panose="020B0606020202030204" pitchFamily="34" charset="0"/>
              <a:sym typeface="Wingdings 3" panose="05040102010807070707" pitchFamily="18" charset="2"/>
            </a:endParaRPr>
          </a:p>
          <a:p>
            <a:pPr marL="457200" indent="-457200">
              <a:buNone/>
            </a:pPr>
            <a:r>
              <a:rPr lang="en-US" altLang="en-US" sz="2000" b="1">
                <a:solidFill>
                  <a:srgbClr val="FF0000"/>
                </a:solidFill>
                <a:latin typeface="Arial Narrow" panose="020B0606020202030204" pitchFamily="34" charset="0"/>
                <a:sym typeface="Wingdings 3" panose="05040102010807070707" pitchFamily="18" charset="2"/>
              </a:rPr>
              <a:t></a:t>
            </a:r>
            <a:r>
              <a:rPr lang="en-US" altLang="en-US" sz="2400" b="1">
                <a:solidFill>
                  <a:srgbClr val="0033CC"/>
                </a:solidFill>
                <a:latin typeface="Arial Narrow" panose="020B0606020202030204" pitchFamily="34" charset="0"/>
                <a:sym typeface="Wingdings 3" panose="05040102010807070707" pitchFamily="18" charset="2"/>
              </a:rPr>
              <a:t> Accordingly the </a:t>
            </a:r>
            <a:r>
              <a:rPr lang="en-US" altLang="en-US" sz="2400" b="1">
                <a:solidFill>
                  <a:srgbClr val="0000CC"/>
                </a:solidFill>
                <a:latin typeface="Arial Narrow" panose="020B0606020202030204" pitchFamily="34" charset="0"/>
              </a:rPr>
              <a:t>western depositories has been renamed as </a:t>
            </a:r>
            <a:r>
              <a:rPr lang="en-US" altLang="en-US" sz="2400" b="1">
                <a:solidFill>
                  <a:srgbClr val="CC0000"/>
                </a:solidFill>
                <a:latin typeface="Arial Narrow" panose="020B0606020202030204" pitchFamily="34" charset="0"/>
              </a:rPr>
              <a:t>Marwar Supergroup.  </a:t>
            </a:r>
            <a:r>
              <a:rPr lang="en-US" altLang="en-US" sz="1800" b="1">
                <a:solidFill>
                  <a:srgbClr val="CC0000"/>
                </a:solidFill>
                <a:latin typeface="Arial Narrow" panose="020B0606020202030204" pitchFamily="34" charset="0"/>
              </a:rPr>
              <a:t> </a:t>
            </a:r>
          </a:p>
        </p:txBody>
      </p:sp>
      <p:pic>
        <p:nvPicPr>
          <p:cNvPr id="23556" name="Picture 4">
            <a:extLst>
              <a:ext uri="{FF2B5EF4-FFF2-40B4-BE49-F238E27FC236}">
                <a16:creationId xmlns:a16="http://schemas.microsoft.com/office/drawing/2014/main" id="{89B27FD8-7E4E-4FCE-B8CE-5BC35A62D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152400"/>
            <a:ext cx="4768851" cy="6096000"/>
          </a:xfrm>
          <a:prstGeom prst="rect">
            <a:avLst/>
          </a:prstGeom>
          <a:solidFill>
            <a:srgbClr val="D3F9E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Text Box 5">
            <a:extLst>
              <a:ext uri="{FF2B5EF4-FFF2-40B4-BE49-F238E27FC236}">
                <a16:creationId xmlns:a16="http://schemas.microsoft.com/office/drawing/2014/main" id="{5F941281-351E-424E-BE3F-65892B600C2C}"/>
              </a:ext>
            </a:extLst>
          </p:cNvPr>
          <p:cNvSpPr txBox="1">
            <a:spLocks noChangeArrowheads="1"/>
          </p:cNvSpPr>
          <p:nvPr/>
        </p:nvSpPr>
        <p:spPr bwMode="auto">
          <a:xfrm rot="19011675">
            <a:off x="3972490" y="4044664"/>
            <a:ext cx="13672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0000"/>
                </a:solidFill>
              </a:rPr>
              <a:t>VINDHYAN </a:t>
            </a:r>
          </a:p>
          <a:p>
            <a:r>
              <a:rPr lang="en-US" altLang="en-US" sz="1600" b="1">
                <a:solidFill>
                  <a:srgbClr val="FF0000"/>
                </a:solidFill>
              </a:rPr>
              <a:t>SUPERGROUP</a:t>
            </a:r>
            <a:endParaRPr lang="en-GB" altLang="en-US" sz="1600" b="1">
              <a:solidFill>
                <a:srgbClr val="FF0000"/>
              </a:solidFill>
            </a:endParaRPr>
          </a:p>
        </p:txBody>
      </p:sp>
      <p:sp>
        <p:nvSpPr>
          <p:cNvPr id="23558" name="Text Box 6">
            <a:extLst>
              <a:ext uri="{FF2B5EF4-FFF2-40B4-BE49-F238E27FC236}">
                <a16:creationId xmlns:a16="http://schemas.microsoft.com/office/drawing/2014/main" id="{52AFBE22-D73F-4231-8308-5BD18947CE22}"/>
              </a:ext>
            </a:extLst>
          </p:cNvPr>
          <p:cNvSpPr txBox="1">
            <a:spLocks noChangeArrowheads="1"/>
          </p:cNvSpPr>
          <p:nvPr/>
        </p:nvSpPr>
        <p:spPr bwMode="auto">
          <a:xfrm rot="18251640">
            <a:off x="1848850" y="2294523"/>
            <a:ext cx="22490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0000"/>
                </a:solidFill>
              </a:rPr>
              <a:t>MARWAR SUPERGROUP</a:t>
            </a:r>
          </a:p>
        </p:txBody>
      </p:sp>
      <p:sp>
        <p:nvSpPr>
          <p:cNvPr id="23560" name="Text Box 8">
            <a:extLst>
              <a:ext uri="{FF2B5EF4-FFF2-40B4-BE49-F238E27FC236}">
                <a16:creationId xmlns:a16="http://schemas.microsoft.com/office/drawing/2014/main" id="{E53EBD3B-4783-41F1-87B4-36A127005A01}"/>
              </a:ext>
            </a:extLst>
          </p:cNvPr>
          <p:cNvSpPr txBox="1">
            <a:spLocks noChangeArrowheads="1"/>
          </p:cNvSpPr>
          <p:nvPr/>
        </p:nvSpPr>
        <p:spPr bwMode="auto">
          <a:xfrm rot="18470391">
            <a:off x="2616821" y="3076059"/>
            <a:ext cx="21434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3333FF"/>
                </a:solidFill>
              </a:rPr>
              <a:t>Aravalli   Mountains</a:t>
            </a:r>
            <a:r>
              <a:rPr lang="en-US" altLang="en-US">
                <a:solidFill>
                  <a:srgbClr val="FF0000"/>
                </a:solidFill>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a:extLst>
              <a:ext uri="{FF2B5EF4-FFF2-40B4-BE49-F238E27FC236}">
                <a16:creationId xmlns:a16="http://schemas.microsoft.com/office/drawing/2014/main" id="{FAE6A792-4F62-446A-864A-6FE37793AB90}"/>
              </a:ext>
            </a:extLst>
          </p:cNvPr>
          <p:cNvPicPr>
            <a:picLocks noGrp="1" noChangeAspect="1" noChangeArrowheads="1"/>
          </p:cNvPicPr>
          <p:nvPr>
            <p:ph type="body" idx="1"/>
          </p:nvPr>
        </p:nvPicPr>
        <p:blipFill>
          <a:blip r:embed="rId2">
            <a:lum bright="2000" contrast="20000"/>
            <a:extLst>
              <a:ext uri="{28A0092B-C50C-407E-A947-70E740481C1C}">
                <a14:useLocalDpi xmlns:a14="http://schemas.microsoft.com/office/drawing/2010/main" val="0"/>
              </a:ext>
            </a:extLst>
          </a:blip>
          <a:srcRect/>
          <a:stretch>
            <a:fillRect/>
          </a:stretch>
        </p:blipFill>
        <p:spPr>
          <a:xfrm>
            <a:off x="1620812" y="134521"/>
            <a:ext cx="4759210" cy="6612990"/>
          </a:xfrm>
          <a:noFill/>
          <a:ln/>
        </p:spPr>
      </p:pic>
      <p:sp>
        <p:nvSpPr>
          <p:cNvPr id="24581" name="Oval 5">
            <a:extLst>
              <a:ext uri="{FF2B5EF4-FFF2-40B4-BE49-F238E27FC236}">
                <a16:creationId xmlns:a16="http://schemas.microsoft.com/office/drawing/2014/main" id="{D93A910F-DB32-409C-83C0-618EF32CEA60}"/>
              </a:ext>
            </a:extLst>
          </p:cNvPr>
          <p:cNvSpPr>
            <a:spLocks noChangeArrowheads="1"/>
          </p:cNvSpPr>
          <p:nvPr/>
        </p:nvSpPr>
        <p:spPr bwMode="auto">
          <a:xfrm flipV="1">
            <a:off x="3429000" y="62484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4582" name="Oval 6">
            <a:extLst>
              <a:ext uri="{FF2B5EF4-FFF2-40B4-BE49-F238E27FC236}">
                <a16:creationId xmlns:a16="http://schemas.microsoft.com/office/drawing/2014/main" id="{CBAB07E0-9A27-4840-9CC6-813F01C48AE9}"/>
              </a:ext>
            </a:extLst>
          </p:cNvPr>
          <p:cNvSpPr>
            <a:spLocks noChangeArrowheads="1"/>
          </p:cNvSpPr>
          <p:nvPr/>
        </p:nvSpPr>
        <p:spPr bwMode="auto">
          <a:xfrm flipV="1">
            <a:off x="3886200" y="35052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4583" name="Text Box 7">
            <a:extLst>
              <a:ext uri="{FF2B5EF4-FFF2-40B4-BE49-F238E27FC236}">
                <a16:creationId xmlns:a16="http://schemas.microsoft.com/office/drawing/2014/main" id="{829D69EC-C956-471F-AB52-E8B702661AA0}"/>
              </a:ext>
            </a:extLst>
          </p:cNvPr>
          <p:cNvSpPr txBox="1">
            <a:spLocks noChangeArrowheads="1"/>
          </p:cNvSpPr>
          <p:nvPr/>
        </p:nvSpPr>
        <p:spPr bwMode="auto">
          <a:xfrm>
            <a:off x="3657601" y="6172200"/>
            <a:ext cx="99536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3333FF"/>
                </a:solidFill>
              </a:rPr>
              <a:t>Jodhpur</a:t>
            </a:r>
          </a:p>
        </p:txBody>
      </p:sp>
      <p:sp>
        <p:nvSpPr>
          <p:cNvPr id="24584" name="Oval 8">
            <a:extLst>
              <a:ext uri="{FF2B5EF4-FFF2-40B4-BE49-F238E27FC236}">
                <a16:creationId xmlns:a16="http://schemas.microsoft.com/office/drawing/2014/main" id="{1100BCE3-6B3B-4747-8814-36AB7B8B63D4}"/>
              </a:ext>
            </a:extLst>
          </p:cNvPr>
          <p:cNvSpPr>
            <a:spLocks noChangeArrowheads="1"/>
          </p:cNvSpPr>
          <p:nvPr/>
        </p:nvSpPr>
        <p:spPr bwMode="auto">
          <a:xfrm flipV="1">
            <a:off x="4572000" y="64770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4585" name="Oval 9">
            <a:extLst>
              <a:ext uri="{FF2B5EF4-FFF2-40B4-BE49-F238E27FC236}">
                <a16:creationId xmlns:a16="http://schemas.microsoft.com/office/drawing/2014/main" id="{00977C58-E97A-47F2-988E-042B08FC64FD}"/>
              </a:ext>
            </a:extLst>
          </p:cNvPr>
          <p:cNvSpPr>
            <a:spLocks noChangeArrowheads="1"/>
          </p:cNvSpPr>
          <p:nvPr/>
        </p:nvSpPr>
        <p:spPr bwMode="auto">
          <a:xfrm flipV="1">
            <a:off x="4572000" y="48006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4587" name="Text Box 11">
            <a:extLst>
              <a:ext uri="{FF2B5EF4-FFF2-40B4-BE49-F238E27FC236}">
                <a16:creationId xmlns:a16="http://schemas.microsoft.com/office/drawing/2014/main" id="{A7D3AFDC-E509-4051-A6D4-46DF1C512796}"/>
              </a:ext>
            </a:extLst>
          </p:cNvPr>
          <p:cNvSpPr txBox="1">
            <a:spLocks noChangeArrowheads="1"/>
          </p:cNvSpPr>
          <p:nvPr/>
        </p:nvSpPr>
        <p:spPr bwMode="auto">
          <a:xfrm>
            <a:off x="4860925" y="6384925"/>
            <a:ext cx="670696"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3333FF"/>
                </a:solidFill>
              </a:rPr>
              <a:t>Bilara</a:t>
            </a:r>
          </a:p>
        </p:txBody>
      </p:sp>
      <p:sp>
        <p:nvSpPr>
          <p:cNvPr id="24588" name="Text Box 12">
            <a:extLst>
              <a:ext uri="{FF2B5EF4-FFF2-40B4-BE49-F238E27FC236}">
                <a16:creationId xmlns:a16="http://schemas.microsoft.com/office/drawing/2014/main" id="{C0312E12-FF77-4B4F-85B7-9B9419E4DFC7}"/>
              </a:ext>
            </a:extLst>
          </p:cNvPr>
          <p:cNvSpPr txBox="1">
            <a:spLocks noChangeArrowheads="1"/>
          </p:cNvSpPr>
          <p:nvPr/>
        </p:nvSpPr>
        <p:spPr bwMode="auto">
          <a:xfrm>
            <a:off x="4267201" y="4419600"/>
            <a:ext cx="799899"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3333FF"/>
                </a:solidFill>
              </a:rPr>
              <a:t>Nagaur</a:t>
            </a:r>
          </a:p>
        </p:txBody>
      </p:sp>
      <p:sp>
        <p:nvSpPr>
          <p:cNvPr id="24589" name="Text Box 13">
            <a:extLst>
              <a:ext uri="{FF2B5EF4-FFF2-40B4-BE49-F238E27FC236}">
                <a16:creationId xmlns:a16="http://schemas.microsoft.com/office/drawing/2014/main" id="{22C25C7A-11C4-499A-87F9-8C3AB5D7B97D}"/>
              </a:ext>
            </a:extLst>
          </p:cNvPr>
          <p:cNvSpPr txBox="1">
            <a:spLocks noChangeArrowheads="1"/>
          </p:cNvSpPr>
          <p:nvPr/>
        </p:nvSpPr>
        <p:spPr bwMode="auto">
          <a:xfrm>
            <a:off x="3733801" y="3124200"/>
            <a:ext cx="832985"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3333FF"/>
                </a:solidFill>
              </a:rPr>
              <a:t>Bikaner</a:t>
            </a:r>
          </a:p>
        </p:txBody>
      </p:sp>
      <p:sp>
        <p:nvSpPr>
          <p:cNvPr id="24590" name="Text Box 14">
            <a:extLst>
              <a:ext uri="{FF2B5EF4-FFF2-40B4-BE49-F238E27FC236}">
                <a16:creationId xmlns:a16="http://schemas.microsoft.com/office/drawing/2014/main" id="{44382C8C-D5B5-4314-99B3-4BB06580884C}"/>
              </a:ext>
            </a:extLst>
          </p:cNvPr>
          <p:cNvSpPr txBox="1">
            <a:spLocks noChangeArrowheads="1"/>
          </p:cNvSpPr>
          <p:nvPr/>
        </p:nvSpPr>
        <p:spPr bwMode="auto">
          <a:xfrm>
            <a:off x="2041526" y="1230314"/>
            <a:ext cx="1293367"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CC0000"/>
                </a:solidFill>
              </a:rPr>
              <a:t>Jodhpur Group</a:t>
            </a:r>
          </a:p>
        </p:txBody>
      </p:sp>
      <p:sp>
        <p:nvSpPr>
          <p:cNvPr id="24591" name="Text Box 15">
            <a:extLst>
              <a:ext uri="{FF2B5EF4-FFF2-40B4-BE49-F238E27FC236}">
                <a16:creationId xmlns:a16="http://schemas.microsoft.com/office/drawing/2014/main" id="{5F3FA664-483A-44C3-8C22-4A8728F269F4}"/>
              </a:ext>
            </a:extLst>
          </p:cNvPr>
          <p:cNvSpPr txBox="1">
            <a:spLocks noChangeArrowheads="1"/>
          </p:cNvSpPr>
          <p:nvPr/>
        </p:nvSpPr>
        <p:spPr bwMode="auto">
          <a:xfrm>
            <a:off x="2057400" y="990601"/>
            <a:ext cx="1119474"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CC0000"/>
                </a:solidFill>
              </a:rPr>
              <a:t>BIlara Group</a:t>
            </a:r>
          </a:p>
        </p:txBody>
      </p:sp>
      <p:sp>
        <p:nvSpPr>
          <p:cNvPr id="24592" name="Text Box 16">
            <a:extLst>
              <a:ext uri="{FF2B5EF4-FFF2-40B4-BE49-F238E27FC236}">
                <a16:creationId xmlns:a16="http://schemas.microsoft.com/office/drawing/2014/main" id="{BA5AD674-20C2-4291-9150-E35314DF4D6A}"/>
              </a:ext>
            </a:extLst>
          </p:cNvPr>
          <p:cNvSpPr txBox="1">
            <a:spLocks noChangeArrowheads="1"/>
          </p:cNvSpPr>
          <p:nvPr/>
        </p:nvSpPr>
        <p:spPr bwMode="auto">
          <a:xfrm>
            <a:off x="2041525" y="696914"/>
            <a:ext cx="1226170"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CC0000"/>
                </a:solidFill>
              </a:rPr>
              <a:t>Nagaur Group</a:t>
            </a:r>
          </a:p>
        </p:txBody>
      </p:sp>
      <p:sp>
        <p:nvSpPr>
          <p:cNvPr id="24593" name="Text Box 17">
            <a:extLst>
              <a:ext uri="{FF2B5EF4-FFF2-40B4-BE49-F238E27FC236}">
                <a16:creationId xmlns:a16="http://schemas.microsoft.com/office/drawing/2014/main" id="{451B4B6C-E9F0-46E8-AE96-8AF7BBA35A30}"/>
              </a:ext>
            </a:extLst>
          </p:cNvPr>
          <p:cNvSpPr txBox="1">
            <a:spLocks noChangeArrowheads="1"/>
          </p:cNvSpPr>
          <p:nvPr/>
        </p:nvSpPr>
        <p:spPr bwMode="auto">
          <a:xfrm rot="16967327">
            <a:off x="5079569" y="4479409"/>
            <a:ext cx="1789977"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CC0000"/>
                </a:solidFill>
              </a:rPr>
              <a:t>Pre-Malani rocks</a:t>
            </a:r>
          </a:p>
        </p:txBody>
      </p:sp>
      <p:sp>
        <p:nvSpPr>
          <p:cNvPr id="24594" name="Text Box 18">
            <a:extLst>
              <a:ext uri="{FF2B5EF4-FFF2-40B4-BE49-F238E27FC236}">
                <a16:creationId xmlns:a16="http://schemas.microsoft.com/office/drawing/2014/main" id="{9EA11755-97EE-47ED-AC11-EE6343C17393}"/>
              </a:ext>
            </a:extLst>
          </p:cNvPr>
          <p:cNvSpPr txBox="1">
            <a:spLocks noChangeArrowheads="1"/>
          </p:cNvSpPr>
          <p:nvPr/>
        </p:nvSpPr>
        <p:spPr bwMode="auto">
          <a:xfrm>
            <a:off x="1752600" y="6491288"/>
            <a:ext cx="17526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CC0000"/>
                </a:solidFill>
              </a:rPr>
              <a:t>Malani  Group</a:t>
            </a:r>
          </a:p>
        </p:txBody>
      </p:sp>
      <p:sp>
        <p:nvSpPr>
          <p:cNvPr id="24595" name="Text Box 19">
            <a:extLst>
              <a:ext uri="{FF2B5EF4-FFF2-40B4-BE49-F238E27FC236}">
                <a16:creationId xmlns:a16="http://schemas.microsoft.com/office/drawing/2014/main" id="{8E6B08E1-DF02-4CE2-ABF1-BE6EB0F77B8F}"/>
              </a:ext>
            </a:extLst>
          </p:cNvPr>
          <p:cNvSpPr txBox="1">
            <a:spLocks noChangeArrowheads="1"/>
          </p:cNvSpPr>
          <p:nvPr/>
        </p:nvSpPr>
        <p:spPr bwMode="auto">
          <a:xfrm>
            <a:off x="6613526" y="838200"/>
            <a:ext cx="4054475"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 typeface="Wingdings 3" panose="05040102010807070707" pitchFamily="18" charset="2"/>
              <a:buNone/>
            </a:pPr>
            <a:endParaRPr lang="en-US" altLang="en-US" b="1" dirty="0">
              <a:solidFill>
                <a:srgbClr val="FF0000"/>
              </a:solidFill>
              <a:sym typeface="Wingdings 3" panose="05040102010807070707" pitchFamily="18" charset="2"/>
            </a:endParaRPr>
          </a:p>
          <a:p>
            <a:pPr>
              <a:buFont typeface="Wingdings 3" panose="05040102010807070707" pitchFamily="18" charset="2"/>
              <a:buNone/>
            </a:pPr>
            <a:r>
              <a:rPr lang="en-US" altLang="en-US" b="1" dirty="0">
                <a:solidFill>
                  <a:srgbClr val="FF0000"/>
                </a:solidFill>
                <a:sym typeface="Wingdings 3" panose="05040102010807070707" pitchFamily="18" charset="2"/>
              </a:rPr>
              <a:t></a:t>
            </a:r>
            <a:r>
              <a:rPr lang="en-US" altLang="en-US" dirty="0"/>
              <a:t> </a:t>
            </a:r>
            <a:r>
              <a:rPr lang="en-US" altLang="en-US" sz="2400" b="1" dirty="0" err="1">
                <a:solidFill>
                  <a:srgbClr val="0000CC"/>
                </a:solidFill>
                <a:latin typeface="Arial Narrow" panose="020B0606020202030204" pitchFamily="34" charset="0"/>
              </a:rPr>
              <a:t>Marwar</a:t>
            </a:r>
            <a:r>
              <a:rPr lang="en-US" altLang="en-US" sz="2400" b="1" dirty="0">
                <a:solidFill>
                  <a:srgbClr val="0000CC"/>
                </a:solidFill>
                <a:latin typeface="Arial Narrow" panose="020B0606020202030204" pitchFamily="34" charset="0"/>
              </a:rPr>
              <a:t> Supergroup is a </a:t>
            </a:r>
          </a:p>
          <a:p>
            <a:pPr>
              <a:buFont typeface="Wingdings 3" panose="05040102010807070707" pitchFamily="18" charset="2"/>
              <a:buNone/>
            </a:pPr>
            <a:r>
              <a:rPr lang="en-US" altLang="en-US" sz="2400" b="1" dirty="0">
                <a:solidFill>
                  <a:srgbClr val="0000CC"/>
                </a:solidFill>
                <a:latin typeface="Arial Narrow" panose="020B0606020202030204" pitchFamily="34" charset="0"/>
              </a:rPr>
              <a:t>     ~2  km thick youngest </a:t>
            </a:r>
          </a:p>
          <a:p>
            <a:pPr>
              <a:buFont typeface="Wingdings 3" panose="05040102010807070707" pitchFamily="18" charset="2"/>
              <a:buNone/>
            </a:pPr>
            <a:r>
              <a:rPr lang="en-US" altLang="en-US" sz="2400" b="1" dirty="0">
                <a:solidFill>
                  <a:srgbClr val="0000CC"/>
                </a:solidFill>
                <a:latin typeface="Arial Narrow" panose="020B0606020202030204" pitchFamily="34" charset="0"/>
              </a:rPr>
              <a:t>     Neoproterozoic sequence.</a:t>
            </a:r>
          </a:p>
          <a:p>
            <a:endParaRPr lang="en-US" altLang="en-US" sz="2400" b="1" dirty="0">
              <a:solidFill>
                <a:srgbClr val="0000CC"/>
              </a:solidFill>
              <a:latin typeface="Arial Narrow" panose="020B0606020202030204" pitchFamily="34" charset="0"/>
            </a:endParaRPr>
          </a:p>
          <a:p>
            <a:r>
              <a:rPr lang="en-US" altLang="en-US" sz="2400" b="1" dirty="0">
                <a:solidFill>
                  <a:srgbClr val="FF0000"/>
                </a:solidFill>
                <a:sym typeface="Wingdings 3" panose="05040102010807070707" pitchFamily="18" charset="2"/>
              </a:rPr>
              <a:t></a:t>
            </a:r>
            <a:r>
              <a:rPr lang="en-US" altLang="en-US" sz="2400" dirty="0"/>
              <a:t> </a:t>
            </a:r>
            <a:r>
              <a:rPr lang="en-US" altLang="en-US" sz="2400" b="1" dirty="0">
                <a:solidFill>
                  <a:srgbClr val="0000CC"/>
                </a:solidFill>
                <a:latin typeface="Arial Narrow" panose="020B0606020202030204" pitchFamily="34" charset="0"/>
              </a:rPr>
              <a:t>Its eastern margin is marked </a:t>
            </a:r>
          </a:p>
          <a:p>
            <a:r>
              <a:rPr lang="en-US" altLang="en-US" sz="2400" b="1" dirty="0">
                <a:solidFill>
                  <a:srgbClr val="0000CC"/>
                </a:solidFill>
                <a:latin typeface="Arial Narrow" panose="020B0606020202030204" pitchFamily="34" charset="0"/>
              </a:rPr>
              <a:t>     by a N-S fault / lineament. </a:t>
            </a:r>
          </a:p>
          <a:p>
            <a:endParaRPr lang="en-US" altLang="en-US" sz="2400" b="1" dirty="0">
              <a:solidFill>
                <a:srgbClr val="0000CC"/>
              </a:solidFill>
              <a:latin typeface="Arial Narrow" panose="020B0606020202030204" pitchFamily="34" charset="0"/>
            </a:endParaRPr>
          </a:p>
          <a:p>
            <a:r>
              <a:rPr lang="en-US" altLang="en-US" sz="2400" b="1" dirty="0">
                <a:solidFill>
                  <a:srgbClr val="FF0000"/>
                </a:solidFill>
                <a:sym typeface="Wingdings 3" panose="05040102010807070707" pitchFamily="18" charset="2"/>
              </a:rPr>
              <a:t></a:t>
            </a:r>
            <a:r>
              <a:rPr lang="en-US" altLang="en-US" sz="2400" b="1" dirty="0">
                <a:solidFill>
                  <a:srgbClr val="0000CC"/>
                </a:solidFill>
                <a:latin typeface="Arial Narrow" panose="020B0606020202030204" pitchFamily="34" charset="0"/>
              </a:rPr>
              <a:t> Southern margin is less </a:t>
            </a:r>
          </a:p>
          <a:p>
            <a:r>
              <a:rPr lang="en-US" altLang="en-US" sz="2400" b="1" dirty="0">
                <a:solidFill>
                  <a:srgbClr val="0000CC"/>
                </a:solidFill>
                <a:latin typeface="Arial Narrow" panose="020B0606020202030204" pitchFamily="34" charset="0"/>
              </a:rPr>
              <a:t>     regular, exhibiting </a:t>
            </a:r>
            <a:r>
              <a:rPr lang="en-US" altLang="en-US" sz="2400" b="1" dirty="0">
                <a:solidFill>
                  <a:srgbClr val="0000CC"/>
                </a:solidFill>
              </a:rPr>
              <a:t>at </a:t>
            </a:r>
          </a:p>
          <a:p>
            <a:r>
              <a:rPr lang="en-US" altLang="en-US" sz="2400" b="1" dirty="0">
                <a:solidFill>
                  <a:srgbClr val="0000CC"/>
                </a:solidFill>
              </a:rPr>
              <a:t>    places</a:t>
            </a:r>
            <a:r>
              <a:rPr lang="en-US" altLang="en-US" sz="2400" dirty="0"/>
              <a:t> </a:t>
            </a:r>
            <a:r>
              <a:rPr lang="en-US" altLang="en-US" sz="2400" b="1" dirty="0">
                <a:solidFill>
                  <a:srgbClr val="0000CC"/>
                </a:solidFill>
                <a:latin typeface="Arial Narrow" panose="020B0606020202030204" pitchFamily="34" charset="0"/>
              </a:rPr>
              <a:t>explicit </a:t>
            </a:r>
          </a:p>
          <a:p>
            <a:r>
              <a:rPr lang="en-US" altLang="en-US" sz="2400" b="1" dirty="0">
                <a:solidFill>
                  <a:srgbClr val="0000CC"/>
                </a:solidFill>
                <a:latin typeface="Arial Narrow" panose="020B0606020202030204" pitchFamily="34" charset="0"/>
              </a:rPr>
              <a:t>     unconformable </a:t>
            </a:r>
          </a:p>
          <a:p>
            <a:r>
              <a:rPr lang="en-US" altLang="en-US" sz="2400" b="1" dirty="0">
                <a:solidFill>
                  <a:srgbClr val="0000CC"/>
                </a:solidFill>
                <a:latin typeface="Arial Narrow" panose="020B0606020202030204" pitchFamily="34" charset="0"/>
              </a:rPr>
              <a:t>     relationship with the </a:t>
            </a:r>
          </a:p>
          <a:p>
            <a:r>
              <a:rPr lang="en-US" altLang="en-US" sz="2400" b="1" dirty="0">
                <a:solidFill>
                  <a:srgbClr val="0000CC"/>
                </a:solidFill>
                <a:latin typeface="Arial Narrow" panose="020B0606020202030204" pitchFamily="34" charset="0"/>
              </a:rPr>
              <a:t>     underlying </a:t>
            </a:r>
            <a:r>
              <a:rPr lang="en-US" altLang="en-US" sz="2400" b="1" dirty="0" err="1">
                <a:solidFill>
                  <a:srgbClr val="0000CC"/>
                </a:solidFill>
                <a:latin typeface="Arial Narrow" panose="020B0606020202030204" pitchFamily="34" charset="0"/>
              </a:rPr>
              <a:t>Malani</a:t>
            </a:r>
            <a:r>
              <a:rPr lang="en-US" altLang="en-US" sz="2400" b="1" dirty="0">
                <a:solidFill>
                  <a:srgbClr val="0000CC"/>
                </a:solidFill>
                <a:latin typeface="Arial Narrow" panose="020B0606020202030204" pitchFamily="34" charset="0"/>
              </a:rPr>
              <a:t> Group </a:t>
            </a:r>
          </a:p>
          <a:p>
            <a:r>
              <a:rPr lang="en-US" altLang="en-US" sz="2400" b="1" dirty="0">
                <a:solidFill>
                  <a:srgbClr val="0000CC"/>
                </a:solidFill>
                <a:latin typeface="Arial Narrow" panose="020B0606020202030204" pitchFamily="34" charset="0"/>
              </a:rPr>
              <a:t>     rhyolites.  </a:t>
            </a:r>
          </a:p>
          <a:p>
            <a:endParaRPr lang="en-US" altLang="en-US" sz="2400" b="1" dirty="0">
              <a:solidFill>
                <a:srgbClr val="0000CC"/>
              </a:solidFill>
              <a:latin typeface="Arial Narrow" panose="020B0606020202030204" pitchFamily="34" charset="0"/>
            </a:endParaRPr>
          </a:p>
        </p:txBody>
      </p:sp>
      <p:sp>
        <p:nvSpPr>
          <p:cNvPr id="24596" name="Line 20">
            <a:extLst>
              <a:ext uri="{FF2B5EF4-FFF2-40B4-BE49-F238E27FC236}">
                <a16:creationId xmlns:a16="http://schemas.microsoft.com/office/drawing/2014/main" id="{681507AC-0CB8-4DB4-91D7-58752898B00E}"/>
              </a:ext>
            </a:extLst>
          </p:cNvPr>
          <p:cNvSpPr>
            <a:spLocks noChangeShapeType="1"/>
          </p:cNvSpPr>
          <p:nvPr/>
        </p:nvSpPr>
        <p:spPr bwMode="auto">
          <a:xfrm flipH="1">
            <a:off x="5334000" y="5638800"/>
            <a:ext cx="1066800" cy="0"/>
          </a:xfrm>
          <a:prstGeom prst="line">
            <a:avLst/>
          </a:prstGeom>
          <a:noFill/>
          <a:ln w="38100">
            <a:solidFill>
              <a:srgbClr val="F8285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597" name="Line 21">
            <a:extLst>
              <a:ext uri="{FF2B5EF4-FFF2-40B4-BE49-F238E27FC236}">
                <a16:creationId xmlns:a16="http://schemas.microsoft.com/office/drawing/2014/main" id="{EDABE86E-F6A1-4C2C-B5B2-4C841FF842B0}"/>
              </a:ext>
            </a:extLst>
          </p:cNvPr>
          <p:cNvSpPr>
            <a:spLocks noChangeShapeType="1"/>
          </p:cNvSpPr>
          <p:nvPr/>
        </p:nvSpPr>
        <p:spPr bwMode="auto">
          <a:xfrm>
            <a:off x="3657600" y="68580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24598" name="Line 22">
            <a:extLst>
              <a:ext uri="{FF2B5EF4-FFF2-40B4-BE49-F238E27FC236}">
                <a16:creationId xmlns:a16="http://schemas.microsoft.com/office/drawing/2014/main" id="{77DD8658-8B55-4307-8F7B-9BC16F268185}"/>
              </a:ext>
            </a:extLst>
          </p:cNvPr>
          <p:cNvSpPr>
            <a:spLocks noChangeShapeType="1"/>
          </p:cNvSpPr>
          <p:nvPr/>
        </p:nvSpPr>
        <p:spPr bwMode="auto">
          <a:xfrm flipV="1">
            <a:off x="3505200" y="6477000"/>
            <a:ext cx="0" cy="381000"/>
          </a:xfrm>
          <a:prstGeom prst="line">
            <a:avLst/>
          </a:prstGeom>
          <a:noFill/>
          <a:ln w="38100">
            <a:solidFill>
              <a:srgbClr val="F8285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4596"/>
                                        </p:tgtEl>
                                        <p:attrNameLst>
                                          <p:attrName>style.visibility</p:attrName>
                                        </p:attrNameLst>
                                      </p:cBhvr>
                                      <p:to>
                                        <p:strVal val="visible"/>
                                      </p:to>
                                    </p:set>
                                    <p:animEffect transition="in" filter="strips(downLeft)">
                                      <p:cBhvr>
                                        <p:cTn id="7" dur="3000"/>
                                        <p:tgtEl>
                                          <p:spTgt spid="245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9" fill="hold" nodeType="clickEffect">
                                  <p:stCondLst>
                                    <p:cond delay="0"/>
                                  </p:stCondLst>
                                  <p:childTnLst>
                                    <p:set>
                                      <p:cBhvr>
                                        <p:cTn id="11" dur="1" fill="hold">
                                          <p:stCondLst>
                                            <p:cond delay="0"/>
                                          </p:stCondLst>
                                        </p:cTn>
                                        <p:tgtEl>
                                          <p:spTgt spid="24598"/>
                                        </p:tgtEl>
                                        <p:attrNameLst>
                                          <p:attrName>style.visibility</p:attrName>
                                        </p:attrNameLst>
                                      </p:cBhvr>
                                      <p:to>
                                        <p:strVal val="visible"/>
                                      </p:to>
                                    </p:set>
                                    <p:animEffect transition="in" filter="strips(upLeft)">
                                      <p:cBhvr>
                                        <p:cTn id="12" dur="3000"/>
                                        <p:tgtEl>
                                          <p:spTgt spid="24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a:extLst>
              <a:ext uri="{FF2B5EF4-FFF2-40B4-BE49-F238E27FC236}">
                <a16:creationId xmlns:a16="http://schemas.microsoft.com/office/drawing/2014/main" id="{09EF3641-C937-4569-B4CC-E55E045D6421}"/>
              </a:ext>
            </a:extLst>
          </p:cNvPr>
          <p:cNvPicPr>
            <a:picLocks noChangeAspect="1" noChangeArrowheads="1"/>
          </p:cNvPicPr>
          <p:nvPr/>
        </p:nvPicPr>
        <p:blipFill>
          <a:blip r:embed="rId2">
            <a:lum bright="2000" contrast="20000"/>
            <a:extLst>
              <a:ext uri="{28A0092B-C50C-407E-A947-70E740481C1C}">
                <a14:useLocalDpi xmlns:a14="http://schemas.microsoft.com/office/drawing/2010/main" val="0"/>
              </a:ext>
            </a:extLst>
          </a:blip>
          <a:srcRect/>
          <a:stretch>
            <a:fillRect/>
          </a:stretch>
        </p:blipFill>
        <p:spPr bwMode="auto">
          <a:xfrm>
            <a:off x="1524000" y="0"/>
            <a:ext cx="49355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Oval 5">
            <a:extLst>
              <a:ext uri="{FF2B5EF4-FFF2-40B4-BE49-F238E27FC236}">
                <a16:creationId xmlns:a16="http://schemas.microsoft.com/office/drawing/2014/main" id="{F9ED870D-F76B-4D99-A91F-217C6F54BA7D}"/>
              </a:ext>
            </a:extLst>
          </p:cNvPr>
          <p:cNvSpPr>
            <a:spLocks noChangeArrowheads="1"/>
          </p:cNvSpPr>
          <p:nvPr/>
        </p:nvSpPr>
        <p:spPr bwMode="auto">
          <a:xfrm flipV="1">
            <a:off x="3429000" y="62484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5606" name="Oval 6">
            <a:extLst>
              <a:ext uri="{FF2B5EF4-FFF2-40B4-BE49-F238E27FC236}">
                <a16:creationId xmlns:a16="http://schemas.microsoft.com/office/drawing/2014/main" id="{2BB00388-BA4D-4BD0-8001-EEE417D0AD5A}"/>
              </a:ext>
            </a:extLst>
          </p:cNvPr>
          <p:cNvSpPr>
            <a:spLocks noChangeArrowheads="1"/>
          </p:cNvSpPr>
          <p:nvPr/>
        </p:nvSpPr>
        <p:spPr bwMode="auto">
          <a:xfrm flipV="1">
            <a:off x="3886200" y="35052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5607" name="Text Box 7">
            <a:extLst>
              <a:ext uri="{FF2B5EF4-FFF2-40B4-BE49-F238E27FC236}">
                <a16:creationId xmlns:a16="http://schemas.microsoft.com/office/drawing/2014/main" id="{78761BF6-831E-418C-BEF6-A7212D6D9FF3}"/>
              </a:ext>
            </a:extLst>
          </p:cNvPr>
          <p:cNvSpPr txBox="1">
            <a:spLocks noChangeArrowheads="1"/>
          </p:cNvSpPr>
          <p:nvPr/>
        </p:nvSpPr>
        <p:spPr bwMode="auto">
          <a:xfrm>
            <a:off x="3657601" y="6172200"/>
            <a:ext cx="99536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3333FF"/>
                </a:solidFill>
              </a:rPr>
              <a:t>Jodhpur</a:t>
            </a:r>
          </a:p>
        </p:txBody>
      </p:sp>
      <p:sp>
        <p:nvSpPr>
          <p:cNvPr id="25608" name="Oval 8">
            <a:extLst>
              <a:ext uri="{FF2B5EF4-FFF2-40B4-BE49-F238E27FC236}">
                <a16:creationId xmlns:a16="http://schemas.microsoft.com/office/drawing/2014/main" id="{0CCB0E4A-DBAB-44FF-9F32-449BCCB6B82C}"/>
              </a:ext>
            </a:extLst>
          </p:cNvPr>
          <p:cNvSpPr>
            <a:spLocks noChangeArrowheads="1"/>
          </p:cNvSpPr>
          <p:nvPr/>
        </p:nvSpPr>
        <p:spPr bwMode="auto">
          <a:xfrm flipV="1">
            <a:off x="4572000" y="64770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5609" name="Oval 9">
            <a:extLst>
              <a:ext uri="{FF2B5EF4-FFF2-40B4-BE49-F238E27FC236}">
                <a16:creationId xmlns:a16="http://schemas.microsoft.com/office/drawing/2014/main" id="{261E2CDB-BFEF-4BE5-B9A6-90BF451E52ED}"/>
              </a:ext>
            </a:extLst>
          </p:cNvPr>
          <p:cNvSpPr>
            <a:spLocks noChangeArrowheads="1"/>
          </p:cNvSpPr>
          <p:nvPr/>
        </p:nvSpPr>
        <p:spPr bwMode="auto">
          <a:xfrm flipV="1">
            <a:off x="4572000" y="48006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5610" name="Text Box 10">
            <a:extLst>
              <a:ext uri="{FF2B5EF4-FFF2-40B4-BE49-F238E27FC236}">
                <a16:creationId xmlns:a16="http://schemas.microsoft.com/office/drawing/2014/main" id="{EC8A0AF0-C854-4746-ACB4-8C1F3EFA0884}"/>
              </a:ext>
            </a:extLst>
          </p:cNvPr>
          <p:cNvSpPr txBox="1">
            <a:spLocks noChangeArrowheads="1"/>
          </p:cNvSpPr>
          <p:nvPr/>
        </p:nvSpPr>
        <p:spPr bwMode="auto">
          <a:xfrm>
            <a:off x="4860925" y="6384925"/>
            <a:ext cx="670696"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3333FF"/>
                </a:solidFill>
              </a:rPr>
              <a:t>Bilara</a:t>
            </a:r>
          </a:p>
        </p:txBody>
      </p:sp>
      <p:sp>
        <p:nvSpPr>
          <p:cNvPr id="25611" name="Text Box 11">
            <a:extLst>
              <a:ext uri="{FF2B5EF4-FFF2-40B4-BE49-F238E27FC236}">
                <a16:creationId xmlns:a16="http://schemas.microsoft.com/office/drawing/2014/main" id="{B3EACC49-BD23-428F-BFC4-0A7B300388EF}"/>
              </a:ext>
            </a:extLst>
          </p:cNvPr>
          <p:cNvSpPr txBox="1">
            <a:spLocks noChangeArrowheads="1"/>
          </p:cNvSpPr>
          <p:nvPr/>
        </p:nvSpPr>
        <p:spPr bwMode="auto">
          <a:xfrm>
            <a:off x="4267201" y="4419600"/>
            <a:ext cx="799899"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3333FF"/>
                </a:solidFill>
              </a:rPr>
              <a:t>Nagaur</a:t>
            </a:r>
          </a:p>
        </p:txBody>
      </p:sp>
      <p:sp>
        <p:nvSpPr>
          <p:cNvPr id="25612" name="Text Box 12">
            <a:extLst>
              <a:ext uri="{FF2B5EF4-FFF2-40B4-BE49-F238E27FC236}">
                <a16:creationId xmlns:a16="http://schemas.microsoft.com/office/drawing/2014/main" id="{60C88DD2-7542-4145-9DB9-D8B5DD1EC3A5}"/>
              </a:ext>
            </a:extLst>
          </p:cNvPr>
          <p:cNvSpPr txBox="1">
            <a:spLocks noChangeArrowheads="1"/>
          </p:cNvSpPr>
          <p:nvPr/>
        </p:nvSpPr>
        <p:spPr bwMode="auto">
          <a:xfrm>
            <a:off x="3733801" y="3124200"/>
            <a:ext cx="832985"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3333FF"/>
                </a:solidFill>
              </a:rPr>
              <a:t>Bikaner</a:t>
            </a:r>
          </a:p>
        </p:txBody>
      </p:sp>
      <p:sp>
        <p:nvSpPr>
          <p:cNvPr id="25613" name="Text Box 13">
            <a:extLst>
              <a:ext uri="{FF2B5EF4-FFF2-40B4-BE49-F238E27FC236}">
                <a16:creationId xmlns:a16="http://schemas.microsoft.com/office/drawing/2014/main" id="{7B2CB771-26F7-4F2D-989E-68CA9DD9DC59}"/>
              </a:ext>
            </a:extLst>
          </p:cNvPr>
          <p:cNvSpPr txBox="1">
            <a:spLocks noChangeArrowheads="1"/>
          </p:cNvSpPr>
          <p:nvPr/>
        </p:nvSpPr>
        <p:spPr bwMode="auto">
          <a:xfrm>
            <a:off x="2041526" y="1230314"/>
            <a:ext cx="1293367"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CC0000"/>
                </a:solidFill>
              </a:rPr>
              <a:t>Jodhpur Group</a:t>
            </a:r>
          </a:p>
        </p:txBody>
      </p:sp>
      <p:sp>
        <p:nvSpPr>
          <p:cNvPr id="25614" name="Text Box 14">
            <a:extLst>
              <a:ext uri="{FF2B5EF4-FFF2-40B4-BE49-F238E27FC236}">
                <a16:creationId xmlns:a16="http://schemas.microsoft.com/office/drawing/2014/main" id="{67EBDEA5-6969-4B26-A0CF-70A44517F919}"/>
              </a:ext>
            </a:extLst>
          </p:cNvPr>
          <p:cNvSpPr txBox="1">
            <a:spLocks noChangeArrowheads="1"/>
          </p:cNvSpPr>
          <p:nvPr/>
        </p:nvSpPr>
        <p:spPr bwMode="auto">
          <a:xfrm>
            <a:off x="2057400" y="990601"/>
            <a:ext cx="1119474"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CC0000"/>
                </a:solidFill>
              </a:rPr>
              <a:t>BIlara Group</a:t>
            </a:r>
          </a:p>
        </p:txBody>
      </p:sp>
      <p:sp>
        <p:nvSpPr>
          <p:cNvPr id="25615" name="Text Box 15">
            <a:extLst>
              <a:ext uri="{FF2B5EF4-FFF2-40B4-BE49-F238E27FC236}">
                <a16:creationId xmlns:a16="http://schemas.microsoft.com/office/drawing/2014/main" id="{51C2E224-F893-4574-884B-C907819CF2E9}"/>
              </a:ext>
            </a:extLst>
          </p:cNvPr>
          <p:cNvSpPr txBox="1">
            <a:spLocks noChangeArrowheads="1"/>
          </p:cNvSpPr>
          <p:nvPr/>
        </p:nvSpPr>
        <p:spPr bwMode="auto">
          <a:xfrm>
            <a:off x="2041525" y="696914"/>
            <a:ext cx="1226170"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CC0000"/>
                </a:solidFill>
              </a:rPr>
              <a:t>Nagaur Group</a:t>
            </a:r>
          </a:p>
        </p:txBody>
      </p:sp>
      <p:sp>
        <p:nvSpPr>
          <p:cNvPr id="25616" name="Text Box 16">
            <a:extLst>
              <a:ext uri="{FF2B5EF4-FFF2-40B4-BE49-F238E27FC236}">
                <a16:creationId xmlns:a16="http://schemas.microsoft.com/office/drawing/2014/main" id="{4FDA5F57-B861-48AB-9866-4B93C926BED5}"/>
              </a:ext>
            </a:extLst>
          </p:cNvPr>
          <p:cNvSpPr txBox="1">
            <a:spLocks noChangeArrowheads="1"/>
          </p:cNvSpPr>
          <p:nvPr/>
        </p:nvSpPr>
        <p:spPr bwMode="auto">
          <a:xfrm rot="16967327">
            <a:off x="5079569" y="4479409"/>
            <a:ext cx="1789977"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CC0000"/>
                </a:solidFill>
              </a:rPr>
              <a:t>Pre-Malani rocks</a:t>
            </a:r>
          </a:p>
        </p:txBody>
      </p:sp>
      <p:sp>
        <p:nvSpPr>
          <p:cNvPr id="25617" name="Text Box 17">
            <a:extLst>
              <a:ext uri="{FF2B5EF4-FFF2-40B4-BE49-F238E27FC236}">
                <a16:creationId xmlns:a16="http://schemas.microsoft.com/office/drawing/2014/main" id="{C3E95D95-CA34-4B8D-A0AA-87DE93342804}"/>
              </a:ext>
            </a:extLst>
          </p:cNvPr>
          <p:cNvSpPr txBox="1">
            <a:spLocks noChangeArrowheads="1"/>
          </p:cNvSpPr>
          <p:nvPr/>
        </p:nvSpPr>
        <p:spPr bwMode="auto">
          <a:xfrm>
            <a:off x="1752600" y="6491288"/>
            <a:ext cx="17526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CC0000"/>
                </a:solidFill>
              </a:rPr>
              <a:t>Malani  Group</a:t>
            </a:r>
          </a:p>
        </p:txBody>
      </p:sp>
      <p:sp>
        <p:nvSpPr>
          <p:cNvPr id="25618" name="Text Box 18">
            <a:extLst>
              <a:ext uri="{FF2B5EF4-FFF2-40B4-BE49-F238E27FC236}">
                <a16:creationId xmlns:a16="http://schemas.microsoft.com/office/drawing/2014/main" id="{E611C9EA-4FFA-4317-B338-567164AC70D8}"/>
              </a:ext>
            </a:extLst>
          </p:cNvPr>
          <p:cNvSpPr txBox="1">
            <a:spLocks noChangeArrowheads="1"/>
          </p:cNvSpPr>
          <p:nvPr/>
        </p:nvSpPr>
        <p:spPr bwMode="auto">
          <a:xfrm>
            <a:off x="6613526" y="1"/>
            <a:ext cx="4054475"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b="1">
              <a:solidFill>
                <a:srgbClr val="FF0000"/>
              </a:solidFill>
              <a:sym typeface="Wingdings 3" panose="05040102010807070707" pitchFamily="18" charset="2"/>
            </a:endParaRPr>
          </a:p>
          <a:p>
            <a:endParaRPr lang="en-US" altLang="en-US" b="1">
              <a:solidFill>
                <a:srgbClr val="FF0000"/>
              </a:solidFill>
              <a:sym typeface="Wingdings 3" panose="05040102010807070707" pitchFamily="18" charset="2"/>
            </a:endParaRPr>
          </a:p>
          <a:p>
            <a:r>
              <a:rPr lang="en-US" altLang="en-US" b="1">
                <a:solidFill>
                  <a:srgbClr val="FF0000"/>
                </a:solidFill>
                <a:sym typeface="Wingdings 3" panose="05040102010807070707" pitchFamily="18" charset="2"/>
              </a:rPr>
              <a:t></a:t>
            </a:r>
            <a:r>
              <a:rPr lang="en-US" altLang="en-US"/>
              <a:t> </a:t>
            </a:r>
            <a:r>
              <a:rPr lang="en-US" altLang="en-US" sz="2400" b="1">
                <a:solidFill>
                  <a:srgbClr val="0000CC"/>
                </a:solidFill>
                <a:latin typeface="Arial Narrow" panose="020B0606020202030204" pitchFamily="34" charset="0"/>
              </a:rPr>
              <a:t>Outcrops of Marwar </a:t>
            </a:r>
          </a:p>
          <a:p>
            <a:r>
              <a:rPr lang="en-US" altLang="en-US" sz="2400" b="1">
                <a:solidFill>
                  <a:srgbClr val="0000CC"/>
                </a:solidFill>
                <a:latin typeface="Arial Narrow" panose="020B0606020202030204" pitchFamily="34" charset="0"/>
              </a:rPr>
              <a:t>    Supergroup show gentle </a:t>
            </a:r>
          </a:p>
          <a:p>
            <a:r>
              <a:rPr lang="en-US" altLang="en-US" sz="2400" b="1">
                <a:solidFill>
                  <a:srgbClr val="0000CC"/>
                </a:solidFill>
                <a:latin typeface="Arial Narrow" panose="020B0606020202030204" pitchFamily="34" charset="0"/>
              </a:rPr>
              <a:t>    rolling nature, locally defining </a:t>
            </a:r>
          </a:p>
          <a:p>
            <a:r>
              <a:rPr lang="en-US" altLang="en-US" sz="2400" b="1">
                <a:solidFill>
                  <a:srgbClr val="0000CC"/>
                </a:solidFill>
                <a:latin typeface="Arial Narrow" panose="020B0606020202030204" pitchFamily="34" charset="0"/>
              </a:rPr>
              <a:t>     broad synformal or domal </a:t>
            </a:r>
          </a:p>
          <a:p>
            <a:r>
              <a:rPr lang="en-US" altLang="en-US" sz="2400" b="1">
                <a:solidFill>
                  <a:srgbClr val="0000CC"/>
                </a:solidFill>
                <a:latin typeface="Arial Narrow" panose="020B0606020202030204" pitchFamily="34" charset="0"/>
              </a:rPr>
              <a:t>     fold</a:t>
            </a:r>
            <a:r>
              <a:rPr lang="en-US" altLang="en-US" sz="2400" b="1">
                <a:latin typeface="Arial Narrow" panose="020B0606020202030204" pitchFamily="34" charset="0"/>
              </a:rPr>
              <a:t> </a:t>
            </a:r>
            <a:r>
              <a:rPr lang="en-US" altLang="en-US" sz="2400" b="1">
                <a:solidFill>
                  <a:srgbClr val="0000CC"/>
                </a:solidFill>
                <a:latin typeface="Arial Narrow" panose="020B0606020202030204" pitchFamily="34" charset="0"/>
              </a:rPr>
              <a:t>or have monoclinal dips. </a:t>
            </a:r>
          </a:p>
          <a:p>
            <a:endParaRPr lang="en-US" altLang="en-US" sz="2400" b="1">
              <a:solidFill>
                <a:srgbClr val="0000CC"/>
              </a:solidFill>
              <a:latin typeface="Arial Narrow" panose="020B0606020202030204" pitchFamily="34" charset="0"/>
            </a:endParaRPr>
          </a:p>
          <a:p>
            <a:pPr>
              <a:buFont typeface="Wingdings 3" panose="05040102010807070707" pitchFamily="18" charset="2"/>
              <a:buNone/>
            </a:pPr>
            <a:r>
              <a:rPr lang="en-US" altLang="en-US" b="1">
                <a:solidFill>
                  <a:srgbClr val="FF0000"/>
                </a:solidFill>
                <a:sym typeface="Wingdings 3" panose="05040102010807070707" pitchFamily="18" charset="2"/>
              </a:rPr>
              <a:t></a:t>
            </a:r>
            <a:r>
              <a:rPr lang="en-US" altLang="en-US">
                <a:sym typeface="Wingdings 3" panose="05040102010807070707" pitchFamily="18" charset="2"/>
              </a:rPr>
              <a:t> </a:t>
            </a:r>
            <a:r>
              <a:rPr lang="en-US" altLang="en-US" sz="2400" b="1">
                <a:solidFill>
                  <a:srgbClr val="0000CC"/>
                </a:solidFill>
                <a:latin typeface="Arial Narrow" panose="020B0606020202030204" pitchFamily="34" charset="0"/>
                <a:sym typeface="Wingdings 3" panose="05040102010807070707" pitchFamily="18" charset="2"/>
              </a:rPr>
              <a:t>Generally conjugate pattern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of gentle folding with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NNE-SSW &amp; NNW-SSE axial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trends is the possible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manifestations of basement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tectonics, caused by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heterogeneous block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movements along faults in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two directions. </a:t>
            </a:r>
          </a:p>
          <a:p>
            <a:pPr>
              <a:buFont typeface="Wingdings 3" panose="05040102010807070707" pitchFamily="18" charset="2"/>
              <a:buNone/>
            </a:pPr>
            <a:endParaRPr lang="en-US" altLang="en-US" sz="2400" b="1">
              <a:solidFill>
                <a:srgbClr val="0000CC"/>
              </a:solidFill>
              <a:latin typeface="Arial Narrow" panose="020B0606020202030204" pitchFamily="34" charset="0"/>
              <a:sym typeface="Wingdings 3" panose="05040102010807070707" pitchFamily="18" charset="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BB4C4486-3AE1-417C-AA57-BF40D16098BC}"/>
              </a:ext>
            </a:extLst>
          </p:cNvPr>
          <p:cNvPicPr>
            <a:picLocks noChangeAspect="1" noChangeArrowheads="1"/>
          </p:cNvPicPr>
          <p:nvPr/>
        </p:nvPicPr>
        <p:blipFill>
          <a:blip r:embed="rId2">
            <a:lum bright="2000" contrast="20000"/>
            <a:extLst>
              <a:ext uri="{28A0092B-C50C-407E-A947-70E740481C1C}">
                <a14:useLocalDpi xmlns:a14="http://schemas.microsoft.com/office/drawing/2010/main" val="0"/>
              </a:ext>
            </a:extLst>
          </a:blip>
          <a:srcRect/>
          <a:stretch>
            <a:fillRect/>
          </a:stretch>
        </p:blipFill>
        <p:spPr bwMode="auto">
          <a:xfrm>
            <a:off x="1524000" y="0"/>
            <a:ext cx="49355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9" name="Oval 5">
            <a:extLst>
              <a:ext uri="{FF2B5EF4-FFF2-40B4-BE49-F238E27FC236}">
                <a16:creationId xmlns:a16="http://schemas.microsoft.com/office/drawing/2014/main" id="{BDD92F6D-C2B5-4903-820E-5EA9770C89AB}"/>
              </a:ext>
            </a:extLst>
          </p:cNvPr>
          <p:cNvSpPr>
            <a:spLocks noChangeArrowheads="1"/>
          </p:cNvSpPr>
          <p:nvPr/>
        </p:nvSpPr>
        <p:spPr bwMode="auto">
          <a:xfrm flipV="1">
            <a:off x="3429000" y="62484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6630" name="Oval 6">
            <a:extLst>
              <a:ext uri="{FF2B5EF4-FFF2-40B4-BE49-F238E27FC236}">
                <a16:creationId xmlns:a16="http://schemas.microsoft.com/office/drawing/2014/main" id="{47FEF35F-793D-41EB-87A9-0B225EF7A5E3}"/>
              </a:ext>
            </a:extLst>
          </p:cNvPr>
          <p:cNvSpPr>
            <a:spLocks noChangeArrowheads="1"/>
          </p:cNvSpPr>
          <p:nvPr/>
        </p:nvSpPr>
        <p:spPr bwMode="auto">
          <a:xfrm flipV="1">
            <a:off x="3886200" y="35052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6631" name="Text Box 7">
            <a:extLst>
              <a:ext uri="{FF2B5EF4-FFF2-40B4-BE49-F238E27FC236}">
                <a16:creationId xmlns:a16="http://schemas.microsoft.com/office/drawing/2014/main" id="{F35E9DF1-C199-4370-9B64-951844F145CB}"/>
              </a:ext>
            </a:extLst>
          </p:cNvPr>
          <p:cNvSpPr txBox="1">
            <a:spLocks noChangeArrowheads="1"/>
          </p:cNvSpPr>
          <p:nvPr/>
        </p:nvSpPr>
        <p:spPr bwMode="auto">
          <a:xfrm>
            <a:off x="3657601" y="6172200"/>
            <a:ext cx="99536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3333FF"/>
                </a:solidFill>
              </a:rPr>
              <a:t>Jodhpur</a:t>
            </a:r>
          </a:p>
        </p:txBody>
      </p:sp>
      <p:sp>
        <p:nvSpPr>
          <p:cNvPr id="26632" name="Oval 8">
            <a:extLst>
              <a:ext uri="{FF2B5EF4-FFF2-40B4-BE49-F238E27FC236}">
                <a16:creationId xmlns:a16="http://schemas.microsoft.com/office/drawing/2014/main" id="{741152F4-46C0-431E-A74D-A583B15A21C0}"/>
              </a:ext>
            </a:extLst>
          </p:cNvPr>
          <p:cNvSpPr>
            <a:spLocks noChangeArrowheads="1"/>
          </p:cNvSpPr>
          <p:nvPr/>
        </p:nvSpPr>
        <p:spPr bwMode="auto">
          <a:xfrm flipV="1">
            <a:off x="4572000" y="64770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6633" name="Oval 9">
            <a:extLst>
              <a:ext uri="{FF2B5EF4-FFF2-40B4-BE49-F238E27FC236}">
                <a16:creationId xmlns:a16="http://schemas.microsoft.com/office/drawing/2014/main" id="{183B33D3-0722-4B87-863A-239441A8B82A}"/>
              </a:ext>
            </a:extLst>
          </p:cNvPr>
          <p:cNvSpPr>
            <a:spLocks noChangeArrowheads="1"/>
          </p:cNvSpPr>
          <p:nvPr/>
        </p:nvSpPr>
        <p:spPr bwMode="auto">
          <a:xfrm flipV="1">
            <a:off x="4572000" y="4800600"/>
            <a:ext cx="152400" cy="152400"/>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ltLang="en-US">
              <a:solidFill>
                <a:srgbClr val="FF3300"/>
              </a:solidFill>
            </a:endParaRPr>
          </a:p>
        </p:txBody>
      </p:sp>
      <p:sp>
        <p:nvSpPr>
          <p:cNvPr id="26634" name="Text Box 10">
            <a:extLst>
              <a:ext uri="{FF2B5EF4-FFF2-40B4-BE49-F238E27FC236}">
                <a16:creationId xmlns:a16="http://schemas.microsoft.com/office/drawing/2014/main" id="{AFA877D9-80E2-4B50-B214-C49140E82D89}"/>
              </a:ext>
            </a:extLst>
          </p:cNvPr>
          <p:cNvSpPr txBox="1">
            <a:spLocks noChangeArrowheads="1"/>
          </p:cNvSpPr>
          <p:nvPr/>
        </p:nvSpPr>
        <p:spPr bwMode="auto">
          <a:xfrm>
            <a:off x="4860925" y="6384925"/>
            <a:ext cx="670696"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3333FF"/>
                </a:solidFill>
              </a:rPr>
              <a:t>Bilara</a:t>
            </a:r>
          </a:p>
        </p:txBody>
      </p:sp>
      <p:sp>
        <p:nvSpPr>
          <p:cNvPr id="26635" name="Text Box 11">
            <a:extLst>
              <a:ext uri="{FF2B5EF4-FFF2-40B4-BE49-F238E27FC236}">
                <a16:creationId xmlns:a16="http://schemas.microsoft.com/office/drawing/2014/main" id="{1454F212-0DC8-4553-9A79-39BC45F35393}"/>
              </a:ext>
            </a:extLst>
          </p:cNvPr>
          <p:cNvSpPr txBox="1">
            <a:spLocks noChangeArrowheads="1"/>
          </p:cNvSpPr>
          <p:nvPr/>
        </p:nvSpPr>
        <p:spPr bwMode="auto">
          <a:xfrm>
            <a:off x="4267201" y="4419600"/>
            <a:ext cx="799899"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3333FF"/>
                </a:solidFill>
              </a:rPr>
              <a:t>Nagaur</a:t>
            </a:r>
          </a:p>
        </p:txBody>
      </p:sp>
      <p:sp>
        <p:nvSpPr>
          <p:cNvPr id="26636" name="Text Box 12">
            <a:extLst>
              <a:ext uri="{FF2B5EF4-FFF2-40B4-BE49-F238E27FC236}">
                <a16:creationId xmlns:a16="http://schemas.microsoft.com/office/drawing/2014/main" id="{C9464F9B-0BC4-4A18-82D2-E1B057898D63}"/>
              </a:ext>
            </a:extLst>
          </p:cNvPr>
          <p:cNvSpPr txBox="1">
            <a:spLocks noChangeArrowheads="1"/>
          </p:cNvSpPr>
          <p:nvPr/>
        </p:nvSpPr>
        <p:spPr bwMode="auto">
          <a:xfrm>
            <a:off x="3733801" y="3124200"/>
            <a:ext cx="832985"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3333FF"/>
                </a:solidFill>
              </a:rPr>
              <a:t>Bikaner</a:t>
            </a:r>
          </a:p>
        </p:txBody>
      </p:sp>
      <p:sp>
        <p:nvSpPr>
          <p:cNvPr id="26637" name="Text Box 13">
            <a:extLst>
              <a:ext uri="{FF2B5EF4-FFF2-40B4-BE49-F238E27FC236}">
                <a16:creationId xmlns:a16="http://schemas.microsoft.com/office/drawing/2014/main" id="{72EB42DD-8B30-45BA-88F1-C02750F94DB8}"/>
              </a:ext>
            </a:extLst>
          </p:cNvPr>
          <p:cNvSpPr txBox="1">
            <a:spLocks noChangeArrowheads="1"/>
          </p:cNvSpPr>
          <p:nvPr/>
        </p:nvSpPr>
        <p:spPr bwMode="auto">
          <a:xfrm>
            <a:off x="2041526" y="1230314"/>
            <a:ext cx="1293367"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CC0000"/>
                </a:solidFill>
              </a:rPr>
              <a:t>Jodhpur Group</a:t>
            </a:r>
          </a:p>
        </p:txBody>
      </p:sp>
      <p:sp>
        <p:nvSpPr>
          <p:cNvPr id="26638" name="Text Box 14">
            <a:extLst>
              <a:ext uri="{FF2B5EF4-FFF2-40B4-BE49-F238E27FC236}">
                <a16:creationId xmlns:a16="http://schemas.microsoft.com/office/drawing/2014/main" id="{A1B6161E-654C-415D-B5D1-ED87E21A4135}"/>
              </a:ext>
            </a:extLst>
          </p:cNvPr>
          <p:cNvSpPr txBox="1">
            <a:spLocks noChangeArrowheads="1"/>
          </p:cNvSpPr>
          <p:nvPr/>
        </p:nvSpPr>
        <p:spPr bwMode="auto">
          <a:xfrm>
            <a:off x="2057400" y="990601"/>
            <a:ext cx="1119474"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CC0000"/>
                </a:solidFill>
              </a:rPr>
              <a:t>BIlara Group</a:t>
            </a:r>
          </a:p>
        </p:txBody>
      </p:sp>
      <p:sp>
        <p:nvSpPr>
          <p:cNvPr id="26639" name="Text Box 15">
            <a:extLst>
              <a:ext uri="{FF2B5EF4-FFF2-40B4-BE49-F238E27FC236}">
                <a16:creationId xmlns:a16="http://schemas.microsoft.com/office/drawing/2014/main" id="{EC6EE839-6293-4742-807A-842149019CE2}"/>
              </a:ext>
            </a:extLst>
          </p:cNvPr>
          <p:cNvSpPr txBox="1">
            <a:spLocks noChangeArrowheads="1"/>
          </p:cNvSpPr>
          <p:nvPr/>
        </p:nvSpPr>
        <p:spPr bwMode="auto">
          <a:xfrm>
            <a:off x="2041525" y="696914"/>
            <a:ext cx="1226170"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CC0000"/>
                </a:solidFill>
              </a:rPr>
              <a:t>Nagaur Group</a:t>
            </a:r>
          </a:p>
        </p:txBody>
      </p:sp>
      <p:sp>
        <p:nvSpPr>
          <p:cNvPr id="26640" name="Text Box 16">
            <a:extLst>
              <a:ext uri="{FF2B5EF4-FFF2-40B4-BE49-F238E27FC236}">
                <a16:creationId xmlns:a16="http://schemas.microsoft.com/office/drawing/2014/main" id="{6F3D6C30-827A-4D02-8F17-347E1D8B1FCA}"/>
              </a:ext>
            </a:extLst>
          </p:cNvPr>
          <p:cNvSpPr txBox="1">
            <a:spLocks noChangeArrowheads="1"/>
          </p:cNvSpPr>
          <p:nvPr/>
        </p:nvSpPr>
        <p:spPr bwMode="auto">
          <a:xfrm rot="16967327">
            <a:off x="5079569" y="4479409"/>
            <a:ext cx="1789977"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CC0000"/>
                </a:solidFill>
              </a:rPr>
              <a:t>Pre-Malani rocks</a:t>
            </a:r>
          </a:p>
        </p:txBody>
      </p:sp>
      <p:sp>
        <p:nvSpPr>
          <p:cNvPr id="26641" name="Text Box 17">
            <a:extLst>
              <a:ext uri="{FF2B5EF4-FFF2-40B4-BE49-F238E27FC236}">
                <a16:creationId xmlns:a16="http://schemas.microsoft.com/office/drawing/2014/main" id="{3C03ED4C-4E21-4B55-95CB-39F9C3844DD0}"/>
              </a:ext>
            </a:extLst>
          </p:cNvPr>
          <p:cNvSpPr txBox="1">
            <a:spLocks noChangeArrowheads="1"/>
          </p:cNvSpPr>
          <p:nvPr/>
        </p:nvSpPr>
        <p:spPr bwMode="auto">
          <a:xfrm>
            <a:off x="1752600" y="6491288"/>
            <a:ext cx="17526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a:solidFill>
                  <a:srgbClr val="CC0000"/>
                </a:solidFill>
              </a:rPr>
              <a:t>Malani  Group</a:t>
            </a:r>
          </a:p>
        </p:txBody>
      </p:sp>
      <p:sp>
        <p:nvSpPr>
          <p:cNvPr id="26642" name="Text Box 18">
            <a:extLst>
              <a:ext uri="{FF2B5EF4-FFF2-40B4-BE49-F238E27FC236}">
                <a16:creationId xmlns:a16="http://schemas.microsoft.com/office/drawing/2014/main" id="{F188B259-0BE1-4512-B844-45D73C5B78DC}"/>
              </a:ext>
            </a:extLst>
          </p:cNvPr>
          <p:cNvSpPr txBox="1">
            <a:spLocks noChangeArrowheads="1"/>
          </p:cNvSpPr>
          <p:nvPr/>
        </p:nvSpPr>
        <p:spPr bwMode="auto">
          <a:xfrm>
            <a:off x="6324600" y="0"/>
            <a:ext cx="4343400" cy="664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b="1">
              <a:solidFill>
                <a:srgbClr val="FF0000"/>
              </a:solidFill>
              <a:sym typeface="Wingdings 3" panose="05040102010807070707" pitchFamily="18" charset="2"/>
            </a:endParaRPr>
          </a:p>
          <a:p>
            <a:r>
              <a:rPr lang="en-US" altLang="en-US" b="1">
                <a:solidFill>
                  <a:srgbClr val="FF0000"/>
                </a:solidFill>
                <a:sym typeface="Wingdings 3" panose="05040102010807070707" pitchFamily="18" charset="2"/>
              </a:rPr>
              <a:t> </a:t>
            </a:r>
            <a:r>
              <a:rPr lang="en-US" altLang="en-US" sz="2400" b="1">
                <a:solidFill>
                  <a:srgbClr val="0000CC"/>
                </a:solidFill>
                <a:latin typeface="Arial Narrow" panose="020B0606020202030204" pitchFamily="34" charset="0"/>
                <a:sym typeface="Wingdings 3" panose="05040102010807070707" pitchFamily="18" charset="2"/>
              </a:rPr>
              <a:t>The ensemble</a:t>
            </a:r>
            <a:r>
              <a:rPr lang="en-US" altLang="en-US" sz="2400" b="1">
                <a:solidFill>
                  <a:srgbClr val="FF0000"/>
                </a:solidFill>
                <a:latin typeface="Arial Narrow" panose="020B0606020202030204" pitchFamily="34" charset="0"/>
                <a:sym typeface="Wingdings 3" panose="05040102010807070707" pitchFamily="18" charset="2"/>
              </a:rPr>
              <a:t> </a:t>
            </a:r>
            <a:r>
              <a:rPr lang="en-US" altLang="en-US" sz="2400" b="1">
                <a:solidFill>
                  <a:srgbClr val="0000CC"/>
                </a:solidFill>
                <a:latin typeface="Arial Narrow" panose="020B0606020202030204" pitchFamily="34" charset="0"/>
                <a:sym typeface="Wingdings 3" panose="05040102010807070707" pitchFamily="18" charset="2"/>
              </a:rPr>
              <a:t>represents a </a:t>
            </a:r>
          </a:p>
          <a:p>
            <a:r>
              <a:rPr lang="en-US" altLang="en-US" sz="2400" b="1">
                <a:solidFill>
                  <a:srgbClr val="0000CC"/>
                </a:solidFill>
                <a:latin typeface="Arial Narrow" panose="020B0606020202030204" pitchFamily="34" charset="0"/>
                <a:sym typeface="Wingdings 3" panose="05040102010807070707" pitchFamily="18" charset="2"/>
              </a:rPr>
              <a:t>     typical sand-shale-carbonate</a:t>
            </a:r>
          </a:p>
          <a:p>
            <a:r>
              <a:rPr lang="en-US" altLang="en-US" sz="2400" b="1">
                <a:solidFill>
                  <a:srgbClr val="0000CC"/>
                </a:solidFill>
                <a:latin typeface="Arial Narrow" panose="020B0606020202030204" pitchFamily="34" charset="0"/>
                <a:sym typeface="Wingdings 3" panose="05040102010807070707" pitchFamily="18" charset="2"/>
              </a:rPr>
              <a:t>     association with evaporites.</a:t>
            </a:r>
          </a:p>
          <a:p>
            <a:endParaRPr lang="en-US" altLang="en-US" sz="2400" b="1">
              <a:solidFill>
                <a:srgbClr val="FF0000"/>
              </a:solidFill>
              <a:latin typeface="Arial Narrow" panose="020B0606020202030204" pitchFamily="34" charset="0"/>
              <a:sym typeface="Wingdings 3" panose="05040102010807070707" pitchFamily="18" charset="2"/>
            </a:endParaRPr>
          </a:p>
          <a:p>
            <a:r>
              <a:rPr lang="en-US" altLang="en-US" b="1">
                <a:solidFill>
                  <a:srgbClr val="FF0000"/>
                </a:solidFill>
                <a:sym typeface="Wingdings 3" panose="05040102010807070707" pitchFamily="18" charset="2"/>
              </a:rPr>
              <a:t></a:t>
            </a:r>
            <a:r>
              <a:rPr lang="en-US" altLang="en-US"/>
              <a:t> </a:t>
            </a:r>
            <a:r>
              <a:rPr lang="en-US" altLang="en-US" sz="2400" b="1">
                <a:solidFill>
                  <a:srgbClr val="0000CC"/>
                </a:solidFill>
                <a:latin typeface="Arial Narrow" panose="020B0606020202030204" pitchFamily="34" charset="0"/>
              </a:rPr>
              <a:t>Exposed rocks of Marwar </a:t>
            </a:r>
          </a:p>
          <a:p>
            <a:r>
              <a:rPr lang="en-US" altLang="en-US" sz="2400" b="1">
                <a:solidFill>
                  <a:srgbClr val="0000CC"/>
                </a:solidFill>
                <a:latin typeface="Arial Narrow" panose="020B0606020202030204" pitchFamily="34" charset="0"/>
              </a:rPr>
              <a:t>    Supergroup occur in two</a:t>
            </a:r>
          </a:p>
          <a:p>
            <a:r>
              <a:rPr lang="en-US" altLang="en-US" sz="2400" b="1">
                <a:solidFill>
                  <a:srgbClr val="0000CC"/>
                </a:solidFill>
                <a:latin typeface="Arial Narrow" panose="020B0606020202030204" pitchFamily="34" charset="0"/>
              </a:rPr>
              <a:t>    different basins: </a:t>
            </a:r>
            <a:r>
              <a:rPr lang="en-US" altLang="en-US" sz="2400" b="1">
                <a:solidFill>
                  <a:srgbClr val="CC0000"/>
                </a:solidFill>
                <a:latin typeface="Arial Narrow" panose="020B0606020202030204" pitchFamily="34" charset="0"/>
              </a:rPr>
              <a:t>Main Marwar </a:t>
            </a:r>
          </a:p>
          <a:p>
            <a:r>
              <a:rPr lang="en-US" altLang="en-US" sz="2400" b="1">
                <a:solidFill>
                  <a:srgbClr val="CC0000"/>
                </a:solidFill>
                <a:latin typeface="Arial Narrow" panose="020B0606020202030204" pitchFamily="34" charset="0"/>
              </a:rPr>
              <a:t>    Basin </a:t>
            </a:r>
            <a:r>
              <a:rPr lang="en-US" altLang="en-US" sz="2400" b="1">
                <a:solidFill>
                  <a:srgbClr val="0000CC"/>
                </a:solidFill>
                <a:latin typeface="Arial Narrow" panose="020B0606020202030204" pitchFamily="34" charset="0"/>
              </a:rPr>
              <a:t>and</a:t>
            </a:r>
            <a:r>
              <a:rPr lang="en-US" altLang="en-US" sz="2400" b="1">
                <a:solidFill>
                  <a:srgbClr val="CC0000"/>
                </a:solidFill>
                <a:latin typeface="Arial Narrow" panose="020B0606020202030204" pitchFamily="34" charset="0"/>
              </a:rPr>
              <a:t> Birmania Basin. </a:t>
            </a:r>
          </a:p>
          <a:p>
            <a:r>
              <a:rPr lang="en-US" altLang="en-US" sz="2400" b="1">
                <a:solidFill>
                  <a:srgbClr val="0000CC"/>
                </a:solidFill>
                <a:latin typeface="Arial Narrow" panose="020B0606020202030204" pitchFamily="34" charset="0"/>
              </a:rPr>
              <a:t>      </a:t>
            </a:r>
          </a:p>
          <a:p>
            <a:pPr>
              <a:buFont typeface="Wingdings 3" panose="05040102010807070707" pitchFamily="18" charset="2"/>
              <a:buNone/>
            </a:pPr>
            <a:r>
              <a:rPr lang="en-US" altLang="en-US" b="1">
                <a:solidFill>
                  <a:srgbClr val="FF0000"/>
                </a:solidFill>
                <a:sym typeface="Wingdings 3" panose="05040102010807070707" pitchFamily="18" charset="2"/>
              </a:rPr>
              <a:t></a:t>
            </a:r>
            <a:r>
              <a:rPr lang="en-US" altLang="en-US">
                <a:sym typeface="Wingdings 3" panose="05040102010807070707" pitchFamily="18" charset="2"/>
              </a:rPr>
              <a:t> </a:t>
            </a:r>
            <a:r>
              <a:rPr lang="en-US" altLang="en-US" sz="2400" b="1">
                <a:solidFill>
                  <a:srgbClr val="0000CC"/>
                </a:solidFill>
                <a:latin typeface="Arial Narrow" panose="020B0606020202030204" pitchFamily="34" charset="0"/>
                <a:sym typeface="Wingdings 3" panose="05040102010807070707" pitchFamily="18" charset="2"/>
              </a:rPr>
              <a:t>A number of isolated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subsurface basins have been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identified in the sand covered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northern part showing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evaporite-type depositional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environment. One such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important basin is </a:t>
            </a:r>
          </a:p>
          <a:p>
            <a:pPr>
              <a:buFont typeface="Wingdings 3" panose="05040102010807070707" pitchFamily="18" charset="2"/>
              <a:buNone/>
            </a:pPr>
            <a:r>
              <a:rPr lang="en-US" altLang="en-US" sz="2400" b="1">
                <a:solidFill>
                  <a:srgbClr val="0000CC"/>
                </a:solidFill>
                <a:latin typeface="Arial Narrow" panose="020B0606020202030204" pitchFamily="34" charset="0"/>
                <a:sym typeface="Wingdings 3" panose="05040102010807070707" pitchFamily="18" charset="2"/>
              </a:rPr>
              <a:t>     </a:t>
            </a:r>
            <a:r>
              <a:rPr lang="en-US" altLang="en-US" sz="2400" b="1">
                <a:solidFill>
                  <a:srgbClr val="CC0000"/>
                </a:solidFill>
                <a:latin typeface="Arial Narrow" panose="020B0606020202030204" pitchFamily="34" charset="0"/>
                <a:sym typeface="Wingdings 3" panose="05040102010807070707" pitchFamily="18" charset="2"/>
              </a:rPr>
              <a:t>Hanseran Sub-basin</a:t>
            </a:r>
            <a:r>
              <a:rPr lang="en-US" altLang="en-US" sz="2400" b="1">
                <a:solidFill>
                  <a:srgbClr val="0000CC"/>
                </a:solidFill>
                <a:latin typeface="Arial Narrow" panose="020B0606020202030204" pitchFamily="34" charset="0"/>
                <a:sym typeface="Wingdings 3" panose="05040102010807070707" pitchFamily="18" charset="2"/>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F26A7F49-5078-49FD-92E5-E5F09800CBE3}"/>
              </a:ext>
            </a:extLst>
          </p:cNvPr>
          <p:cNvSpPr>
            <a:spLocks noGrp="1" noChangeArrowheads="1"/>
          </p:cNvSpPr>
          <p:nvPr>
            <p:ph type="body" idx="1"/>
          </p:nvPr>
        </p:nvSpPr>
        <p:spPr>
          <a:xfrm>
            <a:off x="1524000" y="152400"/>
            <a:ext cx="9144000" cy="6705600"/>
          </a:xfrm>
        </p:spPr>
        <p:txBody>
          <a:bodyPr>
            <a:normAutofit fontScale="92500" lnSpcReduction="10000"/>
          </a:bodyPr>
          <a:lstStyle/>
          <a:p>
            <a:pPr>
              <a:buFontTx/>
              <a:buNone/>
            </a:pPr>
            <a:r>
              <a:rPr lang="en-US" altLang="en-US"/>
              <a:t>  </a:t>
            </a:r>
          </a:p>
          <a:p>
            <a:pPr>
              <a:buFontTx/>
              <a:buNone/>
            </a:pPr>
            <a:r>
              <a:rPr lang="en-US" altLang="en-US"/>
              <a:t>  </a:t>
            </a:r>
            <a:r>
              <a:rPr lang="en-US" altLang="en-US" b="1">
                <a:solidFill>
                  <a:srgbClr val="990099"/>
                </a:solidFill>
              </a:rPr>
              <a:t>Marwar Supergroup includes three</a:t>
            </a:r>
          </a:p>
          <a:p>
            <a:pPr>
              <a:buFontTx/>
              <a:buNone/>
            </a:pPr>
            <a:r>
              <a:rPr lang="en-US" altLang="en-US" b="1">
                <a:solidFill>
                  <a:srgbClr val="990099"/>
                </a:solidFill>
              </a:rPr>
              <a:t>  lithostartigraphic units:</a:t>
            </a:r>
            <a:r>
              <a:rPr lang="en-US" altLang="en-US" b="1"/>
              <a:t> </a:t>
            </a:r>
          </a:p>
          <a:p>
            <a:pPr>
              <a:buFontTx/>
              <a:buNone/>
            </a:pPr>
            <a:r>
              <a:rPr lang="en-US" altLang="en-US"/>
              <a:t>  </a:t>
            </a:r>
            <a:r>
              <a:rPr lang="en-US" altLang="en-US">
                <a:solidFill>
                  <a:srgbClr val="FF0000"/>
                </a:solidFill>
              </a:rPr>
              <a:t>*************************************************************</a:t>
            </a:r>
          </a:p>
          <a:p>
            <a:pPr>
              <a:buFontTx/>
              <a:buNone/>
            </a:pPr>
            <a:r>
              <a:rPr lang="en-US" altLang="en-US"/>
              <a:t>   </a:t>
            </a:r>
            <a:r>
              <a:rPr lang="en-US" altLang="en-US" b="1">
                <a:solidFill>
                  <a:srgbClr val="3333FF"/>
                </a:solidFill>
              </a:rPr>
              <a:t>Main Marwar Basin</a:t>
            </a:r>
            <a:r>
              <a:rPr lang="en-US" altLang="en-US"/>
              <a:t>       </a:t>
            </a:r>
            <a:r>
              <a:rPr lang="en-US" altLang="en-US" b="1">
                <a:solidFill>
                  <a:srgbClr val="3333FF"/>
                </a:solidFill>
              </a:rPr>
              <a:t>Hanseran Sub-basin</a:t>
            </a:r>
          </a:p>
          <a:p>
            <a:pPr>
              <a:buFontTx/>
              <a:buNone/>
            </a:pPr>
            <a:r>
              <a:rPr lang="en-US" altLang="en-US" sz="2000"/>
              <a:t>    _______________________          ____________________________</a:t>
            </a:r>
            <a:r>
              <a:rPr lang="en-US" altLang="en-US"/>
              <a:t>	</a:t>
            </a:r>
          </a:p>
          <a:p>
            <a:pPr>
              <a:buFontTx/>
              <a:buNone/>
            </a:pPr>
            <a:r>
              <a:rPr lang="en-US" altLang="en-US"/>
              <a:t>	</a:t>
            </a:r>
            <a:r>
              <a:rPr lang="en-US" altLang="en-US" b="1">
                <a:solidFill>
                  <a:srgbClr val="006600"/>
                </a:solidFill>
              </a:rPr>
              <a:t>Nagaur Group</a:t>
            </a:r>
          </a:p>
          <a:p>
            <a:pPr>
              <a:buFontTx/>
              <a:buNone/>
            </a:pPr>
            <a:r>
              <a:rPr lang="en-US" altLang="en-US" sz="1800">
                <a:solidFill>
                  <a:srgbClr val="006600"/>
                </a:solidFill>
              </a:rPr>
              <a:t>	</a:t>
            </a:r>
            <a:r>
              <a:rPr lang="en-US" altLang="en-US" sz="1800" b="1">
                <a:solidFill>
                  <a:srgbClr val="006600"/>
                </a:solidFill>
              </a:rPr>
              <a:t>(75-500 m)</a:t>
            </a:r>
          </a:p>
          <a:p>
            <a:pPr>
              <a:buFontTx/>
              <a:buNone/>
            </a:pPr>
            <a:r>
              <a:rPr lang="en-US" altLang="en-US">
                <a:solidFill>
                  <a:srgbClr val="006600"/>
                </a:solidFill>
              </a:rPr>
              <a:t>	</a:t>
            </a:r>
            <a:r>
              <a:rPr lang="en-US" altLang="en-US" b="1">
                <a:solidFill>
                  <a:srgbClr val="006600"/>
                </a:solidFill>
              </a:rPr>
              <a:t>Bilara Group 	        =   Hanseran Evaporite Group</a:t>
            </a:r>
          </a:p>
          <a:p>
            <a:pPr>
              <a:buFontTx/>
              <a:buNone/>
            </a:pPr>
            <a:r>
              <a:rPr lang="en-US" altLang="en-US" sz="1800">
                <a:solidFill>
                  <a:srgbClr val="006600"/>
                </a:solidFill>
              </a:rPr>
              <a:t>	</a:t>
            </a:r>
            <a:r>
              <a:rPr lang="en-US" altLang="en-US" sz="1800" b="1">
                <a:solidFill>
                  <a:srgbClr val="006600"/>
                </a:solidFill>
              </a:rPr>
              <a:t>(100-300 m)</a:t>
            </a:r>
            <a:r>
              <a:rPr lang="en-US" altLang="en-US" sz="1800">
                <a:solidFill>
                  <a:srgbClr val="006600"/>
                </a:solidFill>
              </a:rPr>
              <a:t>		   	       </a:t>
            </a:r>
            <a:r>
              <a:rPr lang="en-US" altLang="en-US" sz="1800" b="1">
                <a:solidFill>
                  <a:srgbClr val="006600"/>
                </a:solidFill>
              </a:rPr>
              <a:t>(103-652 M)</a:t>
            </a:r>
          </a:p>
          <a:p>
            <a:pPr>
              <a:buFontTx/>
              <a:buNone/>
            </a:pPr>
            <a:r>
              <a:rPr lang="en-US" altLang="en-US">
                <a:solidFill>
                  <a:srgbClr val="006600"/>
                </a:solidFill>
              </a:rPr>
              <a:t>	</a:t>
            </a:r>
            <a:r>
              <a:rPr lang="en-US" altLang="en-US" b="1">
                <a:solidFill>
                  <a:srgbClr val="006600"/>
                </a:solidFill>
              </a:rPr>
              <a:t>Jodhpur Group</a:t>
            </a:r>
          </a:p>
          <a:p>
            <a:pPr>
              <a:buFontTx/>
              <a:buNone/>
            </a:pPr>
            <a:r>
              <a:rPr lang="en-US" altLang="en-US" sz="1800">
                <a:solidFill>
                  <a:srgbClr val="006600"/>
                </a:solidFill>
              </a:rPr>
              <a:t>	</a:t>
            </a:r>
            <a:r>
              <a:rPr lang="en-US" altLang="en-US" sz="1800" b="1">
                <a:solidFill>
                  <a:srgbClr val="006600"/>
                </a:solidFill>
              </a:rPr>
              <a:t>(125-240 m)</a:t>
            </a:r>
          </a:p>
          <a:p>
            <a:pPr>
              <a:buFontTx/>
              <a:buNone/>
            </a:pPr>
            <a:r>
              <a:rPr lang="en-US" altLang="en-US" sz="2400">
                <a:solidFill>
                  <a:srgbClr val="FF0000"/>
                </a:solidFill>
              </a:rPr>
              <a:t>~~~~~~~~~~~~~~~~~~~~~~~~~~~~~~~~~~~~~~~~~~~~~~~~~~</a:t>
            </a:r>
          </a:p>
          <a:p>
            <a:pPr>
              <a:buFontTx/>
              <a:buNone/>
            </a:pPr>
            <a:r>
              <a:rPr lang="en-US" altLang="en-US" sz="1800"/>
              <a:t>	        </a:t>
            </a:r>
            <a:r>
              <a:rPr lang="en-US" altLang="en-US" b="1">
                <a:solidFill>
                  <a:srgbClr val="CC0000"/>
                </a:solidFill>
                <a:latin typeface="Arial Narrow" panose="020B0606020202030204" pitchFamily="34" charset="0"/>
              </a:rPr>
              <a:t>Basement rocks (Rhyolites and phyllites</a:t>
            </a:r>
            <a:r>
              <a:rPr lang="en-US" altLang="en-US">
                <a:solidFill>
                  <a:srgbClr val="CC0000"/>
                </a:solidFill>
                <a:latin typeface="Arial Narrow" panose="020B0606020202030204" pitchFamily="34" charset="0"/>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4D19336-E6EA-411F-AC15-ADBE7D23F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733800"/>
            <a:ext cx="4038600" cy="282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a:extLst>
              <a:ext uri="{FF2B5EF4-FFF2-40B4-BE49-F238E27FC236}">
                <a16:creationId xmlns:a16="http://schemas.microsoft.com/office/drawing/2014/main" id="{EAC824A2-268B-4EEE-8809-7B7B7D9E8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57200"/>
            <a:ext cx="4038600" cy="238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5" name="Text Box 7">
            <a:extLst>
              <a:ext uri="{FF2B5EF4-FFF2-40B4-BE49-F238E27FC236}">
                <a16:creationId xmlns:a16="http://schemas.microsoft.com/office/drawing/2014/main" id="{64F4A602-9018-4701-B187-F6A37B3AFD33}"/>
              </a:ext>
            </a:extLst>
          </p:cNvPr>
          <p:cNvSpPr txBox="1">
            <a:spLocks noChangeArrowheads="1"/>
          </p:cNvSpPr>
          <p:nvPr/>
        </p:nvSpPr>
        <p:spPr bwMode="auto">
          <a:xfrm>
            <a:off x="6096000" y="228601"/>
            <a:ext cx="441960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0000CC"/>
                </a:solidFill>
                <a:latin typeface="Arial Narrow" panose="020B0606020202030204" pitchFamily="34" charset="0"/>
              </a:rPr>
              <a:t>The basal </a:t>
            </a:r>
            <a:r>
              <a:rPr lang="en-US" altLang="en-US" sz="2400" b="1">
                <a:solidFill>
                  <a:srgbClr val="990099"/>
                </a:solidFill>
                <a:latin typeface="Arial Narrow" panose="020B0606020202030204" pitchFamily="34" charset="0"/>
              </a:rPr>
              <a:t>Jodhpur Group</a:t>
            </a:r>
            <a:r>
              <a:rPr lang="en-US" altLang="en-US" sz="2400" b="1">
                <a:solidFill>
                  <a:srgbClr val="0000CC"/>
                </a:solidFill>
                <a:latin typeface="Arial Narrow" panose="020B0606020202030204" pitchFamily="34" charset="0"/>
              </a:rPr>
              <a:t> starts</a:t>
            </a:r>
          </a:p>
          <a:p>
            <a:r>
              <a:rPr lang="en-US" altLang="en-US" sz="2400" b="1">
                <a:solidFill>
                  <a:srgbClr val="0000CC"/>
                </a:solidFill>
                <a:latin typeface="Arial Narrow" panose="020B0606020202030204" pitchFamily="34" charset="0"/>
              </a:rPr>
              <a:t>with Pokhran Boulder Bed</a:t>
            </a:r>
            <a:r>
              <a:rPr lang="en-US" altLang="en-US" sz="2400" b="1">
                <a:latin typeface="Arial Narrow" panose="020B0606020202030204" pitchFamily="34" charset="0"/>
              </a:rPr>
              <a:t> </a:t>
            </a:r>
          </a:p>
          <a:p>
            <a:r>
              <a:rPr lang="en-US" altLang="en-US" sz="2400" b="1">
                <a:solidFill>
                  <a:srgbClr val="0000CC"/>
                </a:solidFill>
                <a:latin typeface="Arial Narrow" panose="020B0606020202030204" pitchFamily="34" charset="0"/>
              </a:rPr>
              <a:t>(local ~ 3 m thick heaps, restricted </a:t>
            </a:r>
          </a:p>
          <a:p>
            <a:r>
              <a:rPr lang="en-US" altLang="en-US" sz="2400" b="1">
                <a:solidFill>
                  <a:srgbClr val="0000CC"/>
                </a:solidFill>
                <a:latin typeface="Arial Narrow" panose="020B0606020202030204" pitchFamily="34" charset="0"/>
              </a:rPr>
              <a:t>to the southern fringe of the </a:t>
            </a:r>
          </a:p>
          <a:p>
            <a:r>
              <a:rPr lang="en-US" altLang="en-US" sz="2400" b="1">
                <a:solidFill>
                  <a:srgbClr val="0000CC"/>
                </a:solidFill>
                <a:latin typeface="Arial Narrow" panose="020B0606020202030204" pitchFamily="34" charset="0"/>
              </a:rPr>
              <a:t>Main Marwar Basin). Some author consider this as </a:t>
            </a:r>
            <a:r>
              <a:rPr lang="en-US" altLang="en-US" sz="2400" b="1">
                <a:solidFill>
                  <a:srgbClr val="006600"/>
                </a:solidFill>
                <a:latin typeface="Arial Narrow" panose="020B0606020202030204" pitchFamily="34" charset="0"/>
              </a:rPr>
              <a:t>fluvio-glacial ensemble.</a:t>
            </a:r>
          </a:p>
          <a:p>
            <a:endParaRPr lang="en-US" altLang="en-US">
              <a:solidFill>
                <a:srgbClr val="006600"/>
              </a:solidFill>
            </a:endParaRPr>
          </a:p>
        </p:txBody>
      </p:sp>
      <p:sp>
        <p:nvSpPr>
          <p:cNvPr id="32776" name="Text Box 8">
            <a:extLst>
              <a:ext uri="{FF2B5EF4-FFF2-40B4-BE49-F238E27FC236}">
                <a16:creationId xmlns:a16="http://schemas.microsoft.com/office/drawing/2014/main" id="{7376871B-00F4-4F91-8012-5F4AB3E10EC1}"/>
              </a:ext>
            </a:extLst>
          </p:cNvPr>
          <p:cNvSpPr txBox="1">
            <a:spLocks noChangeArrowheads="1"/>
          </p:cNvSpPr>
          <p:nvPr/>
        </p:nvSpPr>
        <p:spPr bwMode="auto">
          <a:xfrm>
            <a:off x="6324600" y="3733800"/>
            <a:ext cx="4343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0000CC"/>
                </a:solidFill>
                <a:latin typeface="Arial Narrow" panose="020B0606020202030204" pitchFamily="34" charset="0"/>
              </a:rPr>
              <a:t>The overlying </a:t>
            </a:r>
            <a:r>
              <a:rPr lang="en-US" altLang="en-US" sz="2400" b="1">
                <a:solidFill>
                  <a:srgbClr val="990099"/>
                </a:solidFill>
                <a:latin typeface="Arial Narrow" panose="020B0606020202030204" pitchFamily="34" charset="0"/>
              </a:rPr>
              <a:t>Jodhpur Group</a:t>
            </a:r>
            <a:r>
              <a:rPr lang="en-US" altLang="en-US"/>
              <a:t> </a:t>
            </a:r>
            <a:r>
              <a:rPr lang="en-US" altLang="en-US" sz="2400" b="1">
                <a:solidFill>
                  <a:srgbClr val="0000CC"/>
                </a:solidFill>
                <a:latin typeface="Arial Narrow" panose="020B0606020202030204" pitchFamily="34" charset="0"/>
              </a:rPr>
              <a:t>sequence occur creamish to brick red coloured,  well-bedded sandstones Interlayered with shales, siltstone and chert and dolomite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a:extLst>
              <a:ext uri="{FF2B5EF4-FFF2-40B4-BE49-F238E27FC236}">
                <a16:creationId xmlns:a16="http://schemas.microsoft.com/office/drawing/2014/main" id="{CA952BB9-77BA-4E6D-9F50-B30E6BD6A533}"/>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304801"/>
            <a:ext cx="3721100" cy="6126163"/>
          </a:xfrm>
          <a:noFill/>
          <a:ln/>
        </p:spPr>
      </p:pic>
      <p:sp>
        <p:nvSpPr>
          <p:cNvPr id="33799" name="Text Box 7">
            <a:extLst>
              <a:ext uri="{FF2B5EF4-FFF2-40B4-BE49-F238E27FC236}">
                <a16:creationId xmlns:a16="http://schemas.microsoft.com/office/drawing/2014/main" id="{BF097C3E-2B70-4A72-ABE9-2BF46C4B72FD}"/>
              </a:ext>
            </a:extLst>
          </p:cNvPr>
          <p:cNvSpPr txBox="1">
            <a:spLocks noChangeArrowheads="1"/>
          </p:cNvSpPr>
          <p:nvPr/>
        </p:nvSpPr>
        <p:spPr bwMode="auto">
          <a:xfrm>
            <a:off x="3962400" y="838201"/>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3800" name="Text Box 8">
            <a:extLst>
              <a:ext uri="{FF2B5EF4-FFF2-40B4-BE49-F238E27FC236}">
                <a16:creationId xmlns:a16="http://schemas.microsoft.com/office/drawing/2014/main" id="{08E03645-A37D-414B-8DE5-FAF07E6164A9}"/>
              </a:ext>
            </a:extLst>
          </p:cNvPr>
          <p:cNvSpPr txBox="1">
            <a:spLocks noChangeArrowheads="1"/>
          </p:cNvSpPr>
          <p:nvPr/>
        </p:nvSpPr>
        <p:spPr bwMode="auto">
          <a:xfrm>
            <a:off x="7375525" y="2017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33801" name="Text Box 9">
            <a:extLst>
              <a:ext uri="{FF2B5EF4-FFF2-40B4-BE49-F238E27FC236}">
                <a16:creationId xmlns:a16="http://schemas.microsoft.com/office/drawing/2014/main" id="{19B900DE-DA49-4EAB-B25D-CD3BB2AE44CA}"/>
              </a:ext>
            </a:extLst>
          </p:cNvPr>
          <p:cNvSpPr txBox="1">
            <a:spLocks noChangeArrowheads="1"/>
          </p:cNvSpPr>
          <p:nvPr/>
        </p:nvSpPr>
        <p:spPr bwMode="auto">
          <a:xfrm>
            <a:off x="5181600" y="1"/>
            <a:ext cx="5486400"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buFontTx/>
              <a:buChar char="•"/>
            </a:pPr>
            <a:endParaRPr lang="en-US" altLang="en-US" sz="2400" b="1">
              <a:solidFill>
                <a:srgbClr val="0000CC"/>
              </a:solidFill>
            </a:endParaRPr>
          </a:p>
          <a:p>
            <a:pPr>
              <a:buFontTx/>
              <a:buChar char="•"/>
            </a:pPr>
            <a:r>
              <a:rPr lang="en-US" altLang="en-US" sz="2400" b="1">
                <a:solidFill>
                  <a:srgbClr val="0000CC"/>
                </a:solidFill>
              </a:rPr>
              <a:t>Lithostratigraphic column </a:t>
            </a:r>
          </a:p>
          <a:p>
            <a:r>
              <a:rPr lang="en-US" altLang="en-US" sz="2400" b="1">
                <a:solidFill>
                  <a:srgbClr val="0000CC"/>
                </a:solidFill>
              </a:rPr>
              <a:t>    of the </a:t>
            </a:r>
            <a:r>
              <a:rPr lang="en-US" altLang="en-US" sz="2400" b="1">
                <a:solidFill>
                  <a:srgbClr val="990099"/>
                </a:solidFill>
              </a:rPr>
              <a:t>Jodhpur sandstones </a:t>
            </a:r>
          </a:p>
          <a:p>
            <a:r>
              <a:rPr lang="en-US" altLang="en-US" sz="2400" b="1">
                <a:solidFill>
                  <a:srgbClr val="0000CC"/>
                </a:solidFill>
              </a:rPr>
              <a:t>     indicating change of depositional environment with time from Deltaic to Beach and finally to Braided  fluvial.  </a:t>
            </a:r>
          </a:p>
          <a:p>
            <a:pPr>
              <a:buFontTx/>
              <a:buChar char="•"/>
            </a:pPr>
            <a:endParaRPr lang="en-US" altLang="en-US" sz="2400" b="1">
              <a:solidFill>
                <a:srgbClr val="0000CC"/>
              </a:solidFill>
            </a:endParaRPr>
          </a:p>
          <a:p>
            <a:pPr>
              <a:buFontTx/>
              <a:buChar char="•"/>
            </a:pPr>
            <a:r>
              <a:rPr lang="en-US" altLang="en-US" sz="2400" b="1">
                <a:solidFill>
                  <a:srgbClr val="0000CC"/>
                </a:solidFill>
              </a:rPr>
              <a:t>Based on palaeo-current data a northwesterly transport of  siciclastic sediments drawn predominantly from the Aravalli Mountains is suggested. </a:t>
            </a:r>
          </a:p>
          <a:p>
            <a:pPr>
              <a:buFontTx/>
              <a:buChar char="•"/>
            </a:pPr>
            <a:endParaRPr lang="en-US" altLang="en-US" sz="2400" b="1">
              <a:solidFill>
                <a:srgbClr val="0000CC"/>
              </a:solidFill>
            </a:endParaRPr>
          </a:p>
          <a:p>
            <a:pPr>
              <a:buFontTx/>
              <a:buChar char="•"/>
            </a:pPr>
            <a:r>
              <a:rPr lang="en-US" altLang="en-US" sz="2400" b="1">
                <a:solidFill>
                  <a:srgbClr val="0000CC"/>
                </a:solidFill>
              </a:rPr>
              <a:t>The sedimentary ensemble has been described as the cratonic sheet sandstones</a:t>
            </a:r>
          </a:p>
        </p:txBody>
      </p:sp>
      <p:sp>
        <p:nvSpPr>
          <p:cNvPr id="33802" name="Line 10">
            <a:extLst>
              <a:ext uri="{FF2B5EF4-FFF2-40B4-BE49-F238E27FC236}">
                <a16:creationId xmlns:a16="http://schemas.microsoft.com/office/drawing/2014/main" id="{5E64CAB1-6764-4215-9983-70771F0CD1BC}"/>
              </a:ext>
            </a:extLst>
          </p:cNvPr>
          <p:cNvSpPr>
            <a:spLocks noChangeShapeType="1"/>
          </p:cNvSpPr>
          <p:nvPr/>
        </p:nvSpPr>
        <p:spPr bwMode="auto">
          <a:xfrm flipH="1">
            <a:off x="4572000" y="609600"/>
            <a:ext cx="838200"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7808E22C-09F0-4511-A1D5-73D58288C155}"/>
              </a:ext>
            </a:extLst>
          </p:cNvPr>
          <p:cNvSpPr>
            <a:spLocks noGrp="1" noChangeArrowheads="1"/>
          </p:cNvSpPr>
          <p:nvPr>
            <p:ph type="body" idx="1"/>
          </p:nvPr>
        </p:nvSpPr>
        <p:spPr>
          <a:xfrm>
            <a:off x="1524000" y="0"/>
            <a:ext cx="9144000" cy="6858000"/>
          </a:xfrm>
        </p:spPr>
        <p:txBody>
          <a:bodyPr/>
          <a:lstStyle/>
          <a:p>
            <a:endParaRPr lang="en-US" altLang="en-US"/>
          </a:p>
          <a:p>
            <a:r>
              <a:rPr lang="en-US" altLang="en-US" b="1">
                <a:solidFill>
                  <a:srgbClr val="0000CC"/>
                </a:solidFill>
                <a:latin typeface="Arial Narrow" panose="020B0606020202030204" pitchFamily="34" charset="0"/>
              </a:rPr>
              <a:t>The </a:t>
            </a:r>
            <a:r>
              <a:rPr lang="en-US" altLang="en-US" b="1">
                <a:solidFill>
                  <a:srgbClr val="990099"/>
                </a:solidFill>
                <a:latin typeface="Arial Narrow" panose="020B0606020202030204" pitchFamily="34" charset="0"/>
              </a:rPr>
              <a:t>Bilara Group</a:t>
            </a:r>
            <a:r>
              <a:rPr lang="en-US" altLang="en-US" b="1">
                <a:solidFill>
                  <a:srgbClr val="0000CC"/>
                </a:solidFill>
                <a:latin typeface="Arial Narrow" panose="020B0606020202030204" pitchFamily="34" charset="0"/>
              </a:rPr>
              <a:t> </a:t>
            </a:r>
            <a:r>
              <a:rPr lang="en-US" altLang="en-US" b="1">
                <a:solidFill>
                  <a:srgbClr val="0033CC"/>
                </a:solidFill>
                <a:latin typeface="Arial Narrow" panose="020B0606020202030204" pitchFamily="34" charset="0"/>
              </a:rPr>
              <a:t>overlying the</a:t>
            </a:r>
            <a:r>
              <a:rPr lang="en-US" altLang="en-US" b="1">
                <a:solidFill>
                  <a:srgbClr val="0000CC"/>
                </a:solidFill>
                <a:latin typeface="Arial Narrow" panose="020B0606020202030204" pitchFamily="34" charset="0"/>
              </a:rPr>
              <a:t> </a:t>
            </a:r>
            <a:r>
              <a:rPr lang="en-US" altLang="en-US" b="1">
                <a:solidFill>
                  <a:srgbClr val="0033CC"/>
                </a:solidFill>
                <a:latin typeface="Arial Narrow" panose="020B0606020202030204" pitchFamily="34" charset="0"/>
              </a:rPr>
              <a:t>Jodhpur Group typically</a:t>
            </a:r>
            <a:r>
              <a:rPr lang="en-US" altLang="en-US" b="1">
                <a:solidFill>
                  <a:srgbClr val="0000CC"/>
                </a:solidFill>
                <a:latin typeface="Arial Narrow" panose="020B0606020202030204" pitchFamily="34" charset="0"/>
              </a:rPr>
              <a:t> represents a carbonate sequence. </a:t>
            </a:r>
          </a:p>
          <a:p>
            <a:endParaRPr lang="en-US" altLang="en-US" b="1">
              <a:solidFill>
                <a:srgbClr val="0000CC"/>
              </a:solidFill>
              <a:latin typeface="Arial Narrow" panose="020B0606020202030204" pitchFamily="34" charset="0"/>
            </a:endParaRPr>
          </a:p>
          <a:p>
            <a:r>
              <a:rPr lang="en-US" altLang="en-US" b="1">
                <a:solidFill>
                  <a:srgbClr val="0000CC"/>
                </a:solidFill>
                <a:latin typeface="Arial Narrow" panose="020B0606020202030204" pitchFamily="34" charset="0"/>
              </a:rPr>
              <a:t>Drill hole data indicate thinning of the rock group in northwesterly direction.  </a:t>
            </a:r>
          </a:p>
          <a:p>
            <a:endParaRPr lang="en-US" altLang="en-US" b="1">
              <a:solidFill>
                <a:srgbClr val="0000CC"/>
              </a:solidFill>
              <a:latin typeface="Arial Narrow" panose="020B0606020202030204" pitchFamily="34" charset="0"/>
            </a:endParaRPr>
          </a:p>
          <a:p>
            <a:r>
              <a:rPr lang="en-US" altLang="en-US" b="1">
                <a:solidFill>
                  <a:srgbClr val="0000CC"/>
                </a:solidFill>
                <a:latin typeface="Arial Narrow" panose="020B0606020202030204" pitchFamily="34" charset="0"/>
              </a:rPr>
              <a:t>Carbon isotope profile shows marked oscillations with  broadly negative δ</a:t>
            </a:r>
            <a:r>
              <a:rPr lang="en-US" altLang="en-US" b="1" baseline="30000">
                <a:solidFill>
                  <a:srgbClr val="0000CC"/>
                </a:solidFill>
                <a:latin typeface="Arial Narrow" panose="020B0606020202030204" pitchFamily="34" charset="0"/>
              </a:rPr>
              <a:t>13</a:t>
            </a:r>
            <a:r>
              <a:rPr lang="en-US" altLang="en-US" b="1">
                <a:solidFill>
                  <a:srgbClr val="0000CC"/>
                </a:solidFill>
                <a:latin typeface="Arial Narrow" panose="020B0606020202030204" pitchFamily="34" charset="0"/>
              </a:rPr>
              <a:t>C values  (ranging between &lt;- 4.3 to -6.5 </a:t>
            </a:r>
            <a:r>
              <a:rPr lang="en-US" altLang="en-US" b="1" baseline="30000">
                <a:solidFill>
                  <a:srgbClr val="0000CC"/>
                </a:solidFill>
                <a:latin typeface="Arial Narrow" panose="020B0606020202030204" pitchFamily="34" charset="0"/>
              </a:rPr>
              <a:t>0</a:t>
            </a:r>
            <a:r>
              <a:rPr lang="en-US" altLang="en-US" b="1">
                <a:solidFill>
                  <a:srgbClr val="0000CC"/>
                </a:solidFill>
                <a:latin typeface="Arial Narrow" panose="020B0606020202030204" pitchFamily="34" charset="0"/>
              </a:rPr>
              <a:t>/</a:t>
            </a:r>
            <a:r>
              <a:rPr lang="en-US" altLang="en-US" b="1" baseline="-25000">
                <a:solidFill>
                  <a:srgbClr val="0000CC"/>
                </a:solidFill>
                <a:latin typeface="Arial Narrow" panose="020B0606020202030204" pitchFamily="34" charset="0"/>
              </a:rPr>
              <a:t>00 </a:t>
            </a:r>
            <a:r>
              <a:rPr lang="en-US" altLang="en-US" b="1">
                <a:solidFill>
                  <a:srgbClr val="0000CC"/>
                </a:solidFill>
                <a:latin typeface="Arial Narrow" panose="020B0606020202030204" pitchFamily="34" charset="0"/>
              </a:rPr>
              <a:t>, PDB). </a:t>
            </a:r>
          </a:p>
          <a:p>
            <a:pPr>
              <a:buFontTx/>
              <a:buNone/>
            </a:pPr>
            <a:endParaRPr lang="en-US" altLang="en-US" b="1">
              <a:solidFill>
                <a:srgbClr val="0000CC"/>
              </a:solidFill>
              <a:latin typeface="Arial Narrow" panose="020B0606020202030204" pitchFamily="34" charset="0"/>
            </a:endParaRPr>
          </a:p>
          <a:p>
            <a:r>
              <a:rPr lang="en-US" altLang="en-US" b="1">
                <a:solidFill>
                  <a:srgbClr val="0000CC"/>
                </a:solidFill>
                <a:latin typeface="Arial Narrow" panose="020B0606020202030204" pitchFamily="34" charset="0"/>
              </a:rPr>
              <a:t>Several forms of stromatolites are reported from the Bilara carbonates. </a:t>
            </a:r>
            <a:endParaRPr lang="el-GR" altLang="en-US" b="1">
              <a:solidFill>
                <a:srgbClr val="0000CC"/>
              </a:solidFill>
              <a:latin typeface="Arial Narrow" panose="020B0606020202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a:extLst>
              <a:ext uri="{FF2B5EF4-FFF2-40B4-BE49-F238E27FC236}">
                <a16:creationId xmlns:a16="http://schemas.microsoft.com/office/drawing/2014/main" id="{46BFB162-BB07-438B-807D-410FD48262B8}"/>
              </a:ext>
            </a:extLst>
          </p:cNvPr>
          <p:cNvSpPr>
            <a:spLocks noGrp="1" noChangeArrowheads="1"/>
          </p:cNvSpPr>
          <p:nvPr>
            <p:ph type="body" idx="1"/>
          </p:nvPr>
        </p:nvSpPr>
        <p:spPr>
          <a:xfrm>
            <a:off x="1524000" y="228601"/>
            <a:ext cx="9144000" cy="5287963"/>
          </a:xfrm>
        </p:spPr>
        <p:txBody>
          <a:bodyPr>
            <a:normAutofit fontScale="92500" lnSpcReduction="20000"/>
          </a:bodyPr>
          <a:lstStyle/>
          <a:p>
            <a:pPr>
              <a:lnSpc>
                <a:spcPct val="80000"/>
              </a:lnSpc>
            </a:pPr>
            <a:r>
              <a:rPr lang="en-US" altLang="en-US" b="1">
                <a:solidFill>
                  <a:srgbClr val="003399"/>
                </a:solidFill>
                <a:latin typeface="Arial Narrow" panose="020B0606020202030204" pitchFamily="34" charset="0"/>
              </a:rPr>
              <a:t>Occurring only as sub-crops and considered coeval with </a:t>
            </a:r>
          </a:p>
          <a:p>
            <a:pPr>
              <a:lnSpc>
                <a:spcPct val="80000"/>
              </a:lnSpc>
              <a:buFontTx/>
              <a:buNone/>
            </a:pPr>
            <a:r>
              <a:rPr lang="en-US" altLang="en-US" b="1">
                <a:solidFill>
                  <a:srgbClr val="003399"/>
                </a:solidFill>
                <a:latin typeface="Arial Narrow" panose="020B0606020202030204" pitchFamily="34" charset="0"/>
              </a:rPr>
              <a:t>     Bilara Group, </a:t>
            </a:r>
            <a:r>
              <a:rPr lang="en-US" altLang="en-US" b="1">
                <a:solidFill>
                  <a:srgbClr val="990099"/>
                </a:solidFill>
                <a:latin typeface="Arial Narrow" panose="020B0606020202030204" pitchFamily="34" charset="0"/>
              </a:rPr>
              <a:t>Hansreran Evaporite Group </a:t>
            </a:r>
            <a:r>
              <a:rPr lang="en-US" altLang="en-US" b="1">
                <a:solidFill>
                  <a:srgbClr val="003399"/>
                </a:solidFill>
                <a:latin typeface="Arial Narrow" panose="020B0606020202030204" pitchFamily="34" charset="0"/>
              </a:rPr>
              <a:t>is correlated with </a:t>
            </a:r>
          </a:p>
          <a:p>
            <a:pPr>
              <a:lnSpc>
                <a:spcPct val="80000"/>
              </a:lnSpc>
              <a:buFontTx/>
              <a:buNone/>
            </a:pPr>
            <a:r>
              <a:rPr lang="en-US" altLang="en-US" b="1">
                <a:solidFill>
                  <a:srgbClr val="003399"/>
                </a:solidFill>
                <a:latin typeface="Arial Narrow" panose="020B0606020202030204" pitchFamily="34" charset="0"/>
              </a:rPr>
              <a:t>     similar succession in sub-Himalayan Pakistan. </a:t>
            </a:r>
          </a:p>
          <a:p>
            <a:pPr>
              <a:lnSpc>
                <a:spcPct val="80000"/>
              </a:lnSpc>
              <a:buFontTx/>
              <a:buNone/>
            </a:pPr>
            <a:endParaRPr lang="en-US" altLang="en-US" b="1">
              <a:solidFill>
                <a:srgbClr val="003399"/>
              </a:solidFill>
              <a:latin typeface="Arial Narrow" panose="020B0606020202030204" pitchFamily="34" charset="0"/>
            </a:endParaRPr>
          </a:p>
          <a:p>
            <a:pPr>
              <a:lnSpc>
                <a:spcPct val="80000"/>
              </a:lnSpc>
            </a:pPr>
            <a:r>
              <a:rPr lang="en-US" altLang="en-US" b="1">
                <a:solidFill>
                  <a:srgbClr val="003399"/>
                </a:solidFill>
                <a:latin typeface="Arial Narrow" panose="020B0606020202030204" pitchFamily="34" charset="0"/>
              </a:rPr>
              <a:t>Contains seven cycles of halite formation alternating with </a:t>
            </a:r>
          </a:p>
          <a:p>
            <a:pPr>
              <a:lnSpc>
                <a:spcPct val="80000"/>
              </a:lnSpc>
              <a:buFontTx/>
              <a:buNone/>
            </a:pPr>
            <a:r>
              <a:rPr lang="en-US" altLang="en-US" b="1">
                <a:solidFill>
                  <a:srgbClr val="003399"/>
                </a:solidFill>
                <a:latin typeface="Arial Narrow" panose="020B0606020202030204" pitchFamily="34" charset="0"/>
              </a:rPr>
              <a:t>    carbonate and/ or anhydrite. </a:t>
            </a:r>
          </a:p>
          <a:p>
            <a:pPr>
              <a:lnSpc>
                <a:spcPct val="80000"/>
              </a:lnSpc>
              <a:buFontTx/>
              <a:buNone/>
            </a:pPr>
            <a:endParaRPr lang="en-US" altLang="en-US" b="1">
              <a:solidFill>
                <a:srgbClr val="003399"/>
              </a:solidFill>
              <a:latin typeface="Arial Narrow" panose="020B0606020202030204" pitchFamily="34" charset="0"/>
            </a:endParaRPr>
          </a:p>
          <a:p>
            <a:pPr>
              <a:lnSpc>
                <a:spcPct val="80000"/>
              </a:lnSpc>
            </a:pPr>
            <a:r>
              <a:rPr lang="en-US" altLang="en-US" b="1">
                <a:solidFill>
                  <a:srgbClr val="003399"/>
                </a:solidFill>
                <a:latin typeface="Arial Narrow" panose="020B0606020202030204" pitchFamily="34" charset="0"/>
              </a:rPr>
              <a:t>Presence of reddish and purple-brown clay beds with evaporite suggests arid, oxidising shallow water environment. </a:t>
            </a:r>
          </a:p>
          <a:p>
            <a:pPr>
              <a:lnSpc>
                <a:spcPct val="80000"/>
              </a:lnSpc>
              <a:buFontTx/>
              <a:buNone/>
            </a:pPr>
            <a:r>
              <a:rPr lang="en-US" altLang="en-US" b="1">
                <a:solidFill>
                  <a:srgbClr val="003399"/>
                </a:solidFill>
                <a:latin typeface="Arial Narrow" panose="020B0606020202030204" pitchFamily="34" charset="0"/>
              </a:rPr>
              <a:t>     By contrast, repeated presence of halite-free stromatolitic carbonate is indicative of influx of water in the basin. </a:t>
            </a:r>
          </a:p>
          <a:p>
            <a:pPr>
              <a:lnSpc>
                <a:spcPct val="80000"/>
              </a:lnSpc>
              <a:buFontTx/>
              <a:buNone/>
            </a:pPr>
            <a:endParaRPr lang="en-US" altLang="en-US" b="1">
              <a:solidFill>
                <a:srgbClr val="003399"/>
              </a:solidFill>
              <a:latin typeface="Arial Narrow" panose="020B0606020202030204" pitchFamily="34" charset="0"/>
            </a:endParaRPr>
          </a:p>
          <a:p>
            <a:pPr>
              <a:lnSpc>
                <a:spcPct val="80000"/>
              </a:lnSpc>
            </a:pPr>
            <a:r>
              <a:rPr lang="en-US" altLang="en-US" b="1">
                <a:solidFill>
                  <a:srgbClr val="003399"/>
                </a:solidFill>
                <a:latin typeface="Arial Narrow" panose="020B0606020202030204" pitchFamily="34" charset="0"/>
              </a:rPr>
              <a:t>Though considered coeval, </a:t>
            </a:r>
            <a:r>
              <a:rPr lang="en-US" altLang="en-US" b="1">
                <a:solidFill>
                  <a:srgbClr val="990099"/>
                </a:solidFill>
                <a:latin typeface="Arial Narrow" panose="020B0606020202030204" pitchFamily="34" charset="0"/>
              </a:rPr>
              <a:t>Hanseran Evaporite Group</a:t>
            </a:r>
            <a:r>
              <a:rPr lang="en-US" altLang="en-US" b="1">
                <a:solidFill>
                  <a:srgbClr val="003399"/>
                </a:solidFill>
                <a:latin typeface="Arial Narrow" panose="020B0606020202030204" pitchFamily="34" charset="0"/>
              </a:rPr>
              <a:t> possibly post-date main transgressive facies of Bilara carbonates in the south.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6" name="TextBox 6165"/>
          <p:cNvSpPr txBox="1"/>
          <p:nvPr/>
        </p:nvSpPr>
        <p:spPr>
          <a:xfrm>
            <a:off x="6676866" y="1619077"/>
            <a:ext cx="3941984" cy="4832092"/>
          </a:xfrm>
          <a:prstGeom prst="rect">
            <a:avLst/>
          </a:prstGeom>
          <a:noFill/>
        </p:spPr>
        <p:txBody>
          <a:bodyPr wrap="square" rtlCol="0">
            <a:spAutoFit/>
          </a:bodyPr>
          <a:lstStyle/>
          <a:p>
            <a:pPr>
              <a:lnSpc>
                <a:spcPct val="150000"/>
              </a:lnSpc>
            </a:pPr>
            <a:r>
              <a:rPr lang="en-US" sz="2800" dirty="0">
                <a:solidFill>
                  <a:srgbClr val="FF0000"/>
                </a:solidFill>
                <a:effectLst>
                  <a:outerShdw blurRad="38100" dist="38100" dir="2700000" algn="tl">
                    <a:srgbClr val="000000">
                      <a:alpha val="43137"/>
                    </a:srgbClr>
                  </a:outerShdw>
                </a:effectLst>
              </a:rPr>
              <a:t>7. </a:t>
            </a:r>
            <a:r>
              <a:rPr lang="en-US" sz="2800" dirty="0" err="1">
                <a:solidFill>
                  <a:schemeClr val="bg1"/>
                </a:solidFill>
                <a:effectLst>
                  <a:outerShdw blurRad="38100" dist="38100" dir="2700000" algn="tl">
                    <a:srgbClr val="000000">
                      <a:alpha val="43137"/>
                    </a:srgbClr>
                  </a:outerShdw>
                </a:effectLst>
              </a:rPr>
              <a:t>Marwar</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Supergroup</a:t>
            </a:r>
            <a:endParaRPr lang="en-US" sz="2800" dirty="0">
              <a:solidFill>
                <a:schemeClr val="bg1"/>
              </a:solidFill>
              <a:effectLst>
                <a:outerShdw blurRad="38100" dist="38100" dir="2700000" algn="tl">
                  <a:srgbClr val="000000">
                    <a:alpha val="43137"/>
                  </a:srgbClr>
                </a:outerShdw>
              </a:effectLst>
            </a:endParaRPr>
          </a:p>
          <a:p>
            <a:pPr>
              <a:lnSpc>
                <a:spcPct val="150000"/>
              </a:lnSpc>
            </a:pPr>
            <a:r>
              <a:rPr lang="en-US" sz="2800" dirty="0">
                <a:solidFill>
                  <a:srgbClr val="FF0000"/>
                </a:solidFill>
                <a:effectLst>
                  <a:outerShdw blurRad="38100" dist="38100" dir="2700000" algn="tl">
                    <a:srgbClr val="000000">
                      <a:alpha val="43137"/>
                    </a:srgbClr>
                  </a:outerShdw>
                </a:effectLst>
              </a:rPr>
              <a:t>6. </a:t>
            </a:r>
            <a:r>
              <a:rPr lang="en-US" sz="2800" dirty="0" err="1">
                <a:solidFill>
                  <a:schemeClr val="bg1"/>
                </a:solidFill>
                <a:effectLst>
                  <a:outerShdw blurRad="38100" dist="38100" dir="2700000" algn="tl">
                    <a:srgbClr val="000000">
                      <a:alpha val="43137"/>
                    </a:srgbClr>
                  </a:outerShdw>
                </a:effectLst>
              </a:rPr>
              <a:t>Malani</a:t>
            </a:r>
            <a:r>
              <a:rPr lang="en-US" sz="2800" dirty="0">
                <a:solidFill>
                  <a:schemeClr val="bg1"/>
                </a:solidFill>
                <a:effectLst>
                  <a:outerShdw blurRad="38100" dist="38100" dir="2700000" algn="tl">
                    <a:srgbClr val="000000">
                      <a:alpha val="43137"/>
                    </a:srgbClr>
                  </a:outerShdw>
                </a:effectLst>
              </a:rPr>
              <a:t> Group </a:t>
            </a:r>
          </a:p>
          <a:p>
            <a:pPr>
              <a:lnSpc>
                <a:spcPct val="150000"/>
              </a:lnSpc>
            </a:pPr>
            <a:r>
              <a:rPr lang="en-US" sz="2800" dirty="0">
                <a:solidFill>
                  <a:srgbClr val="FF0000"/>
                </a:solidFill>
                <a:effectLst>
                  <a:outerShdw blurRad="38100" dist="38100" dir="2700000" algn="tl">
                    <a:srgbClr val="000000">
                      <a:alpha val="43137"/>
                    </a:srgbClr>
                  </a:outerShdw>
                </a:effectLst>
              </a:rPr>
              <a:t>5. </a:t>
            </a:r>
            <a:r>
              <a:rPr lang="en-US" sz="2800" dirty="0" err="1">
                <a:solidFill>
                  <a:schemeClr val="bg1"/>
                </a:solidFill>
                <a:effectLst>
                  <a:outerShdw blurRad="38100" dist="38100" dir="2700000" algn="tl">
                    <a:srgbClr val="000000">
                      <a:alpha val="43137"/>
                    </a:srgbClr>
                  </a:outerShdw>
                </a:effectLst>
              </a:rPr>
              <a:t>Erinpura</a:t>
            </a:r>
            <a:r>
              <a:rPr lang="en-US" sz="2800" dirty="0">
                <a:solidFill>
                  <a:schemeClr val="bg1"/>
                </a:solidFill>
                <a:effectLst>
                  <a:outerShdw blurRad="38100" dist="38100" dir="2700000" algn="tl">
                    <a:srgbClr val="000000">
                      <a:alpha val="43137"/>
                    </a:srgbClr>
                  </a:outerShdw>
                </a:effectLst>
              </a:rPr>
              <a:t> Granite</a:t>
            </a:r>
            <a:endParaRPr lang="en-GB" sz="2800" dirty="0">
              <a:solidFill>
                <a:schemeClr val="bg1"/>
              </a:solidFill>
              <a:effectLst>
                <a:outerShdw blurRad="38100" dist="38100" dir="2700000" algn="tl">
                  <a:srgbClr val="000000">
                    <a:alpha val="43137"/>
                  </a:srgbClr>
                </a:outerShdw>
              </a:effectLst>
            </a:endParaRPr>
          </a:p>
          <a:p>
            <a:pPr>
              <a:lnSpc>
                <a:spcPct val="150000"/>
              </a:lnSpc>
            </a:pPr>
            <a:r>
              <a:rPr lang="en-US" sz="2800" dirty="0">
                <a:solidFill>
                  <a:srgbClr val="FF0000"/>
                </a:solidFill>
                <a:effectLst>
                  <a:outerShdw blurRad="38100" dist="38100" dir="2700000" algn="tl">
                    <a:srgbClr val="000000">
                      <a:alpha val="43137"/>
                    </a:srgbClr>
                  </a:outerShdw>
                </a:effectLst>
              </a:rPr>
              <a:t>4. </a:t>
            </a:r>
            <a:r>
              <a:rPr lang="en-US" sz="2800" dirty="0" err="1">
                <a:solidFill>
                  <a:schemeClr val="bg1"/>
                </a:solidFill>
                <a:effectLst>
                  <a:outerShdw blurRad="38100" dist="38100" dir="2700000" algn="tl">
                    <a:srgbClr val="000000">
                      <a:alpha val="43137"/>
                    </a:srgbClr>
                  </a:outerShdw>
                </a:effectLst>
              </a:rPr>
              <a:t>Sirohi</a:t>
            </a:r>
            <a:r>
              <a:rPr lang="en-US" sz="2800" dirty="0">
                <a:solidFill>
                  <a:schemeClr val="bg1"/>
                </a:solidFill>
                <a:effectLst>
                  <a:outerShdw blurRad="38100" dist="38100" dir="2700000" algn="tl">
                    <a:srgbClr val="000000">
                      <a:alpha val="43137"/>
                    </a:srgbClr>
                  </a:outerShdw>
                </a:effectLst>
              </a:rPr>
              <a:t> Group</a:t>
            </a:r>
          </a:p>
          <a:p>
            <a:pPr>
              <a:lnSpc>
                <a:spcPct val="150000"/>
              </a:lnSpc>
            </a:pPr>
            <a:r>
              <a:rPr lang="en-US" sz="2800" dirty="0">
                <a:solidFill>
                  <a:srgbClr val="FF0000"/>
                </a:solidFill>
                <a:effectLst>
                  <a:outerShdw blurRad="38100" dist="38100" dir="2700000" algn="tl">
                    <a:srgbClr val="000000">
                      <a:alpha val="43137"/>
                    </a:srgbClr>
                  </a:outerShdw>
                </a:effectLst>
              </a:rPr>
              <a:t>3. </a:t>
            </a:r>
            <a:r>
              <a:rPr lang="en-US" sz="2800" dirty="0">
                <a:solidFill>
                  <a:schemeClr val="bg1"/>
                </a:solidFill>
                <a:effectLst>
                  <a:outerShdw blurRad="38100" dist="38100" dir="2700000" algn="tl">
                    <a:srgbClr val="000000">
                      <a:alpha val="43137"/>
                    </a:srgbClr>
                  </a:outerShdw>
                </a:effectLst>
              </a:rPr>
              <a:t>Delhi </a:t>
            </a:r>
            <a:r>
              <a:rPr lang="en-US" sz="2800" dirty="0" err="1">
                <a:solidFill>
                  <a:schemeClr val="bg1"/>
                </a:solidFill>
                <a:effectLst>
                  <a:outerShdw blurRad="38100" dist="38100" dir="2700000" algn="tl">
                    <a:srgbClr val="000000">
                      <a:alpha val="43137"/>
                    </a:srgbClr>
                  </a:outerShdw>
                </a:effectLst>
              </a:rPr>
              <a:t>Supergroup</a:t>
            </a:r>
            <a:r>
              <a:rPr lang="en-US" sz="2800" dirty="0">
                <a:solidFill>
                  <a:schemeClr val="bg1"/>
                </a:solidFill>
                <a:effectLst>
                  <a:outerShdw blurRad="38100" dist="38100" dir="2700000" algn="tl">
                    <a:srgbClr val="000000">
                      <a:alpha val="43137"/>
                    </a:srgbClr>
                  </a:outerShdw>
                </a:effectLst>
              </a:rPr>
              <a:t> </a:t>
            </a:r>
          </a:p>
          <a:p>
            <a:pPr>
              <a:lnSpc>
                <a:spcPct val="150000"/>
              </a:lnSpc>
            </a:pPr>
            <a:r>
              <a:rPr lang="en-US" sz="2800" dirty="0">
                <a:solidFill>
                  <a:srgbClr val="FF0000"/>
                </a:solidFill>
                <a:effectLst>
                  <a:outerShdw blurRad="38100" dist="38100" dir="2700000" algn="tl">
                    <a:srgbClr val="000000">
                      <a:alpha val="43137"/>
                    </a:srgbClr>
                  </a:outerShdw>
                </a:effectLst>
              </a:rPr>
              <a:t>2. </a:t>
            </a:r>
            <a:r>
              <a:rPr lang="en-US" sz="2800" dirty="0" err="1">
                <a:solidFill>
                  <a:schemeClr val="bg1"/>
                </a:solidFill>
                <a:effectLst>
                  <a:outerShdw blurRad="38100" dist="38100" dir="2700000" algn="tl">
                    <a:srgbClr val="000000">
                      <a:alpha val="43137"/>
                    </a:srgbClr>
                  </a:outerShdw>
                </a:effectLst>
              </a:rPr>
              <a:t>Aravalli</a:t>
            </a:r>
            <a:r>
              <a:rPr lang="en-US" sz="2800" dirty="0">
                <a:solidFill>
                  <a:schemeClr val="bg1"/>
                </a:solidFill>
                <a:effectLst>
                  <a:outerShdw blurRad="38100" dist="38100" dir="2700000" algn="tl">
                    <a:srgbClr val="000000">
                      <a:alpha val="43137"/>
                    </a:srgbClr>
                  </a:outerShdw>
                </a:effectLst>
              </a:rPr>
              <a:t> </a:t>
            </a:r>
            <a:r>
              <a:rPr lang="en-US" sz="2800" dirty="0" err="1">
                <a:solidFill>
                  <a:schemeClr val="bg1"/>
                </a:solidFill>
                <a:effectLst>
                  <a:outerShdw blurRad="38100" dist="38100" dir="2700000" algn="tl">
                    <a:srgbClr val="000000">
                      <a:alpha val="43137"/>
                    </a:srgbClr>
                  </a:outerShdw>
                </a:effectLst>
              </a:rPr>
              <a:t>Supergroup</a:t>
            </a:r>
            <a:endParaRPr lang="en-US" sz="2800" dirty="0">
              <a:solidFill>
                <a:schemeClr val="bg1"/>
              </a:solidFill>
              <a:effectLst>
                <a:outerShdw blurRad="38100" dist="38100" dir="2700000" algn="tl">
                  <a:srgbClr val="000000">
                    <a:alpha val="43137"/>
                  </a:srgbClr>
                </a:outerShdw>
              </a:effectLst>
            </a:endParaRPr>
          </a:p>
          <a:p>
            <a:r>
              <a:rPr lang="en-US" sz="2800" dirty="0">
                <a:solidFill>
                  <a:srgbClr val="FF0000"/>
                </a:solidFill>
                <a:effectLst>
                  <a:outerShdw blurRad="38100" dist="38100" dir="2700000" algn="tl">
                    <a:srgbClr val="000000">
                      <a:alpha val="43137"/>
                    </a:srgbClr>
                  </a:outerShdw>
                </a:effectLst>
              </a:rPr>
              <a:t>1,1A </a:t>
            </a:r>
            <a:r>
              <a:rPr lang="en-US" sz="2800" dirty="0" err="1">
                <a:solidFill>
                  <a:schemeClr val="bg1"/>
                </a:solidFill>
                <a:effectLst>
                  <a:outerShdw blurRad="38100" dist="38100" dir="2700000" algn="tl">
                    <a:srgbClr val="000000">
                      <a:alpha val="43137"/>
                    </a:srgbClr>
                  </a:outerShdw>
                </a:effectLst>
              </a:rPr>
              <a:t>Archaean</a:t>
            </a:r>
            <a:r>
              <a:rPr lang="en-US" sz="2800" dirty="0">
                <a:solidFill>
                  <a:schemeClr val="bg1"/>
                </a:solidFill>
                <a:effectLst>
                  <a:outerShdw blurRad="38100" dist="38100" dir="2700000" algn="tl">
                    <a:srgbClr val="000000">
                      <a:alpha val="43137"/>
                    </a:srgbClr>
                  </a:outerShdw>
                </a:effectLst>
              </a:rPr>
              <a:t> Basement </a:t>
            </a:r>
          </a:p>
          <a:p>
            <a:r>
              <a:rPr lang="en-US" sz="2800" dirty="0">
                <a:solidFill>
                  <a:schemeClr val="bg1"/>
                </a:solidFill>
                <a:effectLst>
                  <a:outerShdw blurRad="38100" dist="38100" dir="2700000" algn="tl">
                    <a:srgbClr val="000000">
                      <a:alpha val="43137"/>
                    </a:srgbClr>
                  </a:outerShdw>
                </a:effectLst>
              </a:rPr>
              <a:t>   (</a:t>
            </a:r>
            <a:r>
              <a:rPr lang="en-US" sz="2800" dirty="0">
                <a:solidFill>
                  <a:schemeClr val="accent2">
                    <a:lumMod val="40000"/>
                    <a:lumOff val="60000"/>
                  </a:schemeClr>
                </a:solidFill>
                <a:effectLst>
                  <a:outerShdw blurRad="38100" dist="38100" dir="2700000" algn="tl">
                    <a:srgbClr val="000000">
                      <a:alpha val="43137"/>
                    </a:srgbClr>
                  </a:outerShdw>
                </a:effectLst>
              </a:rPr>
              <a:t>partially reconstituted</a:t>
            </a:r>
            <a:r>
              <a:rPr lang="en-US" sz="2800" dirty="0">
                <a:solidFill>
                  <a:schemeClr val="bg1"/>
                </a:solidFill>
                <a:effectLst>
                  <a:outerShdw blurRad="38100" dist="38100" dir="2700000" algn="tl">
                    <a:srgbClr val="000000">
                      <a:alpha val="43137"/>
                    </a:srgbClr>
                  </a:outerShdw>
                </a:effectLst>
              </a:rPr>
              <a:t>)</a:t>
            </a:r>
            <a:endParaRPr lang="en-GB" sz="2800"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6676867" y="152401"/>
            <a:ext cx="3686334" cy="1015663"/>
          </a:xfrm>
          <a:prstGeom prst="rect">
            <a:avLst/>
          </a:prstGeom>
          <a:noFill/>
        </p:spPr>
        <p:txBody>
          <a:bodyPr wrap="square" rtlCol="0">
            <a:spAutoFit/>
          </a:bodyPr>
          <a:lstStyle/>
          <a:p>
            <a:r>
              <a:rPr lang="en-US" sz="2800" dirty="0">
                <a:solidFill>
                  <a:srgbClr val="FFFF00"/>
                </a:solidFill>
                <a:latin typeface="Arial Narrow" pitchFamily="34" charset="0"/>
              </a:rPr>
              <a:t>Aravalli Protocontinent constitutes of - </a:t>
            </a:r>
            <a:r>
              <a:rPr lang="en-US" sz="3200" dirty="0">
                <a:solidFill>
                  <a:srgbClr val="FFFF00"/>
                </a:solidFill>
                <a:latin typeface="Arial Narrow" pitchFamily="34" charset="0"/>
              </a:rPr>
              <a:t> </a:t>
            </a:r>
            <a:endParaRPr lang="en-GB" sz="3200" dirty="0">
              <a:solidFill>
                <a:srgbClr val="FFFF00"/>
              </a:solidFill>
              <a:latin typeface="Arial Narrow" pitchFamily="34" charset="0"/>
            </a:endParaRPr>
          </a:p>
        </p:txBody>
      </p:sp>
      <p:pic>
        <p:nvPicPr>
          <p:cNvPr id="2050" name="Picture 2" descr="C:\Users\abr\Desktop\aravalli protocontin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710" y="206854"/>
            <a:ext cx="4946126" cy="634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809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700A1C8B-85FB-439F-8EF8-992D500AF0B2}"/>
              </a:ext>
            </a:extLst>
          </p:cNvPr>
          <p:cNvSpPr>
            <a:spLocks noGrp="1" noChangeArrowheads="1"/>
          </p:cNvSpPr>
          <p:nvPr>
            <p:ph type="body" idx="1"/>
          </p:nvPr>
        </p:nvSpPr>
        <p:spPr>
          <a:xfrm>
            <a:off x="1981200" y="0"/>
            <a:ext cx="8229600" cy="6553200"/>
          </a:xfrm>
        </p:spPr>
        <p:txBody>
          <a:bodyPr/>
          <a:lstStyle/>
          <a:p>
            <a:endParaRPr lang="en-US" altLang="en-US" b="1">
              <a:solidFill>
                <a:srgbClr val="3333FF"/>
              </a:solidFill>
            </a:endParaRPr>
          </a:p>
          <a:p>
            <a:r>
              <a:rPr lang="en-US" altLang="en-US" b="1">
                <a:solidFill>
                  <a:srgbClr val="3333FF"/>
                </a:solidFill>
              </a:rPr>
              <a:t>Overlying the Bilara Group in the south of the Main Marwar Basin, occurs the </a:t>
            </a:r>
            <a:r>
              <a:rPr lang="en-US" altLang="en-US" b="1">
                <a:solidFill>
                  <a:srgbClr val="990099"/>
                </a:solidFill>
              </a:rPr>
              <a:t>Nagaur Group</a:t>
            </a:r>
            <a:r>
              <a:rPr lang="en-US" altLang="en-US" b="1">
                <a:solidFill>
                  <a:srgbClr val="3333FF"/>
                </a:solidFill>
              </a:rPr>
              <a:t> comprising dominantly of red and brick-red coloured mottled sandstone interlayerd with clay- and siltstones. </a:t>
            </a:r>
          </a:p>
          <a:p>
            <a:endParaRPr lang="en-US" altLang="en-US" b="1">
              <a:solidFill>
                <a:srgbClr val="3333FF"/>
              </a:solidFill>
            </a:endParaRPr>
          </a:p>
          <a:p>
            <a:pPr>
              <a:buFontTx/>
              <a:buNone/>
            </a:pPr>
            <a:endParaRPr lang="en-US" altLang="en-US" b="1">
              <a:solidFill>
                <a:srgbClr val="3333FF"/>
              </a:solidFill>
            </a:endParaRPr>
          </a:p>
          <a:p>
            <a:r>
              <a:rPr lang="en-US" altLang="en-US" b="1">
                <a:solidFill>
                  <a:srgbClr val="3333FF"/>
                </a:solidFill>
              </a:rPr>
              <a:t>Dominance of sandstones in Naugar Group  is indicative of a return of shallow water depositional environment after the deposition of Bilara carbonates.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a:extLst>
              <a:ext uri="{FF2B5EF4-FFF2-40B4-BE49-F238E27FC236}">
                <a16:creationId xmlns:a16="http://schemas.microsoft.com/office/drawing/2014/main" id="{413D9E16-20A1-4EAA-8423-177655B9F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59213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7" name="Text Box 5">
            <a:extLst>
              <a:ext uri="{FF2B5EF4-FFF2-40B4-BE49-F238E27FC236}">
                <a16:creationId xmlns:a16="http://schemas.microsoft.com/office/drawing/2014/main" id="{E19003DD-82A8-46F5-A553-6ACFBCB60E97}"/>
              </a:ext>
            </a:extLst>
          </p:cNvPr>
          <p:cNvSpPr txBox="1">
            <a:spLocks noChangeArrowheads="1"/>
          </p:cNvSpPr>
          <p:nvPr/>
        </p:nvSpPr>
        <p:spPr bwMode="auto">
          <a:xfrm>
            <a:off x="4419601" y="381000"/>
            <a:ext cx="22955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0000"/>
                </a:solidFill>
              </a:rPr>
              <a:t>MARWAR  SUPERGROUP</a:t>
            </a:r>
          </a:p>
        </p:txBody>
      </p:sp>
      <p:sp>
        <p:nvSpPr>
          <p:cNvPr id="38918" name="Text Box 6">
            <a:extLst>
              <a:ext uri="{FF2B5EF4-FFF2-40B4-BE49-F238E27FC236}">
                <a16:creationId xmlns:a16="http://schemas.microsoft.com/office/drawing/2014/main" id="{BA26087B-6117-4176-8423-6506EA2ABBC5}"/>
              </a:ext>
            </a:extLst>
          </p:cNvPr>
          <p:cNvSpPr txBox="1">
            <a:spLocks noChangeArrowheads="1"/>
          </p:cNvSpPr>
          <p:nvPr/>
        </p:nvSpPr>
        <p:spPr bwMode="auto">
          <a:xfrm>
            <a:off x="5029200" y="6019800"/>
            <a:ext cx="1219200"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a:solidFill>
                  <a:srgbClr val="3333FF"/>
                </a:solidFill>
              </a:rPr>
              <a:t>Sirohi Group</a:t>
            </a:r>
          </a:p>
        </p:txBody>
      </p:sp>
      <p:sp>
        <p:nvSpPr>
          <p:cNvPr id="38919" name="Text Box 7">
            <a:extLst>
              <a:ext uri="{FF2B5EF4-FFF2-40B4-BE49-F238E27FC236}">
                <a16:creationId xmlns:a16="http://schemas.microsoft.com/office/drawing/2014/main" id="{9F205044-60A5-43E3-9061-1FD558DB1D96}"/>
              </a:ext>
            </a:extLst>
          </p:cNvPr>
          <p:cNvSpPr txBox="1">
            <a:spLocks noChangeArrowheads="1"/>
          </p:cNvSpPr>
          <p:nvPr/>
        </p:nvSpPr>
        <p:spPr bwMode="auto">
          <a:xfrm>
            <a:off x="4953000" y="6248400"/>
            <a:ext cx="2514600"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b="1"/>
              <a:t>  </a:t>
            </a:r>
            <a:r>
              <a:rPr lang="en-US" altLang="en-US" sz="1200" b="1">
                <a:solidFill>
                  <a:srgbClr val="3333FF"/>
                </a:solidFill>
              </a:rPr>
              <a:t>Erinpura &amp; other granites</a:t>
            </a:r>
          </a:p>
        </p:txBody>
      </p:sp>
      <p:sp>
        <p:nvSpPr>
          <p:cNvPr id="38920" name="Line 8">
            <a:extLst>
              <a:ext uri="{FF2B5EF4-FFF2-40B4-BE49-F238E27FC236}">
                <a16:creationId xmlns:a16="http://schemas.microsoft.com/office/drawing/2014/main" id="{10C7B3B6-DE6E-4C03-A70C-522322923D3A}"/>
              </a:ext>
            </a:extLst>
          </p:cNvPr>
          <p:cNvSpPr>
            <a:spLocks noChangeShapeType="1"/>
          </p:cNvSpPr>
          <p:nvPr/>
        </p:nvSpPr>
        <p:spPr bwMode="auto">
          <a:xfrm>
            <a:off x="3581400" y="5791200"/>
            <a:ext cx="9144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8921" name="Text Box 9">
            <a:extLst>
              <a:ext uri="{FF2B5EF4-FFF2-40B4-BE49-F238E27FC236}">
                <a16:creationId xmlns:a16="http://schemas.microsoft.com/office/drawing/2014/main" id="{DEC380C5-EA5A-4870-8369-D33D3E0FB960}"/>
              </a:ext>
            </a:extLst>
          </p:cNvPr>
          <p:cNvSpPr txBox="1">
            <a:spLocks noChangeArrowheads="1"/>
          </p:cNvSpPr>
          <p:nvPr/>
        </p:nvSpPr>
        <p:spPr bwMode="auto">
          <a:xfrm>
            <a:off x="3733801" y="5410201"/>
            <a:ext cx="639919"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40 km</a:t>
            </a:r>
          </a:p>
        </p:txBody>
      </p:sp>
      <p:sp>
        <p:nvSpPr>
          <p:cNvPr id="38922" name="Text Box 10">
            <a:extLst>
              <a:ext uri="{FF2B5EF4-FFF2-40B4-BE49-F238E27FC236}">
                <a16:creationId xmlns:a16="http://schemas.microsoft.com/office/drawing/2014/main" id="{99527109-D15B-406C-A262-86324A6749BE}"/>
              </a:ext>
            </a:extLst>
          </p:cNvPr>
          <p:cNvSpPr txBox="1">
            <a:spLocks noChangeArrowheads="1"/>
          </p:cNvSpPr>
          <p:nvPr/>
        </p:nvSpPr>
        <p:spPr bwMode="auto">
          <a:xfrm>
            <a:off x="3352801" y="6019801"/>
            <a:ext cx="754887"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solidFill>
                  <a:srgbClr val="3333FF"/>
                </a:solidFill>
              </a:rPr>
              <a:t> Granites</a:t>
            </a:r>
          </a:p>
        </p:txBody>
      </p:sp>
      <p:sp>
        <p:nvSpPr>
          <p:cNvPr id="38923" name="Text Box 11">
            <a:extLst>
              <a:ext uri="{FF2B5EF4-FFF2-40B4-BE49-F238E27FC236}">
                <a16:creationId xmlns:a16="http://schemas.microsoft.com/office/drawing/2014/main" id="{DBA99FA8-5848-4DD6-B276-D77E435E5914}"/>
              </a:ext>
            </a:extLst>
          </p:cNvPr>
          <p:cNvSpPr txBox="1">
            <a:spLocks noChangeArrowheads="1"/>
          </p:cNvSpPr>
          <p:nvPr/>
        </p:nvSpPr>
        <p:spPr bwMode="auto">
          <a:xfrm>
            <a:off x="3352801" y="6248401"/>
            <a:ext cx="811441" cy="276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1"/>
              <a:t> </a:t>
            </a:r>
            <a:r>
              <a:rPr lang="en-US" altLang="en-US" sz="1200" b="1">
                <a:solidFill>
                  <a:srgbClr val="3333FF"/>
                </a:solidFill>
              </a:rPr>
              <a:t>Volcanics</a:t>
            </a:r>
          </a:p>
        </p:txBody>
      </p:sp>
      <p:sp>
        <p:nvSpPr>
          <p:cNvPr id="38924" name="Text Box 12">
            <a:extLst>
              <a:ext uri="{FF2B5EF4-FFF2-40B4-BE49-F238E27FC236}">
                <a16:creationId xmlns:a16="http://schemas.microsoft.com/office/drawing/2014/main" id="{BE665BD8-1F8E-4138-8503-CAF7FDF65CA7}"/>
              </a:ext>
            </a:extLst>
          </p:cNvPr>
          <p:cNvSpPr txBox="1">
            <a:spLocks noChangeArrowheads="1"/>
          </p:cNvSpPr>
          <p:nvPr/>
        </p:nvSpPr>
        <p:spPr bwMode="auto">
          <a:xfrm rot="18633262">
            <a:off x="6042399" y="5025332"/>
            <a:ext cx="14788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Delhi Supergroup</a:t>
            </a:r>
          </a:p>
        </p:txBody>
      </p:sp>
      <p:sp>
        <p:nvSpPr>
          <p:cNvPr id="38925" name="Text Box 13">
            <a:extLst>
              <a:ext uri="{FF2B5EF4-FFF2-40B4-BE49-F238E27FC236}">
                <a16:creationId xmlns:a16="http://schemas.microsoft.com/office/drawing/2014/main" id="{F9FE1F9C-6DD3-431B-BC91-F4A70CF23E7D}"/>
              </a:ext>
            </a:extLst>
          </p:cNvPr>
          <p:cNvSpPr txBox="1">
            <a:spLocks noChangeArrowheads="1"/>
          </p:cNvSpPr>
          <p:nvPr/>
        </p:nvSpPr>
        <p:spPr bwMode="auto">
          <a:xfrm>
            <a:off x="1828801" y="533401"/>
            <a:ext cx="95558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Mesozoics</a:t>
            </a:r>
          </a:p>
        </p:txBody>
      </p:sp>
      <p:sp>
        <p:nvSpPr>
          <p:cNvPr id="38926" name="Text Box 14">
            <a:extLst>
              <a:ext uri="{FF2B5EF4-FFF2-40B4-BE49-F238E27FC236}">
                <a16:creationId xmlns:a16="http://schemas.microsoft.com/office/drawing/2014/main" id="{0B516CA7-478C-4B67-9BB5-533E49C383BC}"/>
              </a:ext>
            </a:extLst>
          </p:cNvPr>
          <p:cNvSpPr txBox="1">
            <a:spLocks noChangeArrowheads="1"/>
          </p:cNvSpPr>
          <p:nvPr/>
        </p:nvSpPr>
        <p:spPr bwMode="auto">
          <a:xfrm rot="4130399">
            <a:off x="2805868" y="3504992"/>
            <a:ext cx="9732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FF0000"/>
                </a:solidFill>
              </a:rPr>
              <a:t>Tertiaries</a:t>
            </a:r>
          </a:p>
        </p:txBody>
      </p:sp>
      <p:sp>
        <p:nvSpPr>
          <p:cNvPr id="38927" name="Text Box 15">
            <a:extLst>
              <a:ext uri="{FF2B5EF4-FFF2-40B4-BE49-F238E27FC236}">
                <a16:creationId xmlns:a16="http://schemas.microsoft.com/office/drawing/2014/main" id="{0DE84E2F-193A-401A-B030-CB0485814305}"/>
              </a:ext>
            </a:extLst>
          </p:cNvPr>
          <p:cNvSpPr txBox="1">
            <a:spLocks noChangeArrowheads="1"/>
          </p:cNvSpPr>
          <p:nvPr/>
        </p:nvSpPr>
        <p:spPr bwMode="auto">
          <a:xfrm>
            <a:off x="5181600" y="2514601"/>
            <a:ext cx="80945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6600"/>
                </a:solidFill>
              </a:rPr>
              <a:t>SIWANA</a:t>
            </a:r>
          </a:p>
        </p:txBody>
      </p:sp>
      <p:sp>
        <p:nvSpPr>
          <p:cNvPr id="38928" name="Line 16">
            <a:extLst>
              <a:ext uri="{FF2B5EF4-FFF2-40B4-BE49-F238E27FC236}">
                <a16:creationId xmlns:a16="http://schemas.microsoft.com/office/drawing/2014/main" id="{BB46D9BF-1CE6-4D31-83F1-B0A12EAB0CC7}"/>
              </a:ext>
            </a:extLst>
          </p:cNvPr>
          <p:cNvSpPr>
            <a:spLocks noChangeShapeType="1"/>
          </p:cNvSpPr>
          <p:nvPr/>
        </p:nvSpPr>
        <p:spPr bwMode="auto">
          <a:xfrm flipH="1">
            <a:off x="4876800" y="2667000"/>
            <a:ext cx="304800" cy="152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8929" name="Text Box 17">
            <a:extLst>
              <a:ext uri="{FF2B5EF4-FFF2-40B4-BE49-F238E27FC236}">
                <a16:creationId xmlns:a16="http://schemas.microsoft.com/office/drawing/2014/main" id="{CBCD6CA8-9967-475F-8BF0-A96B030E1A08}"/>
              </a:ext>
            </a:extLst>
          </p:cNvPr>
          <p:cNvSpPr txBox="1">
            <a:spLocks noChangeArrowheads="1"/>
          </p:cNvSpPr>
          <p:nvPr/>
        </p:nvSpPr>
        <p:spPr bwMode="auto">
          <a:xfrm>
            <a:off x="5562600" y="3429001"/>
            <a:ext cx="7321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6600"/>
                </a:solidFill>
              </a:rPr>
              <a:t>JALORE</a:t>
            </a:r>
          </a:p>
        </p:txBody>
      </p:sp>
      <p:sp>
        <p:nvSpPr>
          <p:cNvPr id="38930" name="Line 18">
            <a:extLst>
              <a:ext uri="{FF2B5EF4-FFF2-40B4-BE49-F238E27FC236}">
                <a16:creationId xmlns:a16="http://schemas.microsoft.com/office/drawing/2014/main" id="{BDF51F9E-C672-4008-9F07-5C25910DD449}"/>
              </a:ext>
            </a:extLst>
          </p:cNvPr>
          <p:cNvSpPr>
            <a:spLocks noChangeShapeType="1"/>
          </p:cNvSpPr>
          <p:nvPr/>
        </p:nvSpPr>
        <p:spPr bwMode="auto">
          <a:xfrm flipH="1">
            <a:off x="5334000" y="3581400"/>
            <a:ext cx="304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8931" name="Text Box 19">
            <a:extLst>
              <a:ext uri="{FF2B5EF4-FFF2-40B4-BE49-F238E27FC236}">
                <a16:creationId xmlns:a16="http://schemas.microsoft.com/office/drawing/2014/main" id="{E5F384B3-E454-4E51-8984-5D35BA19622D}"/>
              </a:ext>
            </a:extLst>
          </p:cNvPr>
          <p:cNvSpPr txBox="1">
            <a:spLocks noChangeArrowheads="1"/>
          </p:cNvSpPr>
          <p:nvPr/>
        </p:nvSpPr>
        <p:spPr bwMode="auto">
          <a:xfrm>
            <a:off x="6019801" y="1447800"/>
            <a:ext cx="10102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rgbClr val="006600"/>
                </a:solidFill>
              </a:rPr>
              <a:t>JODHPUR</a:t>
            </a:r>
          </a:p>
        </p:txBody>
      </p:sp>
      <p:sp>
        <p:nvSpPr>
          <p:cNvPr id="38932" name="Oval 20">
            <a:extLst>
              <a:ext uri="{FF2B5EF4-FFF2-40B4-BE49-F238E27FC236}">
                <a16:creationId xmlns:a16="http://schemas.microsoft.com/office/drawing/2014/main" id="{D5E87CBB-D91C-48A2-AD89-7E67B9BC0180}"/>
              </a:ext>
            </a:extLst>
          </p:cNvPr>
          <p:cNvSpPr>
            <a:spLocks noChangeArrowheads="1"/>
          </p:cNvSpPr>
          <p:nvPr/>
        </p:nvSpPr>
        <p:spPr bwMode="auto">
          <a:xfrm flipH="1">
            <a:off x="5943600" y="15240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8933" name="Oval 21">
            <a:extLst>
              <a:ext uri="{FF2B5EF4-FFF2-40B4-BE49-F238E27FC236}">
                <a16:creationId xmlns:a16="http://schemas.microsoft.com/office/drawing/2014/main" id="{A94825F2-E3A9-4AD7-B62B-F596B8BABB68}"/>
              </a:ext>
            </a:extLst>
          </p:cNvPr>
          <p:cNvSpPr>
            <a:spLocks noChangeArrowheads="1"/>
          </p:cNvSpPr>
          <p:nvPr/>
        </p:nvSpPr>
        <p:spPr bwMode="auto">
          <a:xfrm flipH="1">
            <a:off x="1752600" y="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8934" name="Text Box 22">
            <a:extLst>
              <a:ext uri="{FF2B5EF4-FFF2-40B4-BE49-F238E27FC236}">
                <a16:creationId xmlns:a16="http://schemas.microsoft.com/office/drawing/2014/main" id="{C056D4A9-281E-4004-9475-43A93D7ADCEE}"/>
              </a:ext>
            </a:extLst>
          </p:cNvPr>
          <p:cNvSpPr txBox="1">
            <a:spLocks noChangeArrowheads="1"/>
          </p:cNvSpPr>
          <p:nvPr/>
        </p:nvSpPr>
        <p:spPr bwMode="auto">
          <a:xfrm>
            <a:off x="1736726" y="163514"/>
            <a:ext cx="101046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6600"/>
                </a:solidFill>
              </a:rPr>
              <a:t>JAISALMER</a:t>
            </a:r>
          </a:p>
        </p:txBody>
      </p:sp>
      <p:sp>
        <p:nvSpPr>
          <p:cNvPr id="38935" name="Oval 23">
            <a:extLst>
              <a:ext uri="{FF2B5EF4-FFF2-40B4-BE49-F238E27FC236}">
                <a16:creationId xmlns:a16="http://schemas.microsoft.com/office/drawing/2014/main" id="{9E778D6D-1A84-485F-BB7C-0511C5242432}"/>
              </a:ext>
            </a:extLst>
          </p:cNvPr>
          <p:cNvSpPr>
            <a:spLocks noChangeArrowheads="1"/>
          </p:cNvSpPr>
          <p:nvPr/>
        </p:nvSpPr>
        <p:spPr bwMode="auto">
          <a:xfrm flipH="1">
            <a:off x="5638800" y="45720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8936" name="Text Box 24">
            <a:extLst>
              <a:ext uri="{FF2B5EF4-FFF2-40B4-BE49-F238E27FC236}">
                <a16:creationId xmlns:a16="http://schemas.microsoft.com/office/drawing/2014/main" id="{509FADF9-0EA5-4BE7-B716-1E003344E7CC}"/>
              </a:ext>
            </a:extLst>
          </p:cNvPr>
          <p:cNvSpPr txBox="1">
            <a:spLocks noChangeArrowheads="1"/>
          </p:cNvSpPr>
          <p:nvPr/>
        </p:nvSpPr>
        <p:spPr bwMode="auto">
          <a:xfrm>
            <a:off x="5410201" y="4343401"/>
            <a:ext cx="7007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006600"/>
                </a:solidFill>
              </a:rPr>
              <a:t>SIROHI</a:t>
            </a:r>
          </a:p>
        </p:txBody>
      </p:sp>
      <p:sp>
        <p:nvSpPr>
          <p:cNvPr id="38937" name="Text Box 25">
            <a:extLst>
              <a:ext uri="{FF2B5EF4-FFF2-40B4-BE49-F238E27FC236}">
                <a16:creationId xmlns:a16="http://schemas.microsoft.com/office/drawing/2014/main" id="{1364DE0F-8D82-46CA-8600-92A0049D8744}"/>
              </a:ext>
            </a:extLst>
          </p:cNvPr>
          <p:cNvSpPr txBox="1">
            <a:spLocks noChangeArrowheads="1"/>
          </p:cNvSpPr>
          <p:nvPr/>
        </p:nvSpPr>
        <p:spPr bwMode="auto">
          <a:xfrm>
            <a:off x="5791200" y="6392863"/>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8940" name="Oval 28">
            <a:extLst>
              <a:ext uri="{FF2B5EF4-FFF2-40B4-BE49-F238E27FC236}">
                <a16:creationId xmlns:a16="http://schemas.microsoft.com/office/drawing/2014/main" id="{9B0A4609-00D6-49F6-AB44-91ABE3A123CE}"/>
              </a:ext>
            </a:extLst>
          </p:cNvPr>
          <p:cNvSpPr>
            <a:spLocks noChangeArrowheads="1"/>
          </p:cNvSpPr>
          <p:nvPr/>
        </p:nvSpPr>
        <p:spPr bwMode="auto">
          <a:xfrm>
            <a:off x="1752600" y="1524000"/>
            <a:ext cx="228600" cy="228600"/>
          </a:xfrm>
          <a:prstGeom prst="ellipse">
            <a:avLst/>
          </a:prstGeom>
          <a:solidFill>
            <a:srgbClr val="3333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38941" name="Text Box 29">
            <a:extLst>
              <a:ext uri="{FF2B5EF4-FFF2-40B4-BE49-F238E27FC236}">
                <a16:creationId xmlns:a16="http://schemas.microsoft.com/office/drawing/2014/main" id="{62DE4B9A-C425-4913-BAF2-91DFE27C3D9A}"/>
              </a:ext>
            </a:extLst>
          </p:cNvPr>
          <p:cNvSpPr txBox="1">
            <a:spLocks noChangeArrowheads="1"/>
          </p:cNvSpPr>
          <p:nvPr/>
        </p:nvSpPr>
        <p:spPr bwMode="auto">
          <a:xfrm>
            <a:off x="2286001" y="1676401"/>
            <a:ext cx="2392193"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3333FF"/>
                </a:solidFill>
              </a:rPr>
              <a:t>BIRMANIA BASIN</a:t>
            </a:r>
          </a:p>
        </p:txBody>
      </p:sp>
      <p:sp>
        <p:nvSpPr>
          <p:cNvPr id="38942" name="Line 30">
            <a:extLst>
              <a:ext uri="{FF2B5EF4-FFF2-40B4-BE49-F238E27FC236}">
                <a16:creationId xmlns:a16="http://schemas.microsoft.com/office/drawing/2014/main" id="{7A81F792-AFA2-4AC9-B341-E09468EF3477}"/>
              </a:ext>
            </a:extLst>
          </p:cNvPr>
          <p:cNvSpPr>
            <a:spLocks noChangeShapeType="1"/>
          </p:cNvSpPr>
          <p:nvPr/>
        </p:nvSpPr>
        <p:spPr bwMode="auto">
          <a:xfrm flipH="1" flipV="1">
            <a:off x="1981200" y="1676400"/>
            <a:ext cx="304800" cy="152400"/>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38945" name="Picture 33">
            <a:extLst>
              <a:ext uri="{FF2B5EF4-FFF2-40B4-BE49-F238E27FC236}">
                <a16:creationId xmlns:a16="http://schemas.microsoft.com/office/drawing/2014/main" id="{045554B9-3A0F-4244-9D80-E0B0961DD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228600"/>
            <a:ext cx="3251200" cy="534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46" name="Line 34">
            <a:extLst>
              <a:ext uri="{FF2B5EF4-FFF2-40B4-BE49-F238E27FC236}">
                <a16:creationId xmlns:a16="http://schemas.microsoft.com/office/drawing/2014/main" id="{A6C4A885-63C1-4C95-BA52-70B1B90CBF64}"/>
              </a:ext>
            </a:extLst>
          </p:cNvPr>
          <p:cNvSpPr>
            <a:spLocks noChangeShapeType="1"/>
          </p:cNvSpPr>
          <p:nvPr/>
        </p:nvSpPr>
        <p:spPr bwMode="auto">
          <a:xfrm flipH="1">
            <a:off x="7315200" y="0"/>
            <a:ext cx="152400" cy="6858000"/>
          </a:xfrm>
          <a:prstGeom prst="line">
            <a:avLst/>
          </a:prstGeom>
          <a:noFill/>
          <a:ln w="3810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8947" name="Text Box 35">
            <a:extLst>
              <a:ext uri="{FF2B5EF4-FFF2-40B4-BE49-F238E27FC236}">
                <a16:creationId xmlns:a16="http://schemas.microsoft.com/office/drawing/2014/main" id="{E6D9E22C-9282-4DB5-9226-BDF7B13D4EB5}"/>
              </a:ext>
            </a:extLst>
          </p:cNvPr>
          <p:cNvSpPr txBox="1">
            <a:spLocks noChangeArrowheads="1"/>
          </p:cNvSpPr>
          <p:nvPr/>
        </p:nvSpPr>
        <p:spPr bwMode="auto">
          <a:xfrm>
            <a:off x="7848600" y="5638801"/>
            <a:ext cx="24320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a:solidFill>
                  <a:srgbClr val="3333FF"/>
                </a:solidFill>
                <a:latin typeface="Arial Narrow" panose="020B0606020202030204" pitchFamily="34" charset="0"/>
              </a:rPr>
              <a:t>Geological Map of </a:t>
            </a:r>
          </a:p>
          <a:p>
            <a:r>
              <a:rPr lang="en-US" altLang="en-US" sz="2400" b="1">
                <a:solidFill>
                  <a:srgbClr val="3333FF"/>
                </a:solidFill>
                <a:latin typeface="Arial Narrow" panose="020B0606020202030204" pitchFamily="34" charset="0"/>
              </a:rPr>
              <a:t>BIRMANIA BASIN</a:t>
            </a:r>
          </a:p>
        </p:txBody>
      </p:sp>
      <p:sp>
        <p:nvSpPr>
          <p:cNvPr id="38948" name="Line 36">
            <a:extLst>
              <a:ext uri="{FF2B5EF4-FFF2-40B4-BE49-F238E27FC236}">
                <a16:creationId xmlns:a16="http://schemas.microsoft.com/office/drawing/2014/main" id="{F9829D60-001D-4A45-A624-9C05F9BBE710}"/>
              </a:ext>
            </a:extLst>
          </p:cNvPr>
          <p:cNvSpPr>
            <a:spLocks noChangeShapeType="1"/>
          </p:cNvSpPr>
          <p:nvPr/>
        </p:nvSpPr>
        <p:spPr bwMode="auto">
          <a:xfrm>
            <a:off x="5029200" y="1981200"/>
            <a:ext cx="2590800" cy="0"/>
          </a:xfrm>
          <a:prstGeom prst="line">
            <a:avLst/>
          </a:prstGeom>
          <a:noFill/>
          <a:ln w="38100">
            <a:solidFill>
              <a:srgbClr val="3333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 Box 5">
            <a:extLst>
              <a:ext uri="{FF2B5EF4-FFF2-40B4-BE49-F238E27FC236}">
                <a16:creationId xmlns:a16="http://schemas.microsoft.com/office/drawing/2014/main" id="{A89F605F-2839-4FF4-B53F-43F1CCDED35B}"/>
              </a:ext>
            </a:extLst>
          </p:cNvPr>
          <p:cNvSpPr txBox="1">
            <a:spLocks noChangeArrowheads="1"/>
          </p:cNvSpPr>
          <p:nvPr/>
        </p:nvSpPr>
        <p:spPr bwMode="auto">
          <a:xfrm>
            <a:off x="1524000" y="6007100"/>
            <a:ext cx="3810000" cy="850900"/>
          </a:xfrm>
          <a:prstGeom prst="rect">
            <a:avLst/>
          </a:prstGeom>
          <a:solidFill>
            <a:srgbClr val="FFE5E9"/>
          </a:solidFill>
          <a:ln w="28575">
            <a:solidFill>
              <a:srgbClr val="F82855"/>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3333FF"/>
                </a:solidFill>
                <a:latin typeface="Arial Narrow" panose="020B0606020202030204" pitchFamily="34" charset="0"/>
              </a:rPr>
              <a:t>Lithostratigraphic column of the Birmania Basin</a:t>
            </a:r>
          </a:p>
        </p:txBody>
      </p:sp>
      <p:pic>
        <p:nvPicPr>
          <p:cNvPr id="39943" name="Picture 7">
            <a:extLst>
              <a:ext uri="{FF2B5EF4-FFF2-40B4-BE49-F238E27FC236}">
                <a16:creationId xmlns:a16="http://schemas.microsoft.com/office/drawing/2014/main" id="{CC7BBF55-93B5-45F1-858D-B4ED471C7522}"/>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1" y="0"/>
            <a:ext cx="4435475" cy="5943600"/>
          </a:xfrm>
          <a:noFill/>
          <a:ln/>
        </p:spPr>
      </p:pic>
      <p:sp>
        <p:nvSpPr>
          <p:cNvPr id="39945" name="Text Box 9">
            <a:extLst>
              <a:ext uri="{FF2B5EF4-FFF2-40B4-BE49-F238E27FC236}">
                <a16:creationId xmlns:a16="http://schemas.microsoft.com/office/drawing/2014/main" id="{5A3C5C96-6E6D-488A-9198-AD410885004B}"/>
              </a:ext>
            </a:extLst>
          </p:cNvPr>
          <p:cNvSpPr txBox="1">
            <a:spLocks noChangeArrowheads="1"/>
          </p:cNvSpPr>
          <p:nvPr/>
        </p:nvSpPr>
        <p:spPr bwMode="auto">
          <a:xfrm>
            <a:off x="5867400" y="0"/>
            <a:ext cx="4800600"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altLang="en-US"/>
              <a:t> </a:t>
            </a:r>
            <a:r>
              <a:rPr lang="en-US" altLang="en-US" sz="2800">
                <a:solidFill>
                  <a:srgbClr val="006600"/>
                </a:solidFill>
                <a:latin typeface="Arial Narrow" panose="020B0606020202030204" pitchFamily="34" charset="0"/>
              </a:rPr>
              <a:t>The isolated Birmania basin with </a:t>
            </a:r>
          </a:p>
          <a:p>
            <a:r>
              <a:rPr lang="en-US" altLang="en-US" sz="2800">
                <a:solidFill>
                  <a:srgbClr val="006600"/>
                </a:solidFill>
                <a:latin typeface="Arial Narrow" panose="020B0606020202030204" pitchFamily="34" charset="0"/>
              </a:rPr>
              <a:t>  ~ 3 km thick succession having </a:t>
            </a:r>
          </a:p>
          <a:p>
            <a:r>
              <a:rPr lang="en-US" altLang="en-US" sz="2800">
                <a:solidFill>
                  <a:srgbClr val="006600"/>
                </a:solidFill>
                <a:latin typeface="Arial Narrow" panose="020B0606020202030204" pitchFamily="34" charset="0"/>
              </a:rPr>
              <a:t>  distinctive lithology with </a:t>
            </a:r>
          </a:p>
          <a:p>
            <a:r>
              <a:rPr lang="en-US" altLang="en-US" sz="2800">
                <a:solidFill>
                  <a:srgbClr val="006600"/>
                </a:solidFill>
                <a:latin typeface="Arial Narrow" panose="020B0606020202030204" pitchFamily="34" charset="0"/>
              </a:rPr>
              <a:t>  phosphorite bearing horizon. </a:t>
            </a:r>
          </a:p>
          <a:p>
            <a:endParaRPr lang="en-US" altLang="en-US" sz="2800">
              <a:solidFill>
                <a:srgbClr val="006600"/>
              </a:solidFill>
              <a:latin typeface="Arial Narrow" panose="020B0606020202030204" pitchFamily="34" charset="0"/>
            </a:endParaRPr>
          </a:p>
          <a:p>
            <a:pPr>
              <a:buFontTx/>
              <a:buChar char="•"/>
            </a:pPr>
            <a:r>
              <a:rPr lang="en-US" altLang="en-US" sz="2800">
                <a:solidFill>
                  <a:srgbClr val="006600"/>
                </a:solidFill>
                <a:latin typeface="Arial Narrow" panose="020B0606020202030204" pitchFamily="34" charset="0"/>
              </a:rPr>
              <a:t> Characterised by deformation </a:t>
            </a:r>
          </a:p>
          <a:p>
            <a:r>
              <a:rPr lang="en-US" altLang="en-US" sz="2800">
                <a:solidFill>
                  <a:srgbClr val="006600"/>
                </a:solidFill>
                <a:latin typeface="Arial Narrow" panose="020B0606020202030204" pitchFamily="34" charset="0"/>
              </a:rPr>
              <a:t>   features like doubly plunging </a:t>
            </a:r>
          </a:p>
          <a:p>
            <a:r>
              <a:rPr lang="en-US" altLang="en-US" sz="2800">
                <a:solidFill>
                  <a:srgbClr val="006600"/>
                </a:solidFill>
                <a:latin typeface="Arial Narrow" panose="020B0606020202030204" pitchFamily="34" charset="0"/>
              </a:rPr>
              <a:t>   upright and locally </a:t>
            </a:r>
          </a:p>
          <a:p>
            <a:r>
              <a:rPr lang="en-US" altLang="en-US" sz="2800">
                <a:solidFill>
                  <a:srgbClr val="006600"/>
                </a:solidFill>
                <a:latin typeface="Arial Narrow" panose="020B0606020202030204" pitchFamily="34" charset="0"/>
              </a:rPr>
              <a:t>   recumbent folds.</a:t>
            </a:r>
          </a:p>
          <a:p>
            <a:endParaRPr lang="en-US" altLang="en-US" sz="2800">
              <a:solidFill>
                <a:srgbClr val="006600"/>
              </a:solidFill>
              <a:latin typeface="Arial Narrow" panose="020B0606020202030204" pitchFamily="34" charset="0"/>
            </a:endParaRPr>
          </a:p>
          <a:p>
            <a:pPr>
              <a:buFontTx/>
              <a:buChar char="•"/>
            </a:pPr>
            <a:r>
              <a:rPr lang="en-US" altLang="en-US" sz="2800">
                <a:solidFill>
                  <a:srgbClr val="006600"/>
                </a:solidFill>
                <a:latin typeface="Arial Narrow" panose="020B0606020202030204" pitchFamily="34" charset="0"/>
              </a:rPr>
              <a:t> Exclusive presence of such </a:t>
            </a:r>
          </a:p>
          <a:p>
            <a:r>
              <a:rPr lang="en-US" altLang="en-US" sz="2800">
                <a:solidFill>
                  <a:srgbClr val="006600"/>
                </a:solidFill>
                <a:latin typeface="Arial Narrow" panose="020B0606020202030204" pitchFamily="34" charset="0"/>
              </a:rPr>
              <a:t>  folds in Birmania rocks, not in </a:t>
            </a:r>
          </a:p>
          <a:p>
            <a:r>
              <a:rPr lang="en-US" altLang="en-US" sz="2800">
                <a:solidFill>
                  <a:srgbClr val="006600"/>
                </a:solidFill>
                <a:latin typeface="Arial Narrow" panose="020B0606020202030204" pitchFamily="34" charset="0"/>
              </a:rPr>
              <a:t>  rocks below and above, is </a:t>
            </a:r>
          </a:p>
          <a:p>
            <a:r>
              <a:rPr lang="en-US" altLang="en-US" sz="2800">
                <a:solidFill>
                  <a:srgbClr val="006600"/>
                </a:solidFill>
                <a:latin typeface="Arial Narrow" panose="020B0606020202030204" pitchFamily="34" charset="0"/>
              </a:rPr>
              <a:t>  indicative of cratonic deformation. </a:t>
            </a:r>
          </a:p>
          <a:p>
            <a:r>
              <a:rPr lang="en-US" altLang="en-US" sz="2800">
                <a:solidFill>
                  <a:srgbClr val="006600"/>
                </a:solidFill>
                <a:latin typeface="Arial Narrow" panose="020B0606020202030204" pitchFamily="34" charset="0"/>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a:extLst>
              <a:ext uri="{FF2B5EF4-FFF2-40B4-BE49-F238E27FC236}">
                <a16:creationId xmlns:a16="http://schemas.microsoft.com/office/drawing/2014/main" id="{088DED49-9C44-432B-A9DC-AF2643D5AC7E}"/>
              </a:ext>
            </a:extLst>
          </p:cNvPr>
          <p:cNvSpPr>
            <a:spLocks noGrp="1" noChangeArrowheads="1"/>
          </p:cNvSpPr>
          <p:nvPr>
            <p:ph type="body" idx="1"/>
          </p:nvPr>
        </p:nvSpPr>
        <p:spPr>
          <a:xfrm>
            <a:off x="1981200" y="228601"/>
            <a:ext cx="8229600" cy="6126163"/>
          </a:xfrm>
        </p:spPr>
        <p:txBody>
          <a:bodyPr/>
          <a:lstStyle/>
          <a:p>
            <a:pPr>
              <a:lnSpc>
                <a:spcPct val="90000"/>
              </a:lnSpc>
              <a:buFontTx/>
              <a:buNone/>
            </a:pPr>
            <a:r>
              <a:rPr lang="en-GB" altLang="en-US" b="1" u="sng">
                <a:solidFill>
                  <a:srgbClr val="D60093"/>
                </a:solidFill>
                <a:latin typeface="Arial Narrow" panose="020B0606020202030204" pitchFamily="34" charset="0"/>
              </a:rPr>
              <a:t>AGE OF THE MARWAR SUPERGOUP</a:t>
            </a:r>
          </a:p>
          <a:p>
            <a:pPr>
              <a:lnSpc>
                <a:spcPct val="90000"/>
              </a:lnSpc>
              <a:buFontTx/>
              <a:buNone/>
            </a:pPr>
            <a:endParaRPr lang="en-GB" altLang="en-US" b="1" u="sng">
              <a:solidFill>
                <a:srgbClr val="D60093"/>
              </a:solidFill>
              <a:latin typeface="Arial Narrow" panose="020B0606020202030204" pitchFamily="34" charset="0"/>
            </a:endParaRPr>
          </a:p>
          <a:p>
            <a:pPr>
              <a:lnSpc>
                <a:spcPct val="90000"/>
              </a:lnSpc>
            </a:pPr>
            <a:r>
              <a:rPr lang="en-GB" altLang="en-US" b="1">
                <a:solidFill>
                  <a:srgbClr val="0033CC"/>
                </a:solidFill>
                <a:latin typeface="Arial Narrow" panose="020B0606020202030204" pitchFamily="34" charset="0"/>
              </a:rPr>
              <a:t>There is no isotopic control over the age of the Marwar Supergroup. However, assuming Pokhran Boulder Bed as glaciogenic sequence like Blaini Formation in the Himalayas, an age corresponding to Marinoan glaciation at ca. 635 Ma has been suggested for opening of Marwar basins.</a:t>
            </a:r>
          </a:p>
          <a:p>
            <a:pPr>
              <a:lnSpc>
                <a:spcPct val="90000"/>
              </a:lnSpc>
              <a:buFontTx/>
              <a:buNone/>
            </a:pPr>
            <a:endParaRPr lang="en-GB" altLang="en-US" b="1">
              <a:solidFill>
                <a:srgbClr val="0033CC"/>
              </a:solidFill>
              <a:latin typeface="Arial Narrow" panose="020B0606020202030204" pitchFamily="34" charset="0"/>
            </a:endParaRPr>
          </a:p>
          <a:p>
            <a:pPr>
              <a:lnSpc>
                <a:spcPct val="90000"/>
              </a:lnSpc>
            </a:pPr>
            <a:r>
              <a:rPr lang="en-GB" altLang="en-US" b="1">
                <a:solidFill>
                  <a:srgbClr val="0033CC"/>
                </a:solidFill>
                <a:latin typeface="Arial Narrow" panose="020B0606020202030204" pitchFamily="34" charset="0"/>
              </a:rPr>
              <a:t>In absence of any definite Palaeozoic fossils in the Marwar rocks, the inversion of the Marwar basins may be linked with the major stratigraphic break at 543 Ma marking the Pc-C boundary</a:t>
            </a:r>
            <a:r>
              <a:rPr lang="en-US" altLang="en-US">
                <a:solidFill>
                  <a:srgbClr val="0033CC"/>
                </a:solidFill>
                <a:latin typeface="Arial Narrow" panose="020B0606020202030204" pitchFamily="34" charset="0"/>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a:extLst>
              <a:ext uri="{FF2B5EF4-FFF2-40B4-BE49-F238E27FC236}">
                <a16:creationId xmlns:a16="http://schemas.microsoft.com/office/drawing/2014/main" id="{E0BB57D4-5726-48C5-82F1-716F3CA8FCBC}"/>
              </a:ext>
            </a:extLst>
          </p:cNvPr>
          <p:cNvSpPr>
            <a:spLocks noGrp="1" noChangeArrowheads="1"/>
          </p:cNvSpPr>
          <p:nvPr>
            <p:ph type="title"/>
          </p:nvPr>
        </p:nvSpPr>
        <p:spPr>
          <a:xfrm>
            <a:off x="1524000" y="-260350"/>
            <a:ext cx="9144000" cy="1435100"/>
          </a:xfrm>
          <a:ln/>
        </p:spPr>
        <p:txBody>
          <a:bodyPr/>
          <a:lstStyle/>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br>
              <a:rPr lang="en-GB" altLang="en-US" sz="2000">
                <a:latin typeface="Tahoma" panose="020B0604030504040204" pitchFamily="34" charset="0"/>
                <a:cs typeface="Times New Roman" panose="02020603050405020304" pitchFamily="18" charset="0"/>
              </a:rPr>
            </a:br>
            <a:r>
              <a:rPr lang="en-GB" altLang="en-US" sz="2400" b="1">
                <a:solidFill>
                  <a:srgbClr val="0000CC"/>
                </a:solidFill>
                <a:latin typeface="Arial Narrow" panose="020B0606020202030204" pitchFamily="34" charset="0"/>
                <a:cs typeface="Times New Roman" panose="02020603050405020304" pitchFamily="18" charset="0"/>
              </a:rPr>
              <a:t>Precambrian Geochronological framework of Aravalli Mountains and neighbourhood</a:t>
            </a:r>
            <a:br>
              <a:rPr lang="en-GB" altLang="en-US" sz="2400" b="1">
                <a:solidFill>
                  <a:srgbClr val="0000CC"/>
                </a:solidFill>
                <a:latin typeface="Arial Narrow" panose="020B0606020202030204" pitchFamily="34" charset="0"/>
                <a:cs typeface="Times New Roman" panose="02020603050405020304" pitchFamily="18" charset="0"/>
              </a:rPr>
            </a:b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r>
              <a:rPr lang="en-GB" altLang="en-US" sz="2000" b="1">
                <a:solidFill>
                  <a:srgbClr val="FF00FF"/>
                </a:solidFill>
                <a:latin typeface="Tahoma" panose="020B0604030504040204" pitchFamily="34" charset="0"/>
                <a:cs typeface="Times New Roman" panose="02020603050405020304" pitchFamily="18" charset="0"/>
              </a:rPr>
              <a:t> </a:t>
            </a:r>
            <a:r>
              <a:rPr lang="en-GB" altLang="en-US" sz="2000" b="1">
                <a:solidFill>
                  <a:srgbClr val="FF00FF"/>
                </a:solidFill>
                <a:latin typeface="Wingdings 2" panose="05020102010507070707" pitchFamily="82" charset="2"/>
                <a:cs typeface="Times New Roman" panose="02020603050405020304" pitchFamily="18" charset="0"/>
              </a:rPr>
              <a:t></a:t>
            </a:r>
          </a:p>
        </p:txBody>
      </p:sp>
      <p:sp>
        <p:nvSpPr>
          <p:cNvPr id="37890" name="Rectangle 2">
            <a:extLst>
              <a:ext uri="{FF2B5EF4-FFF2-40B4-BE49-F238E27FC236}">
                <a16:creationId xmlns:a16="http://schemas.microsoft.com/office/drawing/2014/main" id="{1BC8FFFE-88CF-474D-B94C-1984418C446C}"/>
              </a:ext>
            </a:extLst>
          </p:cNvPr>
          <p:cNvSpPr>
            <a:spLocks noGrp="1" noChangeArrowheads="1"/>
          </p:cNvSpPr>
          <p:nvPr>
            <p:ph type="body" idx="1"/>
          </p:nvPr>
        </p:nvSpPr>
        <p:spPr>
          <a:xfrm>
            <a:off x="1524000" y="931864"/>
            <a:ext cx="9144000" cy="6154737"/>
          </a:xfrm>
          <a:ln/>
        </p:spPr>
        <p:txBody>
          <a:bodyPr>
            <a:normAutofit lnSpcReduction="10000"/>
          </a:bodyPr>
          <a:lstStyle/>
          <a:p>
            <a:pPr algn="ctr">
              <a:spcBef>
                <a:spcPts val="450"/>
              </a:spcBef>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1800" dirty="0">
                <a:cs typeface="Times New Roman" panose="02020603050405020304" pitchFamily="18" charset="0"/>
              </a:rPr>
              <a:t> </a:t>
            </a:r>
          </a:p>
          <a:p>
            <a:pPr algn="just">
              <a:lnSpc>
                <a:spcPct val="55000"/>
              </a:lnSpc>
              <a:spcBef>
                <a:spcPts val="600"/>
              </a:spcBef>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1800" dirty="0">
                <a:cs typeface="Times New Roman" panose="02020603050405020304" pitchFamily="18" charset="0"/>
              </a:rPr>
              <a:t>	</a:t>
            </a:r>
            <a:r>
              <a:rPr lang="en-GB" altLang="en-US" sz="2400" b="1" dirty="0" err="1">
                <a:solidFill>
                  <a:srgbClr val="006600"/>
                </a:solidFill>
                <a:latin typeface="Arial Narrow" panose="020B0606020202030204" pitchFamily="34" charset="0"/>
                <a:cs typeface="Times New Roman" panose="02020603050405020304" pitchFamily="18" charset="0"/>
              </a:rPr>
              <a:t>Marwar</a:t>
            </a:r>
            <a:r>
              <a:rPr lang="en-GB" altLang="en-US" sz="2400" b="1" dirty="0">
                <a:solidFill>
                  <a:srgbClr val="006600"/>
                </a:solidFill>
                <a:latin typeface="Arial Narrow" panose="020B0606020202030204" pitchFamily="34" charset="0"/>
                <a:cs typeface="Times New Roman" panose="02020603050405020304" pitchFamily="18" charset="0"/>
              </a:rPr>
              <a:t> Supergroup			                         </a:t>
            </a:r>
            <a:r>
              <a:rPr lang="en-GB" altLang="en-US" sz="2400" b="1" dirty="0">
                <a:solidFill>
                  <a:srgbClr val="FF0000"/>
                </a:solidFill>
                <a:latin typeface="Arial Narrow" panose="020B0606020202030204" pitchFamily="34" charset="0"/>
                <a:cs typeface="Times New Roman" panose="02020603050405020304" pitchFamily="18" charset="0"/>
              </a:rPr>
              <a:t>650-540 (?) Ma </a:t>
            </a:r>
          </a:p>
          <a:p>
            <a:pPr algn="just">
              <a:lnSpc>
                <a:spcPct val="55000"/>
              </a:lnSpc>
              <a:spcBef>
                <a:spcPts val="600"/>
              </a:spcBef>
              <a:buClr>
                <a:srgbClr val="FF00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400" b="1" dirty="0">
              <a:solidFill>
                <a:srgbClr val="FF0000"/>
              </a:solidFill>
              <a:latin typeface="Arial Narrow" panose="020B0606020202030204" pitchFamily="34" charset="0"/>
              <a:cs typeface="Times New Roman" panose="02020603050405020304" pitchFamily="18" charset="0"/>
            </a:endParaRP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Malani Group {=</a:t>
            </a:r>
            <a:r>
              <a:rPr lang="en-GB" altLang="en-US" sz="2400" b="1" dirty="0" err="1">
                <a:solidFill>
                  <a:srgbClr val="006600"/>
                </a:solidFill>
                <a:latin typeface="Arial Narrow" panose="020B0606020202030204" pitchFamily="34" charset="0"/>
                <a:cs typeface="Times New Roman" panose="02020603050405020304" pitchFamily="18" charset="0"/>
              </a:rPr>
              <a:t>Sindreth</a:t>
            </a:r>
            <a:r>
              <a:rPr lang="en-GB" altLang="en-US" sz="2400" b="1" dirty="0">
                <a:solidFill>
                  <a:srgbClr val="006600"/>
                </a:solidFill>
                <a:latin typeface="Arial Narrow" panose="020B0606020202030204" pitchFamily="34" charset="0"/>
                <a:cs typeface="Times New Roman" panose="02020603050405020304" pitchFamily="18" charset="0"/>
              </a:rPr>
              <a:t> Group}		            </a:t>
            </a:r>
            <a:r>
              <a:rPr lang="en-GB" altLang="en-US" sz="2400" b="1" dirty="0">
                <a:solidFill>
                  <a:srgbClr val="FF0000"/>
                </a:solidFill>
                <a:latin typeface="Arial Narrow" panose="020B0606020202030204" pitchFamily="34" charset="0"/>
                <a:cs typeface="Times New Roman" panose="02020603050405020304" pitchFamily="18" charset="0"/>
              </a:rPr>
              <a:t>780-766 Ma</a:t>
            </a:r>
          </a:p>
          <a:p>
            <a:pPr algn="just">
              <a:lnSpc>
                <a:spcPct val="55000"/>
              </a:lnSpc>
              <a:spcBef>
                <a:spcPts val="600"/>
              </a:spcBef>
              <a:buClr>
                <a:srgbClr val="FF00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ltLang="en-US" sz="2400" b="1" dirty="0">
              <a:solidFill>
                <a:srgbClr val="FF0000"/>
              </a:solidFill>
              <a:latin typeface="Arial Narrow" panose="020B0606020202030204" pitchFamily="34" charset="0"/>
              <a:cs typeface="Times New Roman" panose="02020603050405020304" pitchFamily="18" charset="0"/>
            </a:endParaRPr>
          </a:p>
          <a:p>
            <a:pPr algn="just">
              <a:lnSpc>
                <a:spcPct val="55000"/>
              </a:lnSpc>
              <a:spcBef>
                <a:spcPts val="600"/>
              </a:spcBef>
              <a:buClr>
                <a:srgbClr val="FF00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FF0000"/>
                </a:solidFill>
                <a:latin typeface="Arial Narrow" panose="020B0606020202030204" pitchFamily="34" charset="0"/>
                <a:cs typeface="Times New Roman" panose="02020603050405020304" pitchFamily="18" charset="0"/>
              </a:rPr>
              <a:t>     </a:t>
            </a:r>
            <a:r>
              <a:rPr lang="en-GB" altLang="en-US" sz="2400" b="1" dirty="0">
                <a:solidFill>
                  <a:srgbClr val="006600"/>
                </a:solidFill>
                <a:latin typeface="Arial Narrow" panose="020B0606020202030204" pitchFamily="34" charset="0"/>
                <a:cs typeface="Times New Roman" panose="02020603050405020304" pitchFamily="18" charset="0"/>
              </a:rPr>
              <a:t>Erinpura granite			                                </a:t>
            </a:r>
            <a:r>
              <a:rPr lang="en-GB" altLang="en-US" sz="2400" b="1" i="1" dirty="0">
                <a:solidFill>
                  <a:srgbClr val="FF0000"/>
                </a:solidFill>
                <a:latin typeface="Arial Narrow" panose="020B0606020202030204" pitchFamily="34" charset="0"/>
                <a:cs typeface="Times New Roman" panose="02020603050405020304" pitchFamily="18" charset="0"/>
              </a:rPr>
              <a:t>ca</a:t>
            </a:r>
            <a:r>
              <a:rPr lang="en-GB" altLang="en-US" sz="2400" b="1" dirty="0">
                <a:solidFill>
                  <a:srgbClr val="FF0000"/>
                </a:solidFill>
                <a:latin typeface="Arial Narrow" panose="020B0606020202030204" pitchFamily="34" charset="0"/>
                <a:cs typeface="Times New Roman" panose="02020603050405020304" pitchFamily="18" charset="0"/>
              </a:rPr>
              <a:t> 850 Ma</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Sirohi Group					</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Synorogenic granites in Delhi Fold belts       </a:t>
            </a:r>
            <a:r>
              <a:rPr lang="en-GB" altLang="en-US" sz="2400" b="1" i="1" dirty="0">
                <a:solidFill>
                  <a:srgbClr val="FF0000"/>
                </a:solidFill>
                <a:latin typeface="Arial Narrow" panose="020B0606020202030204" pitchFamily="34" charset="0"/>
                <a:cs typeface="Times New Roman" panose="02020603050405020304" pitchFamily="18" charset="0"/>
              </a:rPr>
              <a:t>ca</a:t>
            </a:r>
            <a:r>
              <a:rPr lang="en-GB" altLang="en-US" sz="2400" b="1" dirty="0">
                <a:solidFill>
                  <a:srgbClr val="FF0000"/>
                </a:solidFill>
                <a:latin typeface="Arial Narrow" panose="020B0606020202030204" pitchFamily="34" charset="0"/>
                <a:cs typeface="Times New Roman" panose="02020603050405020304" pitchFamily="18" charset="0"/>
              </a:rPr>
              <a:t> 1450 Ma</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Delhi Supergroup</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Granulite exhumation in </a:t>
            </a:r>
            <a:r>
              <a:rPr lang="en-GB" altLang="en-US" sz="2400" b="1" dirty="0" err="1">
                <a:solidFill>
                  <a:srgbClr val="006600"/>
                </a:solidFill>
                <a:latin typeface="Arial Narrow" panose="020B0606020202030204" pitchFamily="34" charset="0"/>
                <a:cs typeface="Times New Roman" panose="02020603050405020304" pitchFamily="18" charset="0"/>
              </a:rPr>
              <a:t>Sandmata</a:t>
            </a:r>
            <a:r>
              <a:rPr lang="en-GB" altLang="en-US" sz="2400" b="1" dirty="0">
                <a:solidFill>
                  <a:srgbClr val="006600"/>
                </a:solidFill>
                <a:latin typeface="Arial Narrow" panose="020B0606020202030204" pitchFamily="34" charset="0"/>
                <a:cs typeface="Times New Roman" panose="02020603050405020304" pitchFamily="18" charset="0"/>
              </a:rPr>
              <a:t> complex  </a:t>
            </a:r>
            <a:r>
              <a:rPr lang="en-GB" altLang="en-US" sz="2400" b="1" dirty="0">
                <a:solidFill>
                  <a:srgbClr val="FF0000"/>
                </a:solidFill>
                <a:latin typeface="Arial Narrow" panose="020B0606020202030204" pitchFamily="34" charset="0"/>
                <a:cs typeface="Times New Roman" panose="02020603050405020304" pitchFamily="18" charset="0"/>
              </a:rPr>
              <a:t>1725-1645 Ma</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baseline="30000" dirty="0">
                <a:solidFill>
                  <a:srgbClr val="006600"/>
                </a:solidFill>
                <a:latin typeface="Arial Narrow" panose="020B0606020202030204" pitchFamily="34" charset="0"/>
                <a:cs typeface="Times New Roman" panose="02020603050405020304" pitchFamily="18" charset="0"/>
              </a:rPr>
              <a:t> </a:t>
            </a:r>
            <a:r>
              <a:rPr lang="en-GB" altLang="en-US" sz="2400" b="1" dirty="0">
                <a:solidFill>
                  <a:srgbClr val="006600"/>
                </a:solidFill>
                <a:latin typeface="Arial Narrow" panose="020B0606020202030204" pitchFamily="34" charset="0"/>
                <a:cs typeface="Times New Roman" panose="02020603050405020304" pitchFamily="18" charset="0"/>
              </a:rPr>
              <a:t>	</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a:t>
            </a:r>
            <a:r>
              <a:rPr lang="en-GB" altLang="en-US" sz="2400" b="1" dirty="0" err="1">
                <a:solidFill>
                  <a:srgbClr val="006600"/>
                </a:solidFill>
                <a:latin typeface="Arial Narrow" panose="020B0606020202030204" pitchFamily="34" charset="0"/>
                <a:cs typeface="Times New Roman" panose="02020603050405020304" pitchFamily="18" charset="0"/>
              </a:rPr>
              <a:t>Darwal</a:t>
            </a:r>
            <a:r>
              <a:rPr lang="en-GB" altLang="en-US" sz="2400" b="1" dirty="0">
                <a:solidFill>
                  <a:srgbClr val="006600"/>
                </a:solidFill>
                <a:latin typeface="Arial Narrow" panose="020B0606020202030204" pitchFamily="34" charset="0"/>
                <a:cs typeface="Times New Roman" panose="02020603050405020304" pitchFamily="18" charset="0"/>
              </a:rPr>
              <a:t> Granite {=AF1}		                            </a:t>
            </a:r>
            <a:r>
              <a:rPr lang="en-GB" altLang="en-US" sz="2400" b="1" i="1" dirty="0">
                <a:solidFill>
                  <a:srgbClr val="FF0000"/>
                </a:solidFill>
                <a:latin typeface="Arial Narrow" panose="020B0606020202030204" pitchFamily="34" charset="0"/>
                <a:cs typeface="Times New Roman" panose="02020603050405020304" pitchFamily="18" charset="0"/>
              </a:rPr>
              <a:t>ca</a:t>
            </a:r>
            <a:r>
              <a:rPr lang="en-GB" altLang="en-US" sz="2400" b="1" dirty="0">
                <a:solidFill>
                  <a:srgbClr val="FF0000"/>
                </a:solidFill>
                <a:latin typeface="Arial Narrow" panose="020B0606020202030204" pitchFamily="34" charset="0"/>
                <a:cs typeface="Times New Roman" panose="02020603050405020304" pitchFamily="18" charset="0"/>
              </a:rPr>
              <a:t> 1900 Ma </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Aravalli Supergroup</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Basement Gneisses    		                            </a:t>
            </a:r>
            <a:r>
              <a:rPr lang="en-GB" altLang="en-US" sz="2400" b="1" dirty="0">
                <a:solidFill>
                  <a:srgbClr val="FF0000"/>
                </a:solidFill>
                <a:latin typeface="Arial Narrow" panose="020B0606020202030204" pitchFamily="34" charset="0"/>
                <a:cs typeface="Times New Roman" panose="02020603050405020304" pitchFamily="18" charset="0"/>
              </a:rPr>
              <a:t>2500 Ma to 3300 Ma</a:t>
            </a: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&amp; granites						     </a:t>
            </a:r>
            <a:endParaRPr lang="en-GB" altLang="en-US" sz="2400" b="1" dirty="0">
              <a:solidFill>
                <a:srgbClr val="FF0000"/>
              </a:solidFill>
              <a:latin typeface="Arial Narrow" panose="020B0606020202030204" pitchFamily="34" charset="0"/>
              <a:cs typeface="Times New Roman" panose="02020603050405020304" pitchFamily="18" charset="0"/>
            </a:endParaRPr>
          </a:p>
          <a:p>
            <a:pPr algn="just">
              <a:lnSpc>
                <a:spcPct val="55000"/>
              </a:lnSpc>
              <a:spcBef>
                <a:spcPts val="600"/>
              </a:spcBef>
              <a:buClr>
                <a:srgbClr val="0066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b="1" dirty="0">
                <a:solidFill>
                  <a:srgbClr val="006600"/>
                </a:solidFill>
                <a:latin typeface="Arial Narrow" panose="020B0606020202030204" pitchFamily="34" charset="0"/>
                <a:cs typeface="Times New Roman" panose="02020603050405020304" pitchFamily="18" charset="0"/>
              </a:rPr>
              <a:t>				 				 </a:t>
            </a:r>
            <a:endParaRPr lang="en-GB" altLang="en-US" sz="2400" b="1" dirty="0">
              <a:solidFill>
                <a:srgbClr val="FF0000"/>
              </a:solidFill>
              <a:latin typeface="Arial Narrow" panose="020B0606020202030204" pitchFamily="34" charset="0"/>
              <a:cs typeface="Times New Roman" panose="02020603050405020304" pitchFamily="18" charset="0"/>
            </a:endParaRPr>
          </a:p>
          <a:p>
            <a:pPr algn="just">
              <a:lnSpc>
                <a:spcPct val="55000"/>
              </a:lnSpc>
              <a:spcBef>
                <a:spcPts val="600"/>
              </a:spcBef>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latin typeface="Arial Narrow" panose="020B0606020202030204" pitchFamily="34" charset="0"/>
                <a:cs typeface="Times New Roman" panose="02020603050405020304" pitchFamily="18" charset="0"/>
              </a:rPr>
              <a:t> </a:t>
            </a:r>
          </a:p>
          <a:p>
            <a:pPr algn="just">
              <a:lnSpc>
                <a:spcPct val="55000"/>
              </a:lnSpc>
              <a:spcBef>
                <a:spcPts val="600"/>
              </a:spcBef>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400" dirty="0">
                <a:latin typeface="Arial Narrow" panose="020B0606020202030204" pitchFamily="34" charset="0"/>
                <a:cs typeface="Times New Roman" panose="02020603050405020304" pitchFamily="18" charset="0"/>
              </a:rPr>
              <a:t> </a:t>
            </a:r>
          </a:p>
        </p:txBody>
      </p:sp>
    </p:spTree>
    <p:extLst>
      <p:ext uri="{BB962C8B-B14F-4D97-AF65-F5344CB8AC3E}">
        <p14:creationId xmlns:p14="http://schemas.microsoft.com/office/powerpoint/2010/main" val="241645348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F5151CB0-D8A8-489B-8BE9-5FDC3435AA7F}"/>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76200"/>
            <a:ext cx="5481638" cy="6858000"/>
          </a:xfrm>
          <a:noFill/>
          <a:ln w="38100">
            <a:solidFill>
              <a:schemeClr val="tx1"/>
            </a:solidFill>
            <a:miter lim="800000"/>
            <a:headEnd/>
            <a:tailEnd/>
          </a:ln>
        </p:spPr>
      </p:pic>
      <p:pic>
        <p:nvPicPr>
          <p:cNvPr id="3077" name="Picture 5">
            <a:extLst>
              <a:ext uri="{FF2B5EF4-FFF2-40B4-BE49-F238E27FC236}">
                <a16:creationId xmlns:a16="http://schemas.microsoft.com/office/drawing/2014/main" id="{FB2E814C-CDB7-4FB2-B69D-DB7C3261A8CD}"/>
              </a:ext>
            </a:extLst>
          </p:cNvPr>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6400800" y="1"/>
            <a:ext cx="4267200" cy="3611563"/>
          </a:xfrm>
          <a:noFill/>
          <a:ln/>
        </p:spPr>
      </p:pic>
      <p:sp>
        <p:nvSpPr>
          <p:cNvPr id="3078" name="Text Box 6">
            <a:extLst>
              <a:ext uri="{FF2B5EF4-FFF2-40B4-BE49-F238E27FC236}">
                <a16:creationId xmlns:a16="http://schemas.microsoft.com/office/drawing/2014/main" id="{015BFC28-29E0-4AFF-88CB-ED492F029B0E}"/>
              </a:ext>
            </a:extLst>
          </p:cNvPr>
          <p:cNvSpPr txBox="1">
            <a:spLocks noChangeArrowheads="1"/>
          </p:cNvSpPr>
          <p:nvPr/>
        </p:nvSpPr>
        <p:spPr bwMode="auto">
          <a:xfrm>
            <a:off x="7391400" y="304801"/>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079" name="Text Box 7">
            <a:extLst>
              <a:ext uri="{FF2B5EF4-FFF2-40B4-BE49-F238E27FC236}">
                <a16:creationId xmlns:a16="http://schemas.microsoft.com/office/drawing/2014/main" id="{80BD131F-AA1C-445D-86DB-24175722ABE3}"/>
              </a:ext>
            </a:extLst>
          </p:cNvPr>
          <p:cNvSpPr txBox="1">
            <a:spLocks noChangeArrowheads="1"/>
          </p:cNvSpPr>
          <p:nvPr/>
        </p:nvSpPr>
        <p:spPr bwMode="auto">
          <a:xfrm>
            <a:off x="7315200" y="228601"/>
            <a:ext cx="26670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t>Sands &amp; soils</a:t>
            </a:r>
            <a:r>
              <a:rPr lang="en-US" altLang="en-US"/>
              <a:t> </a:t>
            </a:r>
          </a:p>
        </p:txBody>
      </p:sp>
      <p:sp>
        <p:nvSpPr>
          <p:cNvPr id="3081" name="Text Box 9">
            <a:extLst>
              <a:ext uri="{FF2B5EF4-FFF2-40B4-BE49-F238E27FC236}">
                <a16:creationId xmlns:a16="http://schemas.microsoft.com/office/drawing/2014/main" id="{C565CEE5-9DE1-462D-8E46-0F82D26F7201}"/>
              </a:ext>
            </a:extLst>
          </p:cNvPr>
          <p:cNvSpPr txBox="1">
            <a:spLocks noChangeArrowheads="1"/>
          </p:cNvSpPr>
          <p:nvPr/>
        </p:nvSpPr>
        <p:spPr bwMode="auto">
          <a:xfrm>
            <a:off x="7391400" y="762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t>Teritiary formations</a:t>
            </a:r>
          </a:p>
        </p:txBody>
      </p:sp>
      <p:sp>
        <p:nvSpPr>
          <p:cNvPr id="3082" name="Text Box 10">
            <a:extLst>
              <a:ext uri="{FF2B5EF4-FFF2-40B4-BE49-F238E27FC236}">
                <a16:creationId xmlns:a16="http://schemas.microsoft.com/office/drawing/2014/main" id="{8E421B70-7F06-4363-9304-74311DA98AA2}"/>
              </a:ext>
            </a:extLst>
          </p:cNvPr>
          <p:cNvSpPr txBox="1">
            <a:spLocks noChangeArrowheads="1"/>
          </p:cNvSpPr>
          <p:nvPr/>
        </p:nvSpPr>
        <p:spPr bwMode="auto">
          <a:xfrm>
            <a:off x="7315200" y="1143000"/>
            <a:ext cx="29718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Tertiary magmatics, Deccan trap</a:t>
            </a:r>
          </a:p>
        </p:txBody>
      </p:sp>
      <p:sp>
        <p:nvSpPr>
          <p:cNvPr id="3083" name="Text Box 11">
            <a:extLst>
              <a:ext uri="{FF2B5EF4-FFF2-40B4-BE49-F238E27FC236}">
                <a16:creationId xmlns:a16="http://schemas.microsoft.com/office/drawing/2014/main" id="{EB0D0E8C-0AB9-48BA-80E7-9A6A1AE8F25E}"/>
              </a:ext>
            </a:extLst>
          </p:cNvPr>
          <p:cNvSpPr txBox="1">
            <a:spLocks noChangeArrowheads="1"/>
          </p:cNvSpPr>
          <p:nvPr/>
        </p:nvSpPr>
        <p:spPr bwMode="auto">
          <a:xfrm>
            <a:off x="7315200" y="1524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Mesozoic formations</a:t>
            </a:r>
          </a:p>
        </p:txBody>
      </p:sp>
      <p:sp>
        <p:nvSpPr>
          <p:cNvPr id="3084" name="Text Box 12">
            <a:extLst>
              <a:ext uri="{FF2B5EF4-FFF2-40B4-BE49-F238E27FC236}">
                <a16:creationId xmlns:a16="http://schemas.microsoft.com/office/drawing/2014/main" id="{E35133C8-EDBF-43A9-9FD4-82BFFC54751E}"/>
              </a:ext>
            </a:extLst>
          </p:cNvPr>
          <p:cNvSpPr txBox="1">
            <a:spLocks noChangeArrowheads="1"/>
          </p:cNvSpPr>
          <p:nvPr/>
        </p:nvSpPr>
        <p:spPr bwMode="auto">
          <a:xfrm>
            <a:off x="7315200" y="1905000"/>
            <a:ext cx="26670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t>Palaeozoic formations</a:t>
            </a:r>
          </a:p>
        </p:txBody>
      </p:sp>
      <p:sp>
        <p:nvSpPr>
          <p:cNvPr id="3085" name="Text Box 13">
            <a:extLst>
              <a:ext uri="{FF2B5EF4-FFF2-40B4-BE49-F238E27FC236}">
                <a16:creationId xmlns:a16="http://schemas.microsoft.com/office/drawing/2014/main" id="{2F1048E4-550E-4D5A-A727-99991F5F27C4}"/>
              </a:ext>
            </a:extLst>
          </p:cNvPr>
          <p:cNvSpPr txBox="1">
            <a:spLocks noChangeArrowheads="1"/>
          </p:cNvSpPr>
          <p:nvPr/>
        </p:nvSpPr>
        <p:spPr bwMode="auto">
          <a:xfrm>
            <a:off x="7315201" y="2362201"/>
            <a:ext cx="1683089"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t>Marwar Supergroup</a:t>
            </a:r>
          </a:p>
        </p:txBody>
      </p:sp>
      <p:sp>
        <p:nvSpPr>
          <p:cNvPr id="3086" name="Text Box 14">
            <a:extLst>
              <a:ext uri="{FF2B5EF4-FFF2-40B4-BE49-F238E27FC236}">
                <a16:creationId xmlns:a16="http://schemas.microsoft.com/office/drawing/2014/main" id="{037982A7-4DD8-433F-B212-BDE5D3C40466}"/>
              </a:ext>
            </a:extLst>
          </p:cNvPr>
          <p:cNvSpPr txBox="1">
            <a:spLocks noChangeArrowheads="1"/>
          </p:cNvSpPr>
          <p:nvPr/>
        </p:nvSpPr>
        <p:spPr bwMode="auto">
          <a:xfrm>
            <a:off x="7315200" y="2743200"/>
            <a:ext cx="335280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t>Malani Group: Felsic &amp; mafic volcanics, sediments, granites</a:t>
            </a:r>
          </a:p>
        </p:txBody>
      </p:sp>
      <p:pic>
        <p:nvPicPr>
          <p:cNvPr id="3087" name="Picture 15">
            <a:extLst>
              <a:ext uri="{FF2B5EF4-FFF2-40B4-BE49-F238E27FC236}">
                <a16:creationId xmlns:a16="http://schemas.microsoft.com/office/drawing/2014/main" id="{FC6DF0AE-5AB7-4E08-A7DE-9E244D092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00400"/>
            <a:ext cx="4267200" cy="313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8" name="Text Box 16">
            <a:extLst>
              <a:ext uri="{FF2B5EF4-FFF2-40B4-BE49-F238E27FC236}">
                <a16:creationId xmlns:a16="http://schemas.microsoft.com/office/drawing/2014/main" id="{782103EC-9078-4145-B773-C8A11D1402FE}"/>
              </a:ext>
            </a:extLst>
          </p:cNvPr>
          <p:cNvSpPr txBox="1">
            <a:spLocks noChangeArrowheads="1"/>
          </p:cNvSpPr>
          <p:nvPr/>
        </p:nvSpPr>
        <p:spPr bwMode="auto">
          <a:xfrm>
            <a:off x="7299326" y="3287714"/>
            <a:ext cx="2191113"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t>Erinpura granites, ~850 Ma</a:t>
            </a:r>
          </a:p>
        </p:txBody>
      </p:sp>
      <p:sp>
        <p:nvSpPr>
          <p:cNvPr id="3089" name="Text Box 17">
            <a:extLst>
              <a:ext uri="{FF2B5EF4-FFF2-40B4-BE49-F238E27FC236}">
                <a16:creationId xmlns:a16="http://schemas.microsoft.com/office/drawing/2014/main" id="{A42F5DF0-B320-42BF-978B-77A13F5AAEE2}"/>
              </a:ext>
            </a:extLst>
          </p:cNvPr>
          <p:cNvSpPr txBox="1">
            <a:spLocks noChangeArrowheads="1"/>
          </p:cNvSpPr>
          <p:nvPr/>
        </p:nvSpPr>
        <p:spPr bwMode="auto">
          <a:xfrm>
            <a:off x="7315200" y="3581401"/>
            <a:ext cx="1158138"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t>Sirohi Group </a:t>
            </a:r>
          </a:p>
        </p:txBody>
      </p:sp>
      <p:sp>
        <p:nvSpPr>
          <p:cNvPr id="3090" name="Text Box 18">
            <a:extLst>
              <a:ext uri="{FF2B5EF4-FFF2-40B4-BE49-F238E27FC236}">
                <a16:creationId xmlns:a16="http://schemas.microsoft.com/office/drawing/2014/main" id="{CE88D1D4-E617-4319-A0A1-4B6AB80BB91C}"/>
              </a:ext>
            </a:extLst>
          </p:cNvPr>
          <p:cNvSpPr txBox="1">
            <a:spLocks noChangeArrowheads="1"/>
          </p:cNvSpPr>
          <p:nvPr/>
        </p:nvSpPr>
        <p:spPr bwMode="auto">
          <a:xfrm>
            <a:off x="7299326" y="3973514"/>
            <a:ext cx="1791837"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t>Vindhyan Supergroup</a:t>
            </a:r>
          </a:p>
        </p:txBody>
      </p:sp>
      <p:sp>
        <p:nvSpPr>
          <p:cNvPr id="3091" name="Text Box 19">
            <a:extLst>
              <a:ext uri="{FF2B5EF4-FFF2-40B4-BE49-F238E27FC236}">
                <a16:creationId xmlns:a16="http://schemas.microsoft.com/office/drawing/2014/main" id="{BD79AE20-6B92-45BD-B9EE-407F194C9A0A}"/>
              </a:ext>
            </a:extLst>
          </p:cNvPr>
          <p:cNvSpPr txBox="1">
            <a:spLocks noChangeArrowheads="1"/>
          </p:cNvSpPr>
          <p:nvPr/>
        </p:nvSpPr>
        <p:spPr bwMode="auto">
          <a:xfrm>
            <a:off x="7223126" y="4430714"/>
            <a:ext cx="1478803" cy="30777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t>Delhi Supergroup</a:t>
            </a:r>
          </a:p>
        </p:txBody>
      </p:sp>
      <p:sp>
        <p:nvSpPr>
          <p:cNvPr id="3092" name="Text Box 20">
            <a:extLst>
              <a:ext uri="{FF2B5EF4-FFF2-40B4-BE49-F238E27FC236}">
                <a16:creationId xmlns:a16="http://schemas.microsoft.com/office/drawing/2014/main" id="{FE8C419E-A7B2-4306-A78D-2E467AF27F6C}"/>
              </a:ext>
            </a:extLst>
          </p:cNvPr>
          <p:cNvSpPr txBox="1">
            <a:spLocks noChangeArrowheads="1"/>
          </p:cNvSpPr>
          <p:nvPr/>
        </p:nvSpPr>
        <p:spPr bwMode="auto">
          <a:xfrm>
            <a:off x="7223126" y="4811714"/>
            <a:ext cx="164916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t>Aravalli Supergroup</a:t>
            </a:r>
          </a:p>
        </p:txBody>
      </p:sp>
      <p:sp>
        <p:nvSpPr>
          <p:cNvPr id="3093" name="Text Box 21">
            <a:extLst>
              <a:ext uri="{FF2B5EF4-FFF2-40B4-BE49-F238E27FC236}">
                <a16:creationId xmlns:a16="http://schemas.microsoft.com/office/drawing/2014/main" id="{6D19E644-1265-494A-ACED-619DE12B2ACF}"/>
              </a:ext>
            </a:extLst>
          </p:cNvPr>
          <p:cNvSpPr txBox="1">
            <a:spLocks noChangeArrowheads="1"/>
          </p:cNvSpPr>
          <p:nvPr/>
        </p:nvSpPr>
        <p:spPr bwMode="auto">
          <a:xfrm>
            <a:off x="7086600" y="5334000"/>
            <a:ext cx="33528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t>Sandmata Complex : TTR basement</a:t>
            </a:r>
          </a:p>
        </p:txBody>
      </p:sp>
      <p:sp>
        <p:nvSpPr>
          <p:cNvPr id="3094" name="Text Box 22">
            <a:extLst>
              <a:ext uri="{FF2B5EF4-FFF2-40B4-BE49-F238E27FC236}">
                <a16:creationId xmlns:a16="http://schemas.microsoft.com/office/drawing/2014/main" id="{9B1B3C20-4CC4-467D-803D-B003D2AC626A}"/>
              </a:ext>
            </a:extLst>
          </p:cNvPr>
          <p:cNvSpPr txBox="1">
            <a:spLocks noChangeArrowheads="1"/>
          </p:cNvSpPr>
          <p:nvPr/>
        </p:nvSpPr>
        <p:spPr bwMode="auto">
          <a:xfrm>
            <a:off x="7223126" y="5726114"/>
            <a:ext cx="2798843"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t>Mewar Gneiss Complex, Archaean </a:t>
            </a:r>
          </a:p>
          <a:p>
            <a:r>
              <a:rPr lang="en-US" altLang="en-US" sz="1400" b="1"/>
              <a:t>Granitoids (including Heron’s BGC)</a:t>
            </a:r>
            <a:r>
              <a:rPr lang="en-US" altLang="en-US"/>
              <a:t> </a:t>
            </a:r>
          </a:p>
        </p:txBody>
      </p:sp>
      <p:sp>
        <p:nvSpPr>
          <p:cNvPr id="3095" name="Line 23">
            <a:extLst>
              <a:ext uri="{FF2B5EF4-FFF2-40B4-BE49-F238E27FC236}">
                <a16:creationId xmlns:a16="http://schemas.microsoft.com/office/drawing/2014/main" id="{86911DDB-5503-470A-9D05-E8461D845A71}"/>
              </a:ext>
            </a:extLst>
          </p:cNvPr>
          <p:cNvSpPr>
            <a:spLocks noChangeShapeType="1"/>
          </p:cNvSpPr>
          <p:nvPr/>
        </p:nvSpPr>
        <p:spPr bwMode="auto">
          <a:xfrm flipH="1">
            <a:off x="4267200" y="2362200"/>
            <a:ext cx="2133600" cy="3124200"/>
          </a:xfrm>
          <a:prstGeom prst="line">
            <a:avLst/>
          </a:prstGeom>
          <a:noFill/>
          <a:ln w="38100">
            <a:solidFill>
              <a:srgbClr val="0033CC"/>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96" name="Line 24">
            <a:extLst>
              <a:ext uri="{FF2B5EF4-FFF2-40B4-BE49-F238E27FC236}">
                <a16:creationId xmlns:a16="http://schemas.microsoft.com/office/drawing/2014/main" id="{9EBF6918-EA13-4AA9-BFBF-17A72696E249}"/>
              </a:ext>
            </a:extLst>
          </p:cNvPr>
          <p:cNvSpPr>
            <a:spLocks noChangeShapeType="1"/>
          </p:cNvSpPr>
          <p:nvPr/>
        </p:nvSpPr>
        <p:spPr bwMode="auto">
          <a:xfrm flipH="1" flipV="1">
            <a:off x="3581400" y="1905000"/>
            <a:ext cx="2133600" cy="1371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097" name="Text Box 25">
            <a:extLst>
              <a:ext uri="{FF2B5EF4-FFF2-40B4-BE49-F238E27FC236}">
                <a16:creationId xmlns:a16="http://schemas.microsoft.com/office/drawing/2014/main" id="{5F351B5A-5FBC-4BFA-980F-49EBF3766ABF}"/>
              </a:ext>
            </a:extLst>
          </p:cNvPr>
          <p:cNvSpPr txBox="1">
            <a:spLocks noChangeArrowheads="1"/>
          </p:cNvSpPr>
          <p:nvPr/>
        </p:nvSpPr>
        <p:spPr bwMode="auto">
          <a:xfrm>
            <a:off x="6461126" y="2373314"/>
            <a:ext cx="54053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MSG</a:t>
            </a:r>
          </a:p>
        </p:txBody>
      </p:sp>
      <p:sp>
        <p:nvSpPr>
          <p:cNvPr id="3098" name="Text Box 26">
            <a:extLst>
              <a:ext uri="{FF2B5EF4-FFF2-40B4-BE49-F238E27FC236}">
                <a16:creationId xmlns:a16="http://schemas.microsoft.com/office/drawing/2014/main" id="{6DE1270C-D209-4056-967D-802AD55C2B1C}"/>
              </a:ext>
            </a:extLst>
          </p:cNvPr>
          <p:cNvSpPr txBox="1">
            <a:spLocks noChangeArrowheads="1"/>
          </p:cNvSpPr>
          <p:nvPr/>
        </p:nvSpPr>
        <p:spPr bwMode="auto">
          <a:xfrm>
            <a:off x="4022726" y="2830513"/>
            <a:ext cx="5405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MSG</a:t>
            </a:r>
          </a:p>
          <a:p>
            <a:endParaRPr lang="en-US" altLang="en-US" sz="1400"/>
          </a:p>
        </p:txBody>
      </p:sp>
      <p:sp>
        <p:nvSpPr>
          <p:cNvPr id="3099" name="Text Box 27">
            <a:extLst>
              <a:ext uri="{FF2B5EF4-FFF2-40B4-BE49-F238E27FC236}">
                <a16:creationId xmlns:a16="http://schemas.microsoft.com/office/drawing/2014/main" id="{2131F0C2-D315-4B92-88A4-35AD08FA4C93}"/>
              </a:ext>
            </a:extLst>
          </p:cNvPr>
          <p:cNvSpPr txBox="1">
            <a:spLocks noChangeArrowheads="1"/>
          </p:cNvSpPr>
          <p:nvPr/>
        </p:nvSpPr>
        <p:spPr bwMode="auto">
          <a:xfrm>
            <a:off x="6537325" y="1535114"/>
            <a:ext cx="51328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MSZ</a:t>
            </a:r>
          </a:p>
        </p:txBody>
      </p:sp>
      <p:sp>
        <p:nvSpPr>
          <p:cNvPr id="3100" name="Text Box 28">
            <a:extLst>
              <a:ext uri="{FF2B5EF4-FFF2-40B4-BE49-F238E27FC236}">
                <a16:creationId xmlns:a16="http://schemas.microsoft.com/office/drawing/2014/main" id="{FE260198-35D6-4FE0-AF38-CA9733FA2AD7}"/>
              </a:ext>
            </a:extLst>
          </p:cNvPr>
          <p:cNvSpPr txBox="1">
            <a:spLocks noChangeArrowheads="1"/>
          </p:cNvSpPr>
          <p:nvPr/>
        </p:nvSpPr>
        <p:spPr bwMode="auto">
          <a:xfrm>
            <a:off x="2574926" y="3160713"/>
            <a:ext cx="6254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solidFill>
                  <a:srgbClr val="FF0000"/>
                </a:solidFill>
              </a:rPr>
              <a:t>MSZ</a:t>
            </a:r>
          </a:p>
          <a:p>
            <a:endParaRPr lang="en-US" altLang="en-US" sz="1400" b="1"/>
          </a:p>
        </p:txBody>
      </p:sp>
      <p:sp>
        <p:nvSpPr>
          <p:cNvPr id="3101" name="Text Box 29">
            <a:extLst>
              <a:ext uri="{FF2B5EF4-FFF2-40B4-BE49-F238E27FC236}">
                <a16:creationId xmlns:a16="http://schemas.microsoft.com/office/drawing/2014/main" id="{D2A8DDF6-9068-40F7-BA80-130085F394FF}"/>
              </a:ext>
            </a:extLst>
          </p:cNvPr>
          <p:cNvSpPr txBox="1">
            <a:spLocks noChangeArrowheads="1"/>
          </p:cNvSpPr>
          <p:nvPr/>
        </p:nvSpPr>
        <p:spPr bwMode="auto">
          <a:xfrm>
            <a:off x="6537325" y="239714"/>
            <a:ext cx="7024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Sn &amp; Sl</a:t>
            </a:r>
          </a:p>
        </p:txBody>
      </p:sp>
      <p:sp>
        <p:nvSpPr>
          <p:cNvPr id="3102" name="Text Box 30">
            <a:extLst>
              <a:ext uri="{FF2B5EF4-FFF2-40B4-BE49-F238E27FC236}">
                <a16:creationId xmlns:a16="http://schemas.microsoft.com/office/drawing/2014/main" id="{68B301F9-D83A-4AF3-ADAC-FDB19142A54B}"/>
              </a:ext>
            </a:extLst>
          </p:cNvPr>
          <p:cNvSpPr txBox="1">
            <a:spLocks noChangeArrowheads="1"/>
          </p:cNvSpPr>
          <p:nvPr/>
        </p:nvSpPr>
        <p:spPr bwMode="auto">
          <a:xfrm>
            <a:off x="3810000" y="1752600"/>
            <a:ext cx="8064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solidFill>
                  <a:srgbClr val="FF0000"/>
                </a:solidFill>
              </a:rPr>
              <a:t>Sn &amp; Sl</a:t>
            </a:r>
          </a:p>
          <a:p>
            <a:endParaRPr lang="en-US" altLang="en-US" sz="1400"/>
          </a:p>
        </p:txBody>
      </p:sp>
      <p:sp>
        <p:nvSpPr>
          <p:cNvPr id="3103" name="Text Box 31">
            <a:extLst>
              <a:ext uri="{FF2B5EF4-FFF2-40B4-BE49-F238E27FC236}">
                <a16:creationId xmlns:a16="http://schemas.microsoft.com/office/drawing/2014/main" id="{86ED0FE6-859C-4EE6-AE4B-6B4C0EF77056}"/>
              </a:ext>
            </a:extLst>
          </p:cNvPr>
          <p:cNvSpPr txBox="1">
            <a:spLocks noChangeArrowheads="1"/>
          </p:cNvSpPr>
          <p:nvPr/>
        </p:nvSpPr>
        <p:spPr bwMode="auto">
          <a:xfrm>
            <a:off x="6400801" y="2819401"/>
            <a:ext cx="7857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MLN GP</a:t>
            </a:r>
          </a:p>
        </p:txBody>
      </p:sp>
      <p:sp>
        <p:nvSpPr>
          <p:cNvPr id="3108" name="Text Box 36">
            <a:extLst>
              <a:ext uri="{FF2B5EF4-FFF2-40B4-BE49-F238E27FC236}">
                <a16:creationId xmlns:a16="http://schemas.microsoft.com/office/drawing/2014/main" id="{F117C8CB-957D-4888-A3F1-02357AC19A6F}"/>
              </a:ext>
            </a:extLst>
          </p:cNvPr>
          <p:cNvSpPr txBox="1">
            <a:spLocks noChangeArrowheads="1"/>
          </p:cNvSpPr>
          <p:nvPr/>
        </p:nvSpPr>
        <p:spPr bwMode="auto">
          <a:xfrm>
            <a:off x="3352801" y="3962401"/>
            <a:ext cx="7857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0000"/>
                </a:solidFill>
              </a:rPr>
              <a:t>MLN GP</a:t>
            </a:r>
          </a:p>
        </p:txBody>
      </p:sp>
      <p:sp>
        <p:nvSpPr>
          <p:cNvPr id="3109" name="Text Box 37">
            <a:extLst>
              <a:ext uri="{FF2B5EF4-FFF2-40B4-BE49-F238E27FC236}">
                <a16:creationId xmlns:a16="http://schemas.microsoft.com/office/drawing/2014/main" id="{5B22076A-1FA1-426E-B078-C530B6CD9551}"/>
              </a:ext>
            </a:extLst>
          </p:cNvPr>
          <p:cNvSpPr txBox="1">
            <a:spLocks noChangeArrowheads="1"/>
          </p:cNvSpPr>
          <p:nvPr/>
        </p:nvSpPr>
        <p:spPr bwMode="auto">
          <a:xfrm>
            <a:off x="6477000" y="32766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solidFill>
                  <a:srgbClr val="FF3300"/>
                </a:solidFill>
              </a:rPr>
              <a:t>E G</a:t>
            </a:r>
          </a:p>
        </p:txBody>
      </p:sp>
      <p:sp>
        <p:nvSpPr>
          <p:cNvPr id="3110" name="Text Box 38">
            <a:extLst>
              <a:ext uri="{FF2B5EF4-FFF2-40B4-BE49-F238E27FC236}">
                <a16:creationId xmlns:a16="http://schemas.microsoft.com/office/drawing/2014/main" id="{58ED33BA-F89D-4159-AF6C-AD2032CDACA2}"/>
              </a:ext>
            </a:extLst>
          </p:cNvPr>
          <p:cNvSpPr txBox="1">
            <a:spLocks noChangeArrowheads="1"/>
          </p:cNvSpPr>
          <p:nvPr/>
        </p:nvSpPr>
        <p:spPr bwMode="auto">
          <a:xfrm>
            <a:off x="3489326" y="4887914"/>
            <a:ext cx="4730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400" b="1">
                <a:solidFill>
                  <a:schemeClr val="bg1"/>
                </a:solidFill>
              </a:rPr>
              <a:t>E G</a:t>
            </a:r>
          </a:p>
          <a:p>
            <a:endParaRPr lang="en-US" altLang="en-US"/>
          </a:p>
        </p:txBody>
      </p:sp>
      <p:sp>
        <p:nvSpPr>
          <p:cNvPr id="3112" name="Text Box 40">
            <a:extLst>
              <a:ext uri="{FF2B5EF4-FFF2-40B4-BE49-F238E27FC236}">
                <a16:creationId xmlns:a16="http://schemas.microsoft.com/office/drawing/2014/main" id="{5978D655-39CE-49B8-9C78-F00ED7545D4B}"/>
              </a:ext>
            </a:extLst>
          </p:cNvPr>
          <p:cNvSpPr txBox="1">
            <a:spLocks noChangeArrowheads="1"/>
          </p:cNvSpPr>
          <p:nvPr/>
        </p:nvSpPr>
        <p:spPr bwMode="auto">
          <a:xfrm>
            <a:off x="6461125" y="3592514"/>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3300"/>
                </a:solidFill>
              </a:rPr>
              <a:t>SG</a:t>
            </a:r>
          </a:p>
        </p:txBody>
      </p:sp>
      <p:sp>
        <p:nvSpPr>
          <p:cNvPr id="3113" name="Text Box 41">
            <a:extLst>
              <a:ext uri="{FF2B5EF4-FFF2-40B4-BE49-F238E27FC236}">
                <a16:creationId xmlns:a16="http://schemas.microsoft.com/office/drawing/2014/main" id="{F6FABBF7-C78D-45F3-B5AE-BD4E52230E93}"/>
              </a:ext>
            </a:extLst>
          </p:cNvPr>
          <p:cNvSpPr txBox="1">
            <a:spLocks noChangeArrowheads="1"/>
          </p:cNvSpPr>
          <p:nvPr/>
        </p:nvSpPr>
        <p:spPr bwMode="auto">
          <a:xfrm>
            <a:off x="3657600" y="5486401"/>
            <a:ext cx="38343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3300"/>
                </a:solidFill>
              </a:rPr>
              <a:t>SG</a:t>
            </a:r>
          </a:p>
        </p:txBody>
      </p:sp>
      <p:sp>
        <p:nvSpPr>
          <p:cNvPr id="3115" name="Line 43">
            <a:extLst>
              <a:ext uri="{FF2B5EF4-FFF2-40B4-BE49-F238E27FC236}">
                <a16:creationId xmlns:a16="http://schemas.microsoft.com/office/drawing/2014/main" id="{5FB2E7E3-9A02-45E6-A42D-F3FB71103650}"/>
              </a:ext>
            </a:extLst>
          </p:cNvPr>
          <p:cNvSpPr>
            <a:spLocks noChangeShapeType="1"/>
          </p:cNvSpPr>
          <p:nvPr/>
        </p:nvSpPr>
        <p:spPr bwMode="auto">
          <a:xfrm flipV="1">
            <a:off x="3886200" y="5257800"/>
            <a:ext cx="152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116" name="Text Box 44">
            <a:extLst>
              <a:ext uri="{FF2B5EF4-FFF2-40B4-BE49-F238E27FC236}">
                <a16:creationId xmlns:a16="http://schemas.microsoft.com/office/drawing/2014/main" id="{A358BE06-964E-4DC5-8B00-415CFDBA456F}"/>
              </a:ext>
            </a:extLst>
          </p:cNvPr>
          <p:cNvSpPr txBox="1">
            <a:spLocks noChangeArrowheads="1"/>
          </p:cNvSpPr>
          <p:nvPr/>
        </p:nvSpPr>
        <p:spPr bwMode="auto">
          <a:xfrm>
            <a:off x="4327525" y="4354513"/>
            <a:ext cx="4267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rgbClr val="FF3300"/>
                </a:solidFill>
              </a:rPr>
              <a:t>E G</a:t>
            </a:r>
          </a:p>
          <a:p>
            <a:endParaRPr lang="en-US" altLang="en-US" sz="1400"/>
          </a:p>
        </p:txBody>
      </p:sp>
      <p:sp>
        <p:nvSpPr>
          <p:cNvPr id="3119" name="Line 47">
            <a:extLst>
              <a:ext uri="{FF2B5EF4-FFF2-40B4-BE49-F238E27FC236}">
                <a16:creationId xmlns:a16="http://schemas.microsoft.com/office/drawing/2014/main" id="{7F310D6A-8301-41C3-861B-0B71BBC6D9F3}"/>
              </a:ext>
            </a:extLst>
          </p:cNvPr>
          <p:cNvSpPr>
            <a:spLocks noChangeShapeType="1"/>
          </p:cNvSpPr>
          <p:nvPr/>
        </p:nvSpPr>
        <p:spPr bwMode="auto">
          <a:xfrm flipH="1">
            <a:off x="3962400" y="4572000"/>
            <a:ext cx="3810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120" name="Line 48">
            <a:extLst>
              <a:ext uri="{FF2B5EF4-FFF2-40B4-BE49-F238E27FC236}">
                <a16:creationId xmlns:a16="http://schemas.microsoft.com/office/drawing/2014/main" id="{BC5458D8-A17D-4B06-9BE8-FD39BF32F25A}"/>
              </a:ext>
            </a:extLst>
          </p:cNvPr>
          <p:cNvSpPr>
            <a:spLocks noChangeShapeType="1"/>
          </p:cNvSpPr>
          <p:nvPr/>
        </p:nvSpPr>
        <p:spPr bwMode="auto">
          <a:xfrm>
            <a:off x="4343400" y="4572000"/>
            <a:ext cx="76200" cy="381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131" name="Line 59">
            <a:extLst>
              <a:ext uri="{FF2B5EF4-FFF2-40B4-BE49-F238E27FC236}">
                <a16:creationId xmlns:a16="http://schemas.microsoft.com/office/drawing/2014/main" id="{08CEFD4F-210E-4B49-B9BD-AF3F68A30977}"/>
              </a:ext>
            </a:extLst>
          </p:cNvPr>
          <p:cNvSpPr>
            <a:spLocks noChangeShapeType="1"/>
          </p:cNvSpPr>
          <p:nvPr/>
        </p:nvSpPr>
        <p:spPr bwMode="auto">
          <a:xfrm flipH="1">
            <a:off x="4038600" y="5486400"/>
            <a:ext cx="228600" cy="533400"/>
          </a:xfrm>
          <a:prstGeom prst="line">
            <a:avLst/>
          </a:prstGeom>
          <a:noFill/>
          <a:ln w="38100">
            <a:solidFill>
              <a:srgbClr val="000099"/>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136" name="Line 64">
            <a:extLst>
              <a:ext uri="{FF2B5EF4-FFF2-40B4-BE49-F238E27FC236}">
                <a16:creationId xmlns:a16="http://schemas.microsoft.com/office/drawing/2014/main" id="{070B8A47-5864-4B55-A873-4DD1D4847547}"/>
              </a:ext>
            </a:extLst>
          </p:cNvPr>
          <p:cNvSpPr>
            <a:spLocks noChangeShapeType="1"/>
          </p:cNvSpPr>
          <p:nvPr/>
        </p:nvSpPr>
        <p:spPr bwMode="auto">
          <a:xfrm>
            <a:off x="6400800" y="3962400"/>
            <a:ext cx="4267200" cy="0"/>
          </a:xfrm>
          <a:prstGeom prst="line">
            <a:avLst/>
          </a:prstGeom>
          <a:noFill/>
          <a:ln w="38100">
            <a:solidFill>
              <a:srgbClr val="000099"/>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137" name="Line 65">
            <a:extLst>
              <a:ext uri="{FF2B5EF4-FFF2-40B4-BE49-F238E27FC236}">
                <a16:creationId xmlns:a16="http://schemas.microsoft.com/office/drawing/2014/main" id="{3588F79D-909D-44EB-BBFA-773A8B933028}"/>
              </a:ext>
            </a:extLst>
          </p:cNvPr>
          <p:cNvSpPr>
            <a:spLocks noChangeShapeType="1"/>
          </p:cNvSpPr>
          <p:nvPr/>
        </p:nvSpPr>
        <p:spPr bwMode="auto">
          <a:xfrm>
            <a:off x="6553200" y="2286000"/>
            <a:ext cx="4114800" cy="0"/>
          </a:xfrm>
          <a:prstGeom prst="line">
            <a:avLst/>
          </a:prstGeom>
          <a:noFill/>
          <a:ln w="38100">
            <a:solidFill>
              <a:srgbClr val="000099"/>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140" name="Line 68">
            <a:extLst>
              <a:ext uri="{FF2B5EF4-FFF2-40B4-BE49-F238E27FC236}">
                <a16:creationId xmlns:a16="http://schemas.microsoft.com/office/drawing/2014/main" id="{E134D3F7-55C7-4EE4-9D17-D52AB9A8F79F}"/>
              </a:ext>
            </a:extLst>
          </p:cNvPr>
          <p:cNvSpPr>
            <a:spLocks noChangeShapeType="1"/>
          </p:cNvSpPr>
          <p:nvPr/>
        </p:nvSpPr>
        <p:spPr bwMode="auto">
          <a:xfrm>
            <a:off x="10363200" y="2286000"/>
            <a:ext cx="0" cy="16764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141" name="Text Box 69">
            <a:extLst>
              <a:ext uri="{FF2B5EF4-FFF2-40B4-BE49-F238E27FC236}">
                <a16:creationId xmlns:a16="http://schemas.microsoft.com/office/drawing/2014/main" id="{331AB3E8-2731-467B-90AB-1E0879A42DC6}"/>
              </a:ext>
            </a:extLst>
          </p:cNvPr>
          <p:cNvSpPr txBox="1">
            <a:spLocks noChangeArrowheads="1"/>
          </p:cNvSpPr>
          <p:nvPr/>
        </p:nvSpPr>
        <p:spPr bwMode="auto">
          <a:xfrm>
            <a:off x="6629400" y="57912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1</a:t>
            </a:r>
          </a:p>
        </p:txBody>
      </p:sp>
      <p:sp>
        <p:nvSpPr>
          <p:cNvPr id="3142" name="Text Box 70">
            <a:extLst>
              <a:ext uri="{FF2B5EF4-FFF2-40B4-BE49-F238E27FC236}">
                <a16:creationId xmlns:a16="http://schemas.microsoft.com/office/drawing/2014/main" id="{5A53D42D-572D-4AF1-9161-410C2EB7BD56}"/>
              </a:ext>
            </a:extLst>
          </p:cNvPr>
          <p:cNvSpPr txBox="1">
            <a:spLocks noChangeArrowheads="1"/>
          </p:cNvSpPr>
          <p:nvPr/>
        </p:nvSpPr>
        <p:spPr bwMode="auto">
          <a:xfrm>
            <a:off x="6629400" y="52578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a:t>
            </a:r>
          </a:p>
        </p:txBody>
      </p:sp>
      <p:sp>
        <p:nvSpPr>
          <p:cNvPr id="3143" name="Text Box 71">
            <a:extLst>
              <a:ext uri="{FF2B5EF4-FFF2-40B4-BE49-F238E27FC236}">
                <a16:creationId xmlns:a16="http://schemas.microsoft.com/office/drawing/2014/main" id="{38BEA2C2-8A37-46D2-B757-DAAB4DA35322}"/>
              </a:ext>
            </a:extLst>
          </p:cNvPr>
          <p:cNvSpPr txBox="1">
            <a:spLocks noChangeArrowheads="1"/>
          </p:cNvSpPr>
          <p:nvPr/>
        </p:nvSpPr>
        <p:spPr bwMode="auto">
          <a:xfrm>
            <a:off x="6613526" y="4800601"/>
            <a:ext cx="320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3</a:t>
            </a:r>
          </a:p>
        </p:txBody>
      </p:sp>
      <p:sp>
        <p:nvSpPr>
          <p:cNvPr id="3144" name="Text Box 72">
            <a:extLst>
              <a:ext uri="{FF2B5EF4-FFF2-40B4-BE49-F238E27FC236}">
                <a16:creationId xmlns:a16="http://schemas.microsoft.com/office/drawing/2014/main" id="{425749F8-1944-434D-9C7D-41BAB8926996}"/>
              </a:ext>
            </a:extLst>
          </p:cNvPr>
          <p:cNvSpPr txBox="1">
            <a:spLocks noChangeArrowheads="1"/>
          </p:cNvSpPr>
          <p:nvPr/>
        </p:nvSpPr>
        <p:spPr bwMode="auto">
          <a:xfrm>
            <a:off x="6613525" y="4379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4</a:t>
            </a:r>
          </a:p>
        </p:txBody>
      </p:sp>
      <p:sp>
        <p:nvSpPr>
          <p:cNvPr id="3145" name="Text Box 73">
            <a:extLst>
              <a:ext uri="{FF2B5EF4-FFF2-40B4-BE49-F238E27FC236}">
                <a16:creationId xmlns:a16="http://schemas.microsoft.com/office/drawing/2014/main" id="{27CE9160-DC46-4F66-AD0D-0CDE926BAB00}"/>
              </a:ext>
            </a:extLst>
          </p:cNvPr>
          <p:cNvSpPr txBox="1">
            <a:spLocks noChangeArrowheads="1"/>
          </p:cNvSpPr>
          <p:nvPr/>
        </p:nvSpPr>
        <p:spPr bwMode="auto">
          <a:xfrm>
            <a:off x="6613525" y="39989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5</a:t>
            </a:r>
          </a:p>
        </p:txBody>
      </p:sp>
      <p:sp>
        <p:nvSpPr>
          <p:cNvPr id="3146" name="Text Box 74">
            <a:extLst>
              <a:ext uri="{FF2B5EF4-FFF2-40B4-BE49-F238E27FC236}">
                <a16:creationId xmlns:a16="http://schemas.microsoft.com/office/drawing/2014/main" id="{D5663629-18E9-4F1D-8475-025DD9B59559}"/>
              </a:ext>
            </a:extLst>
          </p:cNvPr>
          <p:cNvSpPr txBox="1">
            <a:spLocks noChangeArrowheads="1"/>
          </p:cNvSpPr>
          <p:nvPr/>
        </p:nvSpPr>
        <p:spPr bwMode="auto">
          <a:xfrm>
            <a:off x="5105400" y="533400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1</a:t>
            </a:r>
          </a:p>
        </p:txBody>
      </p:sp>
      <p:sp>
        <p:nvSpPr>
          <p:cNvPr id="3147" name="Text Box 75">
            <a:extLst>
              <a:ext uri="{FF2B5EF4-FFF2-40B4-BE49-F238E27FC236}">
                <a16:creationId xmlns:a16="http://schemas.microsoft.com/office/drawing/2014/main" id="{857ACE29-35EE-4C8B-BC60-A866FF9B3178}"/>
              </a:ext>
            </a:extLst>
          </p:cNvPr>
          <p:cNvSpPr txBox="1">
            <a:spLocks noChangeArrowheads="1"/>
          </p:cNvSpPr>
          <p:nvPr/>
        </p:nvSpPr>
        <p:spPr bwMode="auto">
          <a:xfrm>
            <a:off x="5318125" y="40751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2</a:t>
            </a:r>
          </a:p>
        </p:txBody>
      </p:sp>
      <p:sp>
        <p:nvSpPr>
          <p:cNvPr id="3148" name="Text Box 76">
            <a:extLst>
              <a:ext uri="{FF2B5EF4-FFF2-40B4-BE49-F238E27FC236}">
                <a16:creationId xmlns:a16="http://schemas.microsoft.com/office/drawing/2014/main" id="{B4608AF2-CE2E-4163-A9C6-316A3C4FAC20}"/>
              </a:ext>
            </a:extLst>
          </p:cNvPr>
          <p:cNvSpPr txBox="1">
            <a:spLocks noChangeArrowheads="1"/>
          </p:cNvSpPr>
          <p:nvPr/>
        </p:nvSpPr>
        <p:spPr bwMode="auto">
          <a:xfrm>
            <a:off x="5851525" y="41513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3</a:t>
            </a:r>
          </a:p>
        </p:txBody>
      </p:sp>
      <p:sp>
        <p:nvSpPr>
          <p:cNvPr id="3149" name="Text Box 77">
            <a:extLst>
              <a:ext uri="{FF2B5EF4-FFF2-40B4-BE49-F238E27FC236}">
                <a16:creationId xmlns:a16="http://schemas.microsoft.com/office/drawing/2014/main" id="{8CEF541F-7FFA-474F-AE01-221B0C24C3BF}"/>
              </a:ext>
            </a:extLst>
          </p:cNvPr>
          <p:cNvSpPr txBox="1">
            <a:spLocks noChangeArrowheads="1"/>
          </p:cNvSpPr>
          <p:nvPr/>
        </p:nvSpPr>
        <p:spPr bwMode="auto">
          <a:xfrm>
            <a:off x="6080125" y="26273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4</a:t>
            </a:r>
          </a:p>
        </p:txBody>
      </p:sp>
      <p:sp>
        <p:nvSpPr>
          <p:cNvPr id="3150" name="Text Box 78">
            <a:extLst>
              <a:ext uri="{FF2B5EF4-FFF2-40B4-BE49-F238E27FC236}">
                <a16:creationId xmlns:a16="http://schemas.microsoft.com/office/drawing/2014/main" id="{8C03786B-718C-4211-9388-34AC28F6BC72}"/>
              </a:ext>
            </a:extLst>
          </p:cNvPr>
          <p:cNvSpPr txBox="1">
            <a:spLocks noChangeArrowheads="1"/>
          </p:cNvSpPr>
          <p:nvPr/>
        </p:nvSpPr>
        <p:spPr bwMode="auto">
          <a:xfrm>
            <a:off x="6080125" y="46847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5</a:t>
            </a:r>
          </a:p>
        </p:txBody>
      </p:sp>
      <p:sp>
        <p:nvSpPr>
          <p:cNvPr id="3152" name="Text Box 80">
            <a:extLst>
              <a:ext uri="{FF2B5EF4-FFF2-40B4-BE49-F238E27FC236}">
                <a16:creationId xmlns:a16="http://schemas.microsoft.com/office/drawing/2014/main" id="{71D6DE49-9BA3-4B57-853F-B95E131ECBC6}"/>
              </a:ext>
            </a:extLst>
          </p:cNvPr>
          <p:cNvSpPr txBox="1">
            <a:spLocks noChangeArrowheads="1"/>
          </p:cNvSpPr>
          <p:nvPr/>
        </p:nvSpPr>
        <p:spPr bwMode="auto">
          <a:xfrm>
            <a:off x="1524000" y="0"/>
            <a:ext cx="4953000" cy="1373188"/>
          </a:xfrm>
          <a:prstGeom prst="rect">
            <a:avLst/>
          </a:prstGeom>
          <a:solidFill>
            <a:srgbClr val="CFE9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3333FF"/>
                </a:solidFill>
              </a:rPr>
              <a:t>Neoproterozoic rocks occur west of the blue line along the mid-rib of Aravalli Mts</a:t>
            </a:r>
            <a:r>
              <a:rPr lang="en-US" altLang="en-US" sz="2800" b="1">
                <a:solidFill>
                  <a:srgbClr val="990099"/>
                </a:solidFill>
              </a:rPr>
              <a:t> </a:t>
            </a:r>
          </a:p>
        </p:txBody>
      </p:sp>
      <p:sp>
        <p:nvSpPr>
          <p:cNvPr id="3153" name="Text Box 81">
            <a:extLst>
              <a:ext uri="{FF2B5EF4-FFF2-40B4-BE49-F238E27FC236}">
                <a16:creationId xmlns:a16="http://schemas.microsoft.com/office/drawing/2014/main" id="{64FBE819-6F53-4048-AC33-9E7A8F4B9E52}"/>
              </a:ext>
            </a:extLst>
          </p:cNvPr>
          <p:cNvSpPr txBox="1">
            <a:spLocks noChangeArrowheads="1"/>
          </p:cNvSpPr>
          <p:nvPr/>
        </p:nvSpPr>
        <p:spPr bwMode="auto">
          <a:xfrm>
            <a:off x="6477000" y="6248401"/>
            <a:ext cx="685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3155" name="Text Box 83">
            <a:extLst>
              <a:ext uri="{FF2B5EF4-FFF2-40B4-BE49-F238E27FC236}">
                <a16:creationId xmlns:a16="http://schemas.microsoft.com/office/drawing/2014/main" id="{C8C99BE2-0162-43D9-A262-82FEB178E82F}"/>
              </a:ext>
            </a:extLst>
          </p:cNvPr>
          <p:cNvSpPr txBox="1">
            <a:spLocks noChangeArrowheads="1"/>
          </p:cNvSpPr>
          <p:nvPr/>
        </p:nvSpPr>
        <p:spPr bwMode="auto">
          <a:xfrm>
            <a:off x="1676401" y="6400800"/>
            <a:ext cx="46640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b="1">
                <a:solidFill>
                  <a:srgbClr val="CC0000"/>
                </a:solidFill>
                <a:latin typeface="Arial Narrow" panose="020B0606020202030204" pitchFamily="34" charset="0"/>
              </a:rPr>
              <a:t>GEOLOGICAL 	MAP OF RAJASTHAN</a:t>
            </a:r>
          </a:p>
        </p:txBody>
      </p:sp>
      <p:sp>
        <p:nvSpPr>
          <p:cNvPr id="3158" name="Line 86">
            <a:extLst>
              <a:ext uri="{FF2B5EF4-FFF2-40B4-BE49-F238E27FC236}">
                <a16:creationId xmlns:a16="http://schemas.microsoft.com/office/drawing/2014/main" id="{BBC1FF7A-1542-466F-9D8F-DFB873B8330B}"/>
              </a:ext>
            </a:extLst>
          </p:cNvPr>
          <p:cNvSpPr>
            <a:spLocks noChangeShapeType="1"/>
          </p:cNvSpPr>
          <p:nvPr/>
        </p:nvSpPr>
        <p:spPr bwMode="auto">
          <a:xfrm>
            <a:off x="2133600" y="6172200"/>
            <a:ext cx="838200" cy="0"/>
          </a:xfrm>
          <a:prstGeom prst="line">
            <a:avLst/>
          </a:prstGeom>
          <a:noFill/>
          <a:ln w="57150">
            <a:solidFill>
              <a:srgbClr val="00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3159" name="Text Box 87">
            <a:extLst>
              <a:ext uri="{FF2B5EF4-FFF2-40B4-BE49-F238E27FC236}">
                <a16:creationId xmlns:a16="http://schemas.microsoft.com/office/drawing/2014/main" id="{BE38DFF3-C23F-4EA4-9E05-F7931D2AEA35}"/>
              </a:ext>
            </a:extLst>
          </p:cNvPr>
          <p:cNvSpPr txBox="1">
            <a:spLocks noChangeArrowheads="1"/>
          </p:cNvSpPr>
          <p:nvPr/>
        </p:nvSpPr>
        <p:spPr bwMode="auto">
          <a:xfrm>
            <a:off x="2133601" y="5715000"/>
            <a:ext cx="83388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6600"/>
                </a:solidFill>
              </a:rPr>
              <a:t>100km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95"/>
                                        </p:tgtEl>
                                        <p:attrNameLst>
                                          <p:attrName>style.visibility</p:attrName>
                                        </p:attrNameLst>
                                      </p:cBhvr>
                                      <p:to>
                                        <p:strVal val="visible"/>
                                      </p:to>
                                    </p:set>
                                    <p:animEffect transition="in" filter="fade">
                                      <p:cBhvr>
                                        <p:cTn id="7" dur="2000"/>
                                        <p:tgtEl>
                                          <p:spTgt spid="30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3096"/>
                                        </p:tgtEl>
                                        <p:attrNameLst>
                                          <p:attrName>style.visibility</p:attrName>
                                        </p:attrNameLst>
                                      </p:cBhvr>
                                      <p:to>
                                        <p:strVal val="visible"/>
                                      </p:to>
                                    </p:set>
                                    <p:animEffect transition="in" filter="strips(downLeft)">
                                      <p:cBhvr>
                                        <p:cTn id="12" dur="3000"/>
                                        <p:tgtEl>
                                          <p:spTgt spid="3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29D75F33-355E-4EEB-9B0D-5B3AE08F05D5}"/>
              </a:ext>
            </a:extLst>
          </p:cNvPr>
          <p:cNvSpPr>
            <a:spLocks noGrp="1" noChangeArrowheads="1"/>
          </p:cNvSpPr>
          <p:nvPr>
            <p:ph type="body" idx="1"/>
          </p:nvPr>
        </p:nvSpPr>
        <p:spPr>
          <a:xfrm>
            <a:off x="1905000" y="685800"/>
            <a:ext cx="8229600" cy="5486400"/>
          </a:xfrm>
        </p:spPr>
        <p:txBody>
          <a:bodyPr/>
          <a:lstStyle/>
          <a:p>
            <a:r>
              <a:rPr lang="en-US" altLang="en-US" b="1">
                <a:solidFill>
                  <a:srgbClr val="CC0000"/>
                </a:solidFill>
              </a:rPr>
              <a:t>Three important ensembles that make up the entire span of Neoproterozoic are </a:t>
            </a:r>
          </a:p>
          <a:p>
            <a:pPr>
              <a:buFontTx/>
              <a:buNone/>
            </a:pPr>
            <a:endParaRPr lang="en-US" altLang="en-US" b="1">
              <a:solidFill>
                <a:srgbClr val="CC0000"/>
              </a:solidFill>
            </a:endParaRPr>
          </a:p>
          <a:p>
            <a:r>
              <a:rPr lang="en-US" altLang="en-US" b="1">
                <a:solidFill>
                  <a:srgbClr val="CC0000"/>
                </a:solidFill>
              </a:rPr>
              <a:t>Marwar Supergroup </a:t>
            </a:r>
          </a:p>
          <a:p>
            <a:r>
              <a:rPr lang="en-US" altLang="en-US" b="1">
                <a:solidFill>
                  <a:srgbClr val="CC0000"/>
                </a:solidFill>
              </a:rPr>
              <a:t>Malani Group</a:t>
            </a:r>
          </a:p>
          <a:p>
            <a:r>
              <a:rPr lang="en-US" altLang="en-US" b="1">
                <a:solidFill>
                  <a:srgbClr val="CC0000"/>
                </a:solidFill>
              </a:rPr>
              <a:t>Sirohi Group</a:t>
            </a:r>
          </a:p>
          <a:p>
            <a:endParaRPr lang="en-US" altLang="en-US" b="1">
              <a:solidFill>
                <a:srgbClr val="CC0000"/>
              </a:solidFill>
            </a:endParaRPr>
          </a:p>
          <a:p>
            <a:r>
              <a:rPr lang="en-US" altLang="en-US" b="1">
                <a:solidFill>
                  <a:srgbClr val="3333FF"/>
                </a:solidFill>
              </a:rPr>
              <a:t>Erinpura Granite includes only those granites emplaced during ~850 Ma </a:t>
            </a:r>
          </a:p>
          <a:p>
            <a:pPr>
              <a:buFontTx/>
              <a:buNone/>
            </a:pPr>
            <a:r>
              <a:rPr lang="en-US" altLang="en-US" b="1">
                <a:solidFill>
                  <a:srgbClr val="3333FF"/>
                </a:solidFill>
              </a:rPr>
              <a:t>   coevally with the closing of the Sirohi basin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 Box 6">
            <a:extLst>
              <a:ext uri="{FF2B5EF4-FFF2-40B4-BE49-F238E27FC236}">
                <a16:creationId xmlns:a16="http://schemas.microsoft.com/office/drawing/2014/main" id="{1B1A2C3E-A4B3-4B44-A7FC-A5AA818D2E48}"/>
              </a:ext>
            </a:extLst>
          </p:cNvPr>
          <p:cNvSpPr txBox="1">
            <a:spLocks noChangeArrowheads="1"/>
          </p:cNvSpPr>
          <p:nvPr/>
        </p:nvSpPr>
        <p:spPr bwMode="auto">
          <a:xfrm>
            <a:off x="6781800" y="4191001"/>
            <a:ext cx="3886200" cy="581025"/>
          </a:xfrm>
          <a:prstGeom prst="rect">
            <a:avLst/>
          </a:prstGeom>
          <a:solidFill>
            <a:srgbClr val="C3FD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FF0000"/>
                </a:solidFill>
              </a:rPr>
              <a:t>~1000 Ma</a:t>
            </a:r>
            <a:r>
              <a:rPr lang="en-US" altLang="en-US" sz="1600" b="1">
                <a:solidFill>
                  <a:srgbClr val="0000FF"/>
                </a:solidFill>
              </a:rPr>
              <a:t> U-Pb </a:t>
            </a:r>
            <a:r>
              <a:rPr lang="en-US" altLang="en-US" sz="1600" b="1" u="sng">
                <a:solidFill>
                  <a:srgbClr val="FF00FF"/>
                </a:solidFill>
              </a:rPr>
              <a:t>lower intercept</a:t>
            </a:r>
            <a:r>
              <a:rPr lang="en-US" altLang="en-US" sz="1600" b="1">
                <a:solidFill>
                  <a:srgbClr val="0000FF"/>
                </a:solidFill>
              </a:rPr>
              <a:t> age of charno-enderbite (Gyangarh)</a:t>
            </a:r>
          </a:p>
        </p:txBody>
      </p:sp>
      <p:sp>
        <p:nvSpPr>
          <p:cNvPr id="12297" name="Text Box 9">
            <a:extLst>
              <a:ext uri="{FF2B5EF4-FFF2-40B4-BE49-F238E27FC236}">
                <a16:creationId xmlns:a16="http://schemas.microsoft.com/office/drawing/2014/main" id="{F29083F3-F09E-4CC9-974E-91E6DA6D8455}"/>
              </a:ext>
            </a:extLst>
          </p:cNvPr>
          <p:cNvSpPr txBox="1">
            <a:spLocks noChangeArrowheads="1"/>
          </p:cNvSpPr>
          <p:nvPr/>
        </p:nvSpPr>
        <p:spPr bwMode="auto">
          <a:xfrm>
            <a:off x="6858000" y="2667001"/>
            <a:ext cx="3810000" cy="581025"/>
          </a:xfrm>
          <a:prstGeom prst="rect">
            <a:avLst/>
          </a:prstGeom>
          <a:solidFill>
            <a:srgbClr val="C3FD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FF0000"/>
                </a:solidFill>
              </a:rPr>
              <a:t>973 Ma</a:t>
            </a:r>
            <a:r>
              <a:rPr lang="en-US" altLang="en-US" sz="1600" b="1">
                <a:solidFill>
                  <a:srgbClr val="0000FF"/>
                </a:solidFill>
              </a:rPr>
              <a:t> single zircon age </a:t>
            </a:r>
          </a:p>
          <a:p>
            <a:r>
              <a:rPr lang="en-US" altLang="en-US" sz="1600" b="1">
                <a:solidFill>
                  <a:srgbClr val="0000FF"/>
                </a:solidFill>
              </a:rPr>
              <a:t>(pegmatite in paragneiss)</a:t>
            </a:r>
            <a:r>
              <a:rPr lang="en-US" altLang="en-US" sz="1600" b="1"/>
              <a:t> </a:t>
            </a:r>
            <a:r>
              <a:rPr lang="en-US" altLang="en-US" sz="1600" b="1">
                <a:solidFill>
                  <a:srgbClr val="0000FF"/>
                </a:solidFill>
              </a:rPr>
              <a:t>Agucha</a:t>
            </a:r>
          </a:p>
        </p:txBody>
      </p:sp>
      <p:sp>
        <p:nvSpPr>
          <p:cNvPr id="12299" name="Text Box 11">
            <a:extLst>
              <a:ext uri="{FF2B5EF4-FFF2-40B4-BE49-F238E27FC236}">
                <a16:creationId xmlns:a16="http://schemas.microsoft.com/office/drawing/2014/main" id="{6E194CE9-B92E-4362-9F95-F1F245FB09ED}"/>
              </a:ext>
            </a:extLst>
          </p:cNvPr>
          <p:cNvSpPr txBox="1">
            <a:spLocks noChangeArrowheads="1"/>
          </p:cNvSpPr>
          <p:nvPr/>
        </p:nvSpPr>
        <p:spPr bwMode="auto">
          <a:xfrm>
            <a:off x="6781800" y="5562601"/>
            <a:ext cx="3886200" cy="581025"/>
          </a:xfrm>
          <a:prstGeom prst="rect">
            <a:avLst/>
          </a:prstGeom>
          <a:solidFill>
            <a:srgbClr val="C3FD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FF0000"/>
                </a:solidFill>
              </a:rPr>
              <a:t>~990 Ma</a:t>
            </a:r>
            <a:r>
              <a:rPr lang="en-US" altLang="en-US" sz="1600" b="1">
                <a:solidFill>
                  <a:srgbClr val="0000FF"/>
                </a:solidFill>
              </a:rPr>
              <a:t> U-Pb zircon &amp; Pb-Pb model age of rhyolite (Deri-Ambaji)</a:t>
            </a:r>
          </a:p>
        </p:txBody>
      </p:sp>
      <p:sp>
        <p:nvSpPr>
          <p:cNvPr id="12301" name="Text Box 13">
            <a:extLst>
              <a:ext uri="{FF2B5EF4-FFF2-40B4-BE49-F238E27FC236}">
                <a16:creationId xmlns:a16="http://schemas.microsoft.com/office/drawing/2014/main" id="{31A0889B-4908-4684-97A2-AA8E66BEAD94}"/>
              </a:ext>
            </a:extLst>
          </p:cNvPr>
          <p:cNvSpPr txBox="1">
            <a:spLocks noChangeArrowheads="1"/>
          </p:cNvSpPr>
          <p:nvPr/>
        </p:nvSpPr>
        <p:spPr bwMode="auto">
          <a:xfrm>
            <a:off x="6858000" y="6276976"/>
            <a:ext cx="3810000" cy="581025"/>
          </a:xfrm>
          <a:prstGeom prst="rect">
            <a:avLst/>
          </a:prstGeom>
          <a:solidFill>
            <a:srgbClr val="C3FD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FF0000"/>
                </a:solidFill>
              </a:rPr>
              <a:t>955 +/- 20 Ma</a:t>
            </a:r>
            <a:r>
              <a:rPr lang="en-US" altLang="en-US" sz="1600" b="1">
                <a:solidFill>
                  <a:srgbClr val="0000FF"/>
                </a:solidFill>
              </a:rPr>
              <a:t> Rb-Sr isochron age </a:t>
            </a:r>
          </a:p>
          <a:p>
            <a:r>
              <a:rPr lang="en-US" altLang="en-US" sz="1600" b="1">
                <a:solidFill>
                  <a:srgbClr val="0000FF"/>
                </a:solidFill>
              </a:rPr>
              <a:t>of granitoids (Godra)</a:t>
            </a:r>
          </a:p>
        </p:txBody>
      </p:sp>
      <p:sp>
        <p:nvSpPr>
          <p:cNvPr id="12304" name="Text Box 16">
            <a:extLst>
              <a:ext uri="{FF2B5EF4-FFF2-40B4-BE49-F238E27FC236}">
                <a16:creationId xmlns:a16="http://schemas.microsoft.com/office/drawing/2014/main" id="{3CB55467-A558-4B01-AC5A-F8BE31619E45}"/>
              </a:ext>
            </a:extLst>
          </p:cNvPr>
          <p:cNvSpPr txBox="1">
            <a:spLocks noChangeArrowheads="1"/>
          </p:cNvSpPr>
          <p:nvPr/>
        </p:nvSpPr>
        <p:spPr bwMode="auto">
          <a:xfrm>
            <a:off x="6858000" y="3505201"/>
            <a:ext cx="3810000" cy="581025"/>
          </a:xfrm>
          <a:prstGeom prst="rect">
            <a:avLst/>
          </a:prstGeom>
          <a:solidFill>
            <a:srgbClr val="C3FD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FF0000"/>
                </a:solidFill>
              </a:rPr>
              <a:t>1012 +/- 78 Ma</a:t>
            </a:r>
            <a:r>
              <a:rPr lang="en-US" altLang="en-US" sz="1600" b="1">
                <a:solidFill>
                  <a:srgbClr val="0000FF"/>
                </a:solidFill>
              </a:rPr>
              <a:t> Sm-Nd isochron age </a:t>
            </a:r>
          </a:p>
          <a:p>
            <a:r>
              <a:rPr lang="en-US" altLang="en-US" sz="1600" b="1">
                <a:solidFill>
                  <a:srgbClr val="0000FF"/>
                </a:solidFill>
              </a:rPr>
              <a:t>of diorite in DFB rocks (Ranakpur)  </a:t>
            </a:r>
          </a:p>
        </p:txBody>
      </p:sp>
      <p:sp>
        <p:nvSpPr>
          <p:cNvPr id="12308" name="Line 20">
            <a:extLst>
              <a:ext uri="{FF2B5EF4-FFF2-40B4-BE49-F238E27FC236}">
                <a16:creationId xmlns:a16="http://schemas.microsoft.com/office/drawing/2014/main" id="{02309773-D212-474A-ABFC-28C946CCBF7F}"/>
              </a:ext>
            </a:extLst>
          </p:cNvPr>
          <p:cNvSpPr>
            <a:spLocks noChangeShapeType="1"/>
          </p:cNvSpPr>
          <p:nvPr/>
        </p:nvSpPr>
        <p:spPr bwMode="auto">
          <a:xfrm flipH="1">
            <a:off x="1752600" y="6248400"/>
            <a:ext cx="51054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12310" name="Picture 22">
            <a:extLst>
              <a:ext uri="{FF2B5EF4-FFF2-40B4-BE49-F238E27FC236}">
                <a16:creationId xmlns:a16="http://schemas.microsoft.com/office/drawing/2014/main" id="{AC4C7CC2-A089-4F71-914D-A23E6850E64D}"/>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0"/>
            <a:ext cx="5321300" cy="6858000"/>
          </a:xfrm>
          <a:noFill/>
          <a:ln/>
        </p:spPr>
      </p:pic>
      <p:sp>
        <p:nvSpPr>
          <p:cNvPr id="12311" name="Line 23">
            <a:extLst>
              <a:ext uri="{FF2B5EF4-FFF2-40B4-BE49-F238E27FC236}">
                <a16:creationId xmlns:a16="http://schemas.microsoft.com/office/drawing/2014/main" id="{C6DF4F48-DC1F-429F-B467-CC0C244DEF03}"/>
              </a:ext>
            </a:extLst>
          </p:cNvPr>
          <p:cNvSpPr>
            <a:spLocks noChangeShapeType="1"/>
          </p:cNvSpPr>
          <p:nvPr/>
        </p:nvSpPr>
        <p:spPr bwMode="auto">
          <a:xfrm flipH="1">
            <a:off x="2286000" y="6324600"/>
            <a:ext cx="4495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13" name="Line 25">
            <a:extLst>
              <a:ext uri="{FF2B5EF4-FFF2-40B4-BE49-F238E27FC236}">
                <a16:creationId xmlns:a16="http://schemas.microsoft.com/office/drawing/2014/main" id="{D0E8C599-0630-4C4D-9776-ABA818F1C520}"/>
              </a:ext>
            </a:extLst>
          </p:cNvPr>
          <p:cNvSpPr>
            <a:spLocks noChangeShapeType="1"/>
          </p:cNvSpPr>
          <p:nvPr/>
        </p:nvSpPr>
        <p:spPr bwMode="auto">
          <a:xfrm flipH="1">
            <a:off x="2895600" y="5715000"/>
            <a:ext cx="38862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14" name="Line 26">
            <a:extLst>
              <a:ext uri="{FF2B5EF4-FFF2-40B4-BE49-F238E27FC236}">
                <a16:creationId xmlns:a16="http://schemas.microsoft.com/office/drawing/2014/main" id="{F3746C0E-F8E1-4342-939A-4E760C19B412}"/>
              </a:ext>
            </a:extLst>
          </p:cNvPr>
          <p:cNvSpPr>
            <a:spLocks noChangeShapeType="1"/>
          </p:cNvSpPr>
          <p:nvPr/>
        </p:nvSpPr>
        <p:spPr bwMode="auto">
          <a:xfrm flipH="1">
            <a:off x="4191000" y="4343400"/>
            <a:ext cx="25908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15" name="Line 27">
            <a:extLst>
              <a:ext uri="{FF2B5EF4-FFF2-40B4-BE49-F238E27FC236}">
                <a16:creationId xmlns:a16="http://schemas.microsoft.com/office/drawing/2014/main" id="{D5A726A0-04E3-4994-A49D-3E7EFD43159C}"/>
              </a:ext>
            </a:extLst>
          </p:cNvPr>
          <p:cNvSpPr>
            <a:spLocks noChangeShapeType="1"/>
          </p:cNvSpPr>
          <p:nvPr/>
        </p:nvSpPr>
        <p:spPr bwMode="auto">
          <a:xfrm flipH="1">
            <a:off x="4191000" y="3581400"/>
            <a:ext cx="2667000" cy="381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16" name="Text Box 28">
            <a:extLst>
              <a:ext uri="{FF2B5EF4-FFF2-40B4-BE49-F238E27FC236}">
                <a16:creationId xmlns:a16="http://schemas.microsoft.com/office/drawing/2014/main" id="{3CC7C9BF-DE40-4E80-9855-072F7AF37317}"/>
              </a:ext>
            </a:extLst>
          </p:cNvPr>
          <p:cNvSpPr txBox="1">
            <a:spLocks noChangeArrowheads="1"/>
          </p:cNvSpPr>
          <p:nvPr/>
        </p:nvSpPr>
        <p:spPr bwMode="auto">
          <a:xfrm rot="18347340">
            <a:off x="3965574" y="2396123"/>
            <a:ext cx="23114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1">
                <a:solidFill>
                  <a:schemeClr val="bg1"/>
                </a:solidFill>
              </a:rPr>
              <a:t>DELHI        FOLD         BELT</a:t>
            </a:r>
          </a:p>
        </p:txBody>
      </p:sp>
      <p:sp>
        <p:nvSpPr>
          <p:cNvPr id="12317" name="Line 29">
            <a:extLst>
              <a:ext uri="{FF2B5EF4-FFF2-40B4-BE49-F238E27FC236}">
                <a16:creationId xmlns:a16="http://schemas.microsoft.com/office/drawing/2014/main" id="{620118F0-AFB4-4790-99AF-0CDF04153F16}"/>
              </a:ext>
            </a:extLst>
          </p:cNvPr>
          <p:cNvSpPr>
            <a:spLocks noChangeShapeType="1"/>
          </p:cNvSpPr>
          <p:nvPr/>
        </p:nvSpPr>
        <p:spPr bwMode="auto">
          <a:xfrm flipH="1">
            <a:off x="5257800" y="2895600"/>
            <a:ext cx="1600200" cy="685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18" name="Text Box 30">
            <a:extLst>
              <a:ext uri="{FF2B5EF4-FFF2-40B4-BE49-F238E27FC236}">
                <a16:creationId xmlns:a16="http://schemas.microsoft.com/office/drawing/2014/main" id="{101F6E80-C891-4178-ABDA-3E93E305CAB1}"/>
              </a:ext>
            </a:extLst>
          </p:cNvPr>
          <p:cNvSpPr txBox="1">
            <a:spLocks noChangeArrowheads="1"/>
          </p:cNvSpPr>
          <p:nvPr/>
        </p:nvSpPr>
        <p:spPr bwMode="auto">
          <a:xfrm>
            <a:off x="6842126" y="2041526"/>
            <a:ext cx="3825875" cy="581025"/>
          </a:xfrm>
          <a:prstGeom prst="rect">
            <a:avLst/>
          </a:prstGeom>
          <a:solidFill>
            <a:srgbClr val="C3FD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FF0000"/>
                </a:solidFill>
              </a:rPr>
              <a:t>~ 1128 Ma </a:t>
            </a:r>
            <a:r>
              <a:rPr lang="en-US" altLang="en-US" sz="1600" b="1">
                <a:solidFill>
                  <a:srgbClr val="0000FF"/>
                </a:solidFill>
              </a:rPr>
              <a:t>single zircon age of </a:t>
            </a:r>
          </a:p>
          <a:p>
            <a:r>
              <a:rPr lang="en-US" altLang="en-US" sz="1600" b="1">
                <a:solidFill>
                  <a:srgbClr val="0000FF"/>
                </a:solidFill>
              </a:rPr>
              <a:t>   granulite west of DFB </a:t>
            </a:r>
          </a:p>
        </p:txBody>
      </p:sp>
      <p:sp>
        <p:nvSpPr>
          <p:cNvPr id="12319" name="Line 31">
            <a:extLst>
              <a:ext uri="{FF2B5EF4-FFF2-40B4-BE49-F238E27FC236}">
                <a16:creationId xmlns:a16="http://schemas.microsoft.com/office/drawing/2014/main" id="{2A684DB4-62DA-48E1-BF44-E31C61160E72}"/>
              </a:ext>
            </a:extLst>
          </p:cNvPr>
          <p:cNvSpPr>
            <a:spLocks noChangeShapeType="1"/>
          </p:cNvSpPr>
          <p:nvPr/>
        </p:nvSpPr>
        <p:spPr bwMode="auto">
          <a:xfrm flipH="1">
            <a:off x="4724400" y="2209800"/>
            <a:ext cx="2057400" cy="838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20" name="Text Box 32">
            <a:extLst>
              <a:ext uri="{FF2B5EF4-FFF2-40B4-BE49-F238E27FC236}">
                <a16:creationId xmlns:a16="http://schemas.microsoft.com/office/drawing/2014/main" id="{B6D54592-A988-49CD-9454-60C8477D8745}"/>
              </a:ext>
            </a:extLst>
          </p:cNvPr>
          <p:cNvSpPr txBox="1">
            <a:spLocks noChangeArrowheads="1"/>
          </p:cNvSpPr>
          <p:nvPr/>
        </p:nvSpPr>
        <p:spPr bwMode="auto">
          <a:xfrm>
            <a:off x="6765925" y="4913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2321" name="Text Box 33">
            <a:extLst>
              <a:ext uri="{FF2B5EF4-FFF2-40B4-BE49-F238E27FC236}">
                <a16:creationId xmlns:a16="http://schemas.microsoft.com/office/drawing/2014/main" id="{4E94EC8E-FDED-4C26-A841-7C3FE5D54AFD}"/>
              </a:ext>
            </a:extLst>
          </p:cNvPr>
          <p:cNvSpPr txBox="1">
            <a:spLocks noChangeArrowheads="1"/>
          </p:cNvSpPr>
          <p:nvPr/>
        </p:nvSpPr>
        <p:spPr bwMode="auto">
          <a:xfrm>
            <a:off x="6858000" y="4876801"/>
            <a:ext cx="3810000" cy="581025"/>
          </a:xfrm>
          <a:prstGeom prst="rect">
            <a:avLst/>
          </a:prstGeom>
          <a:solidFill>
            <a:srgbClr val="C3FD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b="1">
                <a:solidFill>
                  <a:srgbClr val="FF0000"/>
                </a:solidFill>
              </a:rPr>
              <a:t>~992 Ma</a:t>
            </a:r>
            <a:r>
              <a:rPr lang="en-US" altLang="en-US" sz="1600" b="1"/>
              <a:t> </a:t>
            </a:r>
            <a:r>
              <a:rPr lang="en-US" altLang="en-US" sz="1600" b="1">
                <a:solidFill>
                  <a:srgbClr val="0000FF"/>
                </a:solidFill>
              </a:rPr>
              <a:t>single zircon (xenocrystic) </a:t>
            </a:r>
          </a:p>
          <a:p>
            <a:r>
              <a:rPr lang="en-US" altLang="en-US" sz="1600" b="1">
                <a:solidFill>
                  <a:srgbClr val="0000FF"/>
                </a:solidFill>
              </a:rPr>
              <a:t>age of diorite gneiss (E of Sirohi)  </a:t>
            </a:r>
          </a:p>
        </p:txBody>
      </p:sp>
      <p:sp>
        <p:nvSpPr>
          <p:cNvPr id="12323" name="Line 35">
            <a:extLst>
              <a:ext uri="{FF2B5EF4-FFF2-40B4-BE49-F238E27FC236}">
                <a16:creationId xmlns:a16="http://schemas.microsoft.com/office/drawing/2014/main" id="{F0B7B311-768A-4FFD-9A1F-5C91EB9AD883}"/>
              </a:ext>
            </a:extLst>
          </p:cNvPr>
          <p:cNvSpPr>
            <a:spLocks noChangeShapeType="1"/>
          </p:cNvSpPr>
          <p:nvPr/>
        </p:nvSpPr>
        <p:spPr bwMode="auto">
          <a:xfrm flipH="1">
            <a:off x="3124200" y="5029200"/>
            <a:ext cx="36576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2324" name="Oval 36">
            <a:extLst>
              <a:ext uri="{FF2B5EF4-FFF2-40B4-BE49-F238E27FC236}">
                <a16:creationId xmlns:a16="http://schemas.microsoft.com/office/drawing/2014/main" id="{733BE753-260B-4CB9-9A94-54CF15EE2A52}"/>
              </a:ext>
            </a:extLst>
          </p:cNvPr>
          <p:cNvSpPr>
            <a:spLocks noChangeArrowheads="1"/>
          </p:cNvSpPr>
          <p:nvPr/>
        </p:nvSpPr>
        <p:spPr bwMode="auto">
          <a:xfrm>
            <a:off x="2133600" y="6248400"/>
            <a:ext cx="152400" cy="152400"/>
          </a:xfrm>
          <a:prstGeom prst="ellipse">
            <a:avLst/>
          </a:prstGeom>
          <a:solidFill>
            <a:srgbClr val="33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25" name="Text Box 37">
            <a:extLst>
              <a:ext uri="{FF2B5EF4-FFF2-40B4-BE49-F238E27FC236}">
                <a16:creationId xmlns:a16="http://schemas.microsoft.com/office/drawing/2014/main" id="{51840068-40AF-43AA-BA44-8D0E042CA557}"/>
              </a:ext>
            </a:extLst>
          </p:cNvPr>
          <p:cNvSpPr txBox="1">
            <a:spLocks noChangeArrowheads="1"/>
          </p:cNvSpPr>
          <p:nvPr/>
        </p:nvSpPr>
        <p:spPr bwMode="auto">
          <a:xfrm>
            <a:off x="2803525" y="5522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12326" name="Oval 38">
            <a:extLst>
              <a:ext uri="{FF2B5EF4-FFF2-40B4-BE49-F238E27FC236}">
                <a16:creationId xmlns:a16="http://schemas.microsoft.com/office/drawing/2014/main" id="{3849DD51-E2C6-4659-840F-8A24FEFF3314}"/>
              </a:ext>
            </a:extLst>
          </p:cNvPr>
          <p:cNvSpPr>
            <a:spLocks noChangeArrowheads="1"/>
          </p:cNvSpPr>
          <p:nvPr/>
        </p:nvSpPr>
        <p:spPr bwMode="auto">
          <a:xfrm>
            <a:off x="5105400" y="3581400"/>
            <a:ext cx="152400" cy="152400"/>
          </a:xfrm>
          <a:prstGeom prst="ellipse">
            <a:avLst/>
          </a:prstGeom>
          <a:solidFill>
            <a:srgbClr val="33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27" name="Oval 39">
            <a:extLst>
              <a:ext uri="{FF2B5EF4-FFF2-40B4-BE49-F238E27FC236}">
                <a16:creationId xmlns:a16="http://schemas.microsoft.com/office/drawing/2014/main" id="{9E151E81-1700-4659-9001-514FEED8E7C8}"/>
              </a:ext>
            </a:extLst>
          </p:cNvPr>
          <p:cNvSpPr>
            <a:spLocks noChangeArrowheads="1"/>
          </p:cNvSpPr>
          <p:nvPr/>
        </p:nvSpPr>
        <p:spPr bwMode="auto">
          <a:xfrm>
            <a:off x="3962400" y="3886200"/>
            <a:ext cx="152400" cy="152400"/>
          </a:xfrm>
          <a:prstGeom prst="ellipse">
            <a:avLst/>
          </a:prstGeom>
          <a:solidFill>
            <a:srgbClr val="33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28" name="Oval 40">
            <a:extLst>
              <a:ext uri="{FF2B5EF4-FFF2-40B4-BE49-F238E27FC236}">
                <a16:creationId xmlns:a16="http://schemas.microsoft.com/office/drawing/2014/main" id="{2B72AA14-6101-443B-808B-B867B0E29C96}"/>
              </a:ext>
            </a:extLst>
          </p:cNvPr>
          <p:cNvSpPr>
            <a:spLocks noChangeArrowheads="1"/>
          </p:cNvSpPr>
          <p:nvPr/>
        </p:nvSpPr>
        <p:spPr bwMode="auto">
          <a:xfrm>
            <a:off x="4038600" y="4267200"/>
            <a:ext cx="152400" cy="152400"/>
          </a:xfrm>
          <a:prstGeom prst="ellipse">
            <a:avLst/>
          </a:prstGeom>
          <a:solidFill>
            <a:srgbClr val="33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29" name="Oval 41">
            <a:extLst>
              <a:ext uri="{FF2B5EF4-FFF2-40B4-BE49-F238E27FC236}">
                <a16:creationId xmlns:a16="http://schemas.microsoft.com/office/drawing/2014/main" id="{4A4F342B-374B-4819-AE1B-8A7C92843D3C}"/>
              </a:ext>
            </a:extLst>
          </p:cNvPr>
          <p:cNvSpPr>
            <a:spLocks noChangeArrowheads="1"/>
          </p:cNvSpPr>
          <p:nvPr/>
        </p:nvSpPr>
        <p:spPr bwMode="auto">
          <a:xfrm>
            <a:off x="2971800" y="4953000"/>
            <a:ext cx="152400" cy="152400"/>
          </a:xfrm>
          <a:prstGeom prst="ellipse">
            <a:avLst/>
          </a:prstGeom>
          <a:solidFill>
            <a:srgbClr val="33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30" name="Oval 42">
            <a:extLst>
              <a:ext uri="{FF2B5EF4-FFF2-40B4-BE49-F238E27FC236}">
                <a16:creationId xmlns:a16="http://schemas.microsoft.com/office/drawing/2014/main" id="{5FFBE101-42D7-463C-89B5-60C88C84A460}"/>
              </a:ext>
            </a:extLst>
          </p:cNvPr>
          <p:cNvSpPr>
            <a:spLocks noChangeArrowheads="1"/>
          </p:cNvSpPr>
          <p:nvPr/>
        </p:nvSpPr>
        <p:spPr bwMode="auto">
          <a:xfrm>
            <a:off x="2743200" y="5638800"/>
            <a:ext cx="152400" cy="152400"/>
          </a:xfrm>
          <a:prstGeom prst="ellipse">
            <a:avLst/>
          </a:prstGeom>
          <a:solidFill>
            <a:srgbClr val="33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31" name="Oval 43">
            <a:extLst>
              <a:ext uri="{FF2B5EF4-FFF2-40B4-BE49-F238E27FC236}">
                <a16:creationId xmlns:a16="http://schemas.microsoft.com/office/drawing/2014/main" id="{B99BA3A4-B7E3-4341-92CF-2D5C5108686C}"/>
              </a:ext>
            </a:extLst>
          </p:cNvPr>
          <p:cNvSpPr>
            <a:spLocks noChangeArrowheads="1"/>
          </p:cNvSpPr>
          <p:nvPr/>
        </p:nvSpPr>
        <p:spPr bwMode="auto">
          <a:xfrm>
            <a:off x="4495800" y="3048000"/>
            <a:ext cx="152400" cy="152400"/>
          </a:xfrm>
          <a:prstGeom prst="ellipse">
            <a:avLst/>
          </a:prstGeom>
          <a:solidFill>
            <a:srgbClr val="33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2332" name="Text Box 44">
            <a:extLst>
              <a:ext uri="{FF2B5EF4-FFF2-40B4-BE49-F238E27FC236}">
                <a16:creationId xmlns:a16="http://schemas.microsoft.com/office/drawing/2014/main" id="{6B2A6E8C-C4BD-434B-A9F9-EE5AA443091F}"/>
              </a:ext>
            </a:extLst>
          </p:cNvPr>
          <p:cNvSpPr txBox="1">
            <a:spLocks noChangeArrowheads="1"/>
          </p:cNvSpPr>
          <p:nvPr/>
        </p:nvSpPr>
        <p:spPr bwMode="auto">
          <a:xfrm>
            <a:off x="1524000" y="61914"/>
            <a:ext cx="9144000" cy="2062103"/>
          </a:xfrm>
          <a:prstGeom prst="rect">
            <a:avLst/>
          </a:prstGeom>
          <a:solidFill>
            <a:srgbClr val="E1FFD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latin typeface="Arial Narrow" panose="020B0606020202030204" pitchFamily="34" charset="0"/>
              </a:rPr>
              <a:t>   </a:t>
            </a:r>
            <a:r>
              <a:rPr lang="en-US" altLang="en-US" sz="3200" b="1">
                <a:solidFill>
                  <a:srgbClr val="336600"/>
                </a:solidFill>
                <a:latin typeface="Arial Narrow" panose="020B0606020202030204" pitchFamily="34" charset="0"/>
              </a:rPr>
              <a:t>Neoproterozoic history in Rajasthan began with </a:t>
            </a:r>
          </a:p>
          <a:p>
            <a:r>
              <a:rPr lang="en-US" altLang="en-US" sz="3200" b="1">
                <a:solidFill>
                  <a:srgbClr val="336600"/>
                </a:solidFill>
                <a:latin typeface="Arial Narrow" panose="020B0606020202030204" pitchFamily="34" charset="0"/>
              </a:rPr>
              <a:t>  diverse tectono-thermal activities over a wide region. </a:t>
            </a:r>
          </a:p>
          <a:p>
            <a:r>
              <a:rPr lang="en-US" altLang="en-US" sz="3200" b="1">
                <a:solidFill>
                  <a:srgbClr val="336600"/>
                </a:solidFill>
                <a:latin typeface="Arial Narrow" panose="020B0606020202030204" pitchFamily="34" charset="0"/>
              </a:rPr>
              <a:t>  The ages of these events ranging between ~1000 &amp;  </a:t>
            </a:r>
          </a:p>
          <a:p>
            <a:r>
              <a:rPr lang="en-US" altLang="en-US" sz="3200" b="1">
                <a:solidFill>
                  <a:srgbClr val="336600"/>
                </a:solidFill>
                <a:latin typeface="Arial Narrow" panose="020B0606020202030204" pitchFamily="34" charset="0"/>
              </a:rPr>
              <a:t>  1130 Ma match with well-known “Grenvellian” dates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29FE22DF-3D5E-445D-8256-1FB8A4EE6CE8}"/>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1524000" y="0"/>
            <a:ext cx="4497388" cy="5486400"/>
          </a:xfrm>
          <a:prstGeom prst="rect">
            <a:avLst/>
          </a:prstGeom>
          <a:noFill/>
          <a:ln>
            <a:noFill/>
          </a:ln>
          <a:effectLst/>
          <a:extLst>
            <a:ext uri="{909E8E84-426E-40DD-AFC4-6F175D3DCCD1}">
              <a14:hiddenFill xmlns:a14="http://schemas.microsoft.com/office/drawing/2010/main">
                <a:blipFill dpi="0" rotWithShape="0">
                  <a:blip>
                    <a:lum contrast="30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0" name="Line 2">
            <a:extLst>
              <a:ext uri="{FF2B5EF4-FFF2-40B4-BE49-F238E27FC236}">
                <a16:creationId xmlns:a16="http://schemas.microsoft.com/office/drawing/2014/main" id="{27F08C05-2400-45C8-9625-FA96E58B1EBB}"/>
              </a:ext>
            </a:extLst>
          </p:cNvPr>
          <p:cNvSpPr>
            <a:spLocks noChangeShapeType="1"/>
          </p:cNvSpPr>
          <p:nvPr/>
        </p:nvSpPr>
        <p:spPr bwMode="auto">
          <a:xfrm flipV="1">
            <a:off x="1752600" y="4719639"/>
            <a:ext cx="76200" cy="3143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71" name="Line 3">
            <a:extLst>
              <a:ext uri="{FF2B5EF4-FFF2-40B4-BE49-F238E27FC236}">
                <a16:creationId xmlns:a16="http://schemas.microsoft.com/office/drawing/2014/main" id="{028BA7D2-AEAC-4E95-BA63-A8672B767A4C}"/>
              </a:ext>
            </a:extLst>
          </p:cNvPr>
          <p:cNvSpPr>
            <a:spLocks noChangeShapeType="1"/>
          </p:cNvSpPr>
          <p:nvPr/>
        </p:nvSpPr>
        <p:spPr bwMode="auto">
          <a:xfrm flipV="1">
            <a:off x="1828800" y="4567239"/>
            <a:ext cx="1588" cy="1619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72" name="Line 4">
            <a:extLst>
              <a:ext uri="{FF2B5EF4-FFF2-40B4-BE49-F238E27FC236}">
                <a16:creationId xmlns:a16="http://schemas.microsoft.com/office/drawing/2014/main" id="{7BCB6DC4-AAD4-4852-914C-E01811B35401}"/>
              </a:ext>
            </a:extLst>
          </p:cNvPr>
          <p:cNvSpPr>
            <a:spLocks noChangeShapeType="1"/>
          </p:cNvSpPr>
          <p:nvPr/>
        </p:nvSpPr>
        <p:spPr bwMode="auto">
          <a:xfrm flipV="1">
            <a:off x="1828800" y="4110039"/>
            <a:ext cx="457200" cy="3905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73" name="Line 5">
            <a:extLst>
              <a:ext uri="{FF2B5EF4-FFF2-40B4-BE49-F238E27FC236}">
                <a16:creationId xmlns:a16="http://schemas.microsoft.com/office/drawing/2014/main" id="{9848E2CD-0F43-479F-9995-D8F6A44011B2}"/>
              </a:ext>
            </a:extLst>
          </p:cNvPr>
          <p:cNvSpPr>
            <a:spLocks noChangeShapeType="1"/>
          </p:cNvSpPr>
          <p:nvPr/>
        </p:nvSpPr>
        <p:spPr bwMode="auto">
          <a:xfrm flipV="1">
            <a:off x="2286000" y="3576639"/>
            <a:ext cx="1066800" cy="5429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74" name="Line 6">
            <a:extLst>
              <a:ext uri="{FF2B5EF4-FFF2-40B4-BE49-F238E27FC236}">
                <a16:creationId xmlns:a16="http://schemas.microsoft.com/office/drawing/2014/main" id="{6DB74B98-713F-42A8-8F06-F451E120ADC0}"/>
              </a:ext>
            </a:extLst>
          </p:cNvPr>
          <p:cNvSpPr>
            <a:spLocks noChangeShapeType="1"/>
          </p:cNvSpPr>
          <p:nvPr/>
        </p:nvSpPr>
        <p:spPr bwMode="auto">
          <a:xfrm>
            <a:off x="3276600" y="3581400"/>
            <a:ext cx="609600" cy="1588"/>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75" name="Line 7">
            <a:extLst>
              <a:ext uri="{FF2B5EF4-FFF2-40B4-BE49-F238E27FC236}">
                <a16:creationId xmlns:a16="http://schemas.microsoft.com/office/drawing/2014/main" id="{7825B9F6-2298-4382-965D-20B3FA699934}"/>
              </a:ext>
            </a:extLst>
          </p:cNvPr>
          <p:cNvSpPr>
            <a:spLocks noChangeShapeType="1"/>
          </p:cNvSpPr>
          <p:nvPr/>
        </p:nvSpPr>
        <p:spPr bwMode="auto">
          <a:xfrm flipV="1">
            <a:off x="3810000" y="3424239"/>
            <a:ext cx="228600" cy="2381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76" name="Line 8">
            <a:extLst>
              <a:ext uri="{FF2B5EF4-FFF2-40B4-BE49-F238E27FC236}">
                <a16:creationId xmlns:a16="http://schemas.microsoft.com/office/drawing/2014/main" id="{0EF8C95B-EB66-426B-9772-D89E09697CB0}"/>
              </a:ext>
            </a:extLst>
          </p:cNvPr>
          <p:cNvSpPr>
            <a:spLocks noChangeShapeType="1"/>
          </p:cNvSpPr>
          <p:nvPr/>
        </p:nvSpPr>
        <p:spPr bwMode="auto">
          <a:xfrm flipV="1">
            <a:off x="4038600" y="3271839"/>
            <a:ext cx="304800" cy="857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77" name="Line 9">
            <a:extLst>
              <a:ext uri="{FF2B5EF4-FFF2-40B4-BE49-F238E27FC236}">
                <a16:creationId xmlns:a16="http://schemas.microsoft.com/office/drawing/2014/main" id="{10993E7F-B6E9-454A-A58D-FD70B50F06E5}"/>
              </a:ext>
            </a:extLst>
          </p:cNvPr>
          <p:cNvSpPr>
            <a:spLocks noChangeShapeType="1"/>
          </p:cNvSpPr>
          <p:nvPr/>
        </p:nvSpPr>
        <p:spPr bwMode="auto">
          <a:xfrm flipV="1">
            <a:off x="4343400" y="2738439"/>
            <a:ext cx="457200" cy="5429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78" name="Line 10">
            <a:extLst>
              <a:ext uri="{FF2B5EF4-FFF2-40B4-BE49-F238E27FC236}">
                <a16:creationId xmlns:a16="http://schemas.microsoft.com/office/drawing/2014/main" id="{95B379EA-F396-4C24-9DAB-87D9130B55EC}"/>
              </a:ext>
            </a:extLst>
          </p:cNvPr>
          <p:cNvSpPr>
            <a:spLocks noChangeShapeType="1"/>
          </p:cNvSpPr>
          <p:nvPr/>
        </p:nvSpPr>
        <p:spPr bwMode="auto">
          <a:xfrm flipV="1">
            <a:off x="4953000" y="2281239"/>
            <a:ext cx="381000" cy="4667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79" name="Line 11">
            <a:extLst>
              <a:ext uri="{FF2B5EF4-FFF2-40B4-BE49-F238E27FC236}">
                <a16:creationId xmlns:a16="http://schemas.microsoft.com/office/drawing/2014/main" id="{267D5C50-176C-4ABA-BEE8-ACCCFAFCCFF0}"/>
              </a:ext>
            </a:extLst>
          </p:cNvPr>
          <p:cNvSpPr>
            <a:spLocks noChangeShapeType="1"/>
          </p:cNvSpPr>
          <p:nvPr/>
        </p:nvSpPr>
        <p:spPr bwMode="auto">
          <a:xfrm flipV="1">
            <a:off x="5334000" y="1443039"/>
            <a:ext cx="381000" cy="8477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80" name="Line 12">
            <a:extLst>
              <a:ext uri="{FF2B5EF4-FFF2-40B4-BE49-F238E27FC236}">
                <a16:creationId xmlns:a16="http://schemas.microsoft.com/office/drawing/2014/main" id="{1431D0CE-E406-421E-B6BE-CA78A9141F19}"/>
              </a:ext>
            </a:extLst>
          </p:cNvPr>
          <p:cNvSpPr>
            <a:spLocks noChangeShapeType="1"/>
          </p:cNvSpPr>
          <p:nvPr/>
        </p:nvSpPr>
        <p:spPr bwMode="auto">
          <a:xfrm flipV="1">
            <a:off x="5715000" y="985839"/>
            <a:ext cx="228600" cy="5429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81" name="Text Box 13">
            <a:extLst>
              <a:ext uri="{FF2B5EF4-FFF2-40B4-BE49-F238E27FC236}">
                <a16:creationId xmlns:a16="http://schemas.microsoft.com/office/drawing/2014/main" id="{B24F427E-1BE8-4641-AD27-269494896FD5}"/>
              </a:ext>
            </a:extLst>
          </p:cNvPr>
          <p:cNvSpPr txBox="1">
            <a:spLocks noChangeArrowheads="1"/>
          </p:cNvSpPr>
          <p:nvPr/>
        </p:nvSpPr>
        <p:spPr bwMode="auto">
          <a:xfrm rot="19500000">
            <a:off x="1982788" y="3352800"/>
            <a:ext cx="4800600"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600" b="1">
                <a:solidFill>
                  <a:srgbClr val="0000CC"/>
                </a:solidFill>
                <a:latin typeface="Arial" panose="020B0604020202020204" pitchFamily="34" charset="0"/>
              </a:rPr>
              <a:t>Granite          and                      granite gneiss</a:t>
            </a:r>
          </a:p>
        </p:txBody>
      </p:sp>
      <p:sp>
        <p:nvSpPr>
          <p:cNvPr id="32782" name="Text Box 14">
            <a:extLst>
              <a:ext uri="{FF2B5EF4-FFF2-40B4-BE49-F238E27FC236}">
                <a16:creationId xmlns:a16="http://schemas.microsoft.com/office/drawing/2014/main" id="{587D895E-3DE2-45CD-87DB-F3197649FB8A}"/>
              </a:ext>
            </a:extLst>
          </p:cNvPr>
          <p:cNvSpPr txBox="1">
            <a:spLocks noChangeArrowheads="1"/>
          </p:cNvSpPr>
          <p:nvPr/>
        </p:nvSpPr>
        <p:spPr bwMode="auto">
          <a:xfrm rot="17760000">
            <a:off x="1829990" y="1213141"/>
            <a:ext cx="231695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600" b="1">
                <a:solidFill>
                  <a:srgbClr val="0000CC"/>
                </a:solidFill>
                <a:latin typeface="Arial" panose="020B0604020202020204" pitchFamily="34" charset="0"/>
              </a:rPr>
              <a:t>Calc-silicate &amp; marble</a:t>
            </a:r>
          </a:p>
        </p:txBody>
      </p:sp>
      <p:sp>
        <p:nvSpPr>
          <p:cNvPr id="32783" name="Text Box 15">
            <a:extLst>
              <a:ext uri="{FF2B5EF4-FFF2-40B4-BE49-F238E27FC236}">
                <a16:creationId xmlns:a16="http://schemas.microsoft.com/office/drawing/2014/main" id="{0D67272B-7135-47D3-A3AE-CB409FE0297C}"/>
              </a:ext>
            </a:extLst>
          </p:cNvPr>
          <p:cNvSpPr txBox="1">
            <a:spLocks noChangeArrowheads="1"/>
          </p:cNvSpPr>
          <p:nvPr/>
        </p:nvSpPr>
        <p:spPr bwMode="auto">
          <a:xfrm>
            <a:off x="2060576" y="5029201"/>
            <a:ext cx="1343935" cy="34073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600" b="1">
                <a:solidFill>
                  <a:srgbClr val="0000CC"/>
                </a:solidFill>
                <a:latin typeface="Arial" panose="020B0604020202020204" pitchFamily="34" charset="0"/>
              </a:rPr>
              <a:t>Metagabbro</a:t>
            </a:r>
          </a:p>
        </p:txBody>
      </p:sp>
      <p:sp>
        <p:nvSpPr>
          <p:cNvPr id="32784" name="Text Box 16">
            <a:extLst>
              <a:ext uri="{FF2B5EF4-FFF2-40B4-BE49-F238E27FC236}">
                <a16:creationId xmlns:a16="http://schemas.microsoft.com/office/drawing/2014/main" id="{5B1F33BC-BE57-417C-B1DF-D4BBDF9B02D2}"/>
              </a:ext>
            </a:extLst>
          </p:cNvPr>
          <p:cNvSpPr txBox="1">
            <a:spLocks noChangeArrowheads="1"/>
          </p:cNvSpPr>
          <p:nvPr/>
        </p:nvSpPr>
        <p:spPr bwMode="auto">
          <a:xfrm rot="18120000">
            <a:off x="2482024" y="1784640"/>
            <a:ext cx="224161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600" b="1">
                <a:solidFill>
                  <a:srgbClr val="0000CC"/>
                </a:solidFill>
                <a:latin typeface="Arial" panose="020B0604020202020204" pitchFamily="34" charset="0"/>
              </a:rPr>
              <a:t>Quartz        micashist</a:t>
            </a:r>
          </a:p>
        </p:txBody>
      </p:sp>
      <p:pic>
        <p:nvPicPr>
          <p:cNvPr id="32785" name="Picture 17">
            <a:extLst>
              <a:ext uri="{FF2B5EF4-FFF2-40B4-BE49-F238E27FC236}">
                <a16:creationId xmlns:a16="http://schemas.microsoft.com/office/drawing/2014/main" id="{D710FCC7-2A13-4884-B5F9-4905F4026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0"/>
            <a:ext cx="3803650" cy="525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86" name="Text Box 18">
            <a:extLst>
              <a:ext uri="{FF2B5EF4-FFF2-40B4-BE49-F238E27FC236}">
                <a16:creationId xmlns:a16="http://schemas.microsoft.com/office/drawing/2014/main" id="{C98F56A3-DDDC-4124-80BA-CEA15B9303E8}"/>
              </a:ext>
            </a:extLst>
          </p:cNvPr>
          <p:cNvSpPr txBox="1">
            <a:spLocks noChangeArrowheads="1"/>
          </p:cNvSpPr>
          <p:nvPr/>
        </p:nvSpPr>
        <p:spPr bwMode="auto">
          <a:xfrm>
            <a:off x="1738313" y="3236913"/>
            <a:ext cx="830262" cy="3683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Font typeface="Arial" panose="020B0604020202020204" pitchFamily="34" charset="0"/>
              <a:buNone/>
            </a:pPr>
            <a:r>
              <a:rPr lang="en-GB" altLang="en-US" sz="1800" b="1">
                <a:latin typeface="Arial" panose="020B0604020202020204" pitchFamily="34" charset="0"/>
              </a:rPr>
              <a:t>Sirohi</a:t>
            </a:r>
          </a:p>
        </p:txBody>
      </p:sp>
      <p:sp>
        <p:nvSpPr>
          <p:cNvPr id="32787" name="Rectangle 19">
            <a:extLst>
              <a:ext uri="{FF2B5EF4-FFF2-40B4-BE49-F238E27FC236}">
                <a16:creationId xmlns:a16="http://schemas.microsoft.com/office/drawing/2014/main" id="{2EFCBEAA-486C-4777-B20A-36F170A37AB1}"/>
              </a:ext>
            </a:extLst>
          </p:cNvPr>
          <p:cNvSpPr>
            <a:spLocks noChangeArrowheads="1"/>
          </p:cNvSpPr>
          <p:nvPr/>
        </p:nvSpPr>
        <p:spPr bwMode="auto">
          <a:xfrm rot="18840000">
            <a:off x="3349408" y="2594266"/>
            <a:ext cx="195147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600" b="1">
                <a:solidFill>
                  <a:srgbClr val="0000CC"/>
                </a:solidFill>
                <a:latin typeface="Arial" panose="020B0604020202020204" pitchFamily="34" charset="0"/>
              </a:rPr>
              <a:t>Quartz micaschist</a:t>
            </a:r>
          </a:p>
        </p:txBody>
      </p:sp>
      <p:sp>
        <p:nvSpPr>
          <p:cNvPr id="32788" name="Line 20">
            <a:extLst>
              <a:ext uri="{FF2B5EF4-FFF2-40B4-BE49-F238E27FC236}">
                <a16:creationId xmlns:a16="http://schemas.microsoft.com/office/drawing/2014/main" id="{D80F01C6-12ED-4EB3-9BBA-8C50C0F1C3B0}"/>
              </a:ext>
            </a:extLst>
          </p:cNvPr>
          <p:cNvSpPr>
            <a:spLocks noChangeShapeType="1"/>
          </p:cNvSpPr>
          <p:nvPr/>
        </p:nvSpPr>
        <p:spPr bwMode="auto">
          <a:xfrm flipH="1" flipV="1">
            <a:off x="1671639" y="4491039"/>
            <a:ext cx="466725" cy="771525"/>
          </a:xfrm>
          <a:prstGeom prst="line">
            <a:avLst/>
          </a:prstGeom>
          <a:noFill/>
          <a:ln w="27360">
            <a:solidFill>
              <a:srgbClr val="0000C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89" name="Text Box 21">
            <a:extLst>
              <a:ext uri="{FF2B5EF4-FFF2-40B4-BE49-F238E27FC236}">
                <a16:creationId xmlns:a16="http://schemas.microsoft.com/office/drawing/2014/main" id="{9EF8A4FC-AC43-4A0A-88B1-47775E57E41C}"/>
              </a:ext>
            </a:extLst>
          </p:cNvPr>
          <p:cNvSpPr txBox="1">
            <a:spLocks noChangeArrowheads="1"/>
          </p:cNvSpPr>
          <p:nvPr/>
        </p:nvSpPr>
        <p:spPr bwMode="auto">
          <a:xfrm>
            <a:off x="1730375" y="5573713"/>
            <a:ext cx="8078788" cy="70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6600"/>
              </a:buClr>
              <a:buFont typeface="Arial" panose="020B0604020202020204" pitchFamily="34" charset="0"/>
              <a:buNone/>
            </a:pPr>
            <a:r>
              <a:rPr lang="en-GB" altLang="en-US" sz="2000" b="1">
                <a:solidFill>
                  <a:srgbClr val="006600"/>
                </a:solidFill>
                <a:latin typeface="Arial" panose="020B0604020202020204" pitchFamily="34" charset="0"/>
              </a:rPr>
              <a:t>Sirohi Group is a distinct post-Delhi sedimentary succession that</a:t>
            </a:r>
          </a:p>
          <a:p>
            <a:pPr>
              <a:lnSpc>
                <a:spcPct val="100000"/>
              </a:lnSpc>
              <a:buClr>
                <a:srgbClr val="006600"/>
              </a:buClr>
              <a:buFont typeface="Arial" panose="020B0604020202020204" pitchFamily="34" charset="0"/>
              <a:buNone/>
            </a:pPr>
            <a:r>
              <a:rPr lang="en-GB" altLang="en-US" sz="2000" b="1">
                <a:solidFill>
                  <a:srgbClr val="006600"/>
                </a:solidFill>
                <a:latin typeface="Arial" panose="020B0604020202020204" pitchFamily="34" charset="0"/>
              </a:rPr>
              <a:t> developed as separate basins west of the  Aravalli Mountains</a:t>
            </a:r>
          </a:p>
        </p:txBody>
      </p:sp>
      <p:sp>
        <p:nvSpPr>
          <p:cNvPr id="32790" name="Text Box 22">
            <a:extLst>
              <a:ext uri="{FF2B5EF4-FFF2-40B4-BE49-F238E27FC236}">
                <a16:creationId xmlns:a16="http://schemas.microsoft.com/office/drawing/2014/main" id="{BDBF6B67-499B-425D-B2D3-B6E297B5177D}"/>
              </a:ext>
            </a:extLst>
          </p:cNvPr>
          <p:cNvSpPr txBox="1">
            <a:spLocks noChangeArrowheads="1"/>
          </p:cNvSpPr>
          <p:nvPr/>
        </p:nvSpPr>
        <p:spPr bwMode="auto">
          <a:xfrm rot="17880000">
            <a:off x="4658706" y="899609"/>
            <a:ext cx="153950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FF0000"/>
              </a:buClr>
              <a:buFont typeface="Arial" panose="020B0604020202020204" pitchFamily="34" charset="0"/>
              <a:buNone/>
            </a:pPr>
            <a:r>
              <a:rPr lang="en-GB" altLang="en-US" sz="1600" b="1">
                <a:solidFill>
                  <a:srgbClr val="FF0000"/>
                </a:solidFill>
                <a:latin typeface="Arial" panose="020B0604020202020204" pitchFamily="34" charset="0"/>
              </a:rPr>
              <a:t>Balda granite</a:t>
            </a:r>
            <a:r>
              <a:rPr lang="en-GB" altLang="en-US" sz="1600" b="1">
                <a:latin typeface="Arial" panose="020B0604020202020204" pitchFamily="34" charset="0"/>
              </a:rPr>
              <a:t> </a:t>
            </a:r>
          </a:p>
        </p:txBody>
      </p:sp>
      <p:sp>
        <p:nvSpPr>
          <p:cNvPr id="32791" name="Line 23">
            <a:extLst>
              <a:ext uri="{FF2B5EF4-FFF2-40B4-BE49-F238E27FC236}">
                <a16:creationId xmlns:a16="http://schemas.microsoft.com/office/drawing/2014/main" id="{42B6FAF5-6BB9-423D-A0E7-A0C261308D75}"/>
              </a:ext>
            </a:extLst>
          </p:cNvPr>
          <p:cNvSpPr>
            <a:spLocks noChangeShapeType="1"/>
          </p:cNvSpPr>
          <p:nvPr/>
        </p:nvSpPr>
        <p:spPr bwMode="auto">
          <a:xfrm flipV="1">
            <a:off x="2971800" y="4719639"/>
            <a:ext cx="838200" cy="923925"/>
          </a:xfrm>
          <a:prstGeom prst="line">
            <a:avLst/>
          </a:prstGeom>
          <a:noFill/>
          <a:ln w="27360">
            <a:solidFill>
              <a:srgbClr val="FF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92" name="Line 24">
            <a:extLst>
              <a:ext uri="{FF2B5EF4-FFF2-40B4-BE49-F238E27FC236}">
                <a16:creationId xmlns:a16="http://schemas.microsoft.com/office/drawing/2014/main" id="{0EDEC9E2-72F8-43E3-A327-6B323878E5BC}"/>
              </a:ext>
            </a:extLst>
          </p:cNvPr>
          <p:cNvSpPr>
            <a:spLocks noChangeShapeType="1"/>
          </p:cNvSpPr>
          <p:nvPr/>
        </p:nvSpPr>
        <p:spPr bwMode="auto">
          <a:xfrm flipH="1" flipV="1">
            <a:off x="3119439" y="3729039"/>
            <a:ext cx="695325" cy="1000125"/>
          </a:xfrm>
          <a:prstGeom prst="line">
            <a:avLst/>
          </a:prstGeom>
          <a:noFill/>
          <a:ln w="27360">
            <a:solidFill>
              <a:srgbClr val="FF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2793" name="Line 25">
            <a:extLst>
              <a:ext uri="{FF2B5EF4-FFF2-40B4-BE49-F238E27FC236}">
                <a16:creationId xmlns:a16="http://schemas.microsoft.com/office/drawing/2014/main" id="{64C5D518-BED8-48F0-8495-49F24A9F7D35}"/>
              </a:ext>
            </a:extLst>
          </p:cNvPr>
          <p:cNvSpPr>
            <a:spLocks noChangeShapeType="1"/>
          </p:cNvSpPr>
          <p:nvPr/>
        </p:nvSpPr>
        <p:spPr bwMode="auto">
          <a:xfrm flipV="1">
            <a:off x="2971800" y="3500439"/>
            <a:ext cx="3886200" cy="2143125"/>
          </a:xfrm>
          <a:prstGeom prst="line">
            <a:avLst/>
          </a:prstGeom>
          <a:noFill/>
          <a:ln w="27360">
            <a:solidFill>
              <a:srgbClr val="FF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Tree>
    <p:extLst>
      <p:ext uri="{BB962C8B-B14F-4D97-AF65-F5344CB8AC3E}">
        <p14:creationId xmlns:p14="http://schemas.microsoft.com/office/powerpoint/2010/main" val="34515128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0F7C3FBC-EB5F-4592-8C29-C5712580DA61}"/>
              </a:ext>
            </a:extLst>
          </p:cNvPr>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1524000" y="0"/>
            <a:ext cx="4497388" cy="5486400"/>
          </a:xfrm>
          <a:prstGeom prst="rect">
            <a:avLst/>
          </a:prstGeom>
          <a:noFill/>
          <a:ln>
            <a:noFill/>
          </a:ln>
          <a:effectLst/>
          <a:extLst>
            <a:ext uri="{909E8E84-426E-40DD-AFC4-6F175D3DCCD1}">
              <a14:hiddenFill xmlns:a14="http://schemas.microsoft.com/office/drawing/2010/main">
                <a:blipFill dpi="0" rotWithShape="0">
                  <a:blip>
                    <a:lum contrast="3000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4" name="Line 2">
            <a:extLst>
              <a:ext uri="{FF2B5EF4-FFF2-40B4-BE49-F238E27FC236}">
                <a16:creationId xmlns:a16="http://schemas.microsoft.com/office/drawing/2014/main" id="{FAA17CDE-2F9A-47C2-ACA5-6AFA2F770557}"/>
              </a:ext>
            </a:extLst>
          </p:cNvPr>
          <p:cNvSpPr>
            <a:spLocks noChangeShapeType="1"/>
          </p:cNvSpPr>
          <p:nvPr/>
        </p:nvSpPr>
        <p:spPr bwMode="auto">
          <a:xfrm flipV="1">
            <a:off x="1752600" y="4719639"/>
            <a:ext cx="76200" cy="3143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795" name="Line 3">
            <a:extLst>
              <a:ext uri="{FF2B5EF4-FFF2-40B4-BE49-F238E27FC236}">
                <a16:creationId xmlns:a16="http://schemas.microsoft.com/office/drawing/2014/main" id="{6A58C87B-23C6-4FD4-A75D-4681328948F6}"/>
              </a:ext>
            </a:extLst>
          </p:cNvPr>
          <p:cNvSpPr>
            <a:spLocks noChangeShapeType="1"/>
          </p:cNvSpPr>
          <p:nvPr/>
        </p:nvSpPr>
        <p:spPr bwMode="auto">
          <a:xfrm flipV="1">
            <a:off x="1828800" y="4567239"/>
            <a:ext cx="1588" cy="1619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796" name="Line 4">
            <a:extLst>
              <a:ext uri="{FF2B5EF4-FFF2-40B4-BE49-F238E27FC236}">
                <a16:creationId xmlns:a16="http://schemas.microsoft.com/office/drawing/2014/main" id="{7F41B3D8-7C4A-43F0-8147-DD60477995A7}"/>
              </a:ext>
            </a:extLst>
          </p:cNvPr>
          <p:cNvSpPr>
            <a:spLocks noChangeShapeType="1"/>
          </p:cNvSpPr>
          <p:nvPr/>
        </p:nvSpPr>
        <p:spPr bwMode="auto">
          <a:xfrm flipV="1">
            <a:off x="1828800" y="4110039"/>
            <a:ext cx="457200" cy="3905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797" name="Line 5">
            <a:extLst>
              <a:ext uri="{FF2B5EF4-FFF2-40B4-BE49-F238E27FC236}">
                <a16:creationId xmlns:a16="http://schemas.microsoft.com/office/drawing/2014/main" id="{CB9FB947-F867-45FB-8D19-785548C1F595}"/>
              </a:ext>
            </a:extLst>
          </p:cNvPr>
          <p:cNvSpPr>
            <a:spLocks noChangeShapeType="1"/>
          </p:cNvSpPr>
          <p:nvPr/>
        </p:nvSpPr>
        <p:spPr bwMode="auto">
          <a:xfrm flipV="1">
            <a:off x="2286000" y="3576639"/>
            <a:ext cx="1066800" cy="5429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798" name="Line 6">
            <a:extLst>
              <a:ext uri="{FF2B5EF4-FFF2-40B4-BE49-F238E27FC236}">
                <a16:creationId xmlns:a16="http://schemas.microsoft.com/office/drawing/2014/main" id="{B78718A7-5DF6-42F8-AD63-601AF41D6A78}"/>
              </a:ext>
            </a:extLst>
          </p:cNvPr>
          <p:cNvSpPr>
            <a:spLocks noChangeShapeType="1"/>
          </p:cNvSpPr>
          <p:nvPr/>
        </p:nvSpPr>
        <p:spPr bwMode="auto">
          <a:xfrm>
            <a:off x="3276600" y="3581400"/>
            <a:ext cx="609600" cy="1588"/>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799" name="Line 7">
            <a:extLst>
              <a:ext uri="{FF2B5EF4-FFF2-40B4-BE49-F238E27FC236}">
                <a16:creationId xmlns:a16="http://schemas.microsoft.com/office/drawing/2014/main" id="{77BD2CFC-B10D-4934-B33D-0C59987B8014}"/>
              </a:ext>
            </a:extLst>
          </p:cNvPr>
          <p:cNvSpPr>
            <a:spLocks noChangeShapeType="1"/>
          </p:cNvSpPr>
          <p:nvPr/>
        </p:nvSpPr>
        <p:spPr bwMode="auto">
          <a:xfrm flipV="1">
            <a:off x="3810000" y="3424239"/>
            <a:ext cx="228600" cy="2381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00" name="Line 8">
            <a:extLst>
              <a:ext uri="{FF2B5EF4-FFF2-40B4-BE49-F238E27FC236}">
                <a16:creationId xmlns:a16="http://schemas.microsoft.com/office/drawing/2014/main" id="{8D6B2501-61C6-449E-9D7A-D3F09EA95920}"/>
              </a:ext>
            </a:extLst>
          </p:cNvPr>
          <p:cNvSpPr>
            <a:spLocks noChangeShapeType="1"/>
          </p:cNvSpPr>
          <p:nvPr/>
        </p:nvSpPr>
        <p:spPr bwMode="auto">
          <a:xfrm flipV="1">
            <a:off x="4038600" y="3271839"/>
            <a:ext cx="304800" cy="857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01" name="Line 9">
            <a:extLst>
              <a:ext uri="{FF2B5EF4-FFF2-40B4-BE49-F238E27FC236}">
                <a16:creationId xmlns:a16="http://schemas.microsoft.com/office/drawing/2014/main" id="{9D5616F2-8AED-495C-92A7-0281EEAACE85}"/>
              </a:ext>
            </a:extLst>
          </p:cNvPr>
          <p:cNvSpPr>
            <a:spLocks noChangeShapeType="1"/>
          </p:cNvSpPr>
          <p:nvPr/>
        </p:nvSpPr>
        <p:spPr bwMode="auto">
          <a:xfrm flipV="1">
            <a:off x="4343400" y="2738439"/>
            <a:ext cx="457200" cy="5429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02" name="Line 10">
            <a:extLst>
              <a:ext uri="{FF2B5EF4-FFF2-40B4-BE49-F238E27FC236}">
                <a16:creationId xmlns:a16="http://schemas.microsoft.com/office/drawing/2014/main" id="{DC2ACE19-BF78-42B0-B12E-653428142BCF}"/>
              </a:ext>
            </a:extLst>
          </p:cNvPr>
          <p:cNvSpPr>
            <a:spLocks noChangeShapeType="1"/>
          </p:cNvSpPr>
          <p:nvPr/>
        </p:nvSpPr>
        <p:spPr bwMode="auto">
          <a:xfrm flipV="1">
            <a:off x="4953000" y="2281239"/>
            <a:ext cx="381000" cy="4667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03" name="Line 11">
            <a:extLst>
              <a:ext uri="{FF2B5EF4-FFF2-40B4-BE49-F238E27FC236}">
                <a16:creationId xmlns:a16="http://schemas.microsoft.com/office/drawing/2014/main" id="{CDCADC5D-9E56-4DE0-8B83-42144E4BC932}"/>
              </a:ext>
            </a:extLst>
          </p:cNvPr>
          <p:cNvSpPr>
            <a:spLocks noChangeShapeType="1"/>
          </p:cNvSpPr>
          <p:nvPr/>
        </p:nvSpPr>
        <p:spPr bwMode="auto">
          <a:xfrm flipV="1">
            <a:off x="5334000" y="1443039"/>
            <a:ext cx="381000" cy="8477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04" name="Line 12">
            <a:extLst>
              <a:ext uri="{FF2B5EF4-FFF2-40B4-BE49-F238E27FC236}">
                <a16:creationId xmlns:a16="http://schemas.microsoft.com/office/drawing/2014/main" id="{627C8880-DC64-4CBD-B7C1-05AE5AB04C91}"/>
              </a:ext>
            </a:extLst>
          </p:cNvPr>
          <p:cNvSpPr>
            <a:spLocks noChangeShapeType="1"/>
          </p:cNvSpPr>
          <p:nvPr/>
        </p:nvSpPr>
        <p:spPr bwMode="auto">
          <a:xfrm flipV="1">
            <a:off x="5715000" y="985839"/>
            <a:ext cx="228600" cy="542925"/>
          </a:xfrm>
          <a:prstGeom prst="line">
            <a:avLst/>
          </a:prstGeom>
          <a:noFill/>
          <a:ln w="9360">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05" name="Text Box 13">
            <a:extLst>
              <a:ext uri="{FF2B5EF4-FFF2-40B4-BE49-F238E27FC236}">
                <a16:creationId xmlns:a16="http://schemas.microsoft.com/office/drawing/2014/main" id="{34359291-0A85-49E6-A0C8-31F4AA067A09}"/>
              </a:ext>
            </a:extLst>
          </p:cNvPr>
          <p:cNvSpPr txBox="1">
            <a:spLocks noChangeArrowheads="1"/>
          </p:cNvSpPr>
          <p:nvPr/>
        </p:nvSpPr>
        <p:spPr bwMode="auto">
          <a:xfrm rot="19500000">
            <a:off x="1982788" y="3352800"/>
            <a:ext cx="4800600" cy="338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600" b="1">
                <a:solidFill>
                  <a:srgbClr val="0000CC"/>
                </a:solidFill>
                <a:latin typeface="Arial" panose="020B0604020202020204" pitchFamily="34" charset="0"/>
              </a:rPr>
              <a:t>Granite          and                      granite gneiss</a:t>
            </a:r>
          </a:p>
        </p:txBody>
      </p:sp>
      <p:sp>
        <p:nvSpPr>
          <p:cNvPr id="33806" name="Text Box 14">
            <a:extLst>
              <a:ext uri="{FF2B5EF4-FFF2-40B4-BE49-F238E27FC236}">
                <a16:creationId xmlns:a16="http://schemas.microsoft.com/office/drawing/2014/main" id="{5C61039A-7C9E-438B-A821-8F4745404202}"/>
              </a:ext>
            </a:extLst>
          </p:cNvPr>
          <p:cNvSpPr txBox="1">
            <a:spLocks noChangeArrowheads="1"/>
          </p:cNvSpPr>
          <p:nvPr/>
        </p:nvSpPr>
        <p:spPr bwMode="auto">
          <a:xfrm rot="17760000">
            <a:off x="1829990" y="1213141"/>
            <a:ext cx="2316958"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600" b="1">
                <a:solidFill>
                  <a:srgbClr val="0000CC"/>
                </a:solidFill>
                <a:latin typeface="Arial" panose="020B0604020202020204" pitchFamily="34" charset="0"/>
              </a:rPr>
              <a:t>Calc-silicate &amp; marble</a:t>
            </a:r>
          </a:p>
        </p:txBody>
      </p:sp>
      <p:sp>
        <p:nvSpPr>
          <p:cNvPr id="33807" name="Text Box 15">
            <a:extLst>
              <a:ext uri="{FF2B5EF4-FFF2-40B4-BE49-F238E27FC236}">
                <a16:creationId xmlns:a16="http://schemas.microsoft.com/office/drawing/2014/main" id="{E510EC98-2EF7-4052-8CDD-FAC5EFE7BBA8}"/>
              </a:ext>
            </a:extLst>
          </p:cNvPr>
          <p:cNvSpPr txBox="1">
            <a:spLocks noChangeArrowheads="1"/>
          </p:cNvSpPr>
          <p:nvPr/>
        </p:nvSpPr>
        <p:spPr bwMode="auto">
          <a:xfrm>
            <a:off x="2060576" y="5029201"/>
            <a:ext cx="1343935" cy="34073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600" b="1">
                <a:solidFill>
                  <a:srgbClr val="0000CC"/>
                </a:solidFill>
                <a:latin typeface="Arial" panose="020B0604020202020204" pitchFamily="34" charset="0"/>
              </a:rPr>
              <a:t>Metagabbro</a:t>
            </a:r>
          </a:p>
        </p:txBody>
      </p:sp>
      <p:sp>
        <p:nvSpPr>
          <p:cNvPr id="33808" name="Text Box 16">
            <a:extLst>
              <a:ext uri="{FF2B5EF4-FFF2-40B4-BE49-F238E27FC236}">
                <a16:creationId xmlns:a16="http://schemas.microsoft.com/office/drawing/2014/main" id="{FD300A39-765B-4E1B-91C8-342D9434B8C3}"/>
              </a:ext>
            </a:extLst>
          </p:cNvPr>
          <p:cNvSpPr txBox="1">
            <a:spLocks noChangeArrowheads="1"/>
          </p:cNvSpPr>
          <p:nvPr/>
        </p:nvSpPr>
        <p:spPr bwMode="auto">
          <a:xfrm rot="18120000">
            <a:off x="2482024" y="1784640"/>
            <a:ext cx="2241617"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600" b="1">
                <a:solidFill>
                  <a:srgbClr val="0000CC"/>
                </a:solidFill>
                <a:latin typeface="Arial" panose="020B0604020202020204" pitchFamily="34" charset="0"/>
              </a:rPr>
              <a:t>Quartz        micashist</a:t>
            </a:r>
          </a:p>
        </p:txBody>
      </p:sp>
      <p:pic>
        <p:nvPicPr>
          <p:cNvPr id="33809" name="Picture 17">
            <a:extLst>
              <a:ext uri="{FF2B5EF4-FFF2-40B4-BE49-F238E27FC236}">
                <a16:creationId xmlns:a16="http://schemas.microsoft.com/office/drawing/2014/main" id="{F7BEACF1-4C86-402D-8E62-543A23E97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0"/>
            <a:ext cx="3803650" cy="5257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810" name="Text Box 18">
            <a:extLst>
              <a:ext uri="{FF2B5EF4-FFF2-40B4-BE49-F238E27FC236}">
                <a16:creationId xmlns:a16="http://schemas.microsoft.com/office/drawing/2014/main" id="{4B1E8A59-B776-462A-91A4-355BF212694F}"/>
              </a:ext>
            </a:extLst>
          </p:cNvPr>
          <p:cNvSpPr txBox="1">
            <a:spLocks noChangeArrowheads="1"/>
          </p:cNvSpPr>
          <p:nvPr/>
        </p:nvSpPr>
        <p:spPr bwMode="auto">
          <a:xfrm>
            <a:off x="1738313" y="3236913"/>
            <a:ext cx="830262" cy="36830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Font typeface="Arial" panose="020B0604020202020204" pitchFamily="34" charset="0"/>
              <a:buNone/>
            </a:pPr>
            <a:r>
              <a:rPr lang="en-GB" altLang="en-US" sz="1800" b="1">
                <a:latin typeface="Arial" panose="020B0604020202020204" pitchFamily="34" charset="0"/>
              </a:rPr>
              <a:t>Sirohi</a:t>
            </a:r>
          </a:p>
        </p:txBody>
      </p:sp>
      <p:sp>
        <p:nvSpPr>
          <p:cNvPr id="33811" name="Rectangle 19">
            <a:extLst>
              <a:ext uri="{FF2B5EF4-FFF2-40B4-BE49-F238E27FC236}">
                <a16:creationId xmlns:a16="http://schemas.microsoft.com/office/drawing/2014/main" id="{C931A581-58BF-42B5-8850-10D4CDEC969D}"/>
              </a:ext>
            </a:extLst>
          </p:cNvPr>
          <p:cNvSpPr>
            <a:spLocks noChangeArrowheads="1"/>
          </p:cNvSpPr>
          <p:nvPr/>
        </p:nvSpPr>
        <p:spPr bwMode="auto">
          <a:xfrm rot="18840000">
            <a:off x="3349408" y="2594266"/>
            <a:ext cx="1951473"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00CC"/>
              </a:buClr>
              <a:buFont typeface="Arial" panose="020B0604020202020204" pitchFamily="34" charset="0"/>
              <a:buNone/>
            </a:pPr>
            <a:r>
              <a:rPr lang="en-GB" altLang="en-US" sz="1600" b="1">
                <a:solidFill>
                  <a:srgbClr val="0000CC"/>
                </a:solidFill>
                <a:latin typeface="Arial" panose="020B0604020202020204" pitchFamily="34" charset="0"/>
              </a:rPr>
              <a:t>Quartz micaschist</a:t>
            </a:r>
          </a:p>
        </p:txBody>
      </p:sp>
      <p:sp>
        <p:nvSpPr>
          <p:cNvPr id="33812" name="Line 20">
            <a:extLst>
              <a:ext uri="{FF2B5EF4-FFF2-40B4-BE49-F238E27FC236}">
                <a16:creationId xmlns:a16="http://schemas.microsoft.com/office/drawing/2014/main" id="{9FA3DE9D-D23C-4A3D-BE1F-B5670ACF8983}"/>
              </a:ext>
            </a:extLst>
          </p:cNvPr>
          <p:cNvSpPr>
            <a:spLocks noChangeShapeType="1"/>
          </p:cNvSpPr>
          <p:nvPr/>
        </p:nvSpPr>
        <p:spPr bwMode="auto">
          <a:xfrm flipH="1" flipV="1">
            <a:off x="1671639" y="4491039"/>
            <a:ext cx="466725" cy="771525"/>
          </a:xfrm>
          <a:prstGeom prst="line">
            <a:avLst/>
          </a:prstGeom>
          <a:noFill/>
          <a:ln w="9360">
            <a:solidFill>
              <a:srgbClr val="0000C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13" name="Text Box 21">
            <a:extLst>
              <a:ext uri="{FF2B5EF4-FFF2-40B4-BE49-F238E27FC236}">
                <a16:creationId xmlns:a16="http://schemas.microsoft.com/office/drawing/2014/main" id="{9EC0218D-273C-41C5-B78B-64B7EB42BF1F}"/>
              </a:ext>
            </a:extLst>
          </p:cNvPr>
          <p:cNvSpPr txBox="1">
            <a:spLocks noChangeArrowheads="1"/>
          </p:cNvSpPr>
          <p:nvPr/>
        </p:nvSpPr>
        <p:spPr bwMode="auto">
          <a:xfrm>
            <a:off x="1736726" y="5573713"/>
            <a:ext cx="8931275"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008000"/>
              </a:buClr>
              <a:buFont typeface="Arial" panose="020B0604020202020204" pitchFamily="34" charset="0"/>
              <a:buNone/>
            </a:pPr>
            <a:r>
              <a:rPr lang="en-GB" altLang="en-US" sz="2000" b="1">
                <a:solidFill>
                  <a:srgbClr val="008000"/>
                </a:solidFill>
                <a:latin typeface="Arial" panose="020B0604020202020204" pitchFamily="34" charset="0"/>
              </a:rPr>
              <a:t>Sirohi Basins closed with emplacement of synorogenic Erinpura Granite</a:t>
            </a:r>
          </a:p>
          <a:p>
            <a:pPr>
              <a:lnSpc>
                <a:spcPct val="100000"/>
              </a:lnSpc>
              <a:buClr>
                <a:srgbClr val="008000"/>
              </a:buClr>
              <a:buFont typeface="Arial" panose="020B0604020202020204" pitchFamily="34" charset="0"/>
              <a:buNone/>
            </a:pPr>
            <a:endParaRPr lang="en-GB" altLang="en-US" sz="2000" b="1">
              <a:solidFill>
                <a:srgbClr val="008000"/>
              </a:solidFill>
              <a:latin typeface="Arial" panose="020B0604020202020204" pitchFamily="34" charset="0"/>
            </a:endParaRPr>
          </a:p>
          <a:p>
            <a:pPr>
              <a:lnSpc>
                <a:spcPct val="100000"/>
              </a:lnSpc>
              <a:buClr>
                <a:srgbClr val="008000"/>
              </a:buClr>
              <a:buFont typeface="Arial" panose="020B0604020202020204" pitchFamily="34" charset="0"/>
              <a:buNone/>
            </a:pPr>
            <a:r>
              <a:rPr lang="en-GB" altLang="en-US" sz="2000" b="1">
                <a:solidFill>
                  <a:srgbClr val="008000"/>
                </a:solidFill>
                <a:latin typeface="Arial" panose="020B0604020202020204" pitchFamily="34" charset="0"/>
              </a:rPr>
              <a:t> at  ~850 Ma . This also marks  the </a:t>
            </a:r>
            <a:r>
              <a:rPr lang="en-GB" altLang="en-US" sz="2000" b="1">
                <a:solidFill>
                  <a:srgbClr val="0000CC"/>
                </a:solidFill>
                <a:latin typeface="Arial" panose="020B0604020202020204" pitchFamily="34" charset="0"/>
              </a:rPr>
              <a:t>cratonisation </a:t>
            </a:r>
            <a:r>
              <a:rPr lang="en-GB" altLang="en-US" sz="2000" b="1">
                <a:solidFill>
                  <a:srgbClr val="008000"/>
                </a:solidFill>
                <a:latin typeface="Arial" panose="020B0604020202020204" pitchFamily="34" charset="0"/>
              </a:rPr>
              <a:t>of the Aravalli Crust</a:t>
            </a:r>
          </a:p>
        </p:txBody>
      </p:sp>
      <p:sp>
        <p:nvSpPr>
          <p:cNvPr id="33814" name="Text Box 22">
            <a:extLst>
              <a:ext uri="{FF2B5EF4-FFF2-40B4-BE49-F238E27FC236}">
                <a16:creationId xmlns:a16="http://schemas.microsoft.com/office/drawing/2014/main" id="{B9B9B74E-75C5-4D54-A9BD-9CBC12FA2C7D}"/>
              </a:ext>
            </a:extLst>
          </p:cNvPr>
          <p:cNvSpPr txBox="1">
            <a:spLocks noChangeArrowheads="1"/>
          </p:cNvSpPr>
          <p:nvPr/>
        </p:nvSpPr>
        <p:spPr bwMode="auto">
          <a:xfrm rot="17880000">
            <a:off x="4658706" y="899609"/>
            <a:ext cx="153950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5pPr>
            <a:lvl6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6pPr>
            <a:lvl7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7pPr>
            <a:lvl8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8pPr>
            <a:lvl9pPr defTabSz="457200" fontAlgn="base">
              <a:lnSpc>
                <a:spcPct val="86000"/>
              </a:lnSpc>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panose="02020603050405020304" pitchFamily="18" charset="0"/>
              </a:defRPr>
            </a:lvl9pPr>
          </a:lstStyle>
          <a:p>
            <a:pPr>
              <a:lnSpc>
                <a:spcPct val="100000"/>
              </a:lnSpc>
              <a:buClr>
                <a:srgbClr val="FF0000"/>
              </a:buClr>
              <a:buFont typeface="Arial" panose="020B0604020202020204" pitchFamily="34" charset="0"/>
              <a:buNone/>
            </a:pPr>
            <a:r>
              <a:rPr lang="en-GB" altLang="en-US" sz="1600" b="1">
                <a:solidFill>
                  <a:srgbClr val="FF0000"/>
                </a:solidFill>
                <a:latin typeface="Arial" panose="020B0604020202020204" pitchFamily="34" charset="0"/>
              </a:rPr>
              <a:t>Balda granite</a:t>
            </a:r>
            <a:r>
              <a:rPr lang="en-GB" altLang="en-US" sz="1600" b="1">
                <a:latin typeface="Arial" panose="020B0604020202020204" pitchFamily="34" charset="0"/>
              </a:rPr>
              <a:t> </a:t>
            </a:r>
          </a:p>
        </p:txBody>
      </p:sp>
      <p:sp>
        <p:nvSpPr>
          <p:cNvPr id="33815" name="Line 23">
            <a:extLst>
              <a:ext uri="{FF2B5EF4-FFF2-40B4-BE49-F238E27FC236}">
                <a16:creationId xmlns:a16="http://schemas.microsoft.com/office/drawing/2014/main" id="{9B3DA212-90E3-4511-BE1E-92C9DDED51F2}"/>
              </a:ext>
            </a:extLst>
          </p:cNvPr>
          <p:cNvSpPr>
            <a:spLocks noChangeShapeType="1"/>
          </p:cNvSpPr>
          <p:nvPr/>
        </p:nvSpPr>
        <p:spPr bwMode="auto">
          <a:xfrm flipV="1">
            <a:off x="2971800" y="4719639"/>
            <a:ext cx="838200" cy="923925"/>
          </a:xfrm>
          <a:prstGeom prst="line">
            <a:avLst/>
          </a:prstGeom>
          <a:noFill/>
          <a:ln w="9360">
            <a:solidFill>
              <a:srgbClr val="FF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16" name="Line 24">
            <a:extLst>
              <a:ext uri="{FF2B5EF4-FFF2-40B4-BE49-F238E27FC236}">
                <a16:creationId xmlns:a16="http://schemas.microsoft.com/office/drawing/2014/main" id="{181D142B-364D-4E72-AA55-F49B67C39DD1}"/>
              </a:ext>
            </a:extLst>
          </p:cNvPr>
          <p:cNvSpPr>
            <a:spLocks noChangeShapeType="1"/>
          </p:cNvSpPr>
          <p:nvPr/>
        </p:nvSpPr>
        <p:spPr bwMode="auto">
          <a:xfrm flipH="1" flipV="1">
            <a:off x="3119439" y="3729039"/>
            <a:ext cx="695325" cy="1000125"/>
          </a:xfrm>
          <a:prstGeom prst="line">
            <a:avLst/>
          </a:prstGeom>
          <a:noFill/>
          <a:ln w="9360">
            <a:solidFill>
              <a:srgbClr val="FF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17" name="Line 25">
            <a:extLst>
              <a:ext uri="{FF2B5EF4-FFF2-40B4-BE49-F238E27FC236}">
                <a16:creationId xmlns:a16="http://schemas.microsoft.com/office/drawing/2014/main" id="{8D28961A-4304-4FC9-BAA8-CE6724ADA224}"/>
              </a:ext>
            </a:extLst>
          </p:cNvPr>
          <p:cNvSpPr>
            <a:spLocks noChangeShapeType="1"/>
          </p:cNvSpPr>
          <p:nvPr/>
        </p:nvSpPr>
        <p:spPr bwMode="auto">
          <a:xfrm flipH="1" flipV="1">
            <a:off x="6624639" y="4110039"/>
            <a:ext cx="695325" cy="1609725"/>
          </a:xfrm>
          <a:prstGeom prst="line">
            <a:avLst/>
          </a:prstGeom>
          <a:noFill/>
          <a:ln w="9360">
            <a:solidFill>
              <a:srgbClr val="FF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18" name="Line 26">
            <a:extLst>
              <a:ext uri="{FF2B5EF4-FFF2-40B4-BE49-F238E27FC236}">
                <a16:creationId xmlns:a16="http://schemas.microsoft.com/office/drawing/2014/main" id="{9CF1377C-7812-48F0-B503-316F316B8FFF}"/>
              </a:ext>
            </a:extLst>
          </p:cNvPr>
          <p:cNvSpPr>
            <a:spLocks noChangeShapeType="1"/>
          </p:cNvSpPr>
          <p:nvPr/>
        </p:nvSpPr>
        <p:spPr bwMode="auto">
          <a:xfrm flipV="1">
            <a:off x="6629400" y="3576639"/>
            <a:ext cx="381000" cy="542925"/>
          </a:xfrm>
          <a:prstGeom prst="line">
            <a:avLst/>
          </a:prstGeom>
          <a:noFill/>
          <a:ln w="9360">
            <a:solidFill>
              <a:srgbClr val="FF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
        <p:nvSpPr>
          <p:cNvPr id="33819" name="Line 27">
            <a:extLst>
              <a:ext uri="{FF2B5EF4-FFF2-40B4-BE49-F238E27FC236}">
                <a16:creationId xmlns:a16="http://schemas.microsoft.com/office/drawing/2014/main" id="{8EA5E2C2-E8B1-42D8-B671-8BA85E5B225A}"/>
              </a:ext>
            </a:extLst>
          </p:cNvPr>
          <p:cNvSpPr>
            <a:spLocks noChangeShapeType="1"/>
          </p:cNvSpPr>
          <p:nvPr/>
        </p:nvSpPr>
        <p:spPr bwMode="auto">
          <a:xfrm flipV="1">
            <a:off x="6629400" y="3195639"/>
            <a:ext cx="228600" cy="923925"/>
          </a:xfrm>
          <a:prstGeom prst="line">
            <a:avLst/>
          </a:prstGeom>
          <a:noFill/>
          <a:ln w="9360">
            <a:solidFill>
              <a:srgbClr val="FF00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IN"/>
          </a:p>
        </p:txBody>
      </p:sp>
    </p:spTree>
    <p:extLst>
      <p:ext uri="{BB962C8B-B14F-4D97-AF65-F5344CB8AC3E}">
        <p14:creationId xmlns:p14="http://schemas.microsoft.com/office/powerpoint/2010/main" val="10593447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BD12CD26-727F-4921-B180-93EB7A553FB9}"/>
              </a:ext>
            </a:extLst>
          </p:cNvPr>
          <p:cNvSpPr>
            <a:spLocks noGrp="1" noChangeArrowheads="1"/>
          </p:cNvSpPr>
          <p:nvPr>
            <p:ph type="body" idx="1"/>
          </p:nvPr>
        </p:nvSpPr>
        <p:spPr>
          <a:xfrm>
            <a:off x="1524000" y="0"/>
            <a:ext cx="9144000" cy="6858000"/>
          </a:xfrm>
        </p:spPr>
        <p:txBody>
          <a:bodyPr/>
          <a:lstStyle/>
          <a:p>
            <a:pPr>
              <a:lnSpc>
                <a:spcPct val="80000"/>
              </a:lnSpc>
            </a:pPr>
            <a:r>
              <a:rPr lang="en-US" altLang="en-US" b="1">
                <a:solidFill>
                  <a:srgbClr val="990099"/>
                </a:solidFill>
              </a:rPr>
              <a:t>Sirohi Group comprises a shale-sandstone-carbonate litho-association, without large-sized clasts  and volcanogenic rocks.</a:t>
            </a:r>
          </a:p>
          <a:p>
            <a:pPr>
              <a:lnSpc>
                <a:spcPct val="80000"/>
              </a:lnSpc>
              <a:buFontTx/>
              <a:buNone/>
            </a:pPr>
            <a:endParaRPr lang="en-GB" altLang="en-US" b="1">
              <a:solidFill>
                <a:srgbClr val="0000CC"/>
              </a:solidFill>
            </a:endParaRPr>
          </a:p>
          <a:p>
            <a:pPr>
              <a:lnSpc>
                <a:spcPct val="80000"/>
              </a:lnSpc>
            </a:pPr>
            <a:r>
              <a:rPr lang="en-GB" altLang="en-US" b="1">
                <a:solidFill>
                  <a:srgbClr val="0000CC"/>
                </a:solidFill>
              </a:rPr>
              <a:t>Basin inversion is marked by emplacement of synkinematic granites at ~850 Ma (</a:t>
            </a:r>
            <a:r>
              <a:rPr lang="en-US" altLang="en-US" b="1">
                <a:solidFill>
                  <a:srgbClr val="0000CC"/>
                </a:solidFill>
              </a:rPr>
              <a:t>Erinpura Granites, </a:t>
            </a:r>
            <a:r>
              <a:rPr lang="en-US" altLang="en-US" b="1" i="1">
                <a:solidFill>
                  <a:srgbClr val="0000CC"/>
                </a:solidFill>
              </a:rPr>
              <a:t>sensu stricto</a:t>
            </a:r>
            <a:r>
              <a:rPr lang="en-US" altLang="en-US" b="1">
                <a:solidFill>
                  <a:srgbClr val="0000CC"/>
                </a:solidFill>
              </a:rPr>
              <a:t>). C</a:t>
            </a:r>
            <a:r>
              <a:rPr lang="en-GB" altLang="en-US" b="1">
                <a:solidFill>
                  <a:srgbClr val="0000CC"/>
                </a:solidFill>
              </a:rPr>
              <a:t>losing of Sirohi Basins coincides with final cratonisation of Precambrian Aravalli Crust. </a:t>
            </a:r>
          </a:p>
          <a:p>
            <a:pPr>
              <a:lnSpc>
                <a:spcPct val="80000"/>
              </a:lnSpc>
              <a:buFontTx/>
              <a:buNone/>
            </a:pPr>
            <a:endParaRPr lang="en-GB" altLang="en-US" b="1">
              <a:solidFill>
                <a:srgbClr val="0000CC"/>
              </a:solidFill>
            </a:endParaRPr>
          </a:p>
          <a:p>
            <a:pPr>
              <a:lnSpc>
                <a:spcPct val="80000"/>
              </a:lnSpc>
            </a:pPr>
            <a:r>
              <a:rPr lang="en-GB" altLang="en-US" b="1">
                <a:solidFill>
                  <a:srgbClr val="0000CC"/>
                </a:solidFill>
              </a:rPr>
              <a:t>There is no deformed orogenic rocks in Rajasthan younger than ~850 Ma.</a:t>
            </a:r>
          </a:p>
          <a:p>
            <a:pPr>
              <a:lnSpc>
                <a:spcPct val="80000"/>
              </a:lnSpc>
              <a:buFontTx/>
              <a:buNone/>
            </a:pPr>
            <a:endParaRPr lang="en-GB" altLang="en-US" b="1">
              <a:solidFill>
                <a:srgbClr val="0000CC"/>
              </a:solidFill>
            </a:endParaRPr>
          </a:p>
          <a:p>
            <a:pPr>
              <a:lnSpc>
                <a:spcPct val="80000"/>
              </a:lnSpc>
            </a:pPr>
            <a:r>
              <a:rPr lang="en-GB" altLang="en-US" b="1">
                <a:solidFill>
                  <a:srgbClr val="006600"/>
                </a:solidFill>
              </a:rPr>
              <a:t>~850 Ma</a:t>
            </a:r>
            <a:r>
              <a:rPr lang="en-US" altLang="en-US" b="1">
                <a:solidFill>
                  <a:srgbClr val="006600"/>
                </a:solidFill>
              </a:rPr>
              <a:t> phase of granite emplacement is a widespread event over entire Indian ‘Shield’, and is correlated with </a:t>
            </a:r>
            <a:r>
              <a:rPr lang="en-GB" altLang="en-US" b="1">
                <a:solidFill>
                  <a:srgbClr val="006600"/>
                </a:solidFill>
              </a:rPr>
              <a:t>the early phase of the Pan-African (East African) Orogeny. </a:t>
            </a:r>
          </a:p>
          <a:p>
            <a:pPr>
              <a:lnSpc>
                <a:spcPct val="80000"/>
              </a:lnSpc>
              <a:buFontTx/>
              <a:buNone/>
            </a:pPr>
            <a:endParaRPr lang="en-GB" altLang="en-US" b="1">
              <a:solidFill>
                <a:srgbClr val="006600"/>
              </a:solidFill>
            </a:endParaRPr>
          </a:p>
        </p:txBody>
      </p:sp>
      <p:sp>
        <p:nvSpPr>
          <p:cNvPr id="7172" name="Text Box 4">
            <a:extLst>
              <a:ext uri="{FF2B5EF4-FFF2-40B4-BE49-F238E27FC236}">
                <a16:creationId xmlns:a16="http://schemas.microsoft.com/office/drawing/2014/main" id="{E6556F59-CE99-412A-8887-CDFB8AE85DBD}"/>
              </a:ext>
            </a:extLst>
          </p:cNvPr>
          <p:cNvSpPr txBox="1">
            <a:spLocks noChangeArrowheads="1"/>
          </p:cNvSpPr>
          <p:nvPr/>
        </p:nvSpPr>
        <p:spPr bwMode="auto">
          <a:xfrm>
            <a:off x="127095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2322</Words>
  <Application>Microsoft Office PowerPoint</Application>
  <PresentationFormat>Widescreen</PresentationFormat>
  <Paragraphs>451</Paragraphs>
  <Slides>34</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 Narrow</vt:lpstr>
      <vt:lpstr>Calibri</vt:lpstr>
      <vt:lpstr>Calibri Light</vt:lpstr>
      <vt:lpstr>Tahoma</vt:lpstr>
      <vt:lpstr>Wingdings</vt:lpstr>
      <vt:lpstr>Wingdings 2</vt:lpstr>
      <vt:lpstr>Wingdings 3</vt:lpstr>
      <vt:lpstr>Office Theme</vt:lpstr>
      <vt:lpstr>Neoproterozoic Geology of Rajasthan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Precambrian Geochronological framework of Aravalli Mountains and neighbourhood            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Neoproterozoic Geology of Rajasthan</dc:title>
  <dc:creator>Ritesh Purohit</dc:creator>
  <cp:lastModifiedBy>Ritesh Purohit</cp:lastModifiedBy>
  <cp:revision>7</cp:revision>
  <dcterms:created xsi:type="dcterms:W3CDTF">2020-07-09T04:38:15Z</dcterms:created>
  <dcterms:modified xsi:type="dcterms:W3CDTF">2020-09-25T07:12:41Z</dcterms:modified>
</cp:coreProperties>
</file>