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8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3" r:id="rId25"/>
    <p:sldId id="285" r:id="rId26"/>
    <p:sldId id="287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2973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626" y="6858000"/>
                </a:lnTo>
                <a:lnTo>
                  <a:pt x="4762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2AD">
              <a:alpha val="5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013" y="0"/>
            <a:ext cx="3810" cy="6858000"/>
          </a:xfrm>
          <a:custGeom>
            <a:avLst/>
            <a:gdLst/>
            <a:ahLst/>
            <a:cxnLst/>
            <a:rect l="l" t="t" r="r" b="b"/>
            <a:pathLst>
              <a:path w="3809" h="6858000">
                <a:moveTo>
                  <a:pt x="0" y="6858000"/>
                </a:moveTo>
                <a:lnTo>
                  <a:pt x="3813" y="6858000"/>
                </a:lnTo>
                <a:lnTo>
                  <a:pt x="381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2AD">
              <a:alpha val="5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866" y="6858000"/>
                </a:lnTo>
                <a:lnTo>
                  <a:pt x="44386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2AD">
              <a:alpha val="5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590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410" y="0"/>
                </a:moveTo>
                <a:lnTo>
                  <a:pt x="0" y="0"/>
                </a:lnTo>
                <a:lnTo>
                  <a:pt x="0" y="6858000"/>
                </a:lnTo>
                <a:lnTo>
                  <a:pt x="105410" y="6858000"/>
                </a:lnTo>
                <a:lnTo>
                  <a:pt x="105410" y="0"/>
                </a:lnTo>
                <a:close/>
              </a:path>
            </a:pathLst>
          </a:custGeom>
          <a:solidFill>
            <a:srgbClr val="FFD8CD">
              <a:alpha val="3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1130" y="6858000"/>
                </a:lnTo>
                <a:lnTo>
                  <a:pt x="15113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8CD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7">
              <a:alpha val="7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1730" y="0"/>
            <a:ext cx="77470" cy="6858000"/>
          </a:xfrm>
          <a:custGeom>
            <a:avLst/>
            <a:gdLst/>
            <a:ahLst/>
            <a:cxnLst/>
            <a:rect l="l" t="t" r="r" b="b"/>
            <a:pathLst>
              <a:path w="77469" h="6858000">
                <a:moveTo>
                  <a:pt x="0" y="6858000"/>
                </a:moveTo>
                <a:lnTo>
                  <a:pt x="77469" y="6858000"/>
                </a:lnTo>
                <a:lnTo>
                  <a:pt x="7746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7">
              <a:alpha val="7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57146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826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8000"/>
                </a:moveTo>
                <a:lnTo>
                  <a:pt x="57146" y="6858000"/>
                </a:lnTo>
                <a:lnTo>
                  <a:pt x="5714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7">
              <a:alpha val="8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866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8000"/>
                </a:moveTo>
                <a:lnTo>
                  <a:pt x="57146" y="6858000"/>
                </a:lnTo>
                <a:lnTo>
                  <a:pt x="5714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2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28393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9344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1351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57146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73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6200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8046" y="1721"/>
                </a:lnTo>
                <a:lnTo>
                  <a:pt x="549601" y="6812"/>
                </a:lnTo>
                <a:lnTo>
                  <a:pt x="502474" y="15164"/>
                </a:lnTo>
                <a:lnTo>
                  <a:pt x="456770" y="26667"/>
                </a:lnTo>
                <a:lnTo>
                  <a:pt x="412598" y="41211"/>
                </a:lnTo>
                <a:lnTo>
                  <a:pt x="370065" y="58687"/>
                </a:lnTo>
                <a:lnTo>
                  <a:pt x="329278" y="78985"/>
                </a:lnTo>
                <a:lnTo>
                  <a:pt x="290344" y="101996"/>
                </a:lnTo>
                <a:lnTo>
                  <a:pt x="253371" y="127611"/>
                </a:lnTo>
                <a:lnTo>
                  <a:pt x="218466" y="155720"/>
                </a:lnTo>
                <a:lnTo>
                  <a:pt x="185737" y="186213"/>
                </a:lnTo>
                <a:lnTo>
                  <a:pt x="155291" y="218981"/>
                </a:lnTo>
                <a:lnTo>
                  <a:pt x="127234" y="253915"/>
                </a:lnTo>
                <a:lnTo>
                  <a:pt x="101676" y="290905"/>
                </a:lnTo>
                <a:lnTo>
                  <a:pt x="78722" y="329841"/>
                </a:lnTo>
                <a:lnTo>
                  <a:pt x="58481" y="370614"/>
                </a:lnTo>
                <a:lnTo>
                  <a:pt x="41059" y="413115"/>
                </a:lnTo>
                <a:lnTo>
                  <a:pt x="26564" y="457234"/>
                </a:lnTo>
                <a:lnTo>
                  <a:pt x="15103" y="502861"/>
                </a:lnTo>
                <a:lnTo>
                  <a:pt x="6784" y="549888"/>
                </a:lnTo>
                <a:lnTo>
                  <a:pt x="1713" y="598203"/>
                </a:lnTo>
                <a:lnTo>
                  <a:pt x="0" y="647700"/>
                </a:lnTo>
                <a:lnTo>
                  <a:pt x="1713" y="697196"/>
                </a:lnTo>
                <a:lnTo>
                  <a:pt x="6784" y="745511"/>
                </a:lnTo>
                <a:lnTo>
                  <a:pt x="15103" y="792538"/>
                </a:lnTo>
                <a:lnTo>
                  <a:pt x="26564" y="838165"/>
                </a:lnTo>
                <a:lnTo>
                  <a:pt x="41059" y="882284"/>
                </a:lnTo>
                <a:lnTo>
                  <a:pt x="58481" y="924785"/>
                </a:lnTo>
                <a:lnTo>
                  <a:pt x="78722" y="965558"/>
                </a:lnTo>
                <a:lnTo>
                  <a:pt x="101676" y="1004494"/>
                </a:lnTo>
                <a:lnTo>
                  <a:pt x="127234" y="1041484"/>
                </a:lnTo>
                <a:lnTo>
                  <a:pt x="155291" y="1076418"/>
                </a:lnTo>
                <a:lnTo>
                  <a:pt x="185737" y="1109186"/>
                </a:lnTo>
                <a:lnTo>
                  <a:pt x="218466" y="1139679"/>
                </a:lnTo>
                <a:lnTo>
                  <a:pt x="253371" y="1167788"/>
                </a:lnTo>
                <a:lnTo>
                  <a:pt x="290344" y="1193403"/>
                </a:lnTo>
                <a:lnTo>
                  <a:pt x="329278" y="1216414"/>
                </a:lnTo>
                <a:lnTo>
                  <a:pt x="370065" y="1236712"/>
                </a:lnTo>
                <a:lnTo>
                  <a:pt x="412598" y="1254188"/>
                </a:lnTo>
                <a:lnTo>
                  <a:pt x="456770" y="1268732"/>
                </a:lnTo>
                <a:lnTo>
                  <a:pt x="502474" y="1280235"/>
                </a:lnTo>
                <a:lnTo>
                  <a:pt x="549601" y="1288587"/>
                </a:lnTo>
                <a:lnTo>
                  <a:pt x="598046" y="1293678"/>
                </a:lnTo>
                <a:lnTo>
                  <a:pt x="647700" y="1295400"/>
                </a:lnTo>
                <a:lnTo>
                  <a:pt x="697196" y="1293678"/>
                </a:lnTo>
                <a:lnTo>
                  <a:pt x="745511" y="1288587"/>
                </a:lnTo>
                <a:lnTo>
                  <a:pt x="792538" y="1280235"/>
                </a:lnTo>
                <a:lnTo>
                  <a:pt x="838165" y="1268732"/>
                </a:lnTo>
                <a:lnTo>
                  <a:pt x="882284" y="1254188"/>
                </a:lnTo>
                <a:lnTo>
                  <a:pt x="924785" y="1236712"/>
                </a:lnTo>
                <a:lnTo>
                  <a:pt x="965558" y="1216414"/>
                </a:lnTo>
                <a:lnTo>
                  <a:pt x="1004494" y="1193403"/>
                </a:lnTo>
                <a:lnTo>
                  <a:pt x="1041484" y="1167788"/>
                </a:lnTo>
                <a:lnTo>
                  <a:pt x="1076418" y="1139679"/>
                </a:lnTo>
                <a:lnTo>
                  <a:pt x="1109186" y="1109186"/>
                </a:lnTo>
                <a:lnTo>
                  <a:pt x="1139679" y="1076418"/>
                </a:lnTo>
                <a:lnTo>
                  <a:pt x="1167788" y="1041484"/>
                </a:lnTo>
                <a:lnTo>
                  <a:pt x="1193403" y="1004494"/>
                </a:lnTo>
                <a:lnTo>
                  <a:pt x="1216414" y="965558"/>
                </a:lnTo>
                <a:lnTo>
                  <a:pt x="1236712" y="924785"/>
                </a:lnTo>
                <a:lnTo>
                  <a:pt x="1254188" y="882284"/>
                </a:lnTo>
                <a:lnTo>
                  <a:pt x="1268732" y="838165"/>
                </a:lnTo>
                <a:lnTo>
                  <a:pt x="1280235" y="792538"/>
                </a:lnTo>
                <a:lnTo>
                  <a:pt x="1288587" y="745511"/>
                </a:lnTo>
                <a:lnTo>
                  <a:pt x="1293678" y="697196"/>
                </a:lnTo>
                <a:lnTo>
                  <a:pt x="1295400" y="647700"/>
                </a:lnTo>
                <a:lnTo>
                  <a:pt x="1293678" y="598203"/>
                </a:lnTo>
                <a:lnTo>
                  <a:pt x="1288587" y="549888"/>
                </a:lnTo>
                <a:lnTo>
                  <a:pt x="1280235" y="502861"/>
                </a:lnTo>
                <a:lnTo>
                  <a:pt x="1268732" y="457234"/>
                </a:lnTo>
                <a:lnTo>
                  <a:pt x="1254188" y="413115"/>
                </a:lnTo>
                <a:lnTo>
                  <a:pt x="1236712" y="370614"/>
                </a:lnTo>
                <a:lnTo>
                  <a:pt x="1216414" y="329841"/>
                </a:lnTo>
                <a:lnTo>
                  <a:pt x="1193403" y="290905"/>
                </a:lnTo>
                <a:lnTo>
                  <a:pt x="1167788" y="253915"/>
                </a:lnTo>
                <a:lnTo>
                  <a:pt x="1139679" y="218981"/>
                </a:lnTo>
                <a:lnTo>
                  <a:pt x="1109186" y="186213"/>
                </a:lnTo>
                <a:lnTo>
                  <a:pt x="1076418" y="155720"/>
                </a:lnTo>
                <a:lnTo>
                  <a:pt x="1041484" y="127611"/>
                </a:lnTo>
                <a:lnTo>
                  <a:pt x="1004494" y="101996"/>
                </a:lnTo>
                <a:lnTo>
                  <a:pt x="965558" y="78985"/>
                </a:lnTo>
                <a:lnTo>
                  <a:pt x="924785" y="58687"/>
                </a:lnTo>
                <a:lnTo>
                  <a:pt x="882284" y="41211"/>
                </a:lnTo>
                <a:lnTo>
                  <a:pt x="838165" y="26667"/>
                </a:lnTo>
                <a:lnTo>
                  <a:pt x="792538" y="15164"/>
                </a:lnTo>
                <a:lnTo>
                  <a:pt x="745511" y="6812"/>
                </a:lnTo>
                <a:lnTo>
                  <a:pt x="697196" y="1721"/>
                </a:lnTo>
                <a:lnTo>
                  <a:pt x="647700" y="0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9369" y="4866640"/>
            <a:ext cx="641350" cy="642620"/>
          </a:xfrm>
          <a:custGeom>
            <a:avLst/>
            <a:gdLst/>
            <a:ahLst/>
            <a:cxnLst/>
            <a:rect l="l" t="t" r="r" b="b"/>
            <a:pathLst>
              <a:path w="641350" h="642620">
                <a:moveTo>
                  <a:pt x="321310" y="0"/>
                </a:moveTo>
                <a:lnTo>
                  <a:pt x="272892" y="3390"/>
                </a:lnTo>
                <a:lnTo>
                  <a:pt x="226994" y="13266"/>
                </a:lnTo>
                <a:lnTo>
                  <a:pt x="184055" y="29189"/>
                </a:lnTo>
                <a:lnTo>
                  <a:pt x="144517" y="50716"/>
                </a:lnTo>
                <a:lnTo>
                  <a:pt x="108821" y="77407"/>
                </a:lnTo>
                <a:lnTo>
                  <a:pt x="77407" y="108821"/>
                </a:lnTo>
                <a:lnTo>
                  <a:pt x="50716" y="144517"/>
                </a:lnTo>
                <a:lnTo>
                  <a:pt x="29189" y="184055"/>
                </a:lnTo>
                <a:lnTo>
                  <a:pt x="13266" y="226994"/>
                </a:lnTo>
                <a:lnTo>
                  <a:pt x="3390" y="272892"/>
                </a:lnTo>
                <a:lnTo>
                  <a:pt x="0" y="321310"/>
                </a:lnTo>
                <a:lnTo>
                  <a:pt x="3390" y="369727"/>
                </a:lnTo>
                <a:lnTo>
                  <a:pt x="13266" y="415625"/>
                </a:lnTo>
                <a:lnTo>
                  <a:pt x="29189" y="458564"/>
                </a:lnTo>
                <a:lnTo>
                  <a:pt x="50716" y="498102"/>
                </a:lnTo>
                <a:lnTo>
                  <a:pt x="77407" y="533798"/>
                </a:lnTo>
                <a:lnTo>
                  <a:pt x="108821" y="565212"/>
                </a:lnTo>
                <a:lnTo>
                  <a:pt x="144517" y="591903"/>
                </a:lnTo>
                <a:lnTo>
                  <a:pt x="184055" y="613430"/>
                </a:lnTo>
                <a:lnTo>
                  <a:pt x="226994" y="629353"/>
                </a:lnTo>
                <a:lnTo>
                  <a:pt x="272892" y="639229"/>
                </a:lnTo>
                <a:lnTo>
                  <a:pt x="321310" y="642620"/>
                </a:lnTo>
                <a:lnTo>
                  <a:pt x="369697" y="639229"/>
                </a:lnTo>
                <a:lnTo>
                  <a:pt x="415515" y="629353"/>
                </a:lnTo>
                <a:lnTo>
                  <a:pt x="458332" y="613430"/>
                </a:lnTo>
                <a:lnTo>
                  <a:pt x="497720" y="591903"/>
                </a:lnTo>
                <a:lnTo>
                  <a:pt x="533250" y="565212"/>
                </a:lnTo>
                <a:lnTo>
                  <a:pt x="564491" y="533798"/>
                </a:lnTo>
                <a:lnTo>
                  <a:pt x="591015" y="498102"/>
                </a:lnTo>
                <a:lnTo>
                  <a:pt x="612392" y="458564"/>
                </a:lnTo>
                <a:lnTo>
                  <a:pt x="628193" y="415625"/>
                </a:lnTo>
                <a:lnTo>
                  <a:pt x="637989" y="369727"/>
                </a:lnTo>
                <a:lnTo>
                  <a:pt x="641350" y="321310"/>
                </a:lnTo>
                <a:lnTo>
                  <a:pt x="637989" y="272892"/>
                </a:lnTo>
                <a:lnTo>
                  <a:pt x="628193" y="226994"/>
                </a:lnTo>
                <a:lnTo>
                  <a:pt x="612392" y="184055"/>
                </a:lnTo>
                <a:lnTo>
                  <a:pt x="591015" y="144517"/>
                </a:lnTo>
                <a:lnTo>
                  <a:pt x="564491" y="108821"/>
                </a:lnTo>
                <a:lnTo>
                  <a:pt x="533250" y="77407"/>
                </a:lnTo>
                <a:lnTo>
                  <a:pt x="497720" y="50716"/>
                </a:lnTo>
                <a:lnTo>
                  <a:pt x="458332" y="29189"/>
                </a:lnTo>
                <a:lnTo>
                  <a:pt x="415515" y="13266"/>
                </a:lnTo>
                <a:lnTo>
                  <a:pt x="369697" y="3390"/>
                </a:lnTo>
                <a:lnTo>
                  <a:pt x="321310" y="0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0930" y="5500370"/>
            <a:ext cx="137159" cy="135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63700" y="5787390"/>
            <a:ext cx="274320" cy="275590"/>
          </a:xfrm>
          <a:custGeom>
            <a:avLst/>
            <a:gdLst/>
            <a:ahLst/>
            <a:cxnLst/>
            <a:rect l="l" t="t" r="r" b="b"/>
            <a:pathLst>
              <a:path w="274319" h="275589">
                <a:moveTo>
                  <a:pt x="137160" y="0"/>
                </a:moveTo>
                <a:lnTo>
                  <a:pt x="92659" y="6827"/>
                </a:lnTo>
                <a:lnTo>
                  <a:pt x="54863" y="25968"/>
                </a:lnTo>
                <a:lnTo>
                  <a:pt x="25603" y="55412"/>
                </a:lnTo>
                <a:lnTo>
                  <a:pt x="6705" y="93146"/>
                </a:lnTo>
                <a:lnTo>
                  <a:pt x="0" y="137160"/>
                </a:lnTo>
                <a:lnTo>
                  <a:pt x="6705" y="181305"/>
                </a:lnTo>
                <a:lnTo>
                  <a:pt x="25603" y="219354"/>
                </a:lnTo>
                <a:lnTo>
                  <a:pt x="54863" y="249174"/>
                </a:lnTo>
                <a:lnTo>
                  <a:pt x="92659" y="268630"/>
                </a:lnTo>
                <a:lnTo>
                  <a:pt x="137160" y="275590"/>
                </a:lnTo>
                <a:lnTo>
                  <a:pt x="181173" y="268630"/>
                </a:lnTo>
                <a:lnTo>
                  <a:pt x="218907" y="249174"/>
                </a:lnTo>
                <a:lnTo>
                  <a:pt x="248351" y="219354"/>
                </a:lnTo>
                <a:lnTo>
                  <a:pt x="267492" y="181305"/>
                </a:lnTo>
                <a:lnTo>
                  <a:pt x="274319" y="137160"/>
                </a:lnTo>
                <a:lnTo>
                  <a:pt x="267492" y="93146"/>
                </a:lnTo>
                <a:lnTo>
                  <a:pt x="248351" y="55412"/>
                </a:lnTo>
                <a:lnTo>
                  <a:pt x="218907" y="25968"/>
                </a:lnTo>
                <a:lnTo>
                  <a:pt x="181173" y="6827"/>
                </a:lnTo>
                <a:lnTo>
                  <a:pt x="137160" y="0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5000" y="4495800"/>
            <a:ext cx="365760" cy="364490"/>
          </a:xfrm>
          <a:custGeom>
            <a:avLst/>
            <a:gdLst/>
            <a:ahLst/>
            <a:cxnLst/>
            <a:rect l="l" t="t" r="r" b="b"/>
            <a:pathLst>
              <a:path w="365760" h="364489">
                <a:moveTo>
                  <a:pt x="182880" y="0"/>
                </a:moveTo>
                <a:lnTo>
                  <a:pt x="133173" y="6308"/>
                </a:lnTo>
                <a:lnTo>
                  <a:pt x="89182" y="24224"/>
                </a:lnTo>
                <a:lnTo>
                  <a:pt x="52387" y="52228"/>
                </a:lnTo>
                <a:lnTo>
                  <a:pt x="24271" y="88805"/>
                </a:lnTo>
                <a:lnTo>
                  <a:pt x="6314" y="132438"/>
                </a:lnTo>
                <a:lnTo>
                  <a:pt x="0" y="181610"/>
                </a:lnTo>
                <a:lnTo>
                  <a:pt x="6314" y="231316"/>
                </a:lnTo>
                <a:lnTo>
                  <a:pt x="24271" y="275307"/>
                </a:lnTo>
                <a:lnTo>
                  <a:pt x="52387" y="312102"/>
                </a:lnTo>
                <a:lnTo>
                  <a:pt x="89182" y="340218"/>
                </a:lnTo>
                <a:lnTo>
                  <a:pt x="133173" y="358175"/>
                </a:lnTo>
                <a:lnTo>
                  <a:pt x="182880" y="364489"/>
                </a:lnTo>
                <a:lnTo>
                  <a:pt x="232145" y="358175"/>
                </a:lnTo>
                <a:lnTo>
                  <a:pt x="276013" y="340218"/>
                </a:lnTo>
                <a:lnTo>
                  <a:pt x="312896" y="312102"/>
                </a:lnTo>
                <a:lnTo>
                  <a:pt x="341206" y="275307"/>
                </a:lnTo>
                <a:lnTo>
                  <a:pt x="359357" y="231316"/>
                </a:lnTo>
                <a:lnTo>
                  <a:pt x="365760" y="181610"/>
                </a:lnTo>
                <a:lnTo>
                  <a:pt x="359357" y="132438"/>
                </a:lnTo>
                <a:lnTo>
                  <a:pt x="341206" y="88805"/>
                </a:lnTo>
                <a:lnTo>
                  <a:pt x="312896" y="52228"/>
                </a:lnTo>
                <a:lnTo>
                  <a:pt x="276013" y="24224"/>
                </a:lnTo>
                <a:lnTo>
                  <a:pt x="232145" y="6308"/>
                </a:lnTo>
                <a:lnTo>
                  <a:pt x="182880" y="0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660652" y="950166"/>
            <a:ext cx="7315200" cy="47344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200000"/>
              </a:lnSpc>
              <a:spcBef>
                <a:spcPts val="100"/>
              </a:spcBef>
            </a:pPr>
            <a:r>
              <a:rPr lang="en-IN" sz="5400" b="1" spc="-5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UNIT – 5</a:t>
            </a:r>
            <a:br>
              <a:rPr lang="en-IN" sz="5400" b="1" spc="-5" dirty="0" smtClean="0">
                <a:solidFill>
                  <a:schemeClr val="tx1"/>
                </a:solidFill>
                <a:latin typeface="Century Schoolbook"/>
                <a:cs typeface="Century Schoolbook"/>
              </a:rPr>
            </a:br>
            <a:r>
              <a:rPr sz="5400" b="1" spc="-5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P</a:t>
            </a:r>
            <a:r>
              <a:rPr sz="5400" b="1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O</a:t>
            </a:r>
            <a:r>
              <a:rPr sz="5400" b="1" spc="-5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LYME</a:t>
            </a:r>
            <a:r>
              <a:rPr sz="5400" b="1" spc="-10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R</a:t>
            </a:r>
            <a:r>
              <a:rPr sz="5400" b="1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IZ</a:t>
            </a:r>
            <a:r>
              <a:rPr sz="5400" b="1" spc="-15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A</a:t>
            </a:r>
            <a:r>
              <a:rPr sz="5400" b="1" spc="-5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TI</a:t>
            </a:r>
            <a:r>
              <a:rPr sz="5400" b="1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ON  </a:t>
            </a:r>
            <a:r>
              <a:rPr sz="5400" b="1" spc="-5" dirty="0">
                <a:solidFill>
                  <a:schemeClr val="tx1"/>
                </a:solidFill>
                <a:latin typeface="Century Schoolbook"/>
                <a:cs typeface="Century Schoolbook"/>
              </a:rPr>
              <a:t>TECHNIQUES</a:t>
            </a:r>
            <a:endParaRPr sz="5400" b="1" dirty="0">
              <a:solidFill>
                <a:schemeClr val="tx1"/>
              </a:solidFill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354579"/>
            <a:ext cx="113030" cy="8261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95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4212590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5142229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947420"/>
            <a:ext cx="8371840" cy="544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 algn="just">
              <a:lnSpc>
                <a:spcPct val="100000"/>
              </a:lnSpc>
              <a:spcBef>
                <a:spcPts val="100"/>
              </a:spcBef>
              <a:buClr>
                <a:srgbClr val="FD8536"/>
              </a:buClr>
              <a:buSzPct val="69642"/>
              <a:buFont typeface="Arial"/>
              <a:buChar char="•"/>
              <a:tabLst>
                <a:tab pos="285750" algn="l"/>
              </a:tabLst>
            </a:pPr>
            <a:r>
              <a:rPr sz="2800" spc="-10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get pure </a:t>
            </a:r>
            <a:r>
              <a:rPr sz="2800" spc="-5" dirty="0">
                <a:latin typeface="Times New Roman"/>
                <a:cs typeface="Times New Roman"/>
              </a:rPr>
              <a:t>polymer, evaporation </a:t>
            </a:r>
            <a:r>
              <a:rPr sz="2800" dirty="0">
                <a:latin typeface="Times New Roman"/>
                <a:cs typeface="Times New Roman"/>
              </a:rPr>
              <a:t>of solvent is </a:t>
            </a:r>
            <a:r>
              <a:rPr sz="2800" spc="-5" dirty="0">
                <a:latin typeface="Times New Roman"/>
                <a:cs typeface="Times New Roman"/>
              </a:rPr>
              <a:t>required  additional </a:t>
            </a:r>
            <a:r>
              <a:rPr sz="2800" dirty="0">
                <a:latin typeface="Times New Roman"/>
                <a:cs typeface="Times New Roman"/>
              </a:rPr>
              <a:t>technology, </a:t>
            </a:r>
            <a:r>
              <a:rPr sz="2800" spc="-5" dirty="0">
                <a:latin typeface="Times New Roman"/>
                <a:cs typeface="Times New Roman"/>
              </a:rPr>
              <a:t>so </a:t>
            </a: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-5" dirty="0">
                <a:latin typeface="Times New Roman"/>
                <a:cs typeface="Times New Roman"/>
              </a:rPr>
              <a:t>essential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separate </a:t>
            </a:r>
            <a:r>
              <a:rPr sz="2800" dirty="0">
                <a:latin typeface="Times New Roman"/>
                <a:cs typeface="Times New Roman"/>
              </a:rPr>
              <a:t>&amp;  </a:t>
            </a:r>
            <a:r>
              <a:rPr sz="2800" spc="-5" dirty="0">
                <a:latin typeface="Times New Roman"/>
                <a:cs typeface="Times New Roman"/>
              </a:rPr>
              <a:t>recover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solvent.</a:t>
            </a:r>
            <a:endParaRPr sz="2800">
              <a:latin typeface="Times New Roman"/>
              <a:cs typeface="Times New Roman"/>
            </a:endParaRPr>
          </a:p>
          <a:p>
            <a:pPr marL="285750" marR="5715" algn="just">
              <a:lnSpc>
                <a:spcPct val="1176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The method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costly since </a:t>
            </a:r>
            <a:r>
              <a:rPr sz="2800" dirty="0">
                <a:latin typeface="Times New Roman"/>
                <a:cs typeface="Times New Roman"/>
              </a:rPr>
              <a:t>it uses </a:t>
            </a:r>
            <a:r>
              <a:rPr sz="2800" spc="-5" dirty="0">
                <a:latin typeface="Times New Roman"/>
                <a:cs typeface="Times New Roman"/>
              </a:rPr>
              <a:t>costly solvents.  Polymers </a:t>
            </a:r>
            <a:r>
              <a:rPr sz="2800" dirty="0">
                <a:latin typeface="Times New Roman"/>
                <a:cs typeface="Times New Roman"/>
              </a:rPr>
              <a:t>of high </a:t>
            </a:r>
            <a:r>
              <a:rPr sz="2800" spc="-5" dirty="0">
                <a:latin typeface="Times New Roman"/>
                <a:cs typeface="Times New Roman"/>
              </a:rPr>
              <a:t>molecular weight polymers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cannot </a:t>
            </a:r>
            <a:r>
              <a:rPr sz="2800" dirty="0">
                <a:latin typeface="Times New Roman"/>
                <a:cs typeface="Times New Roman"/>
              </a:rPr>
              <a:t>be</a:t>
            </a:r>
            <a:endParaRPr sz="2800">
              <a:latin typeface="Times New Roman"/>
              <a:cs typeface="Times New Roman"/>
            </a:endParaRPr>
          </a:p>
          <a:p>
            <a:pPr marL="285750" marR="9525" algn="just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formed </a:t>
            </a:r>
            <a:r>
              <a:rPr sz="2800" spc="-5" dirty="0">
                <a:latin typeface="Times New Roman"/>
                <a:cs typeface="Times New Roman"/>
              </a:rPr>
              <a:t>as the </a:t>
            </a:r>
            <a:r>
              <a:rPr sz="2800" dirty="0">
                <a:latin typeface="Times New Roman"/>
                <a:cs typeface="Times New Roman"/>
              </a:rPr>
              <a:t>solvent </a:t>
            </a:r>
            <a:r>
              <a:rPr sz="2800" spc="-5" dirty="0">
                <a:latin typeface="Times New Roman"/>
                <a:cs typeface="Times New Roman"/>
              </a:rPr>
              <a:t>molecules </a:t>
            </a:r>
            <a:r>
              <a:rPr sz="2800" spc="-10" dirty="0">
                <a:latin typeface="Times New Roman"/>
                <a:cs typeface="Times New Roman"/>
              </a:rPr>
              <a:t>may act </a:t>
            </a:r>
            <a:r>
              <a:rPr sz="2800" spc="-5" dirty="0">
                <a:latin typeface="Times New Roman"/>
                <a:cs typeface="Times New Roman"/>
              </a:rPr>
              <a:t>as chain  terminators.</a:t>
            </a:r>
            <a:endParaRPr sz="2800">
              <a:latin typeface="Times New Roman"/>
              <a:cs typeface="Times New Roman"/>
            </a:endParaRPr>
          </a:p>
          <a:p>
            <a:pPr marL="285750" marR="6985" algn="just">
              <a:lnSpc>
                <a:spcPct val="100000"/>
              </a:lnSpc>
              <a:spcBef>
                <a:spcPts val="600"/>
              </a:spcBef>
            </a:pPr>
            <a:r>
              <a:rPr sz="2800" spc="-5" dirty="0">
                <a:latin typeface="Times New Roman"/>
                <a:cs typeface="Times New Roman"/>
              </a:rPr>
              <a:t>The technique gives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smaller </a:t>
            </a:r>
            <a:r>
              <a:rPr sz="2800" dirty="0">
                <a:latin typeface="Times New Roman"/>
                <a:cs typeface="Times New Roman"/>
              </a:rPr>
              <a:t>yield of </a:t>
            </a:r>
            <a:r>
              <a:rPr sz="2800" spc="-5" dirty="0">
                <a:latin typeface="Times New Roman"/>
                <a:cs typeface="Times New Roman"/>
              </a:rPr>
              <a:t>polymer per  reactor volume, as </a:t>
            </a:r>
            <a:r>
              <a:rPr sz="2800" dirty="0">
                <a:latin typeface="Times New Roman"/>
                <a:cs typeface="Times New Roman"/>
              </a:rPr>
              <a:t>the solvent </a:t>
            </a:r>
            <a:r>
              <a:rPr sz="2800" spc="-5" dirty="0">
                <a:latin typeface="Times New Roman"/>
                <a:cs typeface="Times New Roman"/>
              </a:rPr>
              <a:t>waste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reactor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space.</a:t>
            </a:r>
            <a:endParaRPr sz="2800">
              <a:latin typeface="Times New Roman"/>
              <a:cs typeface="Times New Roman"/>
            </a:endParaRPr>
          </a:p>
          <a:p>
            <a:pPr marL="285750" marR="5715" algn="just">
              <a:lnSpc>
                <a:spcPct val="100000"/>
              </a:lnSpc>
              <a:spcBef>
                <a:spcPts val="590"/>
              </a:spcBef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purity of product is </a:t>
            </a:r>
            <a:r>
              <a:rPr sz="2800" spc="-5" dirty="0">
                <a:latin typeface="Times New Roman"/>
                <a:cs typeface="Times New Roman"/>
              </a:rPr>
              <a:t>also </a:t>
            </a:r>
            <a:r>
              <a:rPr sz="2800" dirty="0">
                <a:latin typeface="Times New Roman"/>
                <a:cs typeface="Times New Roman"/>
              </a:rPr>
              <a:t>not </a:t>
            </a: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high </a:t>
            </a:r>
            <a:r>
              <a:rPr sz="2800" spc="-5" dirty="0">
                <a:latin typeface="Times New Roman"/>
                <a:cs typeface="Times New Roman"/>
              </a:rPr>
              <a:t>as that </a:t>
            </a:r>
            <a:r>
              <a:rPr sz="2800" dirty="0">
                <a:latin typeface="Times New Roman"/>
                <a:cs typeface="Times New Roman"/>
              </a:rPr>
              <a:t>of bulk  </a:t>
            </a:r>
            <a:r>
              <a:rPr sz="2800" spc="-5" dirty="0">
                <a:latin typeface="Times New Roman"/>
                <a:cs typeface="Times New Roman"/>
              </a:rPr>
              <a:t>polymerization. </a:t>
            </a:r>
            <a:r>
              <a:rPr sz="2800" spc="-10" dirty="0">
                <a:latin typeface="Times New Roman"/>
                <a:cs typeface="Times New Roman"/>
              </a:rPr>
              <a:t>Removal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last traces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solvent </a:t>
            </a:r>
            <a:r>
              <a:rPr sz="2800" dirty="0">
                <a:latin typeface="Times New Roman"/>
                <a:cs typeface="Times New Roman"/>
              </a:rPr>
              <a:t>is  </a:t>
            </a:r>
            <a:r>
              <a:rPr sz="2800" spc="-5" dirty="0">
                <a:latin typeface="Times New Roman"/>
                <a:cs typeface="Times New Roman"/>
              </a:rPr>
              <a:t>difficult.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7809" y="166370"/>
            <a:ext cx="3981450" cy="5791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70"/>
              </a:spcBef>
            </a:pPr>
            <a:r>
              <a:rPr sz="3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Disadvantages</a:t>
            </a:r>
            <a:endParaRPr sz="32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8" y="374842"/>
            <a:ext cx="81521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3. </a:t>
            </a:r>
            <a:r>
              <a:rPr sz="3200" b="1" spc="-5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SUSPENSION</a:t>
            </a:r>
            <a:r>
              <a:rPr sz="3200" b="1" spc="-10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POLYMERIZATION</a:t>
            </a:r>
            <a:endParaRPr sz="3200" dirty="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040" y="947420"/>
            <a:ext cx="8097520" cy="509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1430020" algn="l"/>
                <a:tab pos="1910714" algn="l"/>
                <a:tab pos="3442335" algn="l"/>
                <a:tab pos="5031105" algn="l"/>
                <a:tab pos="6734809" algn="l"/>
                <a:tab pos="7215505" algn="l"/>
              </a:tabLst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-12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Liquid	</a:t>
            </a:r>
            <a:r>
              <a:rPr sz="2800" dirty="0">
                <a:latin typeface="Times New Roman"/>
                <a:cs typeface="Times New Roman"/>
              </a:rPr>
              <a:t>or	</a:t>
            </a:r>
            <a:r>
              <a:rPr sz="2800" spc="-5" dirty="0">
                <a:latin typeface="Times New Roman"/>
                <a:cs typeface="Times New Roman"/>
              </a:rPr>
              <a:t>dissolved	</a:t>
            </a:r>
            <a:r>
              <a:rPr sz="2800" b="1" i="1" spc="-5" dirty="0">
                <a:latin typeface="Times New Roman"/>
                <a:cs typeface="Times New Roman"/>
              </a:rPr>
              <a:t>monomer	suspended	</a:t>
            </a:r>
            <a:r>
              <a:rPr sz="2800" b="1" i="1" dirty="0">
                <a:latin typeface="Times New Roman"/>
                <a:cs typeface="Times New Roman"/>
              </a:rPr>
              <a:t>in	liquid</a:t>
            </a:r>
            <a:endParaRPr sz="2800">
              <a:latin typeface="Times New Roman"/>
              <a:cs typeface="Times New Roman"/>
            </a:endParaRPr>
          </a:p>
          <a:p>
            <a:pPr marL="29845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phase </a:t>
            </a:r>
            <a:r>
              <a:rPr sz="2800" dirty="0">
                <a:latin typeface="Times New Roman"/>
                <a:cs typeface="Times New Roman"/>
              </a:rPr>
              <a:t>like</a:t>
            </a:r>
            <a:r>
              <a:rPr sz="2800" spc="-30" dirty="0">
                <a:latin typeface="Times New Roman"/>
                <a:cs typeface="Times New Roman"/>
              </a:rPr>
              <a:t> water.</a:t>
            </a:r>
            <a:endParaRPr sz="2800">
              <a:latin typeface="Times New Roman"/>
              <a:cs typeface="Times New Roman"/>
            </a:endParaRPr>
          </a:p>
          <a:p>
            <a:pPr marL="298450" marR="18415" indent="-273050">
              <a:lnSpc>
                <a:spcPct val="100000"/>
              </a:lnSpc>
              <a:spcBef>
                <a:spcPts val="600"/>
              </a:spcBef>
              <a:tabLst>
                <a:tab pos="1811655" algn="l"/>
                <a:tab pos="2631440" algn="l"/>
                <a:tab pos="3253104" algn="l"/>
                <a:tab pos="4803775" algn="l"/>
                <a:tab pos="6006465" algn="l"/>
                <a:tab pos="6666230" algn="l"/>
              </a:tabLst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-12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In</a:t>
            </a:r>
            <a:r>
              <a:rPr sz="2800" b="1" i="1" dirty="0">
                <a:latin typeface="Times New Roman"/>
                <a:cs typeface="Times New Roman"/>
              </a:rPr>
              <a:t>itia</a:t>
            </a:r>
            <a:r>
              <a:rPr sz="2800" b="1" i="1" spc="10" dirty="0">
                <a:latin typeface="Times New Roman"/>
                <a:cs typeface="Times New Roman"/>
              </a:rPr>
              <a:t>t</a:t>
            </a:r>
            <a:r>
              <a:rPr sz="2800" b="1" i="1" dirty="0">
                <a:latin typeface="Times New Roman"/>
                <a:cs typeface="Times New Roman"/>
              </a:rPr>
              <a:t>ors	</a:t>
            </a:r>
            <a:r>
              <a:rPr sz="2800" b="1" i="1" spc="-5" dirty="0">
                <a:latin typeface="Times New Roman"/>
                <a:cs typeface="Times New Roman"/>
              </a:rPr>
              <a:t>use</a:t>
            </a:r>
            <a:r>
              <a:rPr sz="2800" b="1" i="1" dirty="0">
                <a:latin typeface="Times New Roman"/>
                <a:cs typeface="Times New Roman"/>
              </a:rPr>
              <a:t>d	</a:t>
            </a:r>
            <a:r>
              <a:rPr sz="2800" b="1" i="1" spc="5" dirty="0">
                <a:latin typeface="Times New Roman"/>
                <a:cs typeface="Times New Roman"/>
              </a:rPr>
              <a:t>a</a:t>
            </a:r>
            <a:r>
              <a:rPr sz="2800" b="1" i="1" spc="-5" dirty="0">
                <a:latin typeface="Times New Roman"/>
                <a:cs typeface="Times New Roman"/>
              </a:rPr>
              <a:t>r</a:t>
            </a:r>
            <a:r>
              <a:rPr sz="2800" b="1" i="1" dirty="0">
                <a:latin typeface="Times New Roman"/>
                <a:cs typeface="Times New Roman"/>
              </a:rPr>
              <a:t>e	</a:t>
            </a:r>
            <a:r>
              <a:rPr sz="2800" b="1" i="1" spc="5" dirty="0">
                <a:latin typeface="Times New Roman"/>
                <a:cs typeface="Times New Roman"/>
              </a:rPr>
              <a:t>m</a:t>
            </a:r>
            <a:r>
              <a:rPr sz="2800" b="1" i="1" dirty="0">
                <a:latin typeface="Times New Roman"/>
                <a:cs typeface="Times New Roman"/>
              </a:rPr>
              <a:t>on</a:t>
            </a:r>
            <a:r>
              <a:rPr sz="2800" b="1" i="1" spc="5" dirty="0">
                <a:latin typeface="Times New Roman"/>
                <a:cs typeface="Times New Roman"/>
              </a:rPr>
              <a:t>o</a:t>
            </a:r>
            <a:r>
              <a:rPr sz="2800" b="1" i="1" dirty="0">
                <a:latin typeface="Times New Roman"/>
                <a:cs typeface="Times New Roman"/>
              </a:rPr>
              <a:t>m</a:t>
            </a:r>
            <a:r>
              <a:rPr sz="2800" b="1" i="1" spc="-5" dirty="0">
                <a:latin typeface="Times New Roman"/>
                <a:cs typeface="Times New Roman"/>
              </a:rPr>
              <a:t>e</a:t>
            </a:r>
            <a:r>
              <a:rPr sz="2800" b="1" i="1" dirty="0">
                <a:latin typeface="Times New Roman"/>
                <a:cs typeface="Times New Roman"/>
              </a:rPr>
              <a:t>r	</a:t>
            </a:r>
            <a:r>
              <a:rPr sz="2800" b="1" i="1" spc="5" dirty="0">
                <a:latin typeface="Times New Roman"/>
                <a:cs typeface="Times New Roman"/>
              </a:rPr>
              <a:t>s</a:t>
            </a:r>
            <a:r>
              <a:rPr sz="2800" b="1" i="1" dirty="0">
                <a:latin typeface="Times New Roman"/>
                <a:cs typeface="Times New Roman"/>
              </a:rPr>
              <a:t>ol</a:t>
            </a:r>
            <a:r>
              <a:rPr sz="2800" b="1" i="1" spc="-5" dirty="0">
                <a:latin typeface="Times New Roman"/>
                <a:cs typeface="Times New Roman"/>
              </a:rPr>
              <a:t>ub</a:t>
            </a:r>
            <a:r>
              <a:rPr sz="2800" b="1" i="1" spc="10" dirty="0">
                <a:latin typeface="Times New Roman"/>
                <a:cs typeface="Times New Roman"/>
              </a:rPr>
              <a:t>l</a:t>
            </a:r>
            <a:r>
              <a:rPr sz="2800" b="1" i="1" dirty="0">
                <a:latin typeface="Times New Roman"/>
                <a:cs typeface="Times New Roman"/>
              </a:rPr>
              <a:t>e	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g.	dibe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z</a:t>
            </a:r>
            <a:r>
              <a:rPr sz="2800" spc="5" dirty="0">
                <a:latin typeface="Times New Roman"/>
                <a:cs typeface="Times New Roman"/>
              </a:rPr>
              <a:t>oy</a:t>
            </a:r>
            <a:r>
              <a:rPr sz="2800" dirty="0">
                <a:latin typeface="Times New Roman"/>
                <a:cs typeface="Times New Roman"/>
              </a:rPr>
              <a:t>l  </a:t>
            </a:r>
            <a:r>
              <a:rPr sz="2800" spc="-5" dirty="0">
                <a:latin typeface="Times New Roman"/>
                <a:cs typeface="Times New Roman"/>
              </a:rPr>
              <a:t>peroxide.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59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-120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Thus, polymer is </a:t>
            </a:r>
            <a:r>
              <a:rPr sz="2800" dirty="0">
                <a:latin typeface="Times New Roman"/>
                <a:cs typeface="Times New Roman"/>
              </a:rPr>
              <a:t>produced in </a:t>
            </a:r>
            <a:r>
              <a:rPr sz="2800" spc="-5" dirty="0">
                <a:latin typeface="Times New Roman"/>
                <a:cs typeface="Times New Roman"/>
              </a:rPr>
              <a:t>heterogeneous </a:t>
            </a:r>
            <a:r>
              <a:rPr sz="2800" spc="-10" dirty="0">
                <a:latin typeface="Times New Roman"/>
                <a:cs typeface="Times New Roman"/>
              </a:rPr>
              <a:t>medium.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0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-135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Initiator</a:t>
            </a:r>
            <a:endParaRPr sz="2800">
              <a:latin typeface="Times New Roman"/>
              <a:cs typeface="Times New Roman"/>
            </a:endParaRPr>
          </a:p>
          <a:p>
            <a:pPr marL="298450" marR="17780" indent="-273050" algn="just">
              <a:lnSpc>
                <a:spcPct val="100000"/>
              </a:lnSpc>
              <a:spcBef>
                <a:spcPts val="60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size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monomer </a:t>
            </a:r>
            <a:r>
              <a:rPr sz="2800" spc="-5" dirty="0">
                <a:latin typeface="Times New Roman"/>
                <a:cs typeface="Times New Roman"/>
              </a:rPr>
              <a:t>droplets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b="1" i="1" dirty="0">
                <a:latin typeface="Times New Roman"/>
                <a:cs typeface="Times New Roman"/>
              </a:rPr>
              <a:t>50-200 </a:t>
            </a:r>
            <a:r>
              <a:rPr sz="2800" b="1" i="1" spc="-5" dirty="0">
                <a:latin typeface="Times New Roman"/>
                <a:cs typeface="Times New Roman"/>
              </a:rPr>
              <a:t>µm </a:t>
            </a:r>
            <a:r>
              <a:rPr sz="2800" dirty="0">
                <a:latin typeface="Times New Roman"/>
                <a:cs typeface="Times New Roman"/>
              </a:rPr>
              <a:t>in  </a:t>
            </a:r>
            <a:r>
              <a:rPr sz="2800" spc="-25" dirty="0">
                <a:latin typeface="Times New Roman"/>
                <a:cs typeface="Times New Roman"/>
              </a:rPr>
              <a:t>diameter.</a:t>
            </a:r>
            <a:endParaRPr sz="2800">
              <a:latin typeface="Times New Roman"/>
              <a:cs typeface="Times New Roman"/>
            </a:endParaRPr>
          </a:p>
          <a:p>
            <a:pPr marL="298450" marR="18415" indent="-273050" algn="just">
              <a:lnSpc>
                <a:spcPct val="100000"/>
              </a:lnSpc>
              <a:spcBef>
                <a:spcPts val="59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dispersion is </a:t>
            </a:r>
            <a:r>
              <a:rPr sz="2800" spc="-5" dirty="0">
                <a:latin typeface="Times New Roman"/>
                <a:cs typeface="Times New Roman"/>
              </a:rPr>
              <a:t>maintained </a:t>
            </a:r>
            <a:r>
              <a:rPr sz="2800" dirty="0">
                <a:latin typeface="Times New Roman"/>
                <a:cs typeface="Times New Roman"/>
              </a:rPr>
              <a:t>by continuous </a:t>
            </a:r>
            <a:r>
              <a:rPr sz="2800" spc="-5" dirty="0">
                <a:latin typeface="Times New Roman"/>
                <a:cs typeface="Times New Roman"/>
              </a:rPr>
              <a:t>agitation  and </a:t>
            </a:r>
            <a:r>
              <a:rPr sz="2800" b="1" i="1" spc="-5" dirty="0">
                <a:latin typeface="Times New Roman"/>
                <a:cs typeface="Times New Roman"/>
              </a:rPr>
              <a:t>the </a:t>
            </a:r>
            <a:r>
              <a:rPr sz="2800" b="1" i="1" dirty="0">
                <a:latin typeface="Times New Roman"/>
                <a:cs typeface="Times New Roman"/>
              </a:rPr>
              <a:t>droplets are </a:t>
            </a:r>
            <a:r>
              <a:rPr sz="2800" b="1" i="1" spc="-5" dirty="0">
                <a:latin typeface="Times New Roman"/>
                <a:cs typeface="Times New Roman"/>
              </a:rPr>
              <a:t>prevented </a:t>
            </a:r>
            <a:r>
              <a:rPr sz="2800" b="1" i="1" dirty="0">
                <a:latin typeface="Times New Roman"/>
                <a:cs typeface="Times New Roman"/>
              </a:rPr>
              <a:t>to </a:t>
            </a:r>
            <a:r>
              <a:rPr sz="2800" b="1" i="1" spc="-5" dirty="0">
                <a:latin typeface="Times New Roman"/>
                <a:cs typeface="Times New Roman"/>
              </a:rPr>
              <a:t>coalesce </a:t>
            </a:r>
            <a:r>
              <a:rPr sz="2800" dirty="0">
                <a:latin typeface="Times New Roman"/>
                <a:cs typeface="Times New Roman"/>
              </a:rPr>
              <a:t>(unite or  </a:t>
            </a:r>
            <a:r>
              <a:rPr sz="2800" spc="-15" dirty="0">
                <a:latin typeface="Times New Roman"/>
                <a:cs typeface="Times New Roman"/>
              </a:rPr>
              <a:t>merge) </a:t>
            </a:r>
            <a:r>
              <a:rPr sz="2800" dirty="0">
                <a:latin typeface="Times New Roman"/>
                <a:cs typeface="Times New Roman"/>
              </a:rPr>
              <a:t>by </a:t>
            </a:r>
            <a:r>
              <a:rPr sz="2800" b="1" i="1" dirty="0">
                <a:latin typeface="Times New Roman"/>
                <a:cs typeface="Times New Roman"/>
              </a:rPr>
              <a:t>adding small quantity of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stabilizers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367029"/>
            <a:ext cx="68548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SUSPENSION</a:t>
            </a:r>
            <a:r>
              <a:rPr sz="3200" spc="-10" dirty="0"/>
              <a:t> </a:t>
            </a:r>
            <a:r>
              <a:rPr sz="3200" spc="-5" dirty="0"/>
              <a:t>POLYMERIZATION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0040" y="947420"/>
            <a:ext cx="8263890" cy="537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marR="55880" indent="-273050" algn="just">
              <a:lnSpc>
                <a:spcPct val="100000"/>
              </a:lnSpc>
              <a:spcBef>
                <a:spcPts val="10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stabilizers used are </a:t>
            </a:r>
            <a:r>
              <a:rPr sz="2800" b="1" i="1" spc="-65" dirty="0">
                <a:latin typeface="Times New Roman"/>
                <a:cs typeface="Times New Roman"/>
              </a:rPr>
              <a:t>PVA, </a:t>
            </a:r>
            <a:r>
              <a:rPr sz="2800" b="1" i="1" spc="-5" dirty="0">
                <a:latin typeface="Times New Roman"/>
                <a:cs typeface="Times New Roman"/>
              </a:rPr>
              <a:t>gelatin, cellulose </a:t>
            </a:r>
            <a:r>
              <a:rPr sz="2800" spc="-5" dirty="0">
                <a:latin typeface="Times New Roman"/>
                <a:cs typeface="Times New Roman"/>
              </a:rPr>
              <a:t>are  used </a:t>
            </a:r>
            <a:r>
              <a:rPr sz="2800" dirty="0">
                <a:latin typeface="Times New Roman"/>
                <a:cs typeface="Times New Roman"/>
              </a:rPr>
              <a:t>along </a:t>
            </a:r>
            <a:r>
              <a:rPr sz="2800" spc="-5" dirty="0">
                <a:latin typeface="Times New Roman"/>
                <a:cs typeface="Times New Roman"/>
              </a:rPr>
              <a:t>with inorganic stabilizers such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b="1" i="1" dirty="0">
                <a:latin typeface="Times New Roman"/>
                <a:cs typeface="Times New Roman"/>
              </a:rPr>
              <a:t>kaolin,  </a:t>
            </a:r>
            <a:r>
              <a:rPr sz="2800" b="1" i="1" spc="-5" dirty="0">
                <a:latin typeface="Times New Roman"/>
                <a:cs typeface="Times New Roman"/>
              </a:rPr>
              <a:t>magnesium silicate, aluminum hydroxide,  calcium/magnesium </a:t>
            </a:r>
            <a:r>
              <a:rPr sz="2800" b="1" i="1" dirty="0">
                <a:latin typeface="Times New Roman"/>
                <a:cs typeface="Times New Roman"/>
              </a:rPr>
              <a:t>phosphate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-5" dirty="0">
                <a:latin typeface="Times New Roman"/>
                <a:cs typeface="Times New Roman"/>
              </a:rPr>
              <a:t>etc </a:t>
            </a:r>
            <a:r>
              <a:rPr sz="2800" dirty="0">
                <a:latin typeface="Times New Roman"/>
                <a:cs typeface="Times New Roman"/>
              </a:rPr>
              <a:t>if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necessary.</a:t>
            </a:r>
            <a:endParaRPr sz="2800">
              <a:latin typeface="Times New Roman"/>
              <a:cs typeface="Times New Roman"/>
            </a:endParaRPr>
          </a:p>
          <a:p>
            <a:pPr marL="425450" marR="56515" indent="-273050" algn="just">
              <a:lnSpc>
                <a:spcPct val="100000"/>
              </a:lnSpc>
              <a:spcBef>
                <a:spcPts val="59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862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it </a:t>
            </a:r>
            <a:r>
              <a:rPr sz="2800" spc="-5" dirty="0">
                <a:latin typeface="Times New Roman"/>
                <a:cs typeface="Times New Roman"/>
              </a:rPr>
              <a:t>concerns with </a:t>
            </a:r>
            <a:r>
              <a:rPr sz="2800" dirty="0">
                <a:latin typeface="Times New Roman"/>
                <a:cs typeface="Times New Roman"/>
              </a:rPr>
              <a:t>droplets, </a:t>
            </a:r>
            <a:r>
              <a:rPr sz="2800" b="1" i="1" spc="-5" dirty="0">
                <a:latin typeface="Times New Roman"/>
                <a:cs typeface="Times New Roman"/>
              </a:rPr>
              <a:t>each droplet </a:t>
            </a:r>
            <a:r>
              <a:rPr sz="2800" b="1" i="1" dirty="0">
                <a:latin typeface="Times New Roman"/>
                <a:cs typeface="Times New Roman"/>
              </a:rPr>
              <a:t>is </a:t>
            </a:r>
            <a:r>
              <a:rPr sz="2800" b="1" i="1" spc="-5" dirty="0">
                <a:latin typeface="Times New Roman"/>
                <a:cs typeface="Times New Roman"/>
              </a:rPr>
              <a:t>tiny </a:t>
            </a:r>
            <a:r>
              <a:rPr sz="2800" b="1" i="1" dirty="0">
                <a:latin typeface="Times New Roman"/>
                <a:cs typeface="Times New Roman"/>
              </a:rPr>
              <a:t>bulk  </a:t>
            </a:r>
            <a:r>
              <a:rPr sz="2800" b="1" i="1" spc="-5" dirty="0">
                <a:latin typeface="Times New Roman"/>
                <a:cs typeface="Times New Roman"/>
              </a:rPr>
              <a:t>reactor</a:t>
            </a:r>
            <a:r>
              <a:rPr sz="2800" spc="-5" dirty="0">
                <a:latin typeface="Times New Roman"/>
                <a:cs typeface="Times New Roman"/>
              </a:rPr>
              <a:t>. The polymerization takes place </a:t>
            </a:r>
            <a:r>
              <a:rPr sz="2800" b="1" i="1" spc="-5" dirty="0">
                <a:latin typeface="Times New Roman"/>
                <a:cs typeface="Times New Roman"/>
              </a:rPr>
              <a:t>inside the  </a:t>
            </a:r>
            <a:r>
              <a:rPr sz="2800" b="1" i="1" dirty="0">
                <a:latin typeface="Times New Roman"/>
                <a:cs typeface="Times New Roman"/>
              </a:rPr>
              <a:t>droplet </a:t>
            </a:r>
            <a:r>
              <a:rPr sz="2800" dirty="0">
                <a:latin typeface="Times New Roman"/>
                <a:cs typeface="Times New Roman"/>
              </a:rPr>
              <a:t>&amp; product </a:t>
            </a:r>
            <a:r>
              <a:rPr sz="2800" spc="-5" dirty="0">
                <a:latin typeface="Times New Roman"/>
                <a:cs typeface="Times New Roman"/>
              </a:rPr>
              <a:t>formed </a:t>
            </a:r>
            <a:r>
              <a:rPr sz="2800" dirty="0">
                <a:latin typeface="Times New Roman"/>
                <a:cs typeface="Times New Roman"/>
              </a:rPr>
              <a:t>being </a:t>
            </a:r>
            <a:r>
              <a:rPr sz="2800" b="1" i="1" spc="-5" dirty="0">
                <a:latin typeface="Times New Roman"/>
                <a:cs typeface="Times New Roman"/>
              </a:rPr>
              <a:t>insoluble </a:t>
            </a:r>
            <a:r>
              <a:rPr sz="2800" b="1" i="1" dirty="0">
                <a:latin typeface="Times New Roman"/>
                <a:cs typeface="Times New Roman"/>
              </a:rPr>
              <a:t>in</a:t>
            </a:r>
            <a:r>
              <a:rPr sz="2800" b="1" i="1" spc="-6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water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425450" marR="57785" indent="-273050" algn="just">
              <a:lnSpc>
                <a:spcPct val="100000"/>
              </a:lnSpc>
              <a:spcBef>
                <a:spcPts val="60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product </a:t>
            </a:r>
            <a:r>
              <a:rPr sz="2800" spc="-5" dirty="0">
                <a:latin typeface="Times New Roman"/>
                <a:cs typeface="Times New Roman"/>
              </a:rPr>
              <a:t>separated </a:t>
            </a:r>
            <a:r>
              <a:rPr sz="2800" dirty="0">
                <a:latin typeface="Times New Roman"/>
                <a:cs typeface="Times New Roman"/>
              </a:rPr>
              <a:t>out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the form of </a:t>
            </a:r>
            <a:r>
              <a:rPr sz="2800" b="1" i="1" spc="-5" dirty="0">
                <a:latin typeface="Times New Roman"/>
                <a:cs typeface="Times New Roman"/>
              </a:rPr>
              <a:t>spherical  </a:t>
            </a:r>
            <a:r>
              <a:rPr sz="2800" b="1" i="1" dirty="0">
                <a:latin typeface="Times New Roman"/>
                <a:cs typeface="Times New Roman"/>
              </a:rPr>
              <a:t>pearls or </a:t>
            </a:r>
            <a:r>
              <a:rPr sz="2800" b="1" i="1" spc="-5" dirty="0">
                <a:latin typeface="Times New Roman"/>
                <a:cs typeface="Times New Roman"/>
              </a:rPr>
              <a:t>beads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polymer.</a:t>
            </a:r>
            <a:endParaRPr sz="2800">
              <a:latin typeface="Times New Roman"/>
              <a:cs typeface="Times New Roman"/>
            </a:endParaRPr>
          </a:p>
          <a:p>
            <a:pPr marL="425450" marR="57150" indent="-273050" algn="just">
              <a:lnSpc>
                <a:spcPct val="100000"/>
              </a:lnSpc>
              <a:spcBef>
                <a:spcPts val="60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Hence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technique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also </a:t>
            </a:r>
            <a:r>
              <a:rPr sz="2800" dirty="0">
                <a:latin typeface="Times New Roman"/>
                <a:cs typeface="Times New Roman"/>
              </a:rPr>
              <a:t>known </a:t>
            </a: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b="1" spc="-10" dirty="0">
                <a:latin typeface="Times New Roman"/>
                <a:cs typeface="Times New Roman"/>
              </a:rPr>
              <a:t>Pearl  </a:t>
            </a:r>
            <a:r>
              <a:rPr sz="2800" b="1" spc="-5" dirty="0">
                <a:latin typeface="Times New Roman"/>
                <a:cs typeface="Times New Roman"/>
              </a:rPr>
              <a:t>polymerization </a:t>
            </a:r>
            <a:r>
              <a:rPr sz="2800" b="1" dirty="0">
                <a:latin typeface="Times New Roman"/>
                <a:cs typeface="Times New Roman"/>
              </a:rPr>
              <a:t>/ </a:t>
            </a:r>
            <a:r>
              <a:rPr sz="2800" b="1" spc="-5" dirty="0">
                <a:latin typeface="Times New Roman"/>
                <a:cs typeface="Times New Roman"/>
              </a:rPr>
              <a:t>Granular polymerization </a:t>
            </a:r>
            <a:r>
              <a:rPr sz="2800" b="1" dirty="0">
                <a:latin typeface="Times New Roman"/>
                <a:cs typeface="Times New Roman"/>
              </a:rPr>
              <a:t>/ </a:t>
            </a:r>
            <a:r>
              <a:rPr sz="2800" b="1" spc="-10" dirty="0">
                <a:latin typeface="Times New Roman"/>
                <a:cs typeface="Times New Roman"/>
              </a:rPr>
              <a:t>Bead  </a:t>
            </a:r>
            <a:r>
              <a:rPr sz="2800" b="1" spc="-5" dirty="0">
                <a:latin typeface="Times New Roman"/>
                <a:cs typeface="Times New Roman"/>
              </a:rPr>
              <a:t>polymerization.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367029"/>
            <a:ext cx="68548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SUSPENSION</a:t>
            </a:r>
            <a:r>
              <a:rPr sz="3200" spc="-10" dirty="0"/>
              <a:t> </a:t>
            </a:r>
            <a:r>
              <a:rPr sz="3200" spc="-5" dirty="0"/>
              <a:t>POLYMERIZATION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47040" y="947420"/>
            <a:ext cx="8094345" cy="266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7780" indent="-273050" algn="just">
              <a:lnSpc>
                <a:spcPct val="100000"/>
              </a:lnSpc>
              <a:spcBef>
                <a:spcPts val="10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products </a:t>
            </a:r>
            <a:r>
              <a:rPr sz="2800" spc="-5" dirty="0">
                <a:latin typeface="Times New Roman"/>
                <a:cs typeface="Times New Roman"/>
              </a:rPr>
              <a:t>are </a:t>
            </a:r>
            <a:r>
              <a:rPr sz="2800" spc="-10" dirty="0">
                <a:latin typeface="Times New Roman"/>
                <a:cs typeface="Times New Roman"/>
              </a:rPr>
              <a:t>small </a:t>
            </a:r>
            <a:r>
              <a:rPr sz="2800" spc="-5" dirty="0">
                <a:latin typeface="Times New Roman"/>
                <a:cs typeface="Times New Roman"/>
              </a:rPr>
              <a:t>uniform spheres. They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 </a:t>
            </a:r>
            <a:r>
              <a:rPr sz="2800" spc="-5" dirty="0">
                <a:latin typeface="Times New Roman"/>
                <a:cs typeface="Times New Roman"/>
              </a:rPr>
              <a:t>used directly for </a:t>
            </a:r>
            <a:r>
              <a:rPr sz="2800" spc="-10" dirty="0">
                <a:latin typeface="Times New Roman"/>
                <a:cs typeface="Times New Roman"/>
              </a:rPr>
              <a:t>some </a:t>
            </a:r>
            <a:r>
              <a:rPr sz="2800" spc="-5" dirty="0">
                <a:latin typeface="Times New Roman"/>
                <a:cs typeface="Times New Roman"/>
              </a:rPr>
              <a:t>applications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precursors </a:t>
            </a:r>
            <a:r>
              <a:rPr sz="2800" dirty="0">
                <a:latin typeface="Times New Roman"/>
                <a:cs typeface="Times New Roman"/>
              </a:rPr>
              <a:t>of  ion </a:t>
            </a:r>
            <a:r>
              <a:rPr sz="2800" spc="-5" dirty="0">
                <a:latin typeface="Times New Roman"/>
                <a:cs typeface="Times New Roman"/>
              </a:rPr>
              <a:t>exchange resins otherwise </a:t>
            </a:r>
            <a:r>
              <a:rPr sz="2800" dirty="0">
                <a:latin typeface="Times New Roman"/>
                <a:cs typeface="Times New Roman"/>
              </a:rPr>
              <a:t>they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extruded </a:t>
            </a:r>
            <a:r>
              <a:rPr sz="2800" dirty="0">
                <a:latin typeface="Times New Roman"/>
                <a:cs typeface="Times New Roman"/>
              </a:rPr>
              <a:t>&amp;  </a:t>
            </a:r>
            <a:r>
              <a:rPr sz="2800" spc="-5" dirty="0">
                <a:latin typeface="Times New Roman"/>
                <a:cs typeface="Times New Roman"/>
              </a:rPr>
              <a:t>chopped to form </a:t>
            </a:r>
            <a:r>
              <a:rPr sz="2800" spc="-25" dirty="0">
                <a:latin typeface="Times New Roman"/>
                <a:cs typeface="Times New Roman"/>
              </a:rPr>
              <a:t>larger, </a:t>
            </a:r>
            <a:r>
              <a:rPr sz="2800" spc="-5" dirty="0">
                <a:latin typeface="Times New Roman"/>
                <a:cs typeface="Times New Roman"/>
              </a:rPr>
              <a:t>easily moulded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pallets.</a:t>
            </a:r>
            <a:endParaRPr sz="2800">
              <a:latin typeface="Times New Roman"/>
              <a:cs typeface="Times New Roman"/>
            </a:endParaRPr>
          </a:p>
          <a:p>
            <a:pPr marL="298450" marR="22860" indent="-273050" algn="just">
              <a:lnSpc>
                <a:spcPct val="100000"/>
              </a:lnSpc>
              <a:spcBef>
                <a:spcPts val="59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87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They 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dissolved </a:t>
            </a:r>
            <a:r>
              <a:rPr sz="2800" dirty="0">
                <a:latin typeface="Times New Roman"/>
                <a:cs typeface="Times New Roman"/>
              </a:rPr>
              <a:t>in a </a:t>
            </a:r>
            <a:r>
              <a:rPr sz="2800" spc="-5" dirty="0">
                <a:latin typeface="Times New Roman"/>
                <a:cs typeface="Times New Roman"/>
              </a:rPr>
              <a:t>suitable medium for </a:t>
            </a:r>
            <a:r>
              <a:rPr sz="2800" dirty="0">
                <a:latin typeface="Times New Roman"/>
                <a:cs typeface="Times New Roman"/>
              </a:rPr>
              <a:t>use </a:t>
            </a:r>
            <a:r>
              <a:rPr sz="2800" spc="-5" dirty="0">
                <a:latin typeface="Times New Roman"/>
                <a:cs typeface="Times New Roman"/>
              </a:rPr>
              <a:t>as  adhesives </a:t>
            </a:r>
            <a:r>
              <a:rPr sz="2800" dirty="0">
                <a:latin typeface="Times New Roman"/>
                <a:cs typeface="Times New Roman"/>
              </a:rPr>
              <a:t>&amp;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coatings.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440" y="3658870"/>
            <a:ext cx="65836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0" marR="43180" indent="-273050">
              <a:lnSpc>
                <a:spcPct val="100000"/>
              </a:lnSpc>
              <a:spcBef>
                <a:spcPts val="100"/>
              </a:spcBef>
              <a:tabLst>
                <a:tab pos="1278890" algn="l"/>
                <a:tab pos="1986280" algn="l"/>
                <a:tab pos="2908300" algn="l"/>
                <a:tab pos="3392804" algn="l"/>
                <a:tab pos="4271645" algn="l"/>
                <a:tab pos="4293235" algn="l"/>
                <a:tab pos="4817110" algn="l"/>
                <a:tab pos="5753100" algn="l"/>
              </a:tabLst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-12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10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	t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niq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e	is	used		to	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m	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C,  </a:t>
            </a:r>
            <a:r>
              <a:rPr sz="2800" spc="-10" dirty="0">
                <a:latin typeface="Times New Roman"/>
                <a:cs typeface="Times New Roman"/>
              </a:rPr>
              <a:t>acetate,	</a:t>
            </a:r>
            <a:r>
              <a:rPr sz="2800" spc="-5" dirty="0">
                <a:latin typeface="Times New Roman"/>
                <a:cs typeface="Times New Roman"/>
              </a:rPr>
              <a:t>Polystyrene,	Styrene-divinyl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1320" y="3658870"/>
            <a:ext cx="14160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marR="5080" indent="-226695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Po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1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vi</a:t>
            </a:r>
            <a:r>
              <a:rPr sz="2800" spc="5" dirty="0">
                <a:latin typeface="Times New Roman"/>
                <a:cs typeface="Times New Roman"/>
              </a:rPr>
              <a:t>ny</a:t>
            </a:r>
            <a:r>
              <a:rPr sz="2800" dirty="0">
                <a:latin typeface="Times New Roman"/>
                <a:cs typeface="Times New Roman"/>
              </a:rPr>
              <a:t>l  ben</a:t>
            </a:r>
            <a:r>
              <a:rPr sz="2800" spc="-15" dirty="0">
                <a:latin typeface="Times New Roman"/>
                <a:cs typeface="Times New Roman"/>
              </a:rPr>
              <a:t>z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790" y="4512309"/>
            <a:ext cx="64858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copolymer </a:t>
            </a:r>
            <a:r>
              <a:rPr sz="2800" dirty="0">
                <a:latin typeface="Times New Roman"/>
                <a:cs typeface="Times New Roman"/>
              </a:rPr>
              <a:t>beads </a:t>
            </a:r>
            <a:r>
              <a:rPr sz="2800" spc="-5" dirty="0">
                <a:latin typeface="Times New Roman"/>
                <a:cs typeface="Times New Roman"/>
              </a:rPr>
              <a:t>(used for </a:t>
            </a:r>
            <a:r>
              <a:rPr sz="2800" dirty="0">
                <a:latin typeface="Times New Roman"/>
                <a:cs typeface="Times New Roman"/>
              </a:rPr>
              <a:t>ion </a:t>
            </a:r>
            <a:r>
              <a:rPr sz="2800" spc="-5" dirty="0">
                <a:latin typeface="Times New Roman"/>
                <a:cs typeface="Times New Roman"/>
              </a:rPr>
              <a:t>exchange)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367029"/>
            <a:ext cx="68548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SUSPENSION</a:t>
            </a:r>
            <a:r>
              <a:rPr sz="3200" spc="-10" dirty="0"/>
              <a:t> </a:t>
            </a:r>
            <a:r>
              <a:rPr sz="3200" spc="-5" dirty="0"/>
              <a:t>POLYMERIZATION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52400" y="1905000"/>
            <a:ext cx="860806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" y="985520"/>
            <a:ext cx="8268970" cy="26466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11150" marR="33655" indent="-273050">
              <a:lnSpc>
                <a:spcPts val="3100"/>
              </a:lnSpc>
              <a:spcBef>
                <a:spcPts val="420"/>
              </a:spcBef>
              <a:buClr>
                <a:srgbClr val="FD8536"/>
              </a:buClr>
              <a:buSzPct val="69642"/>
              <a:buFont typeface="Arial"/>
              <a:buChar char="•"/>
              <a:tabLst>
                <a:tab pos="310515" algn="l"/>
                <a:tab pos="31115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process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comparatively </a:t>
            </a:r>
            <a:r>
              <a:rPr sz="2800" spc="-10" dirty="0">
                <a:latin typeface="Times New Roman"/>
                <a:cs typeface="Times New Roman"/>
              </a:rPr>
              <a:t>cheap </a:t>
            </a: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it involves only  </a:t>
            </a:r>
            <a:r>
              <a:rPr sz="2800" spc="-10" dirty="0">
                <a:latin typeface="Times New Roman"/>
                <a:cs typeface="Times New Roman"/>
              </a:rPr>
              <a:t>water </a:t>
            </a:r>
            <a:r>
              <a:rPr sz="2800" spc="-5" dirty="0">
                <a:latin typeface="Times New Roman"/>
                <a:cs typeface="Times New Roman"/>
              </a:rPr>
              <a:t>instead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solvents.</a:t>
            </a:r>
            <a:endParaRPr sz="2800">
              <a:latin typeface="Times New Roman"/>
              <a:cs typeface="Times New Roman"/>
            </a:endParaRPr>
          </a:p>
          <a:p>
            <a:pPr marL="311150" indent="-273050">
              <a:lnSpc>
                <a:spcPct val="100000"/>
              </a:lnSpc>
              <a:spcBef>
                <a:spcPts val="270"/>
              </a:spcBef>
              <a:buClr>
                <a:srgbClr val="FD8536"/>
              </a:buClr>
              <a:buSzPct val="69642"/>
              <a:buFont typeface="Arial"/>
              <a:buChar char="•"/>
              <a:tabLst>
                <a:tab pos="310515" algn="l"/>
                <a:tab pos="311150" algn="l"/>
              </a:tabLst>
            </a:pPr>
            <a:r>
              <a:rPr sz="2800" spc="-5" dirty="0">
                <a:latin typeface="Times New Roman"/>
                <a:cs typeface="Times New Roman"/>
              </a:rPr>
              <a:t>Viscosity increase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negligible.</a:t>
            </a:r>
            <a:endParaRPr sz="2800">
              <a:latin typeface="Times New Roman"/>
              <a:cs typeface="Times New Roman"/>
            </a:endParaRPr>
          </a:p>
          <a:p>
            <a:pPr marL="311150" indent="-273050">
              <a:lnSpc>
                <a:spcPct val="100000"/>
              </a:lnSpc>
              <a:spcBef>
                <a:spcPts val="340"/>
              </a:spcBef>
              <a:buClr>
                <a:srgbClr val="FD8536"/>
              </a:buClr>
              <a:buSzPct val="69642"/>
              <a:buFont typeface="Arial"/>
              <a:buChar char="•"/>
              <a:tabLst>
                <a:tab pos="310515" algn="l"/>
                <a:tab pos="311150" algn="l"/>
              </a:tabLst>
            </a:pPr>
            <a:r>
              <a:rPr sz="2800" spc="-5" dirty="0">
                <a:latin typeface="Times New Roman"/>
                <a:cs typeface="Times New Roman"/>
              </a:rPr>
              <a:t>Agitation </a:t>
            </a:r>
            <a:r>
              <a:rPr sz="2800" dirty="0">
                <a:latin typeface="Times New Roman"/>
                <a:cs typeface="Times New Roman"/>
              </a:rPr>
              <a:t>&amp; </a:t>
            </a:r>
            <a:r>
              <a:rPr sz="2800" spc="-5" dirty="0">
                <a:latin typeface="Times New Roman"/>
                <a:cs typeface="Times New Roman"/>
              </a:rPr>
              <a:t>temperature control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easy.</a:t>
            </a:r>
            <a:endParaRPr sz="2800">
              <a:latin typeface="Times New Roman"/>
              <a:cs typeface="Times New Roman"/>
            </a:endParaRPr>
          </a:p>
          <a:p>
            <a:pPr marL="311150" marR="30480" indent="-273050">
              <a:lnSpc>
                <a:spcPts val="3090"/>
              </a:lnSpc>
              <a:spcBef>
                <a:spcPts val="665"/>
              </a:spcBef>
              <a:buClr>
                <a:srgbClr val="FD8536"/>
              </a:buClr>
              <a:buSzPct val="69642"/>
              <a:buFont typeface="Arial"/>
              <a:buChar char="•"/>
              <a:tabLst>
                <a:tab pos="310515" algn="l"/>
                <a:tab pos="311150" algn="l"/>
              </a:tabLst>
            </a:pPr>
            <a:r>
              <a:rPr sz="2800" spc="-5" dirty="0">
                <a:latin typeface="Times New Roman"/>
                <a:cs typeface="Times New Roman"/>
              </a:rPr>
              <a:t>Product isolation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10" dirty="0">
                <a:latin typeface="Times New Roman"/>
                <a:cs typeface="Times New Roman"/>
              </a:rPr>
              <a:t>easy </a:t>
            </a:r>
            <a:r>
              <a:rPr sz="2800" spc="-5" dirty="0">
                <a:latin typeface="Times New Roman"/>
                <a:cs typeface="Times New Roman"/>
              </a:rPr>
              <a:t>since </a:t>
            </a:r>
            <a:r>
              <a:rPr sz="2800" dirty="0">
                <a:latin typeface="Times New Roman"/>
                <a:cs typeface="Times New Roman"/>
              </a:rPr>
              <a:t>the product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insoluble  in</a:t>
            </a:r>
            <a:r>
              <a:rPr sz="2800" spc="-5" dirty="0">
                <a:latin typeface="Times New Roman"/>
                <a:cs typeface="Times New Roman"/>
              </a:rPr>
              <a:t> water.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809" y="166370"/>
            <a:ext cx="3981450" cy="5791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3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Advantages</a:t>
            </a:r>
            <a:endParaRPr sz="32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927859"/>
            <a:ext cx="113030" cy="8261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95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3785870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715509"/>
            <a:ext cx="113030" cy="8261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95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947420"/>
            <a:ext cx="8371840" cy="552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 algn="just">
              <a:lnSpc>
                <a:spcPct val="100000"/>
              </a:lnSpc>
              <a:spcBef>
                <a:spcPts val="100"/>
              </a:spcBef>
              <a:buClr>
                <a:srgbClr val="FD8536"/>
              </a:buClr>
              <a:buSzPct val="69642"/>
              <a:buFont typeface="Arial"/>
              <a:buChar char="•"/>
              <a:tabLst>
                <a:tab pos="28575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method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adopted </a:t>
            </a:r>
            <a:r>
              <a:rPr sz="2800" dirty="0">
                <a:latin typeface="Times New Roman"/>
                <a:cs typeface="Times New Roman"/>
              </a:rPr>
              <a:t>only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spc="-10" dirty="0">
                <a:latin typeface="Times New Roman"/>
                <a:cs typeface="Times New Roman"/>
              </a:rPr>
              <a:t>water </a:t>
            </a:r>
            <a:r>
              <a:rPr sz="2800" dirty="0">
                <a:latin typeface="Times New Roman"/>
                <a:cs typeface="Times New Roman"/>
              </a:rPr>
              <a:t>insoluble  </a:t>
            </a:r>
            <a:r>
              <a:rPr sz="2800" spc="-10" dirty="0">
                <a:latin typeface="Times New Roman"/>
                <a:cs typeface="Times New Roman"/>
              </a:rPr>
              <a:t>monomers.</a:t>
            </a:r>
            <a:endParaRPr sz="2800">
              <a:latin typeface="Times New Roman"/>
              <a:cs typeface="Times New Roman"/>
            </a:endParaRPr>
          </a:p>
          <a:p>
            <a:pPr marL="285750" algn="just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-5" dirty="0">
                <a:latin typeface="Times New Roman"/>
                <a:cs typeface="Times New Roman"/>
              </a:rPr>
              <a:t>difficult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control polymer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size.</a:t>
            </a:r>
            <a:endParaRPr sz="2800">
              <a:latin typeface="Times New Roman"/>
              <a:cs typeface="Times New Roman"/>
            </a:endParaRPr>
          </a:p>
          <a:p>
            <a:pPr marL="285750" marR="5080" algn="just">
              <a:lnSpc>
                <a:spcPct val="100000"/>
              </a:lnSpc>
              <a:spcBef>
                <a:spcPts val="590"/>
              </a:spcBef>
            </a:pPr>
            <a:r>
              <a:rPr sz="2800" spc="-5" dirty="0">
                <a:latin typeface="Times New Roman"/>
                <a:cs typeface="Times New Roman"/>
              </a:rPr>
              <a:t>Polymer </a:t>
            </a:r>
            <a:r>
              <a:rPr sz="2800" dirty="0">
                <a:latin typeface="Times New Roman"/>
                <a:cs typeface="Times New Roman"/>
              </a:rPr>
              <a:t>purity is low due to the </a:t>
            </a:r>
            <a:r>
              <a:rPr sz="2800" spc="-5" dirty="0">
                <a:latin typeface="Times New Roman"/>
                <a:cs typeface="Times New Roman"/>
              </a:rPr>
              <a:t>presence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suspending  </a:t>
            </a:r>
            <a:r>
              <a:rPr sz="2800" dirty="0">
                <a:latin typeface="Times New Roman"/>
                <a:cs typeface="Times New Roman"/>
              </a:rPr>
              <a:t>&amp; </a:t>
            </a:r>
            <a:r>
              <a:rPr sz="2800" spc="-5" dirty="0">
                <a:latin typeface="Times New Roman"/>
                <a:cs typeface="Times New Roman"/>
              </a:rPr>
              <a:t>stabilizing additives </a:t>
            </a:r>
            <a:r>
              <a:rPr sz="2800" dirty="0">
                <a:latin typeface="Times New Roman"/>
                <a:cs typeface="Times New Roman"/>
              </a:rPr>
              <a:t>that </a:t>
            </a:r>
            <a:r>
              <a:rPr sz="2800" spc="-5" dirty="0">
                <a:latin typeface="Times New Roman"/>
                <a:cs typeface="Times New Roman"/>
              </a:rPr>
              <a:t>are difficult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remove  completely.</a:t>
            </a:r>
            <a:endParaRPr sz="2800">
              <a:latin typeface="Times New Roman"/>
              <a:cs typeface="Times New Roman"/>
            </a:endParaRPr>
          </a:p>
          <a:p>
            <a:pPr marL="285750" marR="6350" algn="just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latin typeface="Times New Roman"/>
                <a:cs typeface="Times New Roman"/>
              </a:rPr>
              <a:t>Suspension </a:t>
            </a:r>
            <a:r>
              <a:rPr sz="2800" spc="-5" dirty="0">
                <a:latin typeface="Times New Roman"/>
                <a:cs typeface="Times New Roman"/>
              </a:rPr>
              <a:t>polymerization reaction </a:t>
            </a:r>
            <a:r>
              <a:rPr sz="2800" dirty="0">
                <a:latin typeface="Times New Roman"/>
                <a:cs typeface="Times New Roman"/>
              </a:rPr>
              <a:t>is highly </a:t>
            </a:r>
            <a:r>
              <a:rPr sz="2800" spc="-5" dirty="0">
                <a:latin typeface="Times New Roman"/>
                <a:cs typeface="Times New Roman"/>
              </a:rPr>
              <a:t>agitation  sensitive.</a:t>
            </a:r>
            <a:endParaRPr sz="2800">
              <a:latin typeface="Times New Roman"/>
              <a:cs typeface="Times New Roman"/>
            </a:endParaRPr>
          </a:p>
          <a:p>
            <a:pPr marL="285750" algn="just">
              <a:lnSpc>
                <a:spcPct val="100000"/>
              </a:lnSpc>
              <a:spcBef>
                <a:spcPts val="600"/>
              </a:spcBef>
            </a:pPr>
            <a:r>
              <a:rPr sz="2800" spc="-5" dirty="0">
                <a:latin typeface="Times New Roman"/>
                <a:cs typeface="Times New Roman"/>
              </a:rPr>
              <a:t>Larger volume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reactor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taken </a:t>
            </a:r>
            <a:r>
              <a:rPr sz="2800" dirty="0">
                <a:latin typeface="Times New Roman"/>
                <a:cs typeface="Times New Roman"/>
              </a:rPr>
              <a:t>up by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water.</a:t>
            </a:r>
            <a:endParaRPr sz="2800">
              <a:latin typeface="Times New Roman"/>
              <a:cs typeface="Times New Roman"/>
            </a:endParaRPr>
          </a:p>
          <a:p>
            <a:pPr marL="285750" marR="7620" algn="just">
              <a:lnSpc>
                <a:spcPct val="100000"/>
              </a:lnSpc>
              <a:spcBef>
                <a:spcPts val="590"/>
              </a:spcBef>
            </a:pPr>
            <a:r>
              <a:rPr sz="2800" spc="-5" dirty="0">
                <a:latin typeface="Times New Roman"/>
                <a:cs typeface="Times New Roman"/>
              </a:rPr>
              <a:t>The method cannot </a:t>
            </a:r>
            <a:r>
              <a:rPr sz="2800" dirty="0">
                <a:latin typeface="Times New Roman"/>
                <a:cs typeface="Times New Roman"/>
              </a:rPr>
              <a:t>be used </a:t>
            </a:r>
            <a:r>
              <a:rPr sz="2800" spc="-5" dirty="0">
                <a:latin typeface="Times New Roman"/>
                <a:cs typeface="Times New Roman"/>
              </a:rPr>
              <a:t>for tacky polymers </a:t>
            </a:r>
            <a:r>
              <a:rPr sz="2800" dirty="0">
                <a:latin typeface="Times New Roman"/>
                <a:cs typeface="Times New Roman"/>
              </a:rPr>
              <a:t>such </a:t>
            </a:r>
            <a:r>
              <a:rPr sz="2800" spc="-5" dirty="0">
                <a:latin typeface="Times New Roman"/>
                <a:cs typeface="Times New Roman"/>
              </a:rPr>
              <a:t>as  elastomers because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tendency for agglomeration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polymer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particles.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7809" y="166370"/>
            <a:ext cx="3981450" cy="5791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70"/>
              </a:spcBef>
            </a:pPr>
            <a:r>
              <a:rPr sz="3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Disadvantages</a:t>
            </a:r>
            <a:endParaRPr sz="32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41887"/>
            <a:ext cx="9144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3600" b="1" spc="-5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4. </a:t>
            </a:r>
            <a:r>
              <a:rPr sz="3600" b="1" spc="-5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EMULSION</a:t>
            </a:r>
            <a:r>
              <a:rPr sz="3600" b="1" spc="-40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POLYMERIZATION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4970" y="1332229"/>
            <a:ext cx="8204200" cy="500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marR="74930" indent="-273050" algn="just">
              <a:lnSpc>
                <a:spcPct val="100000"/>
              </a:lnSpc>
              <a:spcBef>
                <a:spcPts val="10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technique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used for </a:t>
            </a:r>
            <a:r>
              <a:rPr sz="2800" dirty="0">
                <a:latin typeface="Times New Roman"/>
                <a:cs typeface="Times New Roman"/>
              </a:rPr>
              <a:t>the production of</a:t>
            </a:r>
            <a:r>
              <a:rPr sz="2800" spc="3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large  number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commercial </a:t>
            </a:r>
            <a:r>
              <a:rPr sz="2800" spc="-5" dirty="0">
                <a:latin typeface="Times New Roman"/>
                <a:cs typeface="Times New Roman"/>
              </a:rPr>
              <a:t>plastics </a:t>
            </a:r>
            <a:r>
              <a:rPr sz="2800" dirty="0">
                <a:latin typeface="Times New Roman"/>
                <a:cs typeface="Times New Roman"/>
              </a:rPr>
              <a:t>&amp;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elastomers.</a:t>
            </a:r>
            <a:endParaRPr sz="2800">
              <a:latin typeface="Times New Roman"/>
              <a:cs typeface="Times New Roman"/>
            </a:endParaRPr>
          </a:p>
          <a:p>
            <a:pPr marL="349250" marR="75565" indent="-273050" algn="just">
              <a:lnSpc>
                <a:spcPct val="100000"/>
              </a:lnSpc>
              <a:spcBef>
                <a:spcPts val="60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system </a:t>
            </a:r>
            <a:r>
              <a:rPr sz="2800" spc="-5" dirty="0">
                <a:latin typeface="Times New Roman"/>
                <a:cs typeface="Times New Roman"/>
              </a:rPr>
              <a:t>consists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water </a:t>
            </a:r>
            <a:r>
              <a:rPr sz="2800" dirty="0">
                <a:latin typeface="Times New Roman"/>
                <a:cs typeface="Times New Roman"/>
              </a:rPr>
              <a:t>insoluble </a:t>
            </a:r>
            <a:r>
              <a:rPr sz="2800" spc="-5" dirty="0">
                <a:latin typeface="Times New Roman"/>
                <a:cs typeface="Times New Roman"/>
              </a:rPr>
              <a:t>monomer,  dispersion medium </a:t>
            </a:r>
            <a:r>
              <a:rPr sz="2800" dirty="0">
                <a:latin typeface="Times New Roman"/>
                <a:cs typeface="Times New Roman"/>
              </a:rPr>
              <a:t>&amp; </a:t>
            </a:r>
            <a:r>
              <a:rPr sz="2800" spc="-5" dirty="0">
                <a:latin typeface="Times New Roman"/>
                <a:cs typeface="Times New Roman"/>
              </a:rPr>
              <a:t>emulsifying agents </a:t>
            </a:r>
            <a:r>
              <a:rPr sz="2800" dirty="0">
                <a:latin typeface="Times New Roman"/>
                <a:cs typeface="Times New Roman"/>
              </a:rPr>
              <a:t>or  </a:t>
            </a:r>
            <a:r>
              <a:rPr sz="2800" spc="-5" dirty="0">
                <a:latin typeface="Times New Roman"/>
                <a:cs typeface="Times New Roman"/>
              </a:rPr>
              <a:t>surfactants </a:t>
            </a:r>
            <a:r>
              <a:rPr sz="2800" dirty="0">
                <a:latin typeface="Times New Roman"/>
                <a:cs typeface="Times New Roman"/>
              </a:rPr>
              <a:t>(soaps </a:t>
            </a:r>
            <a:r>
              <a:rPr sz="2800" spc="-5" dirty="0">
                <a:latin typeface="Times New Roman"/>
                <a:cs typeface="Times New Roman"/>
              </a:rPr>
              <a:t>and detergents) and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water </a:t>
            </a:r>
            <a:r>
              <a:rPr sz="2800" dirty="0">
                <a:latin typeface="Times New Roman"/>
                <a:cs typeface="Times New Roman"/>
              </a:rPr>
              <a:t>soluble  </a:t>
            </a:r>
            <a:r>
              <a:rPr sz="2800" spc="-5" dirty="0">
                <a:latin typeface="Times New Roman"/>
                <a:cs typeface="Times New Roman"/>
              </a:rPr>
              <a:t>initiator (potassium persulphate </a:t>
            </a:r>
            <a:r>
              <a:rPr sz="2800" dirty="0">
                <a:latin typeface="Times New Roman"/>
                <a:cs typeface="Times New Roman"/>
              </a:rPr>
              <a:t>/ </a:t>
            </a:r>
            <a:r>
              <a:rPr sz="2800" spc="5" dirty="0">
                <a:latin typeface="Times New Roman"/>
                <a:cs typeface="Times New Roman"/>
              </a:rPr>
              <a:t>H</a:t>
            </a:r>
            <a:r>
              <a:rPr sz="2400" spc="7" baseline="-24305" dirty="0">
                <a:latin typeface="Times New Roman"/>
                <a:cs typeface="Times New Roman"/>
              </a:rPr>
              <a:t>2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400" spc="7" baseline="-24305" dirty="0">
                <a:latin typeface="Times New Roman"/>
                <a:cs typeface="Times New Roman"/>
              </a:rPr>
              <a:t>2</a:t>
            </a:r>
            <a:r>
              <a:rPr sz="2800" spc="5" dirty="0">
                <a:latin typeface="Times New Roman"/>
                <a:cs typeface="Times New Roman"/>
              </a:rPr>
              <a:t>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etc).</a:t>
            </a:r>
            <a:endParaRPr sz="2800">
              <a:latin typeface="Times New Roman"/>
              <a:cs typeface="Times New Roman"/>
            </a:endParaRPr>
          </a:p>
          <a:p>
            <a:pPr marL="349250" marR="79375" indent="-273050" algn="just">
              <a:lnSpc>
                <a:spcPct val="100000"/>
              </a:lnSpc>
              <a:spcBef>
                <a:spcPts val="106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monomer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dispersed </a:t>
            </a:r>
            <a:r>
              <a:rPr sz="2800" dirty="0">
                <a:latin typeface="Times New Roman"/>
                <a:cs typeface="Times New Roman"/>
              </a:rPr>
              <a:t>in the </a:t>
            </a:r>
            <a:r>
              <a:rPr sz="2800" spc="-5" dirty="0">
                <a:latin typeface="Times New Roman"/>
                <a:cs typeface="Times New Roman"/>
              </a:rPr>
              <a:t>aqueous phase, </a:t>
            </a:r>
            <a:r>
              <a:rPr sz="2800" dirty="0">
                <a:latin typeface="Times New Roman"/>
                <a:cs typeface="Times New Roman"/>
              </a:rPr>
              <a:t>not 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discrete </a:t>
            </a:r>
            <a:r>
              <a:rPr sz="2800" dirty="0">
                <a:latin typeface="Times New Roman"/>
                <a:cs typeface="Times New Roman"/>
              </a:rPr>
              <a:t>droplets, but </a:t>
            </a: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a uniform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emulsion.</a:t>
            </a:r>
            <a:endParaRPr sz="2800">
              <a:latin typeface="Times New Roman"/>
              <a:cs typeface="Times New Roman"/>
            </a:endParaRPr>
          </a:p>
          <a:p>
            <a:pPr marL="349250" marR="68580" indent="-273050" algn="just">
              <a:lnSpc>
                <a:spcPct val="100000"/>
              </a:lnSpc>
              <a:spcBef>
                <a:spcPts val="59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size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monomer </a:t>
            </a:r>
            <a:r>
              <a:rPr sz="2800" dirty="0">
                <a:latin typeface="Times New Roman"/>
                <a:cs typeface="Times New Roman"/>
              </a:rPr>
              <a:t>droplet is around 0.5 to 10 </a:t>
            </a:r>
            <a:r>
              <a:rPr sz="2800" spc="-5" dirty="0">
                <a:latin typeface="Times New Roman"/>
                <a:cs typeface="Times New Roman"/>
              </a:rPr>
              <a:t>μm 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diameter depending </a:t>
            </a:r>
            <a:r>
              <a:rPr sz="2800" dirty="0">
                <a:latin typeface="Times New Roman"/>
                <a:cs typeface="Times New Roman"/>
              </a:rPr>
              <a:t>upon the </a:t>
            </a:r>
            <a:r>
              <a:rPr sz="2800" spc="-5" dirty="0">
                <a:latin typeface="Times New Roman"/>
                <a:cs typeface="Times New Roman"/>
              </a:rPr>
              <a:t>polymerization  temperature </a:t>
            </a:r>
            <a:r>
              <a:rPr sz="2800" dirty="0">
                <a:latin typeface="Times New Roman"/>
                <a:cs typeface="Times New Roman"/>
              </a:rPr>
              <a:t>&amp; </a:t>
            </a:r>
            <a:r>
              <a:rPr sz="2800" spc="-5" dirty="0">
                <a:latin typeface="Times New Roman"/>
                <a:cs typeface="Times New Roman"/>
              </a:rPr>
              <a:t>rate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agitation.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4170" y="990600"/>
            <a:ext cx="8236584" cy="5021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0" marR="58419" indent="-273050" algn="just">
              <a:lnSpc>
                <a:spcPct val="100000"/>
              </a:lnSpc>
              <a:spcBef>
                <a:spcPts val="10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emulsion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monomer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water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stabilized </a:t>
            </a:r>
            <a:r>
              <a:rPr sz="2800" dirty="0">
                <a:latin typeface="Times New Roman"/>
                <a:cs typeface="Times New Roman"/>
              </a:rPr>
              <a:t>by a  </a:t>
            </a:r>
            <a:r>
              <a:rPr sz="2800" spc="-5" dirty="0">
                <a:latin typeface="Times New Roman"/>
                <a:cs typeface="Times New Roman"/>
              </a:rPr>
              <a:t>surfactant.</a:t>
            </a:r>
            <a:endParaRPr sz="2800" dirty="0">
              <a:latin typeface="Times New Roman"/>
              <a:cs typeface="Times New Roman"/>
            </a:endParaRPr>
          </a:p>
          <a:p>
            <a:pPr marL="400050" marR="60960" indent="-273050" algn="just">
              <a:lnSpc>
                <a:spcPct val="100000"/>
              </a:lnSpc>
              <a:spcBef>
                <a:spcPts val="60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75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surfactant has </a:t>
            </a:r>
            <a:r>
              <a:rPr sz="2800" dirty="0">
                <a:latin typeface="Times New Roman"/>
                <a:cs typeface="Times New Roman"/>
              </a:rPr>
              <a:t>a hydrophilic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hydrophobic </a:t>
            </a:r>
            <a:r>
              <a:rPr sz="2800" spc="-5" dirty="0">
                <a:latin typeface="Times New Roman"/>
                <a:cs typeface="Times New Roman"/>
              </a:rPr>
              <a:t>end </a:t>
            </a:r>
            <a:r>
              <a:rPr sz="2800" dirty="0">
                <a:latin typeface="Times New Roman"/>
                <a:cs typeface="Times New Roman"/>
              </a:rPr>
              <a:t>in  its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structure.</a:t>
            </a:r>
            <a:endParaRPr sz="2800" dirty="0">
              <a:latin typeface="Times New Roman"/>
              <a:cs typeface="Times New Roman"/>
            </a:endParaRPr>
          </a:p>
          <a:p>
            <a:pPr marL="400050" marR="59690" indent="-273050" algn="just">
              <a:lnSpc>
                <a:spcPct val="100000"/>
              </a:lnSpc>
              <a:spcBef>
                <a:spcPts val="59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When it is put into a </a:t>
            </a:r>
            <a:r>
              <a:rPr sz="2800" spc="-5" dirty="0">
                <a:latin typeface="Times New Roman"/>
                <a:cs typeface="Times New Roman"/>
              </a:rPr>
              <a:t>water,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surfactant </a:t>
            </a:r>
            <a:r>
              <a:rPr sz="2800" spc="-10" dirty="0">
                <a:latin typeface="Times New Roman"/>
                <a:cs typeface="Times New Roman"/>
              </a:rPr>
              <a:t>molecules  </a:t>
            </a:r>
            <a:r>
              <a:rPr sz="2800" dirty="0">
                <a:latin typeface="Times New Roman"/>
                <a:cs typeface="Times New Roman"/>
              </a:rPr>
              <a:t>gather </a:t>
            </a:r>
            <a:r>
              <a:rPr sz="2800" spc="-5" dirty="0">
                <a:latin typeface="Times New Roman"/>
                <a:cs typeface="Times New Roman"/>
              </a:rPr>
              <a:t>together </a:t>
            </a:r>
            <a:r>
              <a:rPr sz="2800" dirty="0">
                <a:latin typeface="Times New Roman"/>
                <a:cs typeface="Times New Roman"/>
              </a:rPr>
              <a:t>into </a:t>
            </a:r>
            <a:r>
              <a:rPr sz="2800" spc="-5" dirty="0">
                <a:latin typeface="Times New Roman"/>
                <a:cs typeface="Times New Roman"/>
              </a:rPr>
              <a:t>aggregates called</a:t>
            </a:r>
            <a:r>
              <a:rPr sz="2800" spc="-10" dirty="0">
                <a:latin typeface="Times New Roman"/>
                <a:cs typeface="Times New Roman"/>
              </a:rPr>
              <a:t> micelles.</a:t>
            </a:r>
            <a:endParaRPr sz="2800" dirty="0">
              <a:latin typeface="Times New Roman"/>
              <a:cs typeface="Times New Roman"/>
            </a:endParaRPr>
          </a:p>
          <a:p>
            <a:pPr marL="400050" marR="56515" indent="-273050" algn="just">
              <a:lnSpc>
                <a:spcPct val="100000"/>
              </a:lnSpc>
              <a:spcBef>
                <a:spcPts val="60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42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hydrocarbon </a:t>
            </a:r>
            <a:r>
              <a:rPr sz="2800" spc="-5" dirty="0">
                <a:latin typeface="Times New Roman"/>
                <a:cs typeface="Times New Roman"/>
              </a:rPr>
              <a:t>tails </a:t>
            </a:r>
            <a:r>
              <a:rPr sz="2800" dirty="0">
                <a:latin typeface="Times New Roman"/>
                <a:cs typeface="Times New Roman"/>
              </a:rPr>
              <a:t>(hydrophobic) </a:t>
            </a:r>
            <a:r>
              <a:rPr sz="2800" spc="-5" dirty="0">
                <a:latin typeface="Times New Roman"/>
                <a:cs typeface="Times New Roman"/>
              </a:rPr>
              <a:t>orient inwards </a:t>
            </a:r>
            <a:r>
              <a:rPr sz="2800" dirty="0">
                <a:latin typeface="Times New Roman"/>
                <a:cs typeface="Times New Roman"/>
              </a:rPr>
              <a:t>&amp;  </a:t>
            </a:r>
            <a:r>
              <a:rPr sz="2800" spc="-5" dirty="0">
                <a:latin typeface="Times New Roman"/>
                <a:cs typeface="Times New Roman"/>
              </a:rPr>
              <a:t>heads </a:t>
            </a:r>
            <a:r>
              <a:rPr sz="2800" dirty="0">
                <a:latin typeface="Times New Roman"/>
                <a:cs typeface="Times New Roman"/>
              </a:rPr>
              <a:t>(hydrophilic) </a:t>
            </a:r>
            <a:r>
              <a:rPr sz="2800" spc="-5" dirty="0">
                <a:latin typeface="Times New Roman"/>
                <a:cs typeface="Times New Roman"/>
              </a:rPr>
              <a:t>orient outwards </a:t>
            </a:r>
            <a:r>
              <a:rPr sz="2800" dirty="0">
                <a:latin typeface="Times New Roman"/>
                <a:cs typeface="Times New Roman"/>
              </a:rPr>
              <a:t>into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water.</a:t>
            </a:r>
            <a:endParaRPr sz="2800" dirty="0">
              <a:latin typeface="Times New Roman"/>
              <a:cs typeface="Times New Roman"/>
            </a:endParaRPr>
          </a:p>
          <a:p>
            <a:pPr marL="400050" marR="55880" indent="-273050" algn="just">
              <a:lnSpc>
                <a:spcPct val="100000"/>
              </a:lnSpc>
              <a:spcBef>
                <a:spcPts val="60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monomer molecules </a:t>
            </a:r>
            <a:r>
              <a:rPr sz="2800" spc="-5" dirty="0">
                <a:latin typeface="Times New Roman"/>
                <a:cs typeface="Times New Roman"/>
              </a:rPr>
              <a:t>diffuse from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monomer  </a:t>
            </a:r>
            <a:r>
              <a:rPr sz="2800" dirty="0">
                <a:latin typeface="Times New Roman"/>
                <a:cs typeface="Times New Roman"/>
              </a:rPr>
              <a:t>droplets to </a:t>
            </a:r>
            <a:r>
              <a:rPr sz="2800" spc="-5" dirty="0">
                <a:latin typeface="Times New Roman"/>
                <a:cs typeface="Times New Roman"/>
              </a:rPr>
              <a:t>water </a:t>
            </a:r>
            <a:r>
              <a:rPr sz="2800" dirty="0">
                <a:latin typeface="Times New Roman"/>
                <a:cs typeface="Times New Roman"/>
              </a:rPr>
              <a:t>&amp; </a:t>
            </a:r>
            <a:r>
              <a:rPr sz="2800" spc="-5" dirty="0">
                <a:latin typeface="Times New Roman"/>
                <a:cs typeface="Times New Roman"/>
              </a:rPr>
              <a:t>from water </a:t>
            </a:r>
            <a:r>
              <a:rPr sz="2800" dirty="0">
                <a:latin typeface="Times New Roman"/>
                <a:cs typeface="Times New Roman"/>
              </a:rPr>
              <a:t>to the hydrocarbon  </a:t>
            </a:r>
            <a:r>
              <a:rPr sz="2800" spc="-5" dirty="0">
                <a:latin typeface="Times New Roman"/>
                <a:cs typeface="Times New Roman"/>
              </a:rPr>
              <a:t>centre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micelles.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8298" y="43493"/>
            <a:ext cx="6999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spc="-5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EMULSION</a:t>
            </a:r>
            <a:r>
              <a:rPr lang="en-IN" sz="3200" b="1" spc="-40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lang="en-IN" sz="3200" b="1" spc="-5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POLYMERIZATION</a:t>
            </a:r>
            <a:endParaRPr lang="en-IN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9997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 smtClean="0"/>
              <a:t>EMULSION</a:t>
            </a:r>
            <a:r>
              <a:rPr lang="en-IN" sz="4000" b="1" spc="-5" dirty="0" smtClean="0"/>
              <a:t> </a:t>
            </a:r>
            <a:r>
              <a:rPr sz="4000" b="1" spc="-5" dirty="0" smtClean="0"/>
              <a:t>POLYMERIZATION</a:t>
            </a:r>
            <a:endParaRPr sz="4000" b="1" spc="-5" dirty="0"/>
          </a:p>
        </p:txBody>
      </p:sp>
      <p:sp>
        <p:nvSpPr>
          <p:cNvPr id="3" name="object 3"/>
          <p:cNvSpPr/>
          <p:nvPr/>
        </p:nvSpPr>
        <p:spPr>
          <a:xfrm>
            <a:off x="457200" y="1676400"/>
            <a:ext cx="84582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6940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/>
              <a:t>POLYMERIZATION</a:t>
            </a:r>
            <a:r>
              <a:rPr sz="3200" b="1" spc="-35" dirty="0"/>
              <a:t> </a:t>
            </a:r>
            <a:r>
              <a:rPr sz="3200" b="1" dirty="0"/>
              <a:t>TECHNIQUES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762000"/>
            <a:ext cx="7172960" cy="546559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900"/>
              </a:spcBef>
              <a:tabLst>
                <a:tab pos="539115" algn="l"/>
              </a:tabLst>
            </a:pPr>
            <a:r>
              <a:rPr sz="2250" spc="-5" dirty="0">
                <a:solidFill>
                  <a:srgbClr val="FD8536"/>
                </a:solidFill>
                <a:latin typeface="Times New Roman"/>
                <a:cs typeface="Times New Roman"/>
              </a:rPr>
              <a:t>1.	</a:t>
            </a:r>
            <a:r>
              <a:rPr sz="3600" b="1" spc="-5" dirty="0">
                <a:latin typeface="Times New Roman"/>
                <a:cs typeface="Times New Roman"/>
              </a:rPr>
              <a:t>Addition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polymerization</a:t>
            </a:r>
            <a:endParaRPr sz="3600" b="1" dirty="0">
              <a:latin typeface="Times New Roman"/>
              <a:cs typeface="Times New Roman"/>
            </a:endParaRPr>
          </a:p>
          <a:p>
            <a:pPr marL="848995" indent="-457200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v"/>
            </a:pPr>
            <a:r>
              <a:rPr sz="2800" spc="290" dirty="0" smtClean="0">
                <a:latin typeface="Times New Roman"/>
                <a:cs typeface="Times New Roman"/>
              </a:rPr>
              <a:t>Bulk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polymerization</a:t>
            </a:r>
            <a:endParaRPr sz="2800" dirty="0">
              <a:latin typeface="Times New Roman"/>
              <a:cs typeface="Times New Roman"/>
            </a:endParaRPr>
          </a:p>
          <a:p>
            <a:pPr marL="848995" indent="-457200">
              <a:lnSpc>
                <a:spcPct val="100000"/>
              </a:lnSpc>
              <a:spcBef>
                <a:spcPts val="690"/>
              </a:spcBef>
              <a:buFont typeface="Wingdings" pitchFamily="2" charset="2"/>
              <a:buChar char="v"/>
            </a:pPr>
            <a:r>
              <a:rPr sz="2800" spc="160" dirty="0" smtClean="0">
                <a:latin typeface="Times New Roman"/>
                <a:cs typeface="Times New Roman"/>
              </a:rPr>
              <a:t>Solution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polymerization</a:t>
            </a:r>
            <a:endParaRPr sz="2800" dirty="0">
              <a:latin typeface="Times New Roman"/>
              <a:cs typeface="Times New Roman"/>
            </a:endParaRPr>
          </a:p>
          <a:p>
            <a:pPr marL="848995" indent="-457200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v"/>
            </a:pPr>
            <a:r>
              <a:rPr sz="2800" spc="130" dirty="0" smtClean="0">
                <a:latin typeface="Times New Roman"/>
                <a:cs typeface="Times New Roman"/>
              </a:rPr>
              <a:t>Suspension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polymerization</a:t>
            </a:r>
            <a:endParaRPr sz="2800" dirty="0">
              <a:latin typeface="Times New Roman"/>
              <a:cs typeface="Times New Roman"/>
            </a:endParaRPr>
          </a:p>
          <a:p>
            <a:pPr marL="848995" indent="-457200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v"/>
            </a:pPr>
            <a:r>
              <a:rPr sz="2800" spc="160" dirty="0" smtClean="0">
                <a:latin typeface="Times New Roman"/>
                <a:cs typeface="Times New Roman"/>
              </a:rPr>
              <a:t>Emulsion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polymerization</a:t>
            </a:r>
            <a:endParaRPr lang="en-IN" sz="2800" spc="-5" dirty="0" smtClean="0">
              <a:latin typeface="Times New Roman"/>
              <a:cs typeface="Times New Roman"/>
            </a:endParaRPr>
          </a:p>
          <a:p>
            <a:pPr marL="391795">
              <a:lnSpc>
                <a:spcPct val="100000"/>
              </a:lnSpc>
              <a:spcBef>
                <a:spcPts val="70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25400" algn="ctr">
              <a:lnSpc>
                <a:spcPct val="100000"/>
              </a:lnSpc>
              <a:spcBef>
                <a:spcPts val="590"/>
              </a:spcBef>
              <a:tabLst>
                <a:tab pos="539115" algn="l"/>
                <a:tab pos="2981960" algn="l"/>
              </a:tabLst>
            </a:pPr>
            <a:r>
              <a:rPr lang="en-IN" sz="2400" spc="-5" dirty="0" smtClean="0">
                <a:solidFill>
                  <a:srgbClr val="FD8536"/>
                </a:solidFill>
                <a:latin typeface="Times New Roman"/>
                <a:cs typeface="Times New Roman"/>
              </a:rPr>
              <a:t>2</a:t>
            </a:r>
            <a:r>
              <a:rPr sz="2400" spc="-5" dirty="0" smtClean="0">
                <a:solidFill>
                  <a:srgbClr val="FD8536"/>
                </a:solidFill>
                <a:latin typeface="Times New Roman"/>
                <a:cs typeface="Times New Roman"/>
              </a:rPr>
              <a:t>.</a:t>
            </a:r>
            <a:r>
              <a:rPr sz="2400" spc="-5" dirty="0">
                <a:solidFill>
                  <a:srgbClr val="FD8536"/>
                </a:solidFill>
                <a:latin typeface="Times New Roman"/>
                <a:cs typeface="Times New Roman"/>
              </a:rPr>
              <a:t>	</a:t>
            </a:r>
            <a:r>
              <a:rPr sz="3600" b="1" dirty="0" smtClean="0">
                <a:latin typeface="Times New Roman"/>
                <a:cs typeface="Times New Roman"/>
              </a:rPr>
              <a:t>Condensation</a:t>
            </a:r>
            <a:r>
              <a:rPr lang="en-IN" sz="3600" b="1" dirty="0" smtClean="0">
                <a:latin typeface="Times New Roman"/>
                <a:cs typeface="Times New Roman"/>
              </a:rPr>
              <a:t> </a:t>
            </a:r>
            <a:r>
              <a:rPr sz="3600" b="1" spc="-5" dirty="0" smtClean="0">
                <a:latin typeface="Times New Roman"/>
                <a:cs typeface="Times New Roman"/>
              </a:rPr>
              <a:t>polymerization</a:t>
            </a:r>
            <a:endParaRPr sz="3600" b="1" dirty="0">
              <a:latin typeface="Times New Roman"/>
              <a:cs typeface="Times New Roman"/>
            </a:endParaRPr>
          </a:p>
          <a:p>
            <a:pPr marL="391795">
              <a:lnSpc>
                <a:spcPct val="100000"/>
              </a:lnSpc>
              <a:spcBef>
                <a:spcPts val="700"/>
              </a:spcBef>
            </a:pPr>
            <a:r>
              <a:rPr sz="3375" spc="434" baseline="11111" dirty="0" smtClean="0">
                <a:solidFill>
                  <a:srgbClr val="FD8536"/>
                </a:solidFill>
                <a:latin typeface="Symbol"/>
                <a:cs typeface="Symbol"/>
              </a:rPr>
              <a:t></a:t>
            </a:r>
            <a:r>
              <a:rPr lang="en-IN" sz="2800" spc="290" dirty="0" smtClean="0">
                <a:latin typeface="Times New Roman"/>
                <a:cs typeface="Times New Roman"/>
              </a:rPr>
              <a:t>Interfacial Polymerization</a:t>
            </a:r>
            <a:endParaRPr lang="en-IN" sz="2800" spc="-5" dirty="0" smtClean="0">
              <a:latin typeface="Times New Roman"/>
              <a:cs typeface="Times New Roman"/>
            </a:endParaRPr>
          </a:p>
          <a:p>
            <a:pPr marL="391795">
              <a:spcBef>
                <a:spcPts val="700"/>
              </a:spcBef>
            </a:pPr>
            <a:r>
              <a:rPr lang="en-IN" sz="3375" spc="434" baseline="11111" dirty="0" smtClean="0">
                <a:solidFill>
                  <a:srgbClr val="FD8536"/>
                </a:solidFill>
                <a:latin typeface="Symbol"/>
                <a:cs typeface="Symbol"/>
              </a:rPr>
              <a:t></a:t>
            </a:r>
            <a:r>
              <a:rPr lang="en-IN" sz="2800" spc="290" dirty="0" smtClean="0">
                <a:latin typeface="Times New Roman"/>
                <a:cs typeface="Times New Roman"/>
              </a:rPr>
              <a:t>Melt</a:t>
            </a:r>
            <a:r>
              <a:rPr lang="en-IN" sz="2800" spc="-20" dirty="0" smtClean="0">
                <a:latin typeface="Times New Roman"/>
                <a:cs typeface="Times New Roman"/>
              </a:rPr>
              <a:t> </a:t>
            </a:r>
            <a:r>
              <a:rPr lang="en-IN" sz="2800" spc="-5" dirty="0" smtClean="0">
                <a:latin typeface="Times New Roman"/>
                <a:cs typeface="Times New Roman"/>
              </a:rPr>
              <a:t>polycondensation</a:t>
            </a:r>
            <a:endParaRPr sz="2800" dirty="0">
              <a:latin typeface="Times New Roman"/>
              <a:cs typeface="Times New Roman"/>
            </a:endParaRPr>
          </a:p>
          <a:p>
            <a:pPr marL="391795">
              <a:lnSpc>
                <a:spcPct val="100000"/>
              </a:lnSpc>
              <a:spcBef>
                <a:spcPts val="700"/>
              </a:spcBef>
            </a:pPr>
            <a:r>
              <a:rPr sz="3375" spc="240" baseline="11111" dirty="0">
                <a:solidFill>
                  <a:srgbClr val="FD8536"/>
                </a:solidFill>
                <a:latin typeface="Symbol"/>
                <a:cs typeface="Symbol"/>
              </a:rPr>
              <a:t></a:t>
            </a:r>
            <a:r>
              <a:rPr sz="2800" spc="160" dirty="0">
                <a:latin typeface="Times New Roman"/>
                <a:cs typeface="Times New Roman"/>
              </a:rPr>
              <a:t>Solution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polycondensation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480332"/>
            <a:ext cx="83807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/>
              <a:t>EMULSION</a:t>
            </a:r>
            <a:r>
              <a:rPr sz="4000" b="1" spc="-55" dirty="0"/>
              <a:t> </a:t>
            </a:r>
            <a:r>
              <a:rPr sz="4000" b="1" spc="-5" dirty="0"/>
              <a:t>POLYMERIZATION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219200"/>
            <a:ext cx="81534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/>
              <a:t>EMULSION</a:t>
            </a:r>
            <a:r>
              <a:rPr sz="3600" b="1" spc="-55" dirty="0"/>
              <a:t> </a:t>
            </a:r>
            <a:r>
              <a:rPr sz="3600" b="1" spc="-5" dirty="0"/>
              <a:t>POLYMERIZATION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445259"/>
            <a:ext cx="971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871979"/>
            <a:ext cx="97155" cy="6965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60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2790" y="1328419"/>
            <a:ext cx="1225550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600"/>
              </a:lnSpc>
              <a:spcBef>
                <a:spcPts val="100"/>
              </a:spcBef>
            </a:pPr>
            <a:r>
              <a:rPr sz="2300" spc="-45" dirty="0">
                <a:latin typeface="Times New Roman"/>
                <a:cs typeface="Times New Roman"/>
              </a:rPr>
              <a:t>Water  </a:t>
            </a:r>
            <a:r>
              <a:rPr sz="2300" spc="-5" dirty="0">
                <a:latin typeface="Times New Roman"/>
                <a:cs typeface="Times New Roman"/>
              </a:rPr>
              <a:t>Monomer  Su</a:t>
            </a:r>
            <a:r>
              <a:rPr sz="2300" dirty="0">
                <a:latin typeface="Times New Roman"/>
                <a:cs typeface="Times New Roman"/>
              </a:rPr>
              <a:t>rf</a:t>
            </a:r>
            <a:r>
              <a:rPr sz="2300" spc="-5" dirty="0">
                <a:latin typeface="Times New Roman"/>
                <a:cs typeface="Times New Roman"/>
              </a:rPr>
              <a:t>ac</a:t>
            </a:r>
            <a:r>
              <a:rPr sz="2300" spc="-10" dirty="0">
                <a:latin typeface="Times New Roman"/>
                <a:cs typeface="Times New Roman"/>
              </a:rPr>
              <a:t>t</a:t>
            </a:r>
            <a:r>
              <a:rPr sz="2300" spc="5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740" y="2683509"/>
            <a:ext cx="1337310" cy="733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N" sz="2300" b="1" spc="-1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 smtClean="0">
                <a:latin typeface="Times New Roman"/>
                <a:cs typeface="Times New Roman"/>
              </a:rPr>
              <a:t>Examples</a:t>
            </a:r>
            <a:r>
              <a:rPr sz="2300" b="1" spc="-10" dirty="0">
                <a:latin typeface="Times New Roman"/>
                <a:cs typeface="Times New Roman"/>
              </a:rPr>
              <a:t>: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286000" y="1445259"/>
            <a:ext cx="228600" cy="1123315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2868168" y="1822250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Main components of emulsion polymerization</a:t>
            </a:r>
            <a:endParaRPr lang="en-IN" b="1" dirty="0"/>
          </a:p>
        </p:txBody>
      </p:sp>
      <p:sp>
        <p:nvSpPr>
          <p:cNvPr id="13" name="Rectangle 12"/>
          <p:cNvSpPr/>
          <p:nvPr/>
        </p:nvSpPr>
        <p:spPr>
          <a:xfrm>
            <a:off x="304800" y="3581400"/>
            <a:ext cx="8458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IN" dirty="0" smtClean="0"/>
              <a:t>Synthetic </a:t>
            </a:r>
            <a:r>
              <a:rPr lang="en-IN" dirty="0"/>
              <a:t>rubber-styrene-butadiene (SBR), </a:t>
            </a:r>
            <a:r>
              <a:rPr lang="en-IN" dirty="0" smtClean="0"/>
              <a:t>Polybutadiene, Polychloroprene.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IN" dirty="0" smtClean="0"/>
              <a:t>Plastics-PVC</a:t>
            </a:r>
            <a:r>
              <a:rPr lang="en-IN" dirty="0"/>
              <a:t>, polystyrene, </a:t>
            </a:r>
            <a:r>
              <a:rPr lang="en-IN" dirty="0" smtClean="0"/>
              <a:t>Acrylonitrile-butadiene-styrene terpolymer </a:t>
            </a:r>
            <a:r>
              <a:rPr lang="en-IN" dirty="0"/>
              <a:t>(ABS</a:t>
            </a:r>
            <a:r>
              <a:rPr lang="en-IN" dirty="0" smtClean="0"/>
              <a:t>).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IN" dirty="0" smtClean="0"/>
              <a:t> Dispersions-polyvinyl </a:t>
            </a:r>
            <a:r>
              <a:rPr lang="en-IN" dirty="0"/>
              <a:t>acetate, polyvinyl acetate </a:t>
            </a:r>
            <a:r>
              <a:rPr lang="en-IN" dirty="0" smtClean="0"/>
              <a:t>copolymers, latex acrylic </a:t>
            </a:r>
            <a:r>
              <a:rPr lang="en-IN" dirty="0"/>
              <a:t>paint, Styrene-butadiene, VAE</a:t>
            </a:r>
            <a:r>
              <a:rPr lang="en-IN" dirty="0" smtClean="0"/>
              <a:t> </a:t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340" y="1480820"/>
            <a:ext cx="3728085" cy="192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marR="1457325" indent="-271780">
              <a:lnSpc>
                <a:spcPct val="100000"/>
              </a:lnSpc>
              <a:spcBef>
                <a:spcPts val="100"/>
              </a:spcBef>
            </a:pPr>
            <a:r>
              <a:rPr sz="2400" spc="1560" baseline="15625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00" spc="1560" baseline="15625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High </a:t>
            </a:r>
            <a:r>
              <a:rPr sz="2300" spc="-10" dirty="0">
                <a:latin typeface="Times New Roman"/>
                <a:cs typeface="Times New Roman"/>
              </a:rPr>
              <a:t>molecular  </a:t>
            </a:r>
            <a:r>
              <a:rPr sz="2300" spc="-5" dirty="0">
                <a:latin typeface="Times New Roman"/>
                <a:cs typeface="Times New Roman"/>
              </a:rPr>
              <a:t>weight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polymers</a:t>
            </a:r>
            <a:endParaRPr sz="23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sz="2400" spc="1560" baseline="15625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00" spc="419" baseline="15625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fast polymerization rates.</a:t>
            </a:r>
            <a:endParaRPr sz="2300">
              <a:latin typeface="Times New Roman"/>
              <a:cs typeface="Times New Roman"/>
            </a:endParaRPr>
          </a:p>
          <a:p>
            <a:pPr marL="309880" marR="30480" indent="-271780">
              <a:lnSpc>
                <a:spcPct val="100000"/>
              </a:lnSpc>
              <a:spcBef>
                <a:spcPts val="600"/>
              </a:spcBef>
              <a:tabLst>
                <a:tab pos="1217930" algn="l"/>
              </a:tabLst>
            </a:pPr>
            <a:r>
              <a:rPr sz="2400" spc="1560" baseline="15625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00" spc="457" baseline="15625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allows	removal </a:t>
            </a:r>
            <a:r>
              <a:rPr sz="2300" dirty="0">
                <a:latin typeface="Times New Roman"/>
                <a:cs typeface="Times New Roman"/>
              </a:rPr>
              <a:t>of </a:t>
            </a:r>
            <a:r>
              <a:rPr sz="2300" spc="-5" dirty="0">
                <a:latin typeface="Times New Roman"/>
                <a:cs typeface="Times New Roman"/>
              </a:rPr>
              <a:t>heat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from  </a:t>
            </a:r>
            <a:r>
              <a:rPr sz="2300" spc="-5" dirty="0">
                <a:latin typeface="Times New Roman"/>
                <a:cs typeface="Times New Roman"/>
              </a:rPr>
              <a:t>the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system.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3491229"/>
            <a:ext cx="20827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1040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340" y="3459479"/>
            <a:ext cx="3811270" cy="25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marR="414020" indent="7366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latin typeface="Times New Roman"/>
                <a:cs typeface="Times New Roman"/>
              </a:rPr>
              <a:t>viscosity remains close to  that </a:t>
            </a:r>
            <a:r>
              <a:rPr sz="2300" dirty="0">
                <a:latin typeface="Times New Roman"/>
                <a:cs typeface="Times New Roman"/>
              </a:rPr>
              <a:t>of </a:t>
            </a:r>
            <a:r>
              <a:rPr sz="2300" spc="-5" dirty="0">
                <a:latin typeface="Times New Roman"/>
                <a:cs typeface="Times New Roman"/>
              </a:rPr>
              <a:t>water and is </a:t>
            </a:r>
            <a:r>
              <a:rPr sz="2300" dirty="0">
                <a:latin typeface="Times New Roman"/>
                <a:cs typeface="Times New Roman"/>
              </a:rPr>
              <a:t>not  </a:t>
            </a:r>
            <a:r>
              <a:rPr sz="2300" spc="-5" dirty="0">
                <a:latin typeface="Times New Roman"/>
                <a:cs typeface="Times New Roman"/>
              </a:rPr>
              <a:t>dependent </a:t>
            </a:r>
            <a:r>
              <a:rPr sz="2300" dirty="0">
                <a:latin typeface="Times New Roman"/>
                <a:cs typeface="Times New Roman"/>
              </a:rPr>
              <a:t>on </a:t>
            </a:r>
            <a:r>
              <a:rPr sz="2300" spc="-5" dirty="0">
                <a:latin typeface="Times New Roman"/>
                <a:cs typeface="Times New Roman"/>
              </a:rPr>
              <a:t>molecular  weight.</a:t>
            </a:r>
            <a:endParaRPr sz="2300">
              <a:latin typeface="Times New Roman"/>
              <a:cs typeface="Times New Roman"/>
            </a:endParaRPr>
          </a:p>
          <a:p>
            <a:pPr marL="309880" marR="30480" indent="-271780">
              <a:lnSpc>
                <a:spcPct val="100000"/>
              </a:lnSpc>
              <a:spcBef>
                <a:spcPts val="600"/>
              </a:spcBef>
              <a:tabLst>
                <a:tab pos="2436495" algn="l"/>
              </a:tabLst>
            </a:pPr>
            <a:r>
              <a:rPr sz="2400" spc="1560" baseline="15625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400" spc="315" baseline="15625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spc="-5" dirty="0">
                <a:latin typeface="Times New Roman"/>
                <a:cs typeface="Times New Roman"/>
              </a:rPr>
              <a:t>final </a:t>
            </a:r>
            <a:r>
              <a:rPr sz="2300" dirty="0">
                <a:latin typeface="Times New Roman"/>
                <a:cs typeface="Times New Roman"/>
              </a:rPr>
              <a:t>product can be </a:t>
            </a:r>
            <a:r>
              <a:rPr sz="2300" spc="-5" dirty="0">
                <a:latin typeface="Times New Roman"/>
                <a:cs typeface="Times New Roman"/>
              </a:rPr>
              <a:t>used  </a:t>
            </a:r>
            <a:r>
              <a:rPr sz="2300" dirty="0">
                <a:latin typeface="Times New Roman"/>
                <a:cs typeface="Times New Roman"/>
              </a:rPr>
              <a:t>as such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,does not	need </a:t>
            </a:r>
            <a:r>
              <a:rPr sz="2300" spc="-5" dirty="0">
                <a:latin typeface="Times New Roman"/>
                <a:cs typeface="Times New Roman"/>
              </a:rPr>
              <a:t>to </a:t>
            </a:r>
            <a:r>
              <a:rPr sz="2300" dirty="0">
                <a:latin typeface="Times New Roman"/>
                <a:cs typeface="Times New Roman"/>
              </a:rPr>
              <a:t>be  </a:t>
            </a:r>
            <a:r>
              <a:rPr sz="2300" spc="-5" dirty="0">
                <a:latin typeface="Times New Roman"/>
                <a:cs typeface="Times New Roman"/>
              </a:rPr>
              <a:t>altered </a:t>
            </a:r>
            <a:r>
              <a:rPr sz="2300" dirty="0">
                <a:latin typeface="Times New Roman"/>
                <a:cs typeface="Times New Roman"/>
              </a:rPr>
              <a:t>or</a:t>
            </a:r>
            <a:r>
              <a:rPr sz="2300" spc="-5" dirty="0">
                <a:latin typeface="Times New Roman"/>
                <a:cs typeface="Times New Roman"/>
              </a:rPr>
              <a:t> processed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5340" y="1328420"/>
            <a:ext cx="3684904" cy="441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480" indent="-273050" algn="just">
              <a:lnSpc>
                <a:spcPct val="100000"/>
              </a:lnSpc>
              <a:spcBef>
                <a:spcPts val="100"/>
              </a:spcBef>
            </a:pPr>
            <a:r>
              <a:rPr sz="2175" spc="1425" baseline="15325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175" spc="697" baseline="15325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Surfactants </a:t>
            </a:r>
            <a:r>
              <a:rPr sz="2100" dirty="0">
                <a:latin typeface="Times New Roman"/>
                <a:cs typeface="Times New Roman"/>
              </a:rPr>
              <a:t>and </a:t>
            </a:r>
            <a:r>
              <a:rPr sz="2100" spc="-5" dirty="0">
                <a:latin typeface="Times New Roman"/>
                <a:cs typeface="Times New Roman"/>
              </a:rPr>
              <a:t>polymerization  </a:t>
            </a:r>
            <a:r>
              <a:rPr sz="2100" dirty="0">
                <a:latin typeface="Times New Roman"/>
                <a:cs typeface="Times New Roman"/>
              </a:rPr>
              <a:t>adjuvants -difficult to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remove</a:t>
            </a:r>
            <a:endParaRPr sz="2100">
              <a:latin typeface="Times New Roman"/>
              <a:cs typeface="Times New Roman"/>
            </a:endParaRPr>
          </a:p>
          <a:p>
            <a:pPr marL="311150" marR="375285" indent="-273050" algn="just">
              <a:lnSpc>
                <a:spcPct val="100000"/>
              </a:lnSpc>
              <a:spcBef>
                <a:spcPts val="600"/>
              </a:spcBef>
            </a:pPr>
            <a:r>
              <a:rPr sz="2175" spc="1425" baseline="15325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175" spc="637" baseline="15325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For dry </a:t>
            </a:r>
            <a:r>
              <a:rPr sz="2100" dirty="0">
                <a:latin typeface="Times New Roman"/>
                <a:cs typeface="Times New Roman"/>
              </a:rPr>
              <a:t>(isolated) </a:t>
            </a:r>
            <a:r>
              <a:rPr sz="2100" spc="-10" dirty="0">
                <a:latin typeface="Times New Roman"/>
                <a:cs typeface="Times New Roman"/>
              </a:rPr>
              <a:t>polymers,  </a:t>
            </a:r>
            <a:r>
              <a:rPr sz="2100" spc="-5" dirty="0">
                <a:latin typeface="Times New Roman"/>
                <a:cs typeface="Times New Roman"/>
              </a:rPr>
              <a:t>water removal is an energy-  intensive process</a:t>
            </a:r>
            <a:endParaRPr sz="2100">
              <a:latin typeface="Times New Roman"/>
              <a:cs typeface="Times New Roman"/>
            </a:endParaRPr>
          </a:p>
          <a:p>
            <a:pPr marL="311150" marR="367030" indent="-273050">
              <a:lnSpc>
                <a:spcPct val="100000"/>
              </a:lnSpc>
              <a:spcBef>
                <a:spcPts val="600"/>
              </a:spcBef>
              <a:tabLst>
                <a:tab pos="3101340" algn="l"/>
              </a:tabLst>
            </a:pPr>
            <a:r>
              <a:rPr sz="2175" spc="1425" baseline="15325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175" spc="675" baseline="15325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Designed </a:t>
            </a:r>
            <a:r>
              <a:rPr sz="2100" dirty="0">
                <a:latin typeface="Times New Roman"/>
                <a:cs typeface="Times New Roman"/>
              </a:rPr>
              <a:t>to operate at high  conversion of </a:t>
            </a:r>
            <a:r>
              <a:rPr sz="2100" spc="-10" dirty="0">
                <a:latin typeface="Times New Roman"/>
                <a:cs typeface="Times New Roman"/>
              </a:rPr>
              <a:t>monomer </a:t>
            </a:r>
            <a:r>
              <a:rPr sz="2100" dirty="0">
                <a:latin typeface="Times New Roman"/>
                <a:cs typeface="Times New Roman"/>
              </a:rPr>
              <a:t>to  </a:t>
            </a:r>
            <a:r>
              <a:rPr sz="2100" spc="-10" dirty="0">
                <a:latin typeface="Times New Roman"/>
                <a:cs typeface="Times New Roman"/>
              </a:rPr>
              <a:t>polymer. </a:t>
            </a:r>
            <a:r>
              <a:rPr sz="2100" spc="-5" dirty="0">
                <a:latin typeface="Times New Roman"/>
                <a:cs typeface="Times New Roman"/>
              </a:rPr>
              <a:t>This </a:t>
            </a:r>
            <a:r>
              <a:rPr sz="2100" dirty="0">
                <a:latin typeface="Times New Roman"/>
                <a:cs typeface="Times New Roman"/>
              </a:rPr>
              <a:t>can result in  </a:t>
            </a:r>
            <a:r>
              <a:rPr sz="2100" spc="-10" dirty="0">
                <a:latin typeface="Times New Roman"/>
                <a:cs typeface="Times New Roman"/>
              </a:rPr>
              <a:t>s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g</a:t>
            </a:r>
            <a:r>
              <a:rPr sz="2100" dirty="0">
                <a:latin typeface="Times New Roman"/>
                <a:cs typeface="Times New Roman"/>
              </a:rPr>
              <a:t>n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spc="-10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ca</a:t>
            </a:r>
            <a:r>
              <a:rPr sz="2100" dirty="0">
                <a:latin typeface="Times New Roman"/>
                <a:cs typeface="Times New Roman"/>
              </a:rPr>
              <a:t>nt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c</a:t>
            </a:r>
            <a:r>
              <a:rPr sz="2100" spc="5" dirty="0">
                <a:latin typeface="Times New Roman"/>
                <a:cs typeface="Times New Roman"/>
              </a:rPr>
              <a:t>h</a:t>
            </a:r>
            <a:r>
              <a:rPr sz="2100" spc="-5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</a:t>
            </a:r>
            <a:r>
              <a:rPr sz="2100" spc="-10" dirty="0">
                <a:latin typeface="Times New Roman"/>
                <a:cs typeface="Times New Roman"/>
              </a:rPr>
              <a:t>r</a:t>
            </a:r>
            <a:r>
              <a:rPr sz="2100" spc="5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nsfer	to  </a:t>
            </a:r>
            <a:r>
              <a:rPr sz="2100" spc="-10" dirty="0">
                <a:latin typeface="Times New Roman"/>
                <a:cs typeface="Times New Roman"/>
              </a:rPr>
              <a:t>polymer.</a:t>
            </a:r>
            <a:endParaRPr sz="2100">
              <a:latin typeface="Times New Roman"/>
              <a:cs typeface="Times New Roman"/>
            </a:endParaRPr>
          </a:p>
          <a:p>
            <a:pPr marL="311150" marR="67945" indent="-273050">
              <a:lnSpc>
                <a:spcPct val="100000"/>
              </a:lnSpc>
              <a:spcBef>
                <a:spcPts val="590"/>
              </a:spcBef>
            </a:pPr>
            <a:r>
              <a:rPr sz="2175" spc="1425" baseline="15325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175" spc="1425" baseline="15325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Can not be used for  condensation, ionic or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Ziegler-  </a:t>
            </a:r>
            <a:r>
              <a:rPr sz="2100" spc="-5" dirty="0">
                <a:latin typeface="Times New Roman"/>
                <a:cs typeface="Times New Roman"/>
              </a:rPr>
              <a:t>Natta polymerization.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480" y="563880"/>
            <a:ext cx="3978910" cy="577850"/>
          </a:xfrm>
          <a:prstGeom prst="rect">
            <a:avLst/>
          </a:prstGeom>
          <a:solidFill>
            <a:srgbClr val="FD8536"/>
          </a:solidFill>
        </p:spPr>
        <p:txBody>
          <a:bodyPr vert="horz" wrap="square" lIns="0" tIns="1371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solidFill>
                  <a:srgbClr val="BF0000"/>
                </a:solidFill>
                <a:latin typeface="Times New Roman"/>
                <a:cs typeface="Times New Roman"/>
              </a:rPr>
              <a:t>Advantages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6279" y="563880"/>
            <a:ext cx="3980179" cy="577850"/>
          </a:xfrm>
          <a:prstGeom prst="rect">
            <a:avLst/>
          </a:prstGeom>
          <a:solidFill>
            <a:srgbClr val="FD8536"/>
          </a:solidFill>
        </p:spPr>
        <p:txBody>
          <a:bodyPr vert="horz" wrap="square" lIns="0" tIns="1371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solidFill>
                  <a:srgbClr val="BF0000"/>
                </a:solidFill>
                <a:latin typeface="Times New Roman"/>
                <a:cs typeface="Times New Roman"/>
              </a:rPr>
              <a:t>Disadvantages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ROENCAPSULATION TECHNIQUES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50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croencapsul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r="51448" b="-104"/>
          <a:stretch/>
        </p:blipFill>
        <p:spPr bwMode="auto">
          <a:xfrm>
            <a:off x="228600" y="472440"/>
            <a:ext cx="3833754" cy="59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terfacial polymerizatio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4252"/>
            <a:ext cx="347899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7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48" y="2057400"/>
            <a:ext cx="3429000" cy="435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04800" y="-57586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smtClean="0">
                <a:ln w="900" cmpd="sng">
                  <a:solidFill>
                    <a:srgbClr val="629DD1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629DD1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629DD1">
                      <a:satMod val="190000"/>
                      <a:tint val="100000"/>
                      <a:alpha val="74000"/>
                    </a:srgbClr>
                  </a:innerShdw>
                </a:effectLst>
              </a:rPr>
              <a:t>Interfacial Polymerization of Nylon 6,10</a:t>
            </a:r>
            <a:endParaRPr lang="en-US" sz="4800" b="1" dirty="0">
              <a:ln w="900" cmpd="sng">
                <a:solidFill>
                  <a:srgbClr val="629DD1">
                    <a:satMod val="190000"/>
                    <a:alpha val="55000"/>
                  </a:srgbClr>
                </a:solidFill>
                <a:prstDash val="solid"/>
              </a:ln>
              <a:solidFill>
                <a:srgbClr val="629DD1">
                  <a:satMod val="200000"/>
                  <a:tint val="3000"/>
                </a:srgbClr>
              </a:solidFill>
              <a:effectLst>
                <a:innerShdw blurRad="101600" dist="76200" dir="5400000">
                  <a:srgbClr val="629DD1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pic>
        <p:nvPicPr>
          <p:cNvPr id="5122" name="Picture 2" descr="Schematic showing the preparation of nylon 6-10/MWCNT composit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84" y="2438400"/>
            <a:ext cx="389572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1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1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54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1512" y="7813"/>
            <a:ext cx="628808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dirty="0" smtClean="0"/>
              <a:t>1. </a:t>
            </a:r>
            <a:r>
              <a:rPr sz="3200" b="1" dirty="0" smtClean="0"/>
              <a:t>BULK</a:t>
            </a:r>
            <a:r>
              <a:rPr sz="3200" b="1" spc="-35" dirty="0" smtClean="0"/>
              <a:t> </a:t>
            </a:r>
            <a:r>
              <a:rPr sz="3200" b="1" spc="-5" dirty="0"/>
              <a:t>POLYMERIZATION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066800"/>
            <a:ext cx="8122920" cy="180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indent="-273050">
              <a:lnSpc>
                <a:spcPct val="100000"/>
              </a:lnSpc>
              <a:spcBef>
                <a:spcPts val="100"/>
              </a:spcBef>
              <a:buClr>
                <a:srgbClr val="FD8536"/>
              </a:buClr>
              <a:buSzPct val="69642"/>
              <a:buFont typeface="Arial"/>
              <a:buChar char="•"/>
              <a:tabLst>
                <a:tab pos="310515" algn="l"/>
                <a:tab pos="311150" algn="l"/>
                <a:tab pos="4920615" algn="l"/>
              </a:tabLst>
            </a:pPr>
            <a:r>
              <a:rPr sz="2800" spc="-5" dirty="0">
                <a:latin typeface="Times New Roman"/>
                <a:cs typeface="Times New Roman"/>
              </a:rPr>
              <a:t>Mass 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block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polymerization:	Polymerization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</a:p>
          <a:p>
            <a:pPr marL="31115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undiluted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monomer.</a:t>
            </a:r>
            <a:endParaRPr sz="2800" dirty="0">
              <a:latin typeface="Times New Roman"/>
              <a:cs typeface="Times New Roman"/>
            </a:endParaRPr>
          </a:p>
          <a:p>
            <a:pPr marL="311150" marR="30480" indent="-273050">
              <a:lnSpc>
                <a:spcPct val="100000"/>
              </a:lnSpc>
              <a:spcBef>
                <a:spcPts val="600"/>
              </a:spcBef>
              <a:buClr>
                <a:srgbClr val="FD8536"/>
              </a:buClr>
              <a:buSzPct val="69642"/>
              <a:buFont typeface="Arial"/>
              <a:buChar char="•"/>
              <a:tabLst>
                <a:tab pos="310515" algn="l"/>
                <a:tab pos="311150" algn="l"/>
                <a:tab pos="1742439" algn="l"/>
                <a:tab pos="2645410" algn="l"/>
                <a:tab pos="3449320" algn="l"/>
                <a:tab pos="4865370" algn="l"/>
                <a:tab pos="5469255" algn="l"/>
              </a:tabLst>
            </a:pPr>
            <a:r>
              <a:rPr sz="2800" spc="-5" dirty="0">
                <a:latin typeface="Times New Roman"/>
                <a:cs typeface="Times New Roman"/>
              </a:rPr>
              <a:t>carried	</a:t>
            </a:r>
            <a:r>
              <a:rPr sz="2800" dirty="0">
                <a:latin typeface="Times New Roman"/>
                <a:cs typeface="Times New Roman"/>
              </a:rPr>
              <a:t>out	by	</a:t>
            </a:r>
            <a:r>
              <a:rPr sz="2800" spc="-5" dirty="0">
                <a:latin typeface="Times New Roman"/>
                <a:cs typeface="Times New Roman"/>
              </a:rPr>
              <a:t>adding	</a:t>
            </a:r>
            <a:r>
              <a:rPr sz="2800" dirty="0">
                <a:latin typeface="Times New Roman"/>
                <a:cs typeface="Times New Roman"/>
              </a:rPr>
              <a:t>a	</a:t>
            </a:r>
            <a:r>
              <a:rPr sz="2800" spc="-5" dirty="0">
                <a:latin typeface="Times New Roman"/>
                <a:cs typeface="Times New Roman"/>
              </a:rPr>
              <a:t>soluble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initiator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  pure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monomer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</a:t>
            </a:r>
            <a:r>
              <a:rPr sz="2800" b="1" dirty="0">
                <a:latin typeface="Times New Roman"/>
                <a:cs typeface="Times New Roman"/>
              </a:rPr>
              <a:t>in </a:t>
            </a:r>
            <a:r>
              <a:rPr sz="2800" b="1" spc="-5" dirty="0">
                <a:latin typeface="Times New Roman"/>
                <a:cs typeface="Times New Roman"/>
              </a:rPr>
              <a:t>liquid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state</a:t>
            </a:r>
            <a:r>
              <a:rPr sz="2800" dirty="0"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3389629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 smtClean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319270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248909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 smtClean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6177279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 smtClean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8990" y="3338829"/>
            <a:ext cx="7793990" cy="323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100"/>
              </a:spcBef>
              <a:tabLst>
                <a:tab pos="822325" algn="l"/>
                <a:tab pos="2185035" algn="l"/>
                <a:tab pos="2680970" algn="l"/>
                <a:tab pos="4401820" algn="l"/>
                <a:tab pos="5784850" algn="l"/>
                <a:tab pos="6317615" algn="l"/>
                <a:tab pos="7501255" algn="l"/>
              </a:tabLst>
            </a:pP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e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ix</a:t>
            </a:r>
            <a:r>
              <a:rPr sz="2800" spc="10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	is	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tly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	&amp;	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	to 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polymerization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temperature.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944880" algn="l"/>
                <a:tab pos="1564005" algn="l"/>
                <a:tab pos="2893695" algn="l"/>
                <a:tab pos="3917315" algn="l"/>
                <a:tab pos="5150485" algn="l"/>
                <a:tab pos="5572760" algn="l"/>
                <a:tab pos="6864984" algn="l"/>
                <a:tab pos="7345045" algn="l"/>
              </a:tabLst>
            </a:pP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	t</a:t>
            </a:r>
            <a:r>
              <a:rPr sz="2800" spc="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e	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ac</a:t>
            </a:r>
            <a:r>
              <a:rPr sz="2800" dirty="0">
                <a:latin typeface="Times New Roman"/>
                <a:cs typeface="Times New Roman"/>
              </a:rPr>
              <a:t>tion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	heating	is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ped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	t</a:t>
            </a:r>
            <a:r>
              <a:rPr sz="2800" spc="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e  </a:t>
            </a:r>
            <a:r>
              <a:rPr sz="2800" spc="-5" dirty="0">
                <a:latin typeface="Times New Roman"/>
                <a:cs typeface="Times New Roman"/>
              </a:rPr>
              <a:t>reaction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5" dirty="0">
                <a:latin typeface="Times New Roman"/>
                <a:cs typeface="Times New Roman"/>
              </a:rPr>
              <a:t> exothermic.</a:t>
            </a:r>
            <a:endParaRPr sz="2800" dirty="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spcBef>
                <a:spcPts val="600"/>
              </a:spcBef>
              <a:tabLst>
                <a:tab pos="534225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heat </a:t>
            </a:r>
            <a:r>
              <a:rPr sz="2800" spc="-5" dirty="0">
                <a:latin typeface="Times New Roman"/>
                <a:cs typeface="Times New Roman"/>
              </a:rPr>
              <a:t>generated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dissipated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	</a:t>
            </a:r>
            <a:r>
              <a:rPr sz="2800" spc="-5" dirty="0">
                <a:latin typeface="Times New Roman"/>
                <a:cs typeface="Times New Roman"/>
              </a:rPr>
              <a:t>circulating </a:t>
            </a:r>
            <a:r>
              <a:rPr sz="2800" spc="-10" dirty="0">
                <a:latin typeface="Times New Roman"/>
                <a:cs typeface="Times New Roman"/>
              </a:rPr>
              <a:t>water  </a:t>
            </a:r>
            <a:r>
              <a:rPr sz="2800" spc="-5" dirty="0">
                <a:latin typeface="Times New Roman"/>
                <a:cs typeface="Times New Roman"/>
              </a:rPr>
              <a:t>jacket.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800" spc="-25" dirty="0">
                <a:latin typeface="Times New Roman"/>
                <a:cs typeface="Times New Roman"/>
              </a:rPr>
              <a:t>Viscosity </a:t>
            </a:r>
            <a:r>
              <a:rPr sz="2800" spc="-5" dirty="0">
                <a:latin typeface="Times New Roman"/>
                <a:cs typeface="Times New Roman"/>
              </a:rPr>
              <a:t>increases dramatically </a:t>
            </a:r>
            <a:r>
              <a:rPr sz="2800" dirty="0">
                <a:latin typeface="Times New Roman"/>
                <a:cs typeface="Times New Roman"/>
              </a:rPr>
              <a:t>during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conversion.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0"/>
            <a:ext cx="52609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/>
              <a:t>BULK</a:t>
            </a:r>
            <a:r>
              <a:rPr sz="3200" b="1" spc="-35" dirty="0"/>
              <a:t> </a:t>
            </a:r>
            <a:r>
              <a:rPr sz="3200" b="1" spc="-5" dirty="0"/>
              <a:t>POLYMERIZATION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742696" y="1130300"/>
            <a:ext cx="8093075" cy="223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9685" indent="-273050" algn="just">
              <a:lnSpc>
                <a:spcPct val="100000"/>
              </a:lnSpc>
              <a:spcBef>
                <a:spcPts val="100"/>
              </a:spcBef>
              <a:buClr>
                <a:srgbClr val="FD8536"/>
              </a:buClr>
              <a:buSzPct val="69642"/>
              <a:buFont typeface="Arial"/>
              <a:buChar char="•"/>
              <a:tabLst>
                <a:tab pos="29845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method </a:t>
            </a:r>
            <a:r>
              <a:rPr sz="2800" dirty="0">
                <a:latin typeface="Times New Roman"/>
                <a:cs typeface="Times New Roman"/>
              </a:rPr>
              <a:t>is used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polymerization </a:t>
            </a:r>
            <a:r>
              <a:rPr sz="2800" dirty="0">
                <a:latin typeface="Times New Roman"/>
                <a:cs typeface="Times New Roman"/>
              </a:rPr>
              <a:t>of liquid  </a:t>
            </a:r>
            <a:r>
              <a:rPr sz="2800" spc="-5" dirty="0">
                <a:latin typeface="Times New Roman"/>
                <a:cs typeface="Times New Roman"/>
              </a:rPr>
              <a:t>state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monomers.</a:t>
            </a:r>
            <a:endParaRPr sz="2800" dirty="0">
              <a:latin typeface="Times New Roman"/>
              <a:cs typeface="Times New Roman"/>
            </a:endParaRPr>
          </a:p>
          <a:p>
            <a:pPr marL="298450" marR="17780" indent="-273050" algn="just">
              <a:lnSpc>
                <a:spcPct val="99900"/>
              </a:lnSpc>
              <a:spcBef>
                <a:spcPts val="600"/>
              </a:spcBef>
              <a:buClr>
                <a:srgbClr val="FD8536"/>
              </a:buClr>
              <a:buSzPct val="69642"/>
              <a:buFont typeface="Arial"/>
              <a:buChar char="•"/>
              <a:tabLst>
                <a:tab pos="298450" algn="l"/>
              </a:tabLst>
            </a:pPr>
            <a:r>
              <a:rPr sz="2800" spc="-5" dirty="0">
                <a:latin typeface="Times New Roman"/>
                <a:cs typeface="Times New Roman"/>
              </a:rPr>
              <a:t>It </a:t>
            </a:r>
            <a:r>
              <a:rPr sz="2800" dirty="0">
                <a:latin typeface="Times New Roman"/>
                <a:cs typeface="Times New Roman"/>
              </a:rPr>
              <a:t>is usually </a:t>
            </a:r>
            <a:r>
              <a:rPr sz="2800" spc="-5" dirty="0">
                <a:latin typeface="Times New Roman"/>
                <a:cs typeface="Times New Roman"/>
              </a:rPr>
              <a:t>adopted </a:t>
            </a:r>
            <a:r>
              <a:rPr sz="2800" dirty="0">
                <a:latin typeface="Times New Roman"/>
                <a:cs typeface="Times New Roman"/>
              </a:rPr>
              <a:t>to produce polystyrene,  polyvinyl </a:t>
            </a:r>
            <a:r>
              <a:rPr sz="2800" spc="-5" dirty="0">
                <a:latin typeface="Times New Roman"/>
                <a:cs typeface="Times New Roman"/>
              </a:rPr>
              <a:t>chloride, polymethyl methacrylate and </a:t>
            </a:r>
            <a:r>
              <a:rPr sz="2800" dirty="0">
                <a:latin typeface="Times New Roman"/>
                <a:cs typeface="Times New Roman"/>
              </a:rPr>
              <a:t>low  </a:t>
            </a:r>
            <a:r>
              <a:rPr sz="2800" spc="-5" dirty="0">
                <a:latin typeface="Times New Roman"/>
                <a:cs typeface="Times New Roman"/>
              </a:rPr>
              <a:t>density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polyethylene.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1981200" y="3733800"/>
            <a:ext cx="6053975" cy="2769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09" y="762974"/>
            <a:ext cx="3981450" cy="424475"/>
          </a:xfrm>
          <a:prstGeom prst="rect">
            <a:avLst/>
          </a:prstGeom>
          <a:solidFill>
            <a:srgbClr val="FD8536"/>
          </a:solidFill>
        </p:spPr>
        <p:txBody>
          <a:bodyPr vert="horz" wrap="square" lIns="0" tIns="115570" rIns="0" bIns="0" rtlCol="0">
            <a:spAutoFit/>
          </a:bodyPr>
          <a:lstStyle/>
          <a:p>
            <a:pPr marL="90805" algn="ctr">
              <a:lnSpc>
                <a:spcPct val="100000"/>
              </a:lnSpc>
              <a:spcBef>
                <a:spcPts val="910"/>
              </a:spcBef>
            </a:pPr>
            <a:r>
              <a:rPr sz="2000" b="1" spc="-5" dirty="0">
                <a:solidFill>
                  <a:srgbClr val="000000"/>
                </a:solidFill>
                <a:latin typeface="Century Schoolbook"/>
                <a:cs typeface="Century Schoolbook"/>
              </a:rPr>
              <a:t>Advantages</a:t>
            </a:r>
            <a:endParaRPr sz="2000" dirty="0">
              <a:latin typeface="Century Schoolbook"/>
              <a:cs typeface="Century School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600200"/>
            <a:ext cx="350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The system is simple and</a:t>
            </a:r>
            <a:br>
              <a:rPr lang="en-US" dirty="0"/>
            </a:br>
            <a:r>
              <a:rPr lang="en-US" dirty="0"/>
              <a:t>requires thermal insulation.</a:t>
            </a:r>
            <a:br>
              <a:rPr lang="en-US" dirty="0"/>
            </a:br>
            <a:r>
              <a:rPr lang="en-US" dirty="0" smtClean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polymer is obtained pure.</a:t>
            </a:r>
            <a:br>
              <a:rPr lang="en-US" dirty="0"/>
            </a:b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Large castings may </a:t>
            </a:r>
            <a:r>
              <a:rPr lang="en-US" dirty="0" smtClean="0"/>
              <a:t>be prepared </a:t>
            </a:r>
            <a:r>
              <a:rPr lang="en-US" dirty="0"/>
              <a:t>directly.</a:t>
            </a:r>
            <a:br>
              <a:rPr lang="en-US" dirty="0"/>
            </a:b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Molecular </a:t>
            </a:r>
            <a:r>
              <a:rPr lang="en-US" dirty="0"/>
              <a:t>weight</a:t>
            </a:r>
            <a:br>
              <a:rPr lang="en-US" dirty="0"/>
            </a:br>
            <a:r>
              <a:rPr lang="en-US" dirty="0"/>
              <a:t>distribution can be easily</a:t>
            </a:r>
            <a:br>
              <a:rPr lang="en-US" dirty="0"/>
            </a:br>
            <a:r>
              <a:rPr lang="en-US" dirty="0"/>
              <a:t>changed with the use of a</a:t>
            </a:r>
            <a:br>
              <a:rPr lang="en-US" dirty="0"/>
            </a:br>
            <a:r>
              <a:rPr lang="en-US" dirty="0"/>
              <a:t>chain transfer agent.</a:t>
            </a:r>
            <a:br>
              <a:rPr lang="en-US" dirty="0"/>
            </a:br>
            <a:endParaRPr lang="en-IN" dirty="0"/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4724400" y="733765"/>
            <a:ext cx="3981450" cy="424475"/>
          </a:xfrm>
          <a:prstGeom prst="rect">
            <a:avLst/>
          </a:prstGeom>
          <a:solidFill>
            <a:srgbClr val="FD8536"/>
          </a:solidFill>
        </p:spPr>
        <p:txBody>
          <a:bodyPr vert="horz" wrap="square" lIns="0" tIns="11557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0805" algn="ctr">
              <a:spcBef>
                <a:spcPts val="910"/>
              </a:spcBef>
            </a:pPr>
            <a:r>
              <a:rPr lang="en-IN" sz="2000" b="1" spc="-5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Disadvantages</a:t>
            </a:r>
            <a:endParaRPr lang="en-IN" sz="2000" dirty="0">
              <a:latin typeface="Century Schoolbook"/>
              <a:cs typeface="Century Schoolboo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160629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Heat transfer and mixing</a:t>
            </a:r>
            <a:br>
              <a:rPr lang="en-US" dirty="0" smtClean="0"/>
            </a:br>
            <a:r>
              <a:rPr lang="en-US" dirty="0" smtClean="0"/>
              <a:t>become difficult as the viscosity of reaction mass increases.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Highly exothermic.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The polymerization is obtained with a broad molecular weight distribution due to the high viscosity and lack of good heat transfer.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Very low molecular weights</a:t>
            </a:r>
            <a:br>
              <a:rPr lang="en-US" dirty="0" smtClean="0"/>
            </a:br>
            <a:r>
              <a:rPr lang="en-US" dirty="0" smtClean="0"/>
              <a:t>are obtained. </a:t>
            </a:r>
            <a:br>
              <a:rPr lang="en-US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868" y="437072"/>
            <a:ext cx="76949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2. </a:t>
            </a:r>
            <a:r>
              <a:rPr sz="3200" b="1" spc="-5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SOLUTION</a:t>
            </a:r>
            <a:r>
              <a:rPr sz="3200" b="1" spc="-30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POLYMERIZATION</a:t>
            </a:r>
            <a:endParaRPr sz="3200" dirty="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670" y="1325879"/>
            <a:ext cx="8363584" cy="400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0" marR="45720" indent="-285750">
              <a:lnSpc>
                <a:spcPct val="110100"/>
              </a:lnSpc>
              <a:spcBef>
                <a:spcPts val="100"/>
              </a:spcBef>
              <a:tabLst>
                <a:tab pos="1525270" algn="l"/>
                <a:tab pos="3837940" algn="l"/>
                <a:tab pos="4452620" algn="l"/>
                <a:tab pos="5405755" algn="l"/>
                <a:tab pos="7876540" algn="l"/>
              </a:tabLst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22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	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sadvan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age</a:t>
            </a:r>
            <a:r>
              <a:rPr sz="2800" dirty="0">
                <a:latin typeface="Times New Roman"/>
                <a:cs typeface="Times New Roman"/>
              </a:rPr>
              <a:t>s	of	b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lk	p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5" dirty="0">
                <a:latin typeface="Times New Roman"/>
                <a:cs typeface="Times New Roman"/>
              </a:rPr>
              <a:t>y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za</a:t>
            </a:r>
            <a:r>
              <a:rPr sz="2800" dirty="0">
                <a:latin typeface="Times New Roman"/>
                <a:cs typeface="Times New Roman"/>
              </a:rPr>
              <a:t>tion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  </a:t>
            </a:r>
            <a:r>
              <a:rPr sz="2800" spc="-5" dirty="0">
                <a:latin typeface="Times New Roman"/>
                <a:cs typeface="Times New Roman"/>
              </a:rPr>
              <a:t>eliminated </a:t>
            </a:r>
            <a:r>
              <a:rPr sz="2800" dirty="0">
                <a:latin typeface="Times New Roman"/>
                <a:cs typeface="Times New Roman"/>
              </a:rPr>
              <a:t>in solution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polymerization.</a:t>
            </a:r>
            <a:endParaRPr sz="2800">
              <a:latin typeface="Times New Roman"/>
              <a:cs typeface="Times New Roman"/>
            </a:endParaRPr>
          </a:p>
          <a:p>
            <a:pPr marL="400050" marR="46355" indent="-285750">
              <a:lnSpc>
                <a:spcPct val="109800"/>
              </a:lnSpc>
              <a:spcBef>
                <a:spcPts val="600"/>
              </a:spcBef>
              <a:tabLst>
                <a:tab pos="2002789" algn="l"/>
                <a:tab pos="2997835" algn="l"/>
                <a:tab pos="3832860" algn="l"/>
                <a:tab pos="5162550" algn="l"/>
                <a:tab pos="6710680" algn="l"/>
                <a:tab pos="7190740" algn="l"/>
              </a:tabLst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22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lo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g	</a:t>
            </a:r>
            <a:r>
              <a:rPr sz="2800" spc="-15" dirty="0">
                <a:latin typeface="Times New Roman"/>
                <a:cs typeface="Times New Roman"/>
              </a:rPr>
              <a:t>w</a:t>
            </a:r>
            <a:r>
              <a:rPr sz="2800" dirty="0">
                <a:latin typeface="Times New Roman"/>
                <a:cs typeface="Times New Roman"/>
              </a:rPr>
              <a:t>ith	i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iti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	d</a:t>
            </a:r>
            <a:r>
              <a:rPr sz="2800" spc="1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sso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5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	in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lvent,  </a:t>
            </a:r>
            <a:r>
              <a:rPr sz="2800" spc="-10" dirty="0">
                <a:latin typeface="Times New Roman"/>
                <a:cs typeface="Times New Roman"/>
              </a:rPr>
              <a:t>formed </a:t>
            </a:r>
            <a:r>
              <a:rPr sz="2800" spc="-5" dirty="0">
                <a:latin typeface="Times New Roman"/>
                <a:cs typeface="Times New Roman"/>
              </a:rPr>
              <a:t>polymer stays dissolved.</a:t>
            </a:r>
            <a:endParaRPr sz="2800">
              <a:latin typeface="Times New Roman"/>
              <a:cs typeface="Times New Roman"/>
            </a:endParaRPr>
          </a:p>
          <a:p>
            <a:pPr marL="400050" marR="43180" indent="-285750">
              <a:lnSpc>
                <a:spcPct val="110100"/>
              </a:lnSpc>
              <a:spcBef>
                <a:spcPts val="590"/>
              </a:spcBef>
              <a:tabLst>
                <a:tab pos="1112520" algn="l"/>
                <a:tab pos="2378075" algn="l"/>
                <a:tab pos="2776220" algn="l"/>
                <a:tab pos="3550285" algn="l"/>
                <a:tab pos="3967479" algn="l"/>
                <a:tab pos="6181725" algn="l"/>
                <a:tab pos="8035925" algn="l"/>
              </a:tabLst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22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he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5" dirty="0">
                <a:latin typeface="Times New Roman"/>
                <a:cs typeface="Times New Roman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tu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	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	kept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t	p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5" dirty="0">
                <a:latin typeface="Times New Roman"/>
                <a:cs typeface="Times New Roman"/>
              </a:rPr>
              <a:t>y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ri</a:t>
            </a:r>
            <a:r>
              <a:rPr sz="2800" spc="-15" dirty="0">
                <a:latin typeface="Times New Roman"/>
                <a:cs typeface="Times New Roman"/>
              </a:rPr>
              <a:t>z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ion	t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pe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	&amp;  </a:t>
            </a:r>
            <a:r>
              <a:rPr sz="2800" spc="-5" dirty="0">
                <a:latin typeface="Times New Roman"/>
                <a:cs typeface="Times New Roman"/>
              </a:rPr>
              <a:t>constantly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agitated.</a:t>
            </a:r>
            <a:endParaRPr sz="2800">
              <a:latin typeface="Times New Roman"/>
              <a:cs typeface="Times New Roman"/>
            </a:endParaRPr>
          </a:p>
          <a:p>
            <a:pPr marL="400050" marR="48260" indent="-285750">
              <a:lnSpc>
                <a:spcPct val="109800"/>
              </a:lnSpc>
              <a:spcBef>
                <a:spcPts val="60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Depending </a:t>
            </a:r>
            <a:r>
              <a:rPr sz="2800" dirty="0">
                <a:latin typeface="Times New Roman"/>
                <a:cs typeface="Times New Roman"/>
              </a:rPr>
              <a:t>on </a:t>
            </a:r>
            <a:r>
              <a:rPr sz="2800" spc="-5" dirty="0">
                <a:latin typeface="Times New Roman"/>
                <a:cs typeface="Times New Roman"/>
              </a:rPr>
              <a:t>concentration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monomer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viscosity  </a:t>
            </a:r>
            <a:r>
              <a:rPr sz="2800" dirty="0">
                <a:latin typeface="Times New Roman"/>
                <a:cs typeface="Times New Roman"/>
              </a:rPr>
              <a:t>of solution does not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increase.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869" y="429259"/>
            <a:ext cx="67195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SOLUTION</a:t>
            </a:r>
            <a:r>
              <a:rPr sz="3200" b="1" spc="-30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POLYMERIZATION</a:t>
            </a:r>
            <a:endParaRPr sz="32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870" y="1325879"/>
            <a:ext cx="8270240" cy="3462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30480" indent="-285750" algn="just">
              <a:lnSpc>
                <a:spcPct val="110000"/>
              </a:lnSpc>
              <a:spcBef>
                <a:spcPts val="10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After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reaction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25" dirty="0">
                <a:latin typeface="Times New Roman"/>
                <a:cs typeface="Times New Roman"/>
              </a:rPr>
              <a:t>over,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polymer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used as such  </a:t>
            </a:r>
            <a:r>
              <a:rPr sz="2800" dirty="0">
                <a:latin typeface="Times New Roman"/>
                <a:cs typeface="Times New Roman"/>
              </a:rPr>
              <a:t>in the form of </a:t>
            </a:r>
            <a:r>
              <a:rPr sz="2800" spc="-5" dirty="0">
                <a:latin typeface="Times New Roman"/>
                <a:cs typeface="Times New Roman"/>
              </a:rPr>
              <a:t>polymer </a:t>
            </a:r>
            <a:r>
              <a:rPr sz="2800" dirty="0">
                <a:latin typeface="Times New Roman"/>
                <a:cs typeface="Times New Roman"/>
              </a:rPr>
              <a:t>solution or the </a:t>
            </a:r>
            <a:r>
              <a:rPr sz="2800" spc="-5" dirty="0">
                <a:latin typeface="Times New Roman"/>
                <a:cs typeface="Times New Roman"/>
              </a:rPr>
              <a:t>polymer </a:t>
            </a:r>
            <a:r>
              <a:rPr sz="2800" dirty="0">
                <a:latin typeface="Times New Roman"/>
                <a:cs typeface="Times New Roman"/>
              </a:rPr>
              <a:t>is  </a:t>
            </a:r>
            <a:r>
              <a:rPr sz="2800" spc="-5" dirty="0">
                <a:latin typeface="Times New Roman"/>
                <a:cs typeface="Times New Roman"/>
              </a:rPr>
              <a:t>isolated </a:t>
            </a:r>
            <a:r>
              <a:rPr sz="2800" dirty="0">
                <a:latin typeface="Times New Roman"/>
                <a:cs typeface="Times New Roman"/>
              </a:rPr>
              <a:t>by </a:t>
            </a:r>
            <a:r>
              <a:rPr sz="2800" spc="-5" dirty="0">
                <a:latin typeface="Times New Roman"/>
                <a:cs typeface="Times New Roman"/>
              </a:rPr>
              <a:t>evaporating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solvent.</a:t>
            </a:r>
            <a:endParaRPr sz="2800">
              <a:latin typeface="Times New Roman"/>
              <a:cs typeface="Times New Roman"/>
            </a:endParaRPr>
          </a:p>
          <a:p>
            <a:pPr marL="38100" algn="just">
              <a:lnSpc>
                <a:spcPct val="100000"/>
              </a:lnSpc>
              <a:spcBef>
                <a:spcPts val="930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44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Polymer so </a:t>
            </a:r>
            <a:r>
              <a:rPr sz="2800" spc="-10" dirty="0">
                <a:latin typeface="Times New Roman"/>
                <a:cs typeface="Times New Roman"/>
              </a:rPr>
              <a:t>formed 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used for </a:t>
            </a:r>
            <a:r>
              <a:rPr sz="2800" spc="-10" dirty="0">
                <a:latin typeface="Times New Roman"/>
                <a:cs typeface="Times New Roman"/>
              </a:rPr>
              <a:t>surface </a:t>
            </a:r>
            <a:r>
              <a:rPr sz="2800" spc="-5" dirty="0">
                <a:latin typeface="Times New Roman"/>
                <a:cs typeface="Times New Roman"/>
              </a:rPr>
              <a:t>coating.</a:t>
            </a:r>
            <a:endParaRPr sz="2800">
              <a:latin typeface="Times New Roman"/>
              <a:cs typeface="Times New Roman"/>
            </a:endParaRPr>
          </a:p>
          <a:p>
            <a:pPr marL="323850" marR="31115" indent="-285750" algn="just">
              <a:lnSpc>
                <a:spcPct val="110000"/>
              </a:lnSpc>
              <a:spcBef>
                <a:spcPts val="595"/>
              </a:spcBef>
            </a:pPr>
            <a:r>
              <a:rPr sz="2925" spc="1897" baseline="15669" dirty="0">
                <a:solidFill>
                  <a:srgbClr val="FD8536"/>
                </a:solidFill>
                <a:latin typeface="Symbol"/>
                <a:cs typeface="Symbol"/>
              </a:rPr>
              <a:t></a:t>
            </a:r>
            <a:r>
              <a:rPr sz="2925" spc="1897" baseline="15669" dirty="0">
                <a:solidFill>
                  <a:srgbClr val="FD853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used for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production </a:t>
            </a:r>
            <a:r>
              <a:rPr sz="2800" dirty="0">
                <a:latin typeface="Times New Roman"/>
                <a:cs typeface="Times New Roman"/>
              </a:rPr>
              <a:t>of Polyacrylonitrile,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PVC,  </a:t>
            </a:r>
            <a:r>
              <a:rPr sz="2800" spc="-5" dirty="0">
                <a:latin typeface="Times New Roman"/>
                <a:cs typeface="Times New Roman"/>
              </a:rPr>
              <a:t>Polyacrylic acid, Polyacrylamide, </a:t>
            </a:r>
            <a:r>
              <a:rPr sz="2800" dirty="0">
                <a:latin typeface="Times New Roman"/>
                <a:cs typeface="Times New Roman"/>
              </a:rPr>
              <a:t>Polyvinyl </a:t>
            </a:r>
            <a:r>
              <a:rPr sz="2800" spc="-5" dirty="0">
                <a:latin typeface="Times New Roman"/>
                <a:cs typeface="Times New Roman"/>
              </a:rPr>
              <a:t>alcohol,  </a:t>
            </a:r>
            <a:r>
              <a:rPr sz="2800" spc="-10" dirty="0">
                <a:latin typeface="Times New Roman"/>
                <a:cs typeface="Times New Roman"/>
              </a:rPr>
              <a:t>PMMA, </a:t>
            </a:r>
            <a:r>
              <a:rPr sz="2800" spc="-5" dirty="0">
                <a:latin typeface="Times New Roman"/>
                <a:cs typeface="Times New Roman"/>
              </a:rPr>
              <a:t>Polybutadiene,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219200"/>
            <a:ext cx="87630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29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985520"/>
            <a:ext cx="8219440" cy="12382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85750" marR="5080" indent="-273050" algn="just">
              <a:lnSpc>
                <a:spcPct val="92100"/>
              </a:lnSpc>
              <a:spcBef>
                <a:spcPts val="365"/>
              </a:spcBef>
              <a:buClr>
                <a:srgbClr val="FD8536"/>
              </a:buClr>
              <a:buSzPct val="69642"/>
              <a:buFont typeface="Arial"/>
              <a:buChar char="•"/>
              <a:tabLst>
                <a:tab pos="28575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solvent </a:t>
            </a:r>
            <a:r>
              <a:rPr sz="2800" spc="-5" dirty="0">
                <a:latin typeface="Times New Roman"/>
                <a:cs typeface="Times New Roman"/>
              </a:rPr>
              <a:t>acts as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diluent </a:t>
            </a:r>
            <a:r>
              <a:rPr sz="2800" dirty="0">
                <a:latin typeface="Times New Roman"/>
                <a:cs typeface="Times New Roman"/>
              </a:rPr>
              <a:t>&amp; helps in </a:t>
            </a:r>
            <a:r>
              <a:rPr sz="2800" spc="-5" dirty="0">
                <a:latin typeface="Times New Roman"/>
                <a:cs typeface="Times New Roman"/>
              </a:rPr>
              <a:t>facilitating  </a:t>
            </a:r>
            <a:r>
              <a:rPr sz="2800" dirty="0">
                <a:latin typeface="Times New Roman"/>
                <a:cs typeface="Times New Roman"/>
              </a:rPr>
              <a:t>continuous </a:t>
            </a:r>
            <a:r>
              <a:rPr sz="2800" spc="-5" dirty="0">
                <a:latin typeface="Times New Roman"/>
                <a:cs typeface="Times New Roman"/>
              </a:rPr>
              <a:t>transfer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heat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polymerization.  Therefore temperature control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easy.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313939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3177539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4039870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>
                <a:solidFill>
                  <a:srgbClr val="FD8536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590" y="2241550"/>
            <a:ext cx="7943850" cy="21780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715">
              <a:lnSpc>
                <a:spcPts val="3100"/>
              </a:lnSpc>
              <a:spcBef>
                <a:spcPts val="420"/>
              </a:spcBef>
              <a:tabLst>
                <a:tab pos="747395" algn="l"/>
                <a:tab pos="1957705" algn="l"/>
                <a:tab pos="3069590" algn="l"/>
                <a:tab pos="3883025" algn="l"/>
                <a:tab pos="5094605" algn="l"/>
                <a:tab pos="5573395" algn="l"/>
                <a:tab pos="5953760" algn="l"/>
                <a:tab pos="7494270" algn="l"/>
              </a:tabLst>
            </a:pP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he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5" dirty="0">
                <a:latin typeface="Times New Roman"/>
                <a:cs typeface="Times New Roman"/>
              </a:rPr>
              <a:t>v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llo</a:t>
            </a:r>
            <a:r>
              <a:rPr sz="2800" spc="-5" dirty="0">
                <a:latin typeface="Times New Roman"/>
                <a:cs typeface="Times New Roman"/>
              </a:rPr>
              <a:t>w</a:t>
            </a:r>
            <a:r>
              <a:rPr sz="2800" dirty="0">
                <a:latin typeface="Times New Roman"/>
                <a:cs typeface="Times New Roman"/>
              </a:rPr>
              <a:t>s	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y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ti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g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	it	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as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	the  </a:t>
            </a:r>
            <a:r>
              <a:rPr sz="2800" spc="-5" dirty="0">
                <a:latin typeface="Times New Roman"/>
                <a:cs typeface="Times New Roman"/>
              </a:rPr>
              <a:t>viscosity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reaction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mixture.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090"/>
              </a:lnSpc>
              <a:spcBef>
                <a:spcPts val="605"/>
              </a:spcBef>
            </a:pPr>
            <a:r>
              <a:rPr sz="2800" spc="-5" dirty="0">
                <a:latin typeface="Times New Roman"/>
                <a:cs typeface="Times New Roman"/>
              </a:rPr>
              <a:t>Solvent also facilitates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ease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removal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polymer  from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reactor.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2800" spc="-5" dirty="0">
                <a:latin typeface="Times New Roman"/>
                <a:cs typeface="Times New Roman"/>
              </a:rPr>
              <a:t>Viscosity </a:t>
            </a:r>
            <a:r>
              <a:rPr sz="2800" dirty="0">
                <a:latin typeface="Times New Roman"/>
                <a:cs typeface="Times New Roman"/>
              </a:rPr>
              <a:t>build up is </a:t>
            </a:r>
            <a:r>
              <a:rPr sz="2800" spc="-5" dirty="0">
                <a:latin typeface="Times New Roman"/>
                <a:cs typeface="Times New Roman"/>
              </a:rPr>
              <a:t>negligible.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7809" y="166370"/>
            <a:ext cx="3981450" cy="5791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3200" b="1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Advantages</a:t>
            </a:r>
            <a:endParaRPr sz="32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49</TotalTime>
  <Words>893</Words>
  <Application>Microsoft Office PowerPoint</Application>
  <PresentationFormat>On-screen Show (4:3)</PresentationFormat>
  <Paragraphs>138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Elemental</vt:lpstr>
      <vt:lpstr>UNIT – 5 POLYMERIZATION  TECHNIQUES</vt:lpstr>
      <vt:lpstr>POLYMERIZATION TECHNIQUES</vt:lpstr>
      <vt:lpstr>1. BULK POLYMERIZATION</vt:lpstr>
      <vt:lpstr>BULK POLYMERIZATION</vt:lpstr>
      <vt:lpstr>Advantages</vt:lpstr>
      <vt:lpstr>2. SOLUTION POLYMERIZATION</vt:lpstr>
      <vt:lpstr>SOLUTION POLYMERIZATION</vt:lpstr>
      <vt:lpstr>PowerPoint Presentation</vt:lpstr>
      <vt:lpstr>Advantages</vt:lpstr>
      <vt:lpstr>Disadvantages</vt:lpstr>
      <vt:lpstr>3. SUSPENSION POLYMERIZATION</vt:lpstr>
      <vt:lpstr>SUSPENSION POLYMERIZATION</vt:lpstr>
      <vt:lpstr>SUSPENSION POLYMERIZATION</vt:lpstr>
      <vt:lpstr>SUSPENSION POLYMERIZATION</vt:lpstr>
      <vt:lpstr>Advantages</vt:lpstr>
      <vt:lpstr>Disadvantages</vt:lpstr>
      <vt:lpstr>4. EMULSION POLYMERIZATION</vt:lpstr>
      <vt:lpstr>PowerPoint Presentation</vt:lpstr>
      <vt:lpstr>EMULSION POLYMERIZATION</vt:lpstr>
      <vt:lpstr>EMULSION POLYMERIZATION</vt:lpstr>
      <vt:lpstr>EMULSION POLYMERIZATION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POLYMERIZATION  TECHNIQUES</dc:title>
  <dc:creator>sudha</dc:creator>
  <cp:lastModifiedBy>sudha</cp:lastModifiedBy>
  <cp:revision>11</cp:revision>
  <dcterms:created xsi:type="dcterms:W3CDTF">2020-04-29T00:22:37Z</dcterms:created>
  <dcterms:modified xsi:type="dcterms:W3CDTF">2020-05-01T18:31:41Z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2014-10-03T00:00:00Z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2020-04-29T00:00:00Z</vt:filetime>
  </property>
</Properties>
</file>