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73" r:id="rId6"/>
    <p:sldId id="260" r:id="rId7"/>
    <p:sldId id="261" r:id="rId8"/>
    <p:sldId id="262" r:id="rId9"/>
    <p:sldId id="279" r:id="rId10"/>
    <p:sldId id="278" r:id="rId11"/>
    <p:sldId id="280" r:id="rId12"/>
    <p:sldId id="281" r:id="rId13"/>
    <p:sldId id="266" r:id="rId14"/>
    <p:sldId id="267" r:id="rId15"/>
    <p:sldId id="268" r:id="rId16"/>
    <p:sldId id="269" r:id="rId17"/>
    <p:sldId id="264" r:id="rId18"/>
    <p:sldId id="265" r:id="rId19"/>
    <p:sldId id="291" r:id="rId20"/>
    <p:sldId id="270" r:id="rId21"/>
    <p:sldId id="272" r:id="rId22"/>
    <p:sldId id="292" r:id="rId23"/>
    <p:sldId id="293" r:id="rId24"/>
    <p:sldId id="294" r:id="rId25"/>
    <p:sldId id="295" r:id="rId26"/>
    <p:sldId id="296" r:id="rId27"/>
    <p:sldId id="271" r:id="rId28"/>
    <p:sldId id="274" r:id="rId29"/>
    <p:sldId id="275" r:id="rId30"/>
    <p:sldId id="277" r:id="rId31"/>
    <p:sldId id="283" r:id="rId32"/>
    <p:sldId id="284" r:id="rId33"/>
    <p:sldId id="285" r:id="rId34"/>
    <p:sldId id="286" r:id="rId35"/>
    <p:sldId id="287" r:id="rId36"/>
    <p:sldId id="288" r:id="rId37"/>
    <p:sldId id="289" r:id="rId38"/>
    <p:sldId id="282" r:id="rId39"/>
    <p:sldId id="297" r:id="rId40"/>
    <p:sldId id="298" r:id="rId41"/>
    <p:sldId id="299" r:id="rId42"/>
    <p:sldId id="300" r:id="rId43"/>
    <p:sldId id="304" r:id="rId44"/>
    <p:sldId id="301" r:id="rId45"/>
    <p:sldId id="302" r:id="rId46"/>
    <p:sldId id="303" r:id="rId47"/>
    <p:sldId id="305" r:id="rId48"/>
    <p:sldId id="306" r:id="rId49"/>
    <p:sldId id="307"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66A4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E5A74-0D63-439A-8520-A7FFDEC98F85}" type="datetimeFigureOut">
              <a:rPr lang="en-IN" smtClean="0"/>
              <a:t>16-10-2020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1E36A-8C0C-4ADE-ABFA-10DD0BA56996}" type="slidenum">
              <a:rPr lang="en-IN" smtClean="0"/>
              <a:t>‹#›</a:t>
            </a:fld>
            <a:endParaRPr lang="en-IN"/>
          </a:p>
        </p:txBody>
      </p:sp>
    </p:spTree>
    <p:extLst>
      <p:ext uri="{BB962C8B-B14F-4D97-AF65-F5344CB8AC3E}">
        <p14:creationId xmlns:p14="http://schemas.microsoft.com/office/powerpoint/2010/main" val="1854144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E01E36A-8C0C-4ADE-ABFA-10DD0BA56996}" type="slidenum">
              <a:rPr lang="en-IN" smtClean="0"/>
              <a:t>27</a:t>
            </a:fld>
            <a:endParaRPr lang="en-IN"/>
          </a:p>
        </p:txBody>
      </p:sp>
    </p:spTree>
    <p:extLst>
      <p:ext uri="{BB962C8B-B14F-4D97-AF65-F5344CB8AC3E}">
        <p14:creationId xmlns:p14="http://schemas.microsoft.com/office/powerpoint/2010/main" val="1062199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E01E36A-8C0C-4ADE-ABFA-10DD0BA56996}" type="slidenum">
              <a:rPr lang="en-IN" smtClean="0"/>
              <a:t>42</a:t>
            </a:fld>
            <a:endParaRPr lang="en-IN"/>
          </a:p>
        </p:txBody>
      </p:sp>
    </p:spTree>
    <p:extLst>
      <p:ext uri="{BB962C8B-B14F-4D97-AF65-F5344CB8AC3E}">
        <p14:creationId xmlns:p14="http://schemas.microsoft.com/office/powerpoint/2010/main" val="974818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67DBB48-4CA2-40CD-8625-2513E984CCC2}"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2741323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7DBB48-4CA2-40CD-8625-2513E984CCC2}"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116230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7DBB48-4CA2-40CD-8625-2513E984CCC2}"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3315601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7DBB48-4CA2-40CD-8625-2513E984CCC2}"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133388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7DBB48-4CA2-40CD-8625-2513E984CCC2}"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344312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67DBB48-4CA2-40CD-8625-2513E984CCC2}"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37586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67DBB48-4CA2-40CD-8625-2513E984CCC2}" type="datetimeFigureOut">
              <a:rPr lang="en-IN" smtClean="0"/>
              <a:t>16-10-2020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334945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67DBB48-4CA2-40CD-8625-2513E984CCC2}" type="datetimeFigureOut">
              <a:rPr lang="en-IN" smtClean="0"/>
              <a:t>16-10-2020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2595571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DBB48-4CA2-40CD-8625-2513E984CCC2}" type="datetimeFigureOut">
              <a:rPr lang="en-IN" smtClean="0"/>
              <a:t>16-10-2020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1015403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DBB48-4CA2-40CD-8625-2513E984CCC2}"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280521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DBB48-4CA2-40CD-8625-2513E984CCC2}"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28E71A-4520-4EFA-8D5A-E00441F8CA33}" type="slidenum">
              <a:rPr lang="en-IN" smtClean="0"/>
              <a:t>‹#›</a:t>
            </a:fld>
            <a:endParaRPr lang="en-IN"/>
          </a:p>
        </p:txBody>
      </p:sp>
    </p:spTree>
    <p:extLst>
      <p:ext uri="{BB962C8B-B14F-4D97-AF65-F5344CB8AC3E}">
        <p14:creationId xmlns:p14="http://schemas.microsoft.com/office/powerpoint/2010/main" val="1522186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DBB48-4CA2-40CD-8625-2513E984CCC2}" type="datetimeFigureOut">
              <a:rPr lang="en-IN" smtClean="0"/>
              <a:t>16-10-2020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28E71A-4520-4EFA-8D5A-E00441F8CA33}" type="slidenum">
              <a:rPr lang="en-IN" smtClean="0"/>
              <a:t>‹#›</a:t>
            </a:fld>
            <a:endParaRPr lang="en-IN"/>
          </a:p>
        </p:txBody>
      </p:sp>
    </p:spTree>
    <p:extLst>
      <p:ext uri="{BB962C8B-B14F-4D97-AF65-F5344CB8AC3E}">
        <p14:creationId xmlns:p14="http://schemas.microsoft.com/office/powerpoint/2010/main" val="230410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indiankanoon.org/doc/104457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dirty="0" smtClean="0">
                <a:solidFill>
                  <a:schemeClr val="accent1">
                    <a:lumMod val="50000"/>
                  </a:schemeClr>
                </a:solidFill>
                <a:latin typeface="Arial Black" panose="020B0A04020102020204" pitchFamily="34" charset="0"/>
              </a:rPr>
              <a:t>Law of Torts Including Consumer Protection and Motor Vehicle Accident Laws</a:t>
            </a:r>
            <a:endParaRPr lang="en-IN" b="1" dirty="0">
              <a:solidFill>
                <a:schemeClr val="accent1">
                  <a:lumMod val="50000"/>
                </a:schemeClr>
              </a:solidFill>
              <a:latin typeface="Arial Black" panose="020B0A04020102020204" pitchFamily="34" charset="0"/>
            </a:endParaRPr>
          </a:p>
        </p:txBody>
      </p:sp>
      <p:sp>
        <p:nvSpPr>
          <p:cNvPr id="3" name="Subtitle 2"/>
          <p:cNvSpPr>
            <a:spLocks noGrp="1"/>
          </p:cNvSpPr>
          <p:nvPr>
            <p:ph type="subTitle" idx="1"/>
          </p:nvPr>
        </p:nvSpPr>
        <p:spPr/>
        <p:txBody>
          <a:bodyPr/>
          <a:lstStyle/>
          <a:p>
            <a:r>
              <a:rPr lang="en-IN" dirty="0" smtClean="0"/>
              <a:t>Paper - III</a:t>
            </a:r>
          </a:p>
          <a:p>
            <a:r>
              <a:rPr lang="en-IN" dirty="0" smtClean="0"/>
              <a:t>Paper Code – BAL303</a:t>
            </a:r>
          </a:p>
          <a:p>
            <a:r>
              <a:rPr lang="en-IN" dirty="0" smtClean="0"/>
              <a:t>B.A.,LL.B. - Semester III </a:t>
            </a:r>
            <a:endParaRPr lang="en-IN" dirty="0"/>
          </a:p>
        </p:txBody>
      </p:sp>
    </p:spTree>
    <p:extLst>
      <p:ext uri="{BB962C8B-B14F-4D97-AF65-F5344CB8AC3E}">
        <p14:creationId xmlns:p14="http://schemas.microsoft.com/office/powerpoint/2010/main" val="1557419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000" dirty="0" smtClean="0"/>
              <a:t>Law of </a:t>
            </a:r>
            <a:r>
              <a:rPr lang="en-IN" sz="4000" b="1" dirty="0" smtClean="0">
                <a:solidFill>
                  <a:srgbClr val="FF0000"/>
                </a:solidFill>
              </a:rPr>
              <a:t>Tort</a:t>
            </a:r>
            <a:r>
              <a:rPr lang="en-IN" sz="4000" dirty="0" smtClean="0"/>
              <a:t> (Winfield)or Law of </a:t>
            </a:r>
            <a:r>
              <a:rPr lang="en-IN" sz="4000" b="1" dirty="0" smtClean="0">
                <a:solidFill>
                  <a:srgbClr val="FFC000"/>
                </a:solidFill>
              </a:rPr>
              <a:t>Torts (Salmond)</a:t>
            </a:r>
            <a:endParaRPr lang="en-IN" sz="4000" b="1" dirty="0">
              <a:solidFill>
                <a:srgbClr val="FFC000"/>
              </a:solidFill>
            </a:endParaRPr>
          </a:p>
        </p:txBody>
      </p:sp>
      <p:sp>
        <p:nvSpPr>
          <p:cNvPr id="3" name="Content Placeholder 2"/>
          <p:cNvSpPr>
            <a:spLocks noGrp="1"/>
          </p:cNvSpPr>
          <p:nvPr>
            <p:ph idx="1"/>
          </p:nvPr>
        </p:nvSpPr>
        <p:spPr>
          <a:xfrm>
            <a:off x="466344" y="1389888"/>
            <a:ext cx="11347704" cy="5074919"/>
          </a:xfrm>
        </p:spPr>
        <p:txBody>
          <a:bodyPr>
            <a:normAutofit lnSpcReduction="10000"/>
          </a:bodyPr>
          <a:lstStyle/>
          <a:p>
            <a:pPr algn="just"/>
            <a:r>
              <a:rPr lang="en-IN" dirty="0" smtClean="0"/>
              <a:t>Salmond called it as law of torts whereas </a:t>
            </a:r>
            <a:r>
              <a:rPr lang="en-IN" dirty="0" err="1" smtClean="0"/>
              <a:t>Winfiled</a:t>
            </a:r>
            <a:r>
              <a:rPr lang="en-IN" dirty="0" smtClean="0"/>
              <a:t> termed it as law of Tort.</a:t>
            </a:r>
          </a:p>
          <a:p>
            <a:pPr algn="just"/>
            <a:r>
              <a:rPr lang="en-IN" dirty="0" smtClean="0"/>
              <a:t>Salmond did not believe in the principle of </a:t>
            </a:r>
            <a:r>
              <a:rPr lang="en-IN" i="1" dirty="0" err="1" smtClean="0"/>
              <a:t>ubi</a:t>
            </a:r>
            <a:r>
              <a:rPr lang="en-IN" i="1" dirty="0" smtClean="0"/>
              <a:t> jus </a:t>
            </a:r>
            <a:r>
              <a:rPr lang="en-IN" i="1" dirty="0" err="1" smtClean="0"/>
              <a:t>ibi</a:t>
            </a:r>
            <a:r>
              <a:rPr lang="en-IN" i="1" dirty="0" smtClean="0"/>
              <a:t> </a:t>
            </a:r>
            <a:r>
              <a:rPr lang="en-IN" i="1" dirty="0" err="1" smtClean="0"/>
              <a:t>remedium</a:t>
            </a:r>
            <a:r>
              <a:rPr lang="en-IN" dirty="0" smtClean="0"/>
              <a:t>. He formulated a </a:t>
            </a:r>
            <a:r>
              <a:rPr lang="en-IN" b="1" u="sng" dirty="0" smtClean="0"/>
              <a:t>Pigeon Hole Theory.</a:t>
            </a:r>
          </a:p>
          <a:p>
            <a:pPr algn="just"/>
            <a:r>
              <a:rPr lang="en-IN" dirty="0" smtClean="0"/>
              <a:t>Salmond calls it law of torts. He argued in his pigeon hole theory that there is no general principle of liability (</a:t>
            </a:r>
            <a:r>
              <a:rPr lang="en-IN" dirty="0" err="1" smtClean="0"/>
              <a:t>ubi</a:t>
            </a:r>
            <a:r>
              <a:rPr lang="en-IN" dirty="0" smtClean="0"/>
              <a:t> jus </a:t>
            </a:r>
            <a:r>
              <a:rPr lang="en-IN" dirty="0" err="1" smtClean="0"/>
              <a:t>ibi</a:t>
            </a:r>
            <a:r>
              <a:rPr lang="en-IN" dirty="0" smtClean="0"/>
              <a:t> </a:t>
            </a:r>
            <a:r>
              <a:rPr lang="en-IN" dirty="0" err="1" smtClean="0"/>
              <a:t>remedium</a:t>
            </a:r>
            <a:r>
              <a:rPr lang="en-IN" dirty="0" smtClean="0"/>
              <a:t>) &amp; if the Plaintiff can place his wrong under any one of the nominated  or labelled  torts he can succeed and not otherwise.</a:t>
            </a:r>
          </a:p>
          <a:p>
            <a:pPr algn="just"/>
            <a:r>
              <a:rPr lang="en-IN" dirty="0" smtClean="0"/>
              <a:t>This means as per Salmond category of torts has closed &amp; no wrong other than those already nominated can be treated as torts. </a:t>
            </a:r>
          </a:p>
          <a:p>
            <a:pPr algn="just"/>
            <a:r>
              <a:rPr lang="en-IN" dirty="0" smtClean="0"/>
              <a:t>He also argued that just as Criminal Law consist of body of rules establishing specific offences, so also the law of torts consist of body of rules establishing specific injuries.</a:t>
            </a:r>
            <a:endParaRPr lang="en-IN" dirty="0"/>
          </a:p>
        </p:txBody>
      </p:sp>
    </p:spTree>
    <p:extLst>
      <p:ext uri="{BB962C8B-B14F-4D97-AF65-F5344CB8AC3E}">
        <p14:creationId xmlns:p14="http://schemas.microsoft.com/office/powerpoint/2010/main" val="3356986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On the other hand </a:t>
            </a:r>
            <a:r>
              <a:rPr lang="en-IN" b="1" dirty="0" smtClean="0">
                <a:solidFill>
                  <a:srgbClr val="FF0000"/>
                </a:solidFill>
              </a:rPr>
              <a:t>Winfield</a:t>
            </a:r>
            <a:r>
              <a:rPr lang="en-IN" b="1" dirty="0" smtClean="0"/>
              <a:t> </a:t>
            </a:r>
            <a:r>
              <a:rPr lang="en-IN" dirty="0" smtClean="0"/>
              <a:t>holds that it is </a:t>
            </a:r>
            <a:r>
              <a:rPr lang="en-IN" b="1" dirty="0" smtClean="0"/>
              <a:t>LAW OF TORT</a:t>
            </a:r>
            <a:r>
              <a:rPr lang="en-IN" dirty="0" smtClean="0"/>
              <a:t> because every wrongful act for which there is no justification or excuse is to be treated as tort.</a:t>
            </a:r>
          </a:p>
          <a:p>
            <a:pPr algn="just"/>
            <a:r>
              <a:rPr lang="en-IN" dirty="0" smtClean="0"/>
              <a:t>According to him, the category of tort never closes and there is always a scope for new tort being included in this branch of law if it fits in the principle. </a:t>
            </a:r>
          </a:p>
          <a:p>
            <a:pPr algn="just"/>
            <a:r>
              <a:rPr lang="en-IN" dirty="0" smtClean="0"/>
              <a:t>This theory has been supported by Holt, CJ in </a:t>
            </a:r>
            <a:r>
              <a:rPr lang="en-IN" i="1" dirty="0" smtClean="0"/>
              <a:t>Ashby </a:t>
            </a:r>
            <a:r>
              <a:rPr lang="en-IN" dirty="0" smtClean="0"/>
              <a:t>v. </a:t>
            </a:r>
            <a:r>
              <a:rPr lang="en-IN" i="1" dirty="0" smtClean="0"/>
              <a:t>White</a:t>
            </a:r>
            <a:r>
              <a:rPr lang="en-IN" dirty="0" smtClean="0"/>
              <a:t> wherein he observed, “if a man will multiply injuries, action must be multiplied too, for every man who is injured ought to have compensate.” </a:t>
            </a:r>
          </a:p>
          <a:p>
            <a:pPr algn="just"/>
            <a:endParaRPr lang="en-IN" dirty="0"/>
          </a:p>
        </p:txBody>
      </p:sp>
    </p:spTree>
    <p:extLst>
      <p:ext uri="{BB962C8B-B14F-4D97-AF65-F5344CB8AC3E}">
        <p14:creationId xmlns:p14="http://schemas.microsoft.com/office/powerpoint/2010/main" val="1981452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312" y="1"/>
            <a:ext cx="10939272" cy="310896"/>
          </a:xfrm>
        </p:spPr>
        <p:txBody>
          <a:bodyPr>
            <a:normAutofit/>
          </a:bodyPr>
          <a:lstStyle/>
          <a:p>
            <a:endParaRPr lang="en-IN" sz="900" dirty="0"/>
          </a:p>
        </p:txBody>
      </p:sp>
      <p:sp>
        <p:nvSpPr>
          <p:cNvPr id="3" name="Content Placeholder 2"/>
          <p:cNvSpPr>
            <a:spLocks noGrp="1"/>
          </p:cNvSpPr>
          <p:nvPr>
            <p:ph idx="1"/>
          </p:nvPr>
        </p:nvSpPr>
        <p:spPr>
          <a:xfrm>
            <a:off x="396240" y="2182241"/>
            <a:ext cx="11134344" cy="2664080"/>
          </a:xfrm>
        </p:spPr>
        <p:txBody>
          <a:bodyPr/>
          <a:lstStyle/>
          <a:p>
            <a:r>
              <a:rPr lang="en-IN" dirty="0" smtClean="0"/>
              <a:t>Pratt J, in </a:t>
            </a:r>
            <a:r>
              <a:rPr lang="en-IN" i="1" dirty="0" err="1" smtClean="0"/>
              <a:t>Champan</a:t>
            </a:r>
            <a:r>
              <a:rPr lang="en-IN" i="1" dirty="0" smtClean="0"/>
              <a:t> </a:t>
            </a:r>
            <a:r>
              <a:rPr lang="en-IN" dirty="0" smtClean="0"/>
              <a:t>v. </a:t>
            </a:r>
            <a:r>
              <a:rPr lang="en-IN" dirty="0" err="1" smtClean="0"/>
              <a:t>Pickergill</a:t>
            </a:r>
            <a:r>
              <a:rPr lang="en-IN" dirty="0" smtClean="0"/>
              <a:t> held that “Tort are infinite, various not limited or confined.”</a:t>
            </a:r>
            <a:endParaRPr lang="en-IN" dirty="0"/>
          </a:p>
        </p:txBody>
      </p:sp>
    </p:spTree>
    <p:extLst>
      <p:ext uri="{BB962C8B-B14F-4D97-AF65-F5344CB8AC3E}">
        <p14:creationId xmlns:p14="http://schemas.microsoft.com/office/powerpoint/2010/main" val="3953763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002060"/>
                </a:solidFill>
              </a:rPr>
              <a:t>Characteristics of Tort</a:t>
            </a:r>
            <a:endParaRPr lang="en-IN" dirty="0">
              <a:solidFill>
                <a:srgbClr val="002060"/>
              </a:solidFill>
            </a:endParaRPr>
          </a:p>
        </p:txBody>
      </p:sp>
      <p:sp>
        <p:nvSpPr>
          <p:cNvPr id="3" name="Content Placeholder 2"/>
          <p:cNvSpPr>
            <a:spLocks noGrp="1"/>
          </p:cNvSpPr>
          <p:nvPr>
            <p:ph idx="1"/>
          </p:nvPr>
        </p:nvSpPr>
        <p:spPr/>
        <p:txBody>
          <a:bodyPr/>
          <a:lstStyle/>
          <a:p>
            <a:r>
              <a:rPr lang="en-IN" dirty="0" smtClean="0"/>
              <a:t>It is a civil wrong</a:t>
            </a:r>
          </a:p>
          <a:p>
            <a:r>
              <a:rPr lang="en-IN" dirty="0" smtClean="0"/>
              <a:t>It arise from breach of duty</a:t>
            </a:r>
          </a:p>
          <a:p>
            <a:r>
              <a:rPr lang="en-IN" dirty="0" smtClean="0"/>
              <a:t>It is different from the breach of contract and breach of trust</a:t>
            </a:r>
          </a:p>
          <a:p>
            <a:r>
              <a:rPr lang="en-IN" dirty="0" smtClean="0"/>
              <a:t>It is different than a criminal wrong</a:t>
            </a:r>
          </a:p>
          <a:p>
            <a:r>
              <a:rPr lang="en-IN" dirty="0" smtClean="0"/>
              <a:t>It is remedied by unliquidated damages.</a:t>
            </a:r>
          </a:p>
          <a:p>
            <a:endParaRPr lang="en-IN" dirty="0"/>
          </a:p>
        </p:txBody>
      </p:sp>
    </p:spTree>
    <p:extLst>
      <p:ext uri="{BB962C8B-B14F-4D97-AF65-F5344CB8AC3E}">
        <p14:creationId xmlns:p14="http://schemas.microsoft.com/office/powerpoint/2010/main" val="3757590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FF0000"/>
                </a:solidFill>
              </a:rPr>
              <a:t>Objects of Law of Torts	</a:t>
            </a:r>
            <a:endParaRPr lang="en-IN"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IN" dirty="0" smtClean="0"/>
              <a:t>Tort law is Based on the Idea that everyone in our society has certain rights.</a:t>
            </a:r>
          </a:p>
          <a:p>
            <a:pPr algn="just"/>
            <a:r>
              <a:rPr lang="en-IN" dirty="0" smtClean="0"/>
              <a:t>Along with having certain rights, everyone has the duty to respect the rights of the others.</a:t>
            </a:r>
          </a:p>
          <a:p>
            <a:pPr algn="just"/>
            <a:r>
              <a:rPr lang="en-IN" dirty="0" smtClean="0"/>
              <a:t>The purpose of Tort law is to enforce those rights and duties.</a:t>
            </a:r>
          </a:p>
          <a:p>
            <a:pPr algn="just"/>
            <a:r>
              <a:rPr lang="en-IN" dirty="0" smtClean="0"/>
              <a:t>Award compensation</a:t>
            </a:r>
          </a:p>
          <a:p>
            <a:pPr algn="just"/>
            <a:r>
              <a:rPr lang="en-IN" dirty="0" smtClean="0"/>
              <a:t>Shifting of loss to person who caused it or to the beneficiary</a:t>
            </a:r>
          </a:p>
          <a:p>
            <a:pPr algn="just"/>
            <a:r>
              <a:rPr lang="en-IN" dirty="0" smtClean="0"/>
              <a:t>To protect the interests and rights of a person like, property, person and reputation</a:t>
            </a:r>
          </a:p>
          <a:p>
            <a:pPr algn="just"/>
            <a:r>
              <a:rPr lang="en-IN" dirty="0" smtClean="0"/>
              <a:t>To provide appropriate remedy for violation of rights</a:t>
            </a:r>
            <a:endParaRPr lang="en-IN" dirty="0"/>
          </a:p>
        </p:txBody>
      </p:sp>
    </p:spTree>
    <p:extLst>
      <p:ext uri="{BB962C8B-B14F-4D97-AF65-F5344CB8AC3E}">
        <p14:creationId xmlns:p14="http://schemas.microsoft.com/office/powerpoint/2010/main" val="538429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002060"/>
                </a:solidFill>
              </a:rPr>
              <a:t>Development of Law of Torts in India	</a:t>
            </a:r>
            <a:r>
              <a:rPr lang="en-IN" dirty="0" smtClean="0"/>
              <a:t>	</a:t>
            </a:r>
            <a:br>
              <a:rPr lang="en-IN" dirty="0" smtClean="0"/>
            </a:br>
            <a:endParaRPr lang="en-IN" dirty="0"/>
          </a:p>
        </p:txBody>
      </p:sp>
      <p:sp>
        <p:nvSpPr>
          <p:cNvPr id="3" name="Content Placeholder 2"/>
          <p:cNvSpPr>
            <a:spLocks noGrp="1"/>
          </p:cNvSpPr>
          <p:nvPr>
            <p:ph idx="1"/>
          </p:nvPr>
        </p:nvSpPr>
        <p:spPr>
          <a:xfrm>
            <a:off x="685800" y="1883664"/>
            <a:ext cx="9829800" cy="4158362"/>
          </a:xfrm>
        </p:spPr>
        <p:txBody>
          <a:bodyPr>
            <a:normAutofit lnSpcReduction="10000"/>
          </a:bodyPr>
          <a:lstStyle/>
          <a:p>
            <a:r>
              <a:rPr lang="en-IN" dirty="0" smtClean="0"/>
              <a:t>The law of torts in India is based on the English Law of Torts. It is made applicable in India as per the circumstances.</a:t>
            </a:r>
          </a:p>
          <a:p>
            <a:pPr marL="0" indent="0">
              <a:buNone/>
            </a:pPr>
            <a:r>
              <a:rPr lang="en-IN" dirty="0" smtClean="0"/>
              <a:t>Development of Law of Torts in India is very slow because…</a:t>
            </a:r>
          </a:p>
          <a:p>
            <a:pPr marL="514350" indent="-514350">
              <a:buFont typeface="+mj-lt"/>
              <a:buAutoNum type="arabicPeriod"/>
            </a:pPr>
            <a:r>
              <a:rPr lang="en-IN" dirty="0" smtClean="0"/>
              <a:t>The Law of Torts is uncodified law.</a:t>
            </a:r>
          </a:p>
          <a:p>
            <a:pPr marL="514350" indent="-514350">
              <a:buFont typeface="+mj-lt"/>
              <a:buAutoNum type="arabicPeriod"/>
            </a:pPr>
            <a:r>
              <a:rPr lang="en-IN" dirty="0" smtClean="0"/>
              <a:t>Apathy of Legal System</a:t>
            </a:r>
          </a:p>
          <a:p>
            <a:pPr marL="514350" indent="-514350">
              <a:buFont typeface="+mj-lt"/>
              <a:buAutoNum type="arabicPeriod"/>
            </a:pPr>
            <a:r>
              <a:rPr lang="en-IN" dirty="0" smtClean="0"/>
              <a:t>Lack of right consciousness</a:t>
            </a:r>
          </a:p>
          <a:p>
            <a:pPr marL="514350" indent="-514350">
              <a:buFont typeface="+mj-lt"/>
              <a:buAutoNum type="arabicPeriod"/>
            </a:pPr>
            <a:r>
              <a:rPr lang="en-IN" dirty="0" smtClean="0"/>
              <a:t>Habit of tolerance.</a:t>
            </a:r>
          </a:p>
          <a:p>
            <a:pPr marL="514350" indent="-514350">
              <a:buFont typeface="+mj-lt"/>
              <a:buAutoNum type="arabicPeriod"/>
            </a:pPr>
            <a:r>
              <a:rPr lang="en-IN" dirty="0" smtClean="0"/>
              <a:t>Delayed Judicial proceeding</a:t>
            </a:r>
          </a:p>
          <a:p>
            <a:pPr marL="514350" indent="-514350">
              <a:buFont typeface="+mj-lt"/>
              <a:buAutoNum type="arabicPeriod"/>
            </a:pPr>
            <a:r>
              <a:rPr lang="en-IN" dirty="0" smtClean="0"/>
              <a:t>Inability of the wrongdoer to pay damages</a:t>
            </a:r>
            <a:endParaRPr lang="en-IN" dirty="0"/>
          </a:p>
        </p:txBody>
      </p:sp>
    </p:spTree>
    <p:extLst>
      <p:ext uri="{BB962C8B-B14F-4D97-AF65-F5344CB8AC3E}">
        <p14:creationId xmlns:p14="http://schemas.microsoft.com/office/powerpoint/2010/main" val="4157427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smtClean="0">
                <a:solidFill>
                  <a:srgbClr val="FF0000"/>
                </a:solidFill>
              </a:rPr>
              <a:t>Elements of Law of Torts</a:t>
            </a:r>
            <a:endParaRPr lang="en-IN" b="1" i="1" dirty="0">
              <a:solidFill>
                <a:srgbClr val="FF0000"/>
              </a:solidFill>
            </a:endParaRPr>
          </a:p>
        </p:txBody>
      </p:sp>
      <p:sp>
        <p:nvSpPr>
          <p:cNvPr id="3" name="Content Placeholder 2"/>
          <p:cNvSpPr>
            <a:spLocks noGrp="1"/>
          </p:cNvSpPr>
          <p:nvPr>
            <p:ph idx="1"/>
          </p:nvPr>
        </p:nvSpPr>
        <p:spPr/>
        <p:txBody>
          <a:bodyPr/>
          <a:lstStyle/>
          <a:p>
            <a:pPr algn="just"/>
            <a:r>
              <a:rPr lang="en-US" dirty="0"/>
              <a:t>The law of torts is fashioned as an instrument for making people adhere to the standards of reasonable </a:t>
            </a:r>
            <a:r>
              <a:rPr lang="en-US" dirty="0" smtClean="0"/>
              <a:t>behavior </a:t>
            </a:r>
            <a:r>
              <a:rPr lang="en-US" dirty="0"/>
              <a:t>and respect the rights and interests of one another. </a:t>
            </a:r>
            <a:endParaRPr lang="en-US" dirty="0" smtClean="0"/>
          </a:p>
          <a:p>
            <a:pPr algn="just"/>
            <a:r>
              <a:rPr lang="en-US" dirty="0" smtClean="0"/>
              <a:t>This </a:t>
            </a:r>
            <a:r>
              <a:rPr lang="en-US" dirty="0"/>
              <a:t>it does by protecting interests and by providing for situations when a person whose protected interest is violated can recover compensation for the loss suffered by him from the person who has violated the same.</a:t>
            </a:r>
            <a:endParaRPr lang="en-IN" dirty="0"/>
          </a:p>
        </p:txBody>
      </p:sp>
    </p:spTree>
    <p:extLst>
      <p:ext uri="{BB962C8B-B14F-4D97-AF65-F5344CB8AC3E}">
        <p14:creationId xmlns:p14="http://schemas.microsoft.com/office/powerpoint/2010/main" val="28478492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To constitute a </a:t>
            </a:r>
            <a:r>
              <a:rPr lang="en-US" dirty="0" smtClean="0">
                <a:solidFill>
                  <a:srgbClr val="002060"/>
                </a:solidFill>
              </a:rPr>
              <a:t>tort</a:t>
            </a:r>
            <a:endParaRPr lang="en-IN" dirty="0">
              <a:solidFill>
                <a:srgbClr val="002060"/>
              </a:solidFill>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There </a:t>
            </a:r>
            <a:r>
              <a:rPr lang="en-US" dirty="0"/>
              <a:t>must be a </a:t>
            </a:r>
            <a:r>
              <a:rPr lang="en-US" sz="3200" b="1" dirty="0"/>
              <a:t>wrongful act </a:t>
            </a:r>
            <a:r>
              <a:rPr lang="en-US" dirty="0"/>
              <a:t>committed by a person</a:t>
            </a:r>
            <a:r>
              <a:rPr lang="en-US" dirty="0" smtClean="0"/>
              <a:t>;</a:t>
            </a:r>
          </a:p>
          <a:p>
            <a:pPr marL="0" indent="0">
              <a:buNone/>
            </a:pPr>
            <a:endParaRPr lang="en-US" dirty="0" smtClean="0"/>
          </a:p>
          <a:p>
            <a:pPr>
              <a:buFont typeface="Wingdings" panose="05000000000000000000" pitchFamily="2" charset="2"/>
              <a:buChar char="v"/>
            </a:pPr>
            <a:r>
              <a:rPr lang="en-US" dirty="0" smtClean="0"/>
              <a:t>The </a:t>
            </a:r>
            <a:r>
              <a:rPr lang="en-US" dirty="0"/>
              <a:t>wrongful act must be of such a nature as to give rise to </a:t>
            </a:r>
            <a:r>
              <a:rPr lang="en-US" sz="3200" b="1" dirty="0"/>
              <a:t>a legal remedy </a:t>
            </a:r>
            <a:r>
              <a:rPr lang="en-US" dirty="0"/>
              <a:t>and</a:t>
            </a:r>
            <a:br>
              <a:rPr lang="en-US" dirty="0"/>
            </a:br>
            <a:endParaRPr lang="en-US" dirty="0" smtClean="0"/>
          </a:p>
          <a:p>
            <a:pPr>
              <a:buFont typeface="Wingdings" panose="05000000000000000000" pitchFamily="2" charset="2"/>
              <a:buChar char="v"/>
            </a:pPr>
            <a:r>
              <a:rPr lang="en-US" dirty="0" smtClean="0"/>
              <a:t>Such legal remedy must be in the form of an action for </a:t>
            </a:r>
            <a:r>
              <a:rPr lang="en-US" sz="3200" b="1" dirty="0" smtClean="0"/>
              <a:t>unliquidated damages.</a:t>
            </a:r>
            <a:endParaRPr lang="en-IN" sz="3200" b="1" dirty="0"/>
          </a:p>
        </p:txBody>
      </p:sp>
    </p:spTree>
    <p:extLst>
      <p:ext uri="{BB962C8B-B14F-4D97-AF65-F5344CB8AC3E}">
        <p14:creationId xmlns:p14="http://schemas.microsoft.com/office/powerpoint/2010/main" val="2932748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Algerian" panose="04020705040A02060702" pitchFamily="82" charset="0"/>
              </a:rPr>
              <a:t>Wrongful ACT</a:t>
            </a:r>
            <a:endParaRPr lang="en-IN" b="1" dirty="0">
              <a:latin typeface="Algerian" panose="04020705040A02060702" pitchFamily="82" charset="0"/>
            </a:endParaRPr>
          </a:p>
        </p:txBody>
      </p:sp>
      <p:sp>
        <p:nvSpPr>
          <p:cNvPr id="3" name="Content Placeholder 2"/>
          <p:cNvSpPr>
            <a:spLocks noGrp="1"/>
          </p:cNvSpPr>
          <p:nvPr>
            <p:ph idx="1"/>
          </p:nvPr>
        </p:nvSpPr>
        <p:spPr/>
        <p:txBody>
          <a:bodyPr/>
          <a:lstStyle/>
          <a:p>
            <a:r>
              <a:rPr lang="en-US" dirty="0"/>
              <a:t>An act which prima facie looks innocent may becomes tortious, if it invades the legal right of another person</a:t>
            </a:r>
            <a:r>
              <a:rPr lang="en-US" dirty="0" smtClean="0"/>
              <a:t>.</a:t>
            </a:r>
          </a:p>
          <a:p>
            <a:r>
              <a:rPr lang="en-US" dirty="0" smtClean="0"/>
              <a:t>The act complained must be legally wrongful act.</a:t>
            </a:r>
          </a:p>
          <a:p>
            <a:r>
              <a:rPr lang="en-US" dirty="0" smtClean="0"/>
              <a:t>A legal right is created by law and is enforceable.</a:t>
            </a:r>
          </a:p>
          <a:p>
            <a:r>
              <a:rPr lang="en-IN" dirty="0" smtClean="0"/>
              <a:t>Legal rights are numerous and it is still growing</a:t>
            </a:r>
          </a:p>
          <a:p>
            <a:r>
              <a:rPr lang="en-IN" dirty="0" smtClean="0"/>
              <a:t>Wrongful act include- act or omission.</a:t>
            </a:r>
            <a:endParaRPr lang="en-IN" dirty="0"/>
          </a:p>
        </p:txBody>
      </p:sp>
    </p:spTree>
    <p:extLst>
      <p:ext uri="{BB962C8B-B14F-4D97-AF65-F5344CB8AC3E}">
        <p14:creationId xmlns:p14="http://schemas.microsoft.com/office/powerpoint/2010/main" val="396670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TEST FOR WRONGFUL ACT</a:t>
            </a:r>
            <a:endParaRPr lang="en-IN" b="1" dirty="0"/>
          </a:p>
        </p:txBody>
      </p:sp>
      <p:sp>
        <p:nvSpPr>
          <p:cNvPr id="3" name="Content Placeholder 2"/>
          <p:cNvSpPr>
            <a:spLocks noGrp="1"/>
          </p:cNvSpPr>
          <p:nvPr>
            <p:ph idx="1"/>
          </p:nvPr>
        </p:nvSpPr>
        <p:spPr/>
        <p:txBody>
          <a:bodyPr>
            <a:normAutofit fontScale="92500"/>
          </a:bodyPr>
          <a:lstStyle/>
          <a:p>
            <a:r>
              <a:rPr lang="en-IN" dirty="0" smtClean="0"/>
              <a:t>The test for the wrongful act is to check the prejudice effect on the legal right of another. The Burden of Proof of which lies on the plaintiff.</a:t>
            </a:r>
          </a:p>
          <a:p>
            <a:r>
              <a:rPr lang="en-IN" dirty="0" smtClean="0"/>
              <a:t>From the point of view of presumption of damage, rights are classified into</a:t>
            </a:r>
          </a:p>
          <a:p>
            <a:r>
              <a:rPr lang="en-IN" dirty="0" smtClean="0"/>
              <a:t>1. </a:t>
            </a:r>
            <a:r>
              <a:rPr lang="en-IN" b="1" dirty="0" smtClean="0">
                <a:solidFill>
                  <a:srgbClr val="FF0000"/>
                </a:solidFill>
              </a:rPr>
              <a:t>Absolute right </a:t>
            </a:r>
            <a:r>
              <a:rPr lang="en-IN" dirty="0" smtClean="0"/>
              <a:t>– It is actionable per se. When these rights are violated, Law conclusively presumes damages without any actual pecuniary loss. Only violation of legal right has to be proved. (</a:t>
            </a:r>
            <a:r>
              <a:rPr lang="en-IN" b="1" i="1" u="sng" dirty="0" smtClean="0"/>
              <a:t>Ashby v White</a:t>
            </a:r>
            <a:r>
              <a:rPr lang="en-IN" dirty="0" smtClean="0"/>
              <a:t>)</a:t>
            </a:r>
          </a:p>
          <a:p>
            <a:r>
              <a:rPr lang="en-IN" dirty="0" smtClean="0"/>
              <a:t>2. </a:t>
            </a:r>
            <a:r>
              <a:rPr lang="en-IN" b="1" dirty="0" smtClean="0">
                <a:solidFill>
                  <a:srgbClr val="FF0000"/>
                </a:solidFill>
              </a:rPr>
              <a:t>Qualified right –</a:t>
            </a:r>
            <a:r>
              <a:rPr lang="en-IN" dirty="0" smtClean="0">
                <a:solidFill>
                  <a:srgbClr val="FF0000"/>
                </a:solidFill>
              </a:rPr>
              <a:t> </a:t>
            </a:r>
            <a:r>
              <a:rPr lang="en-IN" dirty="0" smtClean="0"/>
              <a:t>Here plaintiff has to prove violation of legal right as well as the injury caused. There is no presumption as to legal damage. It is actionable only on proof of damage.</a:t>
            </a:r>
            <a:endParaRPr lang="en-IN" b="1" dirty="0">
              <a:solidFill>
                <a:srgbClr val="FF0000"/>
              </a:solidFill>
            </a:endParaRPr>
          </a:p>
        </p:txBody>
      </p:sp>
    </p:spTree>
    <p:extLst>
      <p:ext uri="{BB962C8B-B14F-4D97-AF65-F5344CB8AC3E}">
        <p14:creationId xmlns:p14="http://schemas.microsoft.com/office/powerpoint/2010/main" val="1171865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FF0000"/>
                </a:solidFill>
              </a:rPr>
              <a:t>Unit - 1</a:t>
            </a:r>
            <a:endParaRPr lang="en-IN" dirty="0">
              <a:solidFill>
                <a:srgbClr val="FF0000"/>
              </a:solidFill>
            </a:endParaRPr>
          </a:p>
        </p:txBody>
      </p:sp>
      <p:sp>
        <p:nvSpPr>
          <p:cNvPr id="3" name="Content Placeholder 2"/>
          <p:cNvSpPr>
            <a:spLocks noGrp="1"/>
          </p:cNvSpPr>
          <p:nvPr>
            <p:ph idx="1"/>
          </p:nvPr>
        </p:nvSpPr>
        <p:spPr/>
        <p:txBody>
          <a:bodyPr>
            <a:normAutofit lnSpcReduction="10000"/>
          </a:bodyPr>
          <a:lstStyle/>
          <a:p>
            <a:r>
              <a:rPr lang="en-IN" b="1" dirty="0" smtClean="0"/>
              <a:t>Introduction</a:t>
            </a:r>
          </a:p>
          <a:p>
            <a:r>
              <a:rPr lang="en-IN" b="1" dirty="0" smtClean="0"/>
              <a:t>Definition</a:t>
            </a:r>
          </a:p>
          <a:p>
            <a:r>
              <a:rPr lang="en-IN" b="1" dirty="0" smtClean="0"/>
              <a:t>Nature</a:t>
            </a:r>
          </a:p>
          <a:p>
            <a:r>
              <a:rPr lang="en-IN" b="1" dirty="0" smtClean="0"/>
              <a:t>Scope</a:t>
            </a:r>
          </a:p>
          <a:p>
            <a:r>
              <a:rPr lang="en-IN" b="1" dirty="0" smtClean="0"/>
              <a:t>Objects</a:t>
            </a:r>
          </a:p>
          <a:p>
            <a:r>
              <a:rPr lang="en-IN" b="1" dirty="0" smtClean="0"/>
              <a:t>Elements of Tort</a:t>
            </a:r>
          </a:p>
          <a:p>
            <a:r>
              <a:rPr lang="en-IN" b="1" dirty="0" smtClean="0"/>
              <a:t>Maxims</a:t>
            </a:r>
          </a:p>
          <a:p>
            <a:r>
              <a:rPr lang="en-IN" b="1" dirty="0" smtClean="0"/>
              <a:t>Extinction or discharge of tortious </a:t>
            </a:r>
            <a:r>
              <a:rPr lang="en-IN" b="1" dirty="0" err="1" smtClean="0"/>
              <a:t>Liabilty</a:t>
            </a:r>
            <a:endParaRPr lang="en-IN" b="1" dirty="0" smtClean="0"/>
          </a:p>
          <a:p>
            <a:r>
              <a:rPr lang="en-IN" b="1" dirty="0" smtClean="0"/>
              <a:t>Joint Tort-</a:t>
            </a:r>
            <a:r>
              <a:rPr lang="en-IN" b="1" dirty="0" err="1"/>
              <a:t>f</a:t>
            </a:r>
            <a:r>
              <a:rPr lang="en-IN" b="1" dirty="0" err="1" smtClean="0"/>
              <a:t>easors</a:t>
            </a:r>
            <a:endParaRPr lang="en-IN" b="1" dirty="0"/>
          </a:p>
        </p:txBody>
      </p:sp>
    </p:spTree>
    <p:extLst>
      <p:ext uri="{BB962C8B-B14F-4D97-AF65-F5344CB8AC3E}">
        <p14:creationId xmlns:p14="http://schemas.microsoft.com/office/powerpoint/2010/main" val="1856339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002060"/>
                </a:solidFill>
              </a:rPr>
              <a:t>Legal injury or legal damage</a:t>
            </a:r>
            <a:endParaRPr lang="en-IN" dirty="0">
              <a:solidFill>
                <a:srgbClr val="002060"/>
              </a:solidFill>
            </a:endParaRPr>
          </a:p>
        </p:txBody>
      </p:sp>
      <p:sp>
        <p:nvSpPr>
          <p:cNvPr id="3" name="Content Placeholder 2"/>
          <p:cNvSpPr>
            <a:spLocks noGrp="1"/>
          </p:cNvSpPr>
          <p:nvPr>
            <p:ph idx="1"/>
          </p:nvPr>
        </p:nvSpPr>
        <p:spPr/>
        <p:txBody>
          <a:bodyPr/>
          <a:lstStyle/>
          <a:p>
            <a:r>
              <a:rPr lang="en-IN" dirty="0" smtClean="0"/>
              <a:t>It means ‘injury in the eye of law’.</a:t>
            </a:r>
          </a:p>
          <a:p>
            <a:r>
              <a:rPr lang="en-IN" dirty="0" smtClean="0"/>
              <a:t>Legal injury/damage need not be identical, actual or pecuniary.</a:t>
            </a:r>
          </a:p>
          <a:p>
            <a:r>
              <a:rPr lang="en-IN" dirty="0" smtClean="0"/>
              <a:t>There must be infringement of legal right of a person.</a:t>
            </a:r>
          </a:p>
          <a:p>
            <a:r>
              <a:rPr lang="en-IN" dirty="0" smtClean="0"/>
              <a:t>Such infringement of a legal right has a presumption of injury in the eye of law</a:t>
            </a:r>
          </a:p>
          <a:p>
            <a:r>
              <a:rPr lang="en-IN" dirty="0" smtClean="0"/>
              <a:t>There is no need of actual damage.</a:t>
            </a:r>
          </a:p>
          <a:p>
            <a:pPr marL="0" indent="0">
              <a:buNone/>
            </a:pPr>
            <a:endParaRPr lang="en-IN" dirty="0"/>
          </a:p>
        </p:txBody>
      </p:sp>
    </p:spTree>
    <p:extLst>
      <p:ext uri="{BB962C8B-B14F-4D97-AF65-F5344CB8AC3E}">
        <p14:creationId xmlns:p14="http://schemas.microsoft.com/office/powerpoint/2010/main" val="852143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00B050"/>
                </a:solidFill>
                <a:latin typeface="Arial Black" panose="020B0A04020102020204" pitchFamily="34" charset="0"/>
              </a:rPr>
              <a:t>LEGAL DAMAGES - MAXIMS</a:t>
            </a:r>
            <a:endParaRPr lang="en-IN" dirty="0">
              <a:solidFill>
                <a:srgbClr val="00B050"/>
              </a:solidFill>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IN" dirty="0" smtClean="0"/>
              <a:t>Legal damage are divided into two</a:t>
            </a:r>
          </a:p>
          <a:p>
            <a:endParaRPr lang="en-IN" dirty="0" smtClean="0"/>
          </a:p>
          <a:p>
            <a:pPr marL="0" indent="0">
              <a:buNone/>
            </a:pPr>
            <a:r>
              <a:rPr lang="en-IN" sz="4000" b="1" i="1" dirty="0" smtClean="0">
                <a:solidFill>
                  <a:schemeClr val="accent2"/>
                </a:solidFill>
              </a:rPr>
              <a:t>1.</a:t>
            </a:r>
            <a:r>
              <a:rPr lang="en-IN" sz="4000" b="1" i="1" dirty="0">
                <a:solidFill>
                  <a:schemeClr val="accent2"/>
                </a:solidFill>
              </a:rPr>
              <a:t> Injuria Sine Damnum</a:t>
            </a:r>
            <a:r>
              <a:rPr lang="en-IN" sz="4000" dirty="0"/>
              <a:t> (Injury without damage)</a:t>
            </a:r>
            <a:endParaRPr lang="en-IN" sz="4000" b="1" i="1" dirty="0">
              <a:solidFill>
                <a:schemeClr val="accent2"/>
              </a:solidFill>
            </a:endParaRPr>
          </a:p>
          <a:p>
            <a:pPr marL="0" indent="0">
              <a:buNone/>
            </a:pPr>
            <a:endParaRPr lang="en-IN" sz="4000" b="1" i="1" dirty="0" smtClean="0">
              <a:solidFill>
                <a:schemeClr val="accent2"/>
              </a:solidFill>
            </a:endParaRPr>
          </a:p>
          <a:p>
            <a:pPr marL="0" indent="0">
              <a:buNone/>
            </a:pPr>
            <a:r>
              <a:rPr lang="en-IN" sz="4000" b="1" i="1" dirty="0" smtClean="0">
                <a:solidFill>
                  <a:schemeClr val="accent2"/>
                </a:solidFill>
              </a:rPr>
              <a:t>2. Damnum Sine Injuria </a:t>
            </a:r>
            <a:r>
              <a:rPr lang="en-IN" sz="4000" dirty="0" smtClean="0"/>
              <a:t>(Damage without injury)</a:t>
            </a:r>
          </a:p>
          <a:p>
            <a:pPr marL="0" indent="0">
              <a:buNone/>
            </a:pPr>
            <a:endParaRPr lang="en-IN" sz="4000" b="1" i="1" dirty="0" smtClean="0">
              <a:solidFill>
                <a:schemeClr val="accent2"/>
              </a:solidFill>
            </a:endParaRPr>
          </a:p>
          <a:p>
            <a:pPr marL="0" indent="0">
              <a:buNone/>
            </a:pPr>
            <a:endParaRPr lang="en-IN" sz="4000" b="1" i="1" dirty="0">
              <a:solidFill>
                <a:schemeClr val="accent2"/>
              </a:solidFill>
            </a:endParaRPr>
          </a:p>
        </p:txBody>
      </p:sp>
    </p:spTree>
    <p:extLst>
      <p:ext uri="{BB962C8B-B14F-4D97-AF65-F5344CB8AC3E}">
        <p14:creationId xmlns:p14="http://schemas.microsoft.com/office/powerpoint/2010/main" val="12958068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i="1" dirty="0" smtClean="0">
                <a:solidFill>
                  <a:srgbClr val="FF0000"/>
                </a:solidFill>
              </a:rPr>
              <a:t>Injuria Sine Damnum</a:t>
            </a:r>
            <a:endParaRPr lang="en-IN" i="1" dirty="0">
              <a:solidFill>
                <a:srgbClr val="FF0000"/>
              </a:solidFill>
            </a:endParaRPr>
          </a:p>
        </p:txBody>
      </p:sp>
      <p:sp>
        <p:nvSpPr>
          <p:cNvPr id="3" name="Content Placeholder 2"/>
          <p:cNvSpPr>
            <a:spLocks noGrp="1"/>
          </p:cNvSpPr>
          <p:nvPr>
            <p:ph idx="1"/>
          </p:nvPr>
        </p:nvSpPr>
        <p:spPr/>
        <p:txBody>
          <a:bodyPr/>
          <a:lstStyle/>
          <a:p>
            <a:r>
              <a:rPr lang="en-IN" b="1" i="1" dirty="0" smtClean="0"/>
              <a:t>Damnum</a:t>
            </a:r>
            <a:r>
              <a:rPr lang="en-IN" dirty="0" smtClean="0"/>
              <a:t> means – a loss, hurt, harm, or damage</a:t>
            </a:r>
          </a:p>
          <a:p>
            <a:r>
              <a:rPr lang="en-IN" b="1" i="1" dirty="0" smtClean="0"/>
              <a:t>Injuria </a:t>
            </a:r>
            <a:r>
              <a:rPr lang="en-IN" dirty="0" smtClean="0"/>
              <a:t>means – a injury; wrong , the privation or violation of right</a:t>
            </a:r>
          </a:p>
          <a:p>
            <a:endParaRPr lang="en-IN" b="1" i="1" dirty="0"/>
          </a:p>
          <a:p>
            <a:r>
              <a:rPr lang="en-IN" b="1" i="1" dirty="0" smtClean="0"/>
              <a:t>Injuria Sine Damnum - </a:t>
            </a:r>
            <a:r>
              <a:rPr lang="en-IN" dirty="0" smtClean="0"/>
              <a:t> means violation of legal right without causing any damage. Since there is a violation of a legal right, it can be actionable in a Court of Law even though no damage has been caused. There are certain wrong like trespass, which are actionable per se, i.e., actionable without proof of any damage.</a:t>
            </a:r>
            <a:endParaRPr lang="en-IN" b="1" i="1" dirty="0"/>
          </a:p>
        </p:txBody>
      </p:sp>
    </p:spTree>
    <p:extLst>
      <p:ext uri="{BB962C8B-B14F-4D97-AF65-F5344CB8AC3E}">
        <p14:creationId xmlns:p14="http://schemas.microsoft.com/office/powerpoint/2010/main" val="2131831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smtClean="0">
                <a:solidFill>
                  <a:srgbClr val="FF0000"/>
                </a:solidFill>
              </a:rPr>
              <a:t>Ashby </a:t>
            </a:r>
            <a:r>
              <a:rPr lang="en-IN" b="1" dirty="0" smtClean="0">
                <a:solidFill>
                  <a:srgbClr val="FF0000"/>
                </a:solidFill>
              </a:rPr>
              <a:t>v. </a:t>
            </a:r>
            <a:r>
              <a:rPr lang="en-IN" b="1" i="1" dirty="0" smtClean="0">
                <a:solidFill>
                  <a:srgbClr val="FF0000"/>
                </a:solidFill>
              </a:rPr>
              <a:t>White </a:t>
            </a:r>
            <a:r>
              <a:rPr lang="en-IN" b="1" dirty="0" smtClean="0">
                <a:solidFill>
                  <a:srgbClr val="FF0000"/>
                </a:solidFill>
              </a:rPr>
              <a:t>(1703) 92 ER 126</a:t>
            </a:r>
            <a:endParaRPr lang="en-IN" b="1" dirty="0">
              <a:solidFill>
                <a:srgbClr val="FF0000"/>
              </a:solidFill>
            </a:endParaRPr>
          </a:p>
        </p:txBody>
      </p:sp>
      <p:sp>
        <p:nvSpPr>
          <p:cNvPr id="3" name="Content Placeholder 2"/>
          <p:cNvSpPr>
            <a:spLocks noGrp="1"/>
          </p:cNvSpPr>
          <p:nvPr>
            <p:ph idx="1"/>
          </p:nvPr>
        </p:nvSpPr>
        <p:spPr/>
        <p:txBody>
          <a:bodyPr/>
          <a:lstStyle/>
          <a:p>
            <a:r>
              <a:rPr lang="en-IN" dirty="0" smtClean="0"/>
              <a:t>Facts – The defendant, a returning officer in a parliamentary election, wrongfully refused to take the vote of plaintiff. Plaintiff did not suffer any loss by this refusal because the candidate for whom he wanted to vote, won the election. The defendant was however held liable because Plaintiff’s legal right was violated.</a:t>
            </a:r>
            <a:endParaRPr lang="en-IN" dirty="0"/>
          </a:p>
        </p:txBody>
      </p:sp>
    </p:spTree>
    <p:extLst>
      <p:ext uri="{BB962C8B-B14F-4D97-AF65-F5344CB8AC3E}">
        <p14:creationId xmlns:p14="http://schemas.microsoft.com/office/powerpoint/2010/main" val="1409288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err="1" smtClean="0">
                <a:solidFill>
                  <a:schemeClr val="accent6"/>
                </a:solidFill>
              </a:rPr>
              <a:t>Bhim</a:t>
            </a:r>
            <a:r>
              <a:rPr lang="en-IN" b="1" i="1" dirty="0" smtClean="0">
                <a:solidFill>
                  <a:schemeClr val="accent6"/>
                </a:solidFill>
              </a:rPr>
              <a:t> Singh </a:t>
            </a:r>
            <a:r>
              <a:rPr lang="en-IN" b="1" dirty="0" smtClean="0">
                <a:solidFill>
                  <a:schemeClr val="accent6"/>
                </a:solidFill>
              </a:rPr>
              <a:t>V. </a:t>
            </a:r>
            <a:r>
              <a:rPr lang="en-IN" b="1" i="1" dirty="0" smtClean="0">
                <a:solidFill>
                  <a:schemeClr val="accent6"/>
                </a:solidFill>
              </a:rPr>
              <a:t>State of Jammu &amp; Kashmir </a:t>
            </a:r>
            <a:r>
              <a:rPr lang="en-IN" b="1" dirty="0" smtClean="0">
                <a:solidFill>
                  <a:schemeClr val="accent6"/>
                </a:solidFill>
              </a:rPr>
              <a:t>(AIR 1986 SC 494)</a:t>
            </a:r>
            <a:endParaRPr lang="en-IN" b="1" dirty="0">
              <a:solidFill>
                <a:schemeClr val="accent6"/>
              </a:solidFill>
            </a:endParaRPr>
          </a:p>
        </p:txBody>
      </p:sp>
      <p:sp>
        <p:nvSpPr>
          <p:cNvPr id="3" name="Content Placeholder 2"/>
          <p:cNvSpPr>
            <a:spLocks noGrp="1"/>
          </p:cNvSpPr>
          <p:nvPr>
            <p:ph idx="1"/>
          </p:nvPr>
        </p:nvSpPr>
        <p:spPr/>
        <p:txBody>
          <a:bodyPr/>
          <a:lstStyle/>
          <a:p>
            <a:pPr algn="just"/>
            <a:r>
              <a:rPr lang="en-IN" dirty="0" smtClean="0"/>
              <a:t>The petitioner an MLA of J&amp;K was wrongfully detained by the police while he was going to attend the Assembly Session. He was not produced before the Magistrate within the requisite period. As a consequence of this the member was deprived of his constitutional right to attend the Assembly Session. </a:t>
            </a:r>
            <a:r>
              <a:rPr lang="en-IN" dirty="0" err="1" smtClean="0"/>
              <a:t>Bhim</a:t>
            </a:r>
            <a:r>
              <a:rPr lang="en-IN" dirty="0" smtClean="0"/>
              <a:t> Singh was awarded damages amounting to </a:t>
            </a:r>
            <a:r>
              <a:rPr lang="en-IN" dirty="0" err="1" smtClean="0"/>
              <a:t>Rs</a:t>
            </a:r>
            <a:r>
              <a:rPr lang="en-IN" dirty="0" smtClean="0"/>
              <a:t>. 50,000.</a:t>
            </a:r>
          </a:p>
          <a:p>
            <a:pPr algn="just"/>
            <a:r>
              <a:rPr lang="en-IN" dirty="0" smtClean="0"/>
              <a:t>The Court held that the detention was illegal and qualified as false imprisonment.</a:t>
            </a:r>
            <a:endParaRPr lang="en-IN" dirty="0"/>
          </a:p>
        </p:txBody>
      </p:sp>
    </p:spTree>
    <p:extLst>
      <p:ext uri="{BB962C8B-B14F-4D97-AF65-F5344CB8AC3E}">
        <p14:creationId xmlns:p14="http://schemas.microsoft.com/office/powerpoint/2010/main" val="1335872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spc="300" dirty="0" smtClean="0">
                <a:solidFill>
                  <a:srgbClr val="660033"/>
                </a:solidFill>
                <a:latin typeface="Arial Rounded MT Bold" panose="020F0704030504030204" pitchFamily="34" charset="0"/>
              </a:rPr>
              <a:t>Damnum Sine Injuria</a:t>
            </a:r>
            <a:endParaRPr lang="en-IN" b="1" i="1" spc="300" dirty="0">
              <a:solidFill>
                <a:srgbClr val="660033"/>
              </a:solidFill>
              <a:latin typeface="Arial Rounded MT Bold" panose="020F0704030504030204" pitchFamily="34" charset="0"/>
            </a:endParaRPr>
          </a:p>
        </p:txBody>
      </p:sp>
      <p:sp>
        <p:nvSpPr>
          <p:cNvPr id="3" name="Content Placeholder 2"/>
          <p:cNvSpPr>
            <a:spLocks noGrp="1"/>
          </p:cNvSpPr>
          <p:nvPr>
            <p:ph idx="1"/>
          </p:nvPr>
        </p:nvSpPr>
        <p:spPr/>
        <p:txBody>
          <a:bodyPr>
            <a:normAutofit fontScale="92500" lnSpcReduction="20000"/>
          </a:bodyPr>
          <a:lstStyle/>
          <a:p>
            <a:pPr algn="just"/>
            <a:r>
              <a:rPr lang="en-IN" dirty="0" smtClean="0"/>
              <a:t>It means damage without legal injury.</a:t>
            </a:r>
          </a:p>
          <a:p>
            <a:pPr algn="just"/>
            <a:r>
              <a:rPr lang="en-IN" dirty="0" smtClean="0"/>
              <a:t>In case of </a:t>
            </a:r>
            <a:r>
              <a:rPr lang="en-IN" i="1" dirty="0" smtClean="0"/>
              <a:t>damnum sine injuria, i.e., </a:t>
            </a:r>
            <a:r>
              <a:rPr lang="en-IN" dirty="0" smtClean="0"/>
              <a:t>actual and substantial loss without infringement of any legal right, no action lies.</a:t>
            </a:r>
          </a:p>
          <a:p>
            <a:pPr algn="just"/>
            <a:r>
              <a:rPr lang="en-IN" dirty="0" smtClean="0"/>
              <a:t>Unless there is infringement of a legal right mere causing of damage is not actionable.</a:t>
            </a:r>
          </a:p>
          <a:p>
            <a:pPr algn="just"/>
            <a:r>
              <a:rPr lang="en-IN" dirty="0" smtClean="0"/>
              <a:t>Damages caused by the acts authorised by statute are instances of </a:t>
            </a:r>
            <a:r>
              <a:rPr lang="en-IN" i="1" dirty="0" smtClean="0"/>
              <a:t>damnum sine injuria</a:t>
            </a:r>
            <a:r>
              <a:rPr lang="en-IN" dirty="0" smtClean="0"/>
              <a:t>, and damage resulting therefrom is not actionable.</a:t>
            </a:r>
          </a:p>
          <a:p>
            <a:pPr algn="just"/>
            <a:r>
              <a:rPr lang="en-IN" dirty="0" smtClean="0"/>
              <a:t>Hence the meaning of the maxim is that loss is not a ground of action unless it is the result of species of wrong of which the law takes cognizance.</a:t>
            </a:r>
          </a:p>
          <a:p>
            <a:pPr algn="just"/>
            <a:r>
              <a:rPr lang="en-IN" dirty="0" smtClean="0"/>
              <a:t>In a suit for damages based on a tort the plaintiff cannot succeed merely on the ground of damage unless he can show that the damage was caused by violation of a legal right of his.</a:t>
            </a:r>
          </a:p>
        </p:txBody>
      </p:sp>
    </p:spTree>
    <p:extLst>
      <p:ext uri="{BB962C8B-B14F-4D97-AF65-F5344CB8AC3E}">
        <p14:creationId xmlns:p14="http://schemas.microsoft.com/office/powerpoint/2010/main" val="33639593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smtClean="0"/>
              <a:t>Gloucester Grammar School Case - </a:t>
            </a:r>
            <a:r>
              <a:rPr lang="en-IN" sz="2400" b="1" dirty="0" smtClean="0"/>
              <a:t>(1410) 11 Hen IV 47</a:t>
            </a:r>
            <a:endParaRPr lang="en-IN" sz="2400" b="1" i="1" dirty="0"/>
          </a:p>
        </p:txBody>
      </p:sp>
      <p:sp>
        <p:nvSpPr>
          <p:cNvPr id="3" name="Content Placeholder 2"/>
          <p:cNvSpPr>
            <a:spLocks noGrp="1"/>
          </p:cNvSpPr>
          <p:nvPr>
            <p:ph idx="1"/>
          </p:nvPr>
        </p:nvSpPr>
        <p:spPr/>
        <p:txBody>
          <a:bodyPr/>
          <a:lstStyle/>
          <a:p>
            <a:r>
              <a:rPr lang="en-IN" dirty="0" smtClean="0"/>
              <a:t>The defendant set up a rival school next door to the plaintiffs. The school came up with low fees. As a result student from the </a:t>
            </a:r>
            <a:r>
              <a:rPr lang="en-IN" dirty="0" err="1" smtClean="0"/>
              <a:t>Glocester</a:t>
            </a:r>
            <a:r>
              <a:rPr lang="en-IN" dirty="0" smtClean="0"/>
              <a:t> School flocked to other school.</a:t>
            </a:r>
          </a:p>
          <a:p>
            <a:r>
              <a:rPr lang="en-IN" dirty="0" smtClean="0"/>
              <a:t>On this basis a Suit was brought up against the defendant alleging that the Plaintiff’s school suffered loss by it.</a:t>
            </a:r>
          </a:p>
          <a:p>
            <a:r>
              <a:rPr lang="en-IN" dirty="0" smtClean="0"/>
              <a:t>The Court did not award damage. It held that there was damage but no violation of legal injury.</a:t>
            </a:r>
            <a:endParaRPr lang="en-IN" dirty="0"/>
          </a:p>
        </p:txBody>
      </p:sp>
    </p:spTree>
    <p:extLst>
      <p:ext uri="{BB962C8B-B14F-4D97-AF65-F5344CB8AC3E}">
        <p14:creationId xmlns:p14="http://schemas.microsoft.com/office/powerpoint/2010/main" val="4095334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 </a:t>
            </a:r>
            <a:r>
              <a:rPr lang="en-IN" dirty="0" smtClean="0"/>
              <a:t>Legal Remedy</a:t>
            </a:r>
            <a:endParaRPr lang="en-IN" dirty="0"/>
          </a:p>
        </p:txBody>
      </p:sp>
      <p:sp>
        <p:nvSpPr>
          <p:cNvPr id="3" name="Content Placeholder 2"/>
          <p:cNvSpPr>
            <a:spLocks noGrp="1"/>
          </p:cNvSpPr>
          <p:nvPr>
            <p:ph idx="1"/>
          </p:nvPr>
        </p:nvSpPr>
        <p:spPr/>
        <p:txBody>
          <a:bodyPr/>
          <a:lstStyle/>
          <a:p>
            <a:pPr algn="just"/>
            <a:r>
              <a:rPr lang="en-IN" dirty="0" smtClean="0"/>
              <a:t>The wrongful act complained must be such that it may give rise to a legal remedy in the form of an action for damages.</a:t>
            </a:r>
          </a:p>
          <a:p>
            <a:pPr algn="just"/>
            <a:r>
              <a:rPr lang="en-IN" dirty="0" smtClean="0"/>
              <a:t>The important remedy to constitute ‘tort’ is</a:t>
            </a:r>
            <a:r>
              <a:rPr lang="en-IN" dirty="0" smtClean="0">
                <a:solidFill>
                  <a:srgbClr val="FF0000"/>
                </a:solidFill>
              </a:rPr>
              <a:t> damages.</a:t>
            </a:r>
          </a:p>
          <a:p>
            <a:pPr algn="just"/>
            <a:r>
              <a:rPr lang="en-IN" dirty="0" smtClean="0"/>
              <a:t>There may be other remedies along with damages like;</a:t>
            </a:r>
          </a:p>
          <a:p>
            <a:pPr algn="just"/>
            <a:r>
              <a:rPr lang="en-IN" dirty="0" smtClean="0"/>
              <a:t>Injunction, declaration, specific performance, restoration, etc.</a:t>
            </a:r>
          </a:p>
          <a:p>
            <a:pPr algn="just"/>
            <a:r>
              <a:rPr lang="en-IN" dirty="0" smtClean="0"/>
              <a:t>Where the remedy of damages is not available; then the wrong though a civil wrong but it is not tort.</a:t>
            </a:r>
            <a:endParaRPr lang="en-IN" dirty="0"/>
          </a:p>
        </p:txBody>
      </p:sp>
    </p:spTree>
    <p:extLst>
      <p:ext uri="{BB962C8B-B14F-4D97-AF65-F5344CB8AC3E}">
        <p14:creationId xmlns:p14="http://schemas.microsoft.com/office/powerpoint/2010/main" val="238062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00B0F0"/>
                </a:solidFill>
              </a:rPr>
              <a:t>Difference between Tort, Contract and Crime</a:t>
            </a:r>
            <a:endParaRPr lang="en-IN" b="1" dirty="0">
              <a:solidFill>
                <a:srgbClr val="00B0F0"/>
              </a:solidFill>
            </a:endParaRPr>
          </a:p>
        </p:txBody>
      </p:sp>
      <p:sp>
        <p:nvSpPr>
          <p:cNvPr id="3" name="Content Placeholder 2"/>
          <p:cNvSpPr>
            <a:spLocks noGrp="1"/>
          </p:cNvSpPr>
          <p:nvPr>
            <p:ph idx="1"/>
          </p:nvPr>
        </p:nvSpPr>
        <p:spPr>
          <a:xfrm>
            <a:off x="838200" y="1825624"/>
            <a:ext cx="10911840" cy="4780915"/>
          </a:xfrm>
        </p:spPr>
        <p:txBody>
          <a:bodyPr>
            <a:normAutofit lnSpcReduction="10000"/>
          </a:bodyPr>
          <a:lstStyle/>
          <a:p>
            <a:r>
              <a:rPr lang="en-IN" dirty="0" smtClean="0"/>
              <a:t>A contract is founded upon consent whereas a tort is inflicted against or without consent.</a:t>
            </a:r>
          </a:p>
          <a:p>
            <a:r>
              <a:rPr lang="en-IN" dirty="0" smtClean="0"/>
              <a:t>A contract necessitates </a:t>
            </a:r>
            <a:r>
              <a:rPr lang="en-IN" dirty="0" err="1" smtClean="0"/>
              <a:t>privity</a:t>
            </a:r>
            <a:r>
              <a:rPr lang="en-IN" dirty="0" smtClean="0"/>
              <a:t> between the parties to it: in tort no </a:t>
            </a:r>
            <a:r>
              <a:rPr lang="en-IN" dirty="0" err="1" smtClean="0"/>
              <a:t>privity</a:t>
            </a:r>
            <a:r>
              <a:rPr lang="en-IN" dirty="0" smtClean="0"/>
              <a:t> is needed</a:t>
            </a:r>
          </a:p>
          <a:p>
            <a:pPr marL="0" indent="0" algn="ctr">
              <a:buNone/>
            </a:pPr>
            <a:r>
              <a:rPr lang="en-IN" b="1" dirty="0" smtClean="0"/>
              <a:t>Tort </a:t>
            </a:r>
            <a:r>
              <a:rPr lang="en-IN" b="1" dirty="0" smtClean="0"/>
              <a:t>versus Breach </a:t>
            </a:r>
            <a:r>
              <a:rPr lang="en-IN" b="1" dirty="0" smtClean="0"/>
              <a:t>of contract</a:t>
            </a:r>
          </a:p>
          <a:p>
            <a:pPr algn="just"/>
            <a:r>
              <a:rPr lang="en-IN" dirty="0" smtClean="0"/>
              <a:t>A tort is a violation of a </a:t>
            </a:r>
            <a:r>
              <a:rPr lang="en-IN" b="1" i="1" dirty="0" smtClean="0"/>
              <a:t>right in rem</a:t>
            </a:r>
            <a:r>
              <a:rPr lang="en-IN" dirty="0" smtClean="0"/>
              <a:t>, </a:t>
            </a:r>
            <a:r>
              <a:rPr lang="en-IN" dirty="0" err="1" smtClean="0"/>
              <a:t>i.e</a:t>
            </a:r>
            <a:r>
              <a:rPr lang="en-IN" dirty="0"/>
              <a:t> </a:t>
            </a:r>
            <a:r>
              <a:rPr lang="en-IN" dirty="0" smtClean="0"/>
              <a:t>of a right vested in some determinate person, either personally or as a member of the community, and available against the world at large:</a:t>
            </a:r>
          </a:p>
          <a:p>
            <a:pPr algn="just"/>
            <a:r>
              <a:rPr lang="en-IN" dirty="0" smtClean="0"/>
              <a:t>Whereas a breach of contract is an infringement of a </a:t>
            </a:r>
            <a:r>
              <a:rPr lang="en-IN" b="1" i="1" dirty="0" smtClean="0"/>
              <a:t>right in </a:t>
            </a:r>
            <a:r>
              <a:rPr lang="en-IN" b="1" i="1" dirty="0" err="1" smtClean="0"/>
              <a:t>personam</a:t>
            </a:r>
            <a:r>
              <a:rPr lang="en-IN" dirty="0" smtClean="0"/>
              <a:t>, </a:t>
            </a:r>
            <a:r>
              <a:rPr lang="en-IN" dirty="0" err="1" smtClean="0"/>
              <a:t>i.e</a:t>
            </a:r>
            <a:r>
              <a:rPr lang="en-IN" dirty="0" smtClean="0"/>
              <a:t> – of a right available only against some determinate person or body, and in which the community at large has no concern.</a:t>
            </a:r>
          </a:p>
          <a:p>
            <a:pPr algn="just"/>
            <a:endParaRPr lang="en-IN" dirty="0"/>
          </a:p>
        </p:txBody>
      </p:sp>
    </p:spTree>
    <p:extLst>
      <p:ext uri="{BB962C8B-B14F-4D97-AF65-F5344CB8AC3E}">
        <p14:creationId xmlns:p14="http://schemas.microsoft.com/office/powerpoint/2010/main" val="4041393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54056" cy="165227"/>
          </a:xfrm>
        </p:spPr>
        <p:txBody>
          <a:bodyPr>
            <a:noAutofit/>
          </a:bodyPr>
          <a:lstStyle/>
          <a:p>
            <a:endParaRPr lang="en-IN" sz="800" dirty="0"/>
          </a:p>
        </p:txBody>
      </p:sp>
      <p:sp>
        <p:nvSpPr>
          <p:cNvPr id="3" name="Content Placeholder 2"/>
          <p:cNvSpPr>
            <a:spLocks noGrp="1"/>
          </p:cNvSpPr>
          <p:nvPr>
            <p:ph idx="1"/>
          </p:nvPr>
        </p:nvSpPr>
        <p:spPr>
          <a:xfrm>
            <a:off x="472440" y="785749"/>
            <a:ext cx="10515600" cy="5811838"/>
          </a:xfrm>
        </p:spPr>
        <p:txBody>
          <a:bodyPr>
            <a:normAutofit fontScale="92500" lnSpcReduction="10000"/>
          </a:bodyPr>
          <a:lstStyle/>
          <a:p>
            <a:pPr algn="just"/>
            <a:r>
              <a:rPr lang="en-IN" dirty="0" smtClean="0"/>
              <a:t>In the case of a tort, the duty violated is one imposed by the law and </a:t>
            </a:r>
            <a:r>
              <a:rPr lang="en-IN" dirty="0"/>
              <a:t>i</a:t>
            </a:r>
            <a:r>
              <a:rPr lang="en-IN" dirty="0" smtClean="0"/>
              <a:t>s owed to the community at large.</a:t>
            </a:r>
          </a:p>
          <a:p>
            <a:pPr algn="just"/>
            <a:r>
              <a:rPr lang="en-IN" dirty="0" smtClean="0"/>
              <a:t>In the case of a contract, the duty is fixed by the will and consent of the parties, and it is owed to a definite person or persons.</a:t>
            </a:r>
          </a:p>
          <a:p>
            <a:pPr algn="just"/>
            <a:r>
              <a:rPr lang="en-IN" dirty="0" smtClean="0"/>
              <a:t>E.g. of A assaults, or damages B’s property without lawful cause or excuse, it Is a tort.</a:t>
            </a:r>
          </a:p>
          <a:p>
            <a:pPr algn="just"/>
            <a:r>
              <a:rPr lang="en-IN" dirty="0" smtClean="0"/>
              <a:t>Here the duty violated is a duty imposed by the law, and that is the duty not to do unlawful harm to the person or property of another.</a:t>
            </a:r>
          </a:p>
          <a:p>
            <a:pPr algn="just"/>
            <a:r>
              <a:rPr lang="en-IN" dirty="0" smtClean="0"/>
              <a:t>But if A agrees to sell goods to B for a price, and either party fails to perform the Contract, the case is one of a breach of contract.</a:t>
            </a:r>
          </a:p>
          <a:p>
            <a:pPr algn="just"/>
            <a:r>
              <a:rPr lang="en-IN" dirty="0" smtClean="0"/>
              <a:t>Here there is no duty owed by A except to B, and none owed by B except to A.</a:t>
            </a:r>
          </a:p>
          <a:p>
            <a:pPr algn="just"/>
            <a:r>
              <a:rPr lang="en-IN" dirty="0" smtClean="0"/>
              <a:t>The duty that is violated is a specific duty owed by either part to the other alone, as distinguished from a general duty owed to the community at large.</a:t>
            </a:r>
            <a:endParaRPr lang="en-IN" dirty="0"/>
          </a:p>
        </p:txBody>
      </p:sp>
    </p:spTree>
    <p:extLst>
      <p:ext uri="{BB962C8B-B14F-4D97-AF65-F5344CB8AC3E}">
        <p14:creationId xmlns:p14="http://schemas.microsoft.com/office/powerpoint/2010/main" val="2031594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solidFill>
                  <a:srgbClr val="FF0000"/>
                </a:solidFill>
              </a:rPr>
              <a:t>Definition,Nature,Scope and Objects</a:t>
            </a:r>
          </a:p>
        </p:txBody>
      </p:sp>
      <p:sp>
        <p:nvSpPr>
          <p:cNvPr id="3" name="Content Placeholder 2"/>
          <p:cNvSpPr>
            <a:spLocks noGrp="1"/>
          </p:cNvSpPr>
          <p:nvPr>
            <p:ph idx="1"/>
          </p:nvPr>
        </p:nvSpPr>
        <p:spPr/>
        <p:txBody>
          <a:bodyPr/>
          <a:lstStyle/>
          <a:p>
            <a:r>
              <a:rPr lang="en-IN" dirty="0" smtClean="0"/>
              <a:t>Word ‘Tort” has been derived from Latin term ‘</a:t>
            </a:r>
            <a:r>
              <a:rPr lang="en-IN" i="1" dirty="0" err="1" smtClean="0"/>
              <a:t>tortum</a:t>
            </a:r>
            <a:r>
              <a:rPr lang="en-IN" dirty="0" smtClean="0"/>
              <a:t>’ which means ‘to twist’.</a:t>
            </a:r>
          </a:p>
          <a:p>
            <a:r>
              <a:rPr lang="en-IN" dirty="0" smtClean="0"/>
              <a:t>In general sense tort means ‘wrong’.</a:t>
            </a:r>
          </a:p>
          <a:p>
            <a:r>
              <a:rPr lang="en-IN" dirty="0" smtClean="0"/>
              <a:t>Law of Tort is based upon the English Law.</a:t>
            </a:r>
          </a:p>
          <a:p>
            <a:r>
              <a:rPr lang="en-IN" dirty="0" smtClean="0"/>
              <a:t>It is a uncodified law.</a:t>
            </a:r>
          </a:p>
          <a:p>
            <a:r>
              <a:rPr lang="en-IN" dirty="0" smtClean="0"/>
              <a:t>Tort basically means any wrongful act which causes injury to any person.</a:t>
            </a:r>
          </a:p>
          <a:p>
            <a:r>
              <a:rPr lang="en-IN" dirty="0" smtClean="0"/>
              <a:t>This branch of law consists of various ‘torts’ or wrongful act whereby the wrongdoer violates some legal right vested in another person.</a:t>
            </a:r>
          </a:p>
          <a:p>
            <a:endParaRPr lang="en-IN" dirty="0"/>
          </a:p>
        </p:txBody>
      </p:sp>
    </p:spTree>
    <p:extLst>
      <p:ext uri="{BB962C8B-B14F-4D97-AF65-F5344CB8AC3E}">
        <p14:creationId xmlns:p14="http://schemas.microsoft.com/office/powerpoint/2010/main" val="1125358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11154508" cy="232752"/>
          </a:xfrm>
        </p:spPr>
        <p:txBody>
          <a:bodyPr>
            <a:normAutofit fontScale="90000"/>
          </a:bodyPr>
          <a:lstStyle/>
          <a:p>
            <a:endParaRPr lang="en-IN" dirty="0"/>
          </a:p>
        </p:txBody>
      </p:sp>
      <p:sp>
        <p:nvSpPr>
          <p:cNvPr id="4" name="Content Placeholder 3"/>
          <p:cNvSpPr>
            <a:spLocks noGrp="1"/>
          </p:cNvSpPr>
          <p:nvPr>
            <p:ph idx="1"/>
          </p:nvPr>
        </p:nvSpPr>
        <p:spPr>
          <a:xfrm>
            <a:off x="439615" y="984738"/>
            <a:ext cx="10914185" cy="5192225"/>
          </a:xfrm>
        </p:spPr>
        <p:txBody>
          <a:bodyPr>
            <a:normAutofit fontScale="92500" lnSpcReduction="10000"/>
          </a:bodyPr>
          <a:lstStyle/>
          <a:p>
            <a:r>
              <a:rPr lang="en-IN" dirty="0"/>
              <a:t>In a breach of contract, the  motive for the breach is immaterial: in tort, it is often taken into consideration</a:t>
            </a:r>
          </a:p>
          <a:p>
            <a:r>
              <a:rPr lang="en-IN" dirty="0" smtClean="0"/>
              <a:t>Damages in Contract – </a:t>
            </a:r>
            <a:r>
              <a:rPr lang="en-IN" b="1" dirty="0" smtClean="0"/>
              <a:t>Liquidated</a:t>
            </a:r>
            <a:r>
              <a:rPr lang="en-IN" dirty="0" smtClean="0"/>
              <a:t>, Tort – </a:t>
            </a:r>
            <a:r>
              <a:rPr lang="en-IN" b="1" dirty="0" smtClean="0"/>
              <a:t>Unliquidated.</a:t>
            </a:r>
          </a:p>
          <a:p>
            <a:r>
              <a:rPr lang="en-IN" dirty="0" smtClean="0"/>
              <a:t>In breach of contract, damages are only as a measure of compensation. In an action for tort to the property, they are generally the same. But where the injury to the person, characters or feelings, and the facts disclose improper motive or conduct such as fraud, malice, violence, cruelty, or the like which aggravate the plaintiffs injury, he may be awarded aggravated damages.</a:t>
            </a:r>
          </a:p>
          <a:p>
            <a:r>
              <a:rPr lang="en-IN" dirty="0" smtClean="0"/>
              <a:t>Exemplary damages to punish the defendant and to deter him in future can also be </a:t>
            </a:r>
            <a:r>
              <a:rPr lang="en-IN" dirty="0" err="1" smtClean="0"/>
              <a:t>awaraded</a:t>
            </a:r>
            <a:r>
              <a:rPr lang="en-IN" dirty="0" smtClean="0"/>
              <a:t> in certain cases in tort but rarely in contract.</a:t>
            </a:r>
          </a:p>
          <a:p>
            <a:r>
              <a:rPr lang="en-IN" dirty="0" smtClean="0"/>
              <a:t>A clause in a contract limiting liability cannot be relied upon by a person who is not a party to that contract and incurs liability in tort.</a:t>
            </a:r>
          </a:p>
          <a:p>
            <a:r>
              <a:rPr lang="en-IN" dirty="0" smtClean="0"/>
              <a:t>Law of torts is aimed at allocation or prevention of losses whereas the law of contract aims to see that the promises made under a contract are performed.</a:t>
            </a:r>
            <a:endParaRPr lang="en-IN" dirty="0"/>
          </a:p>
        </p:txBody>
      </p:sp>
    </p:spTree>
    <p:extLst>
      <p:ext uri="{BB962C8B-B14F-4D97-AF65-F5344CB8AC3E}">
        <p14:creationId xmlns:p14="http://schemas.microsoft.com/office/powerpoint/2010/main" val="8066498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Same Action amounting to Tort and a Breach of Contract</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Persons, such as carriers, solicitors, or surgeons, who undertake to discharge certain duties and voluntarily enter into contracts for the due </a:t>
            </a:r>
            <a:r>
              <a:rPr lang="en-IN" dirty="0" smtClean="0">
                <a:solidFill>
                  <a:srgbClr val="FF0000"/>
                </a:solidFill>
              </a:rPr>
              <a:t>performance thereof, will be liable for neglect or unskillfulness either in an action for a breach of contract or in tort to a party to the contract or in tort only to a person not a party to the contract who suffers injury.</a:t>
            </a:r>
          </a:p>
          <a:p>
            <a:pPr algn="just"/>
            <a:r>
              <a:rPr lang="en-IN" dirty="0" smtClean="0"/>
              <a:t>The breach of such contracts amount also to a tort because such persons would be equally liable even if there was no contract as they undertake a duty independently of any contract.</a:t>
            </a:r>
          </a:p>
          <a:p>
            <a:pPr algn="just"/>
            <a:r>
              <a:rPr lang="en-IN" dirty="0" smtClean="0"/>
              <a:t>A father employs a surgeon to attend on his son. The son is injured by unskilful treatment. Here there is contract between the father and the surgeon, but none between the son and the surgeon. The father, therefore, may sue the surgeon in contract, but the son can sue him only in tort.</a:t>
            </a:r>
            <a:endParaRPr lang="en-IN" dirty="0"/>
          </a:p>
        </p:txBody>
      </p:sp>
    </p:spTree>
    <p:extLst>
      <p:ext uri="{BB962C8B-B14F-4D97-AF65-F5344CB8AC3E}">
        <p14:creationId xmlns:p14="http://schemas.microsoft.com/office/powerpoint/2010/main" val="24058717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Some action amounting to Tort and Breach of Contract</a:t>
            </a:r>
            <a:endParaRPr lang="en-IN" b="1" dirty="0"/>
          </a:p>
        </p:txBody>
      </p:sp>
      <p:sp>
        <p:nvSpPr>
          <p:cNvPr id="3" name="Content Placeholder 2"/>
          <p:cNvSpPr>
            <a:spLocks noGrp="1"/>
          </p:cNvSpPr>
          <p:nvPr>
            <p:ph idx="1"/>
          </p:nvPr>
        </p:nvSpPr>
        <p:spPr/>
        <p:txBody>
          <a:bodyPr/>
          <a:lstStyle/>
          <a:p>
            <a:r>
              <a:rPr lang="en-IN" dirty="0" smtClean="0"/>
              <a:t>In </a:t>
            </a:r>
            <a:r>
              <a:rPr lang="en-IN" b="1" i="1" dirty="0" smtClean="0"/>
              <a:t>Donoghue </a:t>
            </a:r>
            <a:r>
              <a:rPr lang="en-IN" b="1" dirty="0" smtClean="0"/>
              <a:t>v. </a:t>
            </a:r>
            <a:r>
              <a:rPr lang="en-IN" b="1" i="1" dirty="0" smtClean="0"/>
              <a:t>Stevenson, </a:t>
            </a:r>
            <a:r>
              <a:rPr lang="en-IN" dirty="0" smtClean="0"/>
              <a:t>(1932) a manufacturer who sold substandard article to a retailer who sold it to a customer was held liable to a friend of the customer who after consuming it became ill.</a:t>
            </a:r>
          </a:p>
          <a:p>
            <a:endParaRPr lang="en-IN" dirty="0"/>
          </a:p>
          <a:p>
            <a:r>
              <a:rPr lang="en-IN" dirty="0" smtClean="0"/>
              <a:t>The manufacturer was under a contractual duty to the retailer and was in breach of that duty but he also owed a duty in tort to take reasonable care not to harm the consumer.</a:t>
            </a:r>
            <a:endParaRPr lang="en-IN" dirty="0"/>
          </a:p>
        </p:txBody>
      </p:sp>
    </p:spTree>
    <p:extLst>
      <p:ext uri="{BB962C8B-B14F-4D97-AF65-F5344CB8AC3E}">
        <p14:creationId xmlns:p14="http://schemas.microsoft.com/office/powerpoint/2010/main" val="9261771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Tort and Quasi- Contract</a:t>
            </a:r>
            <a:endParaRPr lang="en-IN" b="1" dirty="0"/>
          </a:p>
        </p:txBody>
      </p:sp>
      <p:sp>
        <p:nvSpPr>
          <p:cNvPr id="3" name="Content Placeholder 2"/>
          <p:cNvSpPr>
            <a:spLocks noGrp="1"/>
          </p:cNvSpPr>
          <p:nvPr>
            <p:ph idx="1"/>
          </p:nvPr>
        </p:nvSpPr>
        <p:spPr/>
        <p:txBody>
          <a:bodyPr/>
          <a:lstStyle/>
          <a:p>
            <a:r>
              <a:rPr lang="en-IN" dirty="0" smtClean="0"/>
              <a:t>Quasi-contracts cover cover those situations where a person is held liable to another without any agreement for money or benefit received by him to which the other person is better entitled.</a:t>
            </a:r>
          </a:p>
          <a:p>
            <a:r>
              <a:rPr lang="en-IN" dirty="0" smtClean="0"/>
              <a:t>Contract differs from tort in that there is no duty owed to persons generally for the duty to repay money or benefit received is owed to a definite person or persons; and the damages recoverable are liquidated damages and not unliquidated damages as in tort.</a:t>
            </a:r>
          </a:p>
          <a:p>
            <a:r>
              <a:rPr lang="en-IN" dirty="0" smtClean="0"/>
              <a:t>On both these aspects quasi-contract has similarity with contract.</a:t>
            </a:r>
            <a:endParaRPr lang="en-IN" dirty="0"/>
          </a:p>
        </p:txBody>
      </p:sp>
    </p:spTree>
    <p:extLst>
      <p:ext uri="{BB962C8B-B14F-4D97-AF65-F5344CB8AC3E}">
        <p14:creationId xmlns:p14="http://schemas.microsoft.com/office/powerpoint/2010/main" val="31709654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r>
              <a:rPr lang="en-IN" dirty="0" smtClean="0"/>
              <a:t>Quasi- contract resembles tort and differs from contract on one aspect that the obligation in it as in tort is imposed by the law and not under an agreement as in contract.</a:t>
            </a:r>
          </a:p>
          <a:p>
            <a:pPr algn="just"/>
            <a:r>
              <a:rPr lang="en-IN" dirty="0" smtClean="0"/>
              <a:t>There is one aspect in which quasi-contract differs from both tort and contract.</a:t>
            </a:r>
          </a:p>
          <a:p>
            <a:pPr algn="just"/>
            <a:r>
              <a:rPr lang="en-IN" dirty="0" smtClean="0"/>
              <a:t>Example - when </a:t>
            </a:r>
            <a:r>
              <a:rPr lang="en-IN" dirty="0" smtClean="0"/>
              <a:t>A pays money under a mistake to B, B is under an obligation to refund it to A, even though the payment is voluntary and is not induced by any fraud or misrepresentation emanating from B.</a:t>
            </a:r>
          </a:p>
          <a:p>
            <a:pPr algn="just"/>
            <a:r>
              <a:rPr lang="en-IN" dirty="0" smtClean="0"/>
              <a:t>In this illustration it cannot be said that there was any primary duty on B not to accept the money paid to him under a mistake and the only duty on him is the remedial or secondary duty to refund the money to A; but in tort as also in contract there is always a primary duty the breach of which gives rise to the remedial duty to pay </a:t>
            </a:r>
            <a:r>
              <a:rPr lang="en-IN" dirty="0" err="1" smtClean="0"/>
              <a:t>comesnsation</a:t>
            </a:r>
            <a:r>
              <a:rPr lang="en-IN" dirty="0" smtClean="0"/>
              <a:t>.</a:t>
            </a:r>
            <a:endParaRPr lang="en-IN" dirty="0"/>
          </a:p>
        </p:txBody>
      </p:sp>
    </p:spTree>
    <p:extLst>
      <p:ext uri="{BB962C8B-B14F-4D97-AF65-F5344CB8AC3E}">
        <p14:creationId xmlns:p14="http://schemas.microsoft.com/office/powerpoint/2010/main" val="34737013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rgbClr val="FF0000"/>
                </a:solidFill>
                <a:latin typeface="Bahnschrift" panose="020B0502040204020203" pitchFamily="34" charset="0"/>
              </a:rPr>
              <a:t>Tort and Crime</a:t>
            </a:r>
            <a:endParaRPr lang="en-IN" b="1" dirty="0">
              <a:solidFill>
                <a:srgbClr val="FF0000"/>
              </a:solidFill>
              <a:latin typeface="Bahnschrift" panose="020B0502040204020203" pitchFamily="34" charset="0"/>
            </a:endParaRPr>
          </a:p>
        </p:txBody>
      </p:sp>
      <p:sp>
        <p:nvSpPr>
          <p:cNvPr id="3" name="Content Placeholder 2"/>
          <p:cNvSpPr>
            <a:spLocks noGrp="1"/>
          </p:cNvSpPr>
          <p:nvPr>
            <p:ph idx="1"/>
          </p:nvPr>
        </p:nvSpPr>
        <p:spPr>
          <a:xfrm>
            <a:off x="838199" y="1825624"/>
            <a:ext cx="11066585" cy="5032375"/>
          </a:xfrm>
        </p:spPr>
        <p:txBody>
          <a:bodyPr>
            <a:normAutofit fontScale="77500" lnSpcReduction="20000"/>
          </a:bodyPr>
          <a:lstStyle/>
          <a:p>
            <a:pPr algn="just"/>
            <a:r>
              <a:rPr lang="en-IN" dirty="0" smtClean="0"/>
              <a:t>A tort is an infringement or privation of the private or civil rights belonging to individuals considered as individuals; whereas a crime is a breach of public rights and duties which affect the whole community.</a:t>
            </a:r>
          </a:p>
          <a:p>
            <a:pPr algn="just"/>
            <a:r>
              <a:rPr lang="en-IN" dirty="0" smtClean="0"/>
              <a:t>In tort, the wrongdoer has to compensate the injured party: whereas, in crimes, he is punished by the State in the interests of society.</a:t>
            </a:r>
          </a:p>
          <a:p>
            <a:pPr algn="just"/>
            <a:r>
              <a:rPr lang="en-IN" dirty="0" smtClean="0"/>
              <a:t>In tort, the action is brought by the injured party: in crime, the proceedings are conducted in the name of the State and guilty person is punished by the State.</a:t>
            </a:r>
          </a:p>
          <a:p>
            <a:pPr algn="just"/>
            <a:r>
              <a:rPr lang="en-IN" dirty="0" smtClean="0"/>
              <a:t>Criminal Courts are authorised within certain limits and in certain circumstances to order payment of a sum as compensation to the person injured out of the fine imposed on the offender.</a:t>
            </a:r>
          </a:p>
          <a:p>
            <a:pPr algn="just"/>
            <a:r>
              <a:rPr lang="en-IN" dirty="0" smtClean="0"/>
              <a:t>The Compensation so awarded resembles the award of unliquidated damages in a tort action but there is a marked difference. The award of compensation in a criminal prosecution is ancillary to the primary purpose of punishing the offender but in a tort action generally it is the main purpose.</a:t>
            </a:r>
          </a:p>
          <a:p>
            <a:pPr algn="just"/>
            <a:r>
              <a:rPr lang="en-IN" dirty="0" smtClean="0"/>
              <a:t>Only exemplary damages allowed in tort action are punitive in nature and one of the reasons for severely restricting the categories of cases in which they can be awarded is that they import a criminal element in civil law without proper safeguards.</a:t>
            </a:r>
            <a:endParaRPr lang="en-IN" dirty="0"/>
          </a:p>
        </p:txBody>
      </p:sp>
    </p:spTree>
    <p:extLst>
      <p:ext uri="{BB962C8B-B14F-4D97-AF65-F5344CB8AC3E}">
        <p14:creationId xmlns:p14="http://schemas.microsoft.com/office/powerpoint/2010/main" val="24206008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The Bombay High Court has viewed the differences from the perspective of the nature of punishment and sanctions imposed.</a:t>
            </a:r>
          </a:p>
          <a:p>
            <a:pPr algn="just"/>
            <a:r>
              <a:rPr lang="en-IN" dirty="0" smtClean="0"/>
              <a:t>The court observed that “it is the fundamental principal that what constitutes crime is essentially a matter of statute law. Word “crime is not defined precisely in the penal code. A crime has to be distinguished from a tort or a civil wrong. The distinction consists in the nature of the sanction that is attached to each form of liability. In the case of a crimes, the sanction is in the from of punishment while in the case of tort or a civil wrong the sanction is in the from of damages or compensation to the person injured. Primarily, the purpose of punishment is deterrence. The purpose of compensation, however, is recompense”. (</a:t>
            </a:r>
            <a:r>
              <a:rPr lang="en-IN" b="1" i="1" dirty="0" smtClean="0"/>
              <a:t>State of Maharashtra </a:t>
            </a:r>
            <a:r>
              <a:rPr lang="en-IN" b="1" dirty="0" smtClean="0"/>
              <a:t>v. </a:t>
            </a:r>
            <a:r>
              <a:rPr lang="en-IN" b="1" i="1" dirty="0" err="1" smtClean="0"/>
              <a:t>Govind</a:t>
            </a:r>
            <a:r>
              <a:rPr lang="en-IN" b="1" i="1" dirty="0" smtClean="0"/>
              <a:t> </a:t>
            </a:r>
            <a:r>
              <a:rPr lang="en-IN" b="1" i="1" dirty="0" err="1" smtClean="0"/>
              <a:t>Mhatarba</a:t>
            </a:r>
            <a:r>
              <a:rPr lang="en-IN" b="1" i="1" dirty="0" smtClean="0"/>
              <a:t> </a:t>
            </a:r>
            <a:r>
              <a:rPr lang="en-IN" b="1" i="1" dirty="0" err="1" smtClean="0"/>
              <a:t>Shinde</a:t>
            </a:r>
            <a:r>
              <a:rPr lang="en-IN" dirty="0" smtClean="0"/>
              <a:t> (2010))s</a:t>
            </a:r>
            <a:endParaRPr lang="en-IN" dirty="0"/>
          </a:p>
        </p:txBody>
      </p:sp>
    </p:spTree>
    <p:extLst>
      <p:ext uri="{BB962C8B-B14F-4D97-AF65-F5344CB8AC3E}">
        <p14:creationId xmlns:p14="http://schemas.microsoft.com/office/powerpoint/2010/main" val="1171123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pPr algn="just"/>
            <a:r>
              <a:rPr lang="en-IN" dirty="0" smtClean="0"/>
              <a:t>There is, however, a similarity between tort and crime at the primary level. In criminal law also the primary duty no to commit an offence for example murder like any primary duty in tort is </a:t>
            </a:r>
            <a:r>
              <a:rPr lang="en-IN" i="1" dirty="0" smtClean="0"/>
              <a:t>in rem</a:t>
            </a:r>
            <a:r>
              <a:rPr lang="en-IN" dirty="0" smtClean="0"/>
              <a:t> and is imposed by the law.</a:t>
            </a:r>
          </a:p>
          <a:p>
            <a:pPr algn="just"/>
            <a:r>
              <a:rPr lang="en-IN" dirty="0" smtClean="0"/>
              <a:t>The same set of circumstances will, in fact, from one point of view, constitute a tort, while, from another point of view, amount to a crime.</a:t>
            </a:r>
          </a:p>
          <a:p>
            <a:pPr algn="just"/>
            <a:r>
              <a:rPr lang="en-IN" dirty="0" smtClean="0"/>
              <a:t>In the case, for instance, of an assault, the right violated is that which every man has, that his bodily safety shall be respected, and for the wrong done to this right the sufferer is entitled to get damages. But this is not all. The act of violence is a menace to the safety of society generally, and will therefore be punished by the State.</a:t>
            </a:r>
          </a:p>
          <a:p>
            <a:pPr algn="just"/>
            <a:r>
              <a:rPr lang="en-IN" dirty="0" smtClean="0"/>
              <a:t>Where the same wrong is both a crime and a tort (e.g., assault, libel, theft, mischief to property) its two aspects are not identical; its definition as a crime and as a tort may differ; what is a defence to the tort may not be so in the crime and the object and result of a prosecution and of an action in tort are different.</a:t>
            </a:r>
            <a:endParaRPr lang="en-IN" dirty="0"/>
          </a:p>
        </p:txBody>
      </p:sp>
    </p:spTree>
    <p:extLst>
      <p:ext uri="{BB962C8B-B14F-4D97-AF65-F5344CB8AC3E}">
        <p14:creationId xmlns:p14="http://schemas.microsoft.com/office/powerpoint/2010/main" val="3358896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9547"/>
          </a:xfrm>
        </p:spPr>
        <p:txBody>
          <a:bodyPr>
            <a:normAutofit/>
          </a:bodyPr>
          <a:lstStyle/>
          <a:p>
            <a:pPr algn="ctr"/>
            <a:r>
              <a:rPr lang="en-IN" sz="2000" b="1" u="sng" dirty="0" smtClean="0">
                <a:solidFill>
                  <a:srgbClr val="92D050"/>
                </a:solidFill>
              </a:rPr>
              <a:t>Distinguish b/w tort, contract and crime</a:t>
            </a:r>
            <a:endParaRPr lang="en-IN" sz="2000" b="1" u="sng" dirty="0">
              <a:solidFill>
                <a:srgbClr val="92D05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6196562"/>
              </p:ext>
            </p:extLst>
          </p:nvPr>
        </p:nvGraphicFramePr>
        <p:xfrm>
          <a:off x="384175" y="914400"/>
          <a:ext cx="11311000" cy="5577838"/>
        </p:xfrm>
        <a:graphic>
          <a:graphicData uri="http://schemas.openxmlformats.org/drawingml/2006/table">
            <a:tbl>
              <a:tblPr firstRow="1" bandRow="1">
                <a:tableStyleId>{5C22544A-7EE6-4342-B048-85BDC9FD1C3A}</a:tableStyleId>
              </a:tblPr>
              <a:tblGrid>
                <a:gridCol w="804545"/>
                <a:gridCol w="3719855"/>
                <a:gridCol w="2262200"/>
                <a:gridCol w="2262200"/>
                <a:gridCol w="2262200"/>
              </a:tblGrid>
              <a:tr h="777065">
                <a:tc>
                  <a:txBody>
                    <a:bodyPr/>
                    <a:lstStyle/>
                    <a:p>
                      <a:r>
                        <a:rPr lang="en-IN" dirty="0" smtClean="0"/>
                        <a:t>Sr. No.</a:t>
                      </a:r>
                      <a:endParaRPr lang="en-IN" dirty="0"/>
                    </a:p>
                  </a:txBody>
                  <a:tcPr/>
                </a:tc>
                <a:tc>
                  <a:txBody>
                    <a:bodyPr/>
                    <a:lstStyle/>
                    <a:p>
                      <a:r>
                        <a:rPr lang="en-IN" dirty="0" smtClean="0"/>
                        <a:t>Basis</a:t>
                      </a:r>
                      <a:endParaRPr lang="en-IN" dirty="0"/>
                    </a:p>
                  </a:txBody>
                  <a:tcPr/>
                </a:tc>
                <a:tc>
                  <a:txBody>
                    <a:bodyPr/>
                    <a:lstStyle/>
                    <a:p>
                      <a:r>
                        <a:rPr lang="en-IN" dirty="0" smtClean="0"/>
                        <a:t>Tort</a:t>
                      </a:r>
                      <a:endParaRPr lang="en-IN" dirty="0"/>
                    </a:p>
                  </a:txBody>
                  <a:tcPr/>
                </a:tc>
                <a:tc>
                  <a:txBody>
                    <a:bodyPr/>
                    <a:lstStyle/>
                    <a:p>
                      <a:r>
                        <a:rPr lang="en-IN" dirty="0" smtClean="0"/>
                        <a:t>Contract</a:t>
                      </a:r>
                      <a:endParaRPr lang="en-IN" dirty="0"/>
                    </a:p>
                  </a:txBody>
                  <a:tcPr/>
                </a:tc>
                <a:tc>
                  <a:txBody>
                    <a:bodyPr/>
                    <a:lstStyle/>
                    <a:p>
                      <a:r>
                        <a:rPr lang="en-IN" dirty="0" smtClean="0"/>
                        <a:t>Crime</a:t>
                      </a:r>
                      <a:endParaRPr lang="en-IN" dirty="0"/>
                    </a:p>
                  </a:txBody>
                  <a:tcPr/>
                </a:tc>
              </a:tr>
              <a:tr h="777065">
                <a:tc>
                  <a:txBody>
                    <a:bodyPr/>
                    <a:lstStyle/>
                    <a:p>
                      <a:r>
                        <a:rPr lang="en-IN" dirty="0" smtClean="0"/>
                        <a:t>1</a:t>
                      </a:r>
                      <a:endParaRPr lang="en-IN" dirty="0"/>
                    </a:p>
                  </a:txBody>
                  <a:tcPr/>
                </a:tc>
                <a:tc>
                  <a:txBody>
                    <a:bodyPr/>
                    <a:lstStyle/>
                    <a:p>
                      <a:r>
                        <a:rPr lang="en-IN" dirty="0" smtClean="0">
                          <a:solidFill>
                            <a:schemeClr val="accent2"/>
                          </a:solidFill>
                        </a:rPr>
                        <a:t>Nature of</a:t>
                      </a:r>
                      <a:r>
                        <a:rPr lang="en-IN" baseline="0" dirty="0" smtClean="0">
                          <a:solidFill>
                            <a:schemeClr val="accent2"/>
                          </a:solidFill>
                        </a:rPr>
                        <a:t> Law</a:t>
                      </a:r>
                      <a:endParaRPr lang="en-IN" dirty="0">
                        <a:solidFill>
                          <a:schemeClr val="accent2"/>
                        </a:solidFill>
                      </a:endParaRPr>
                    </a:p>
                  </a:txBody>
                  <a:tcPr/>
                </a:tc>
                <a:tc>
                  <a:txBody>
                    <a:bodyPr/>
                    <a:lstStyle/>
                    <a:p>
                      <a:r>
                        <a:rPr lang="en-IN" dirty="0" smtClean="0">
                          <a:solidFill>
                            <a:srgbClr val="FF0000"/>
                          </a:solidFill>
                        </a:rPr>
                        <a:t>Private</a:t>
                      </a:r>
                      <a:endParaRPr lang="en-IN" dirty="0">
                        <a:solidFill>
                          <a:srgbClr val="FF0000"/>
                        </a:solidFill>
                      </a:endParaRPr>
                    </a:p>
                  </a:txBody>
                  <a:tcPr/>
                </a:tc>
                <a:tc>
                  <a:txBody>
                    <a:bodyPr/>
                    <a:lstStyle/>
                    <a:p>
                      <a:r>
                        <a:rPr lang="en-IN" dirty="0" smtClean="0">
                          <a:solidFill>
                            <a:srgbClr val="FF0000"/>
                          </a:solidFill>
                        </a:rPr>
                        <a:t>Private</a:t>
                      </a:r>
                      <a:endParaRPr lang="en-IN" dirty="0">
                        <a:solidFill>
                          <a:srgbClr val="FF0000"/>
                        </a:solidFill>
                      </a:endParaRPr>
                    </a:p>
                  </a:txBody>
                  <a:tcPr/>
                </a:tc>
                <a:tc>
                  <a:txBody>
                    <a:bodyPr/>
                    <a:lstStyle/>
                    <a:p>
                      <a:r>
                        <a:rPr lang="en-IN" dirty="0" smtClean="0">
                          <a:solidFill>
                            <a:schemeClr val="accent6">
                              <a:lumMod val="50000"/>
                            </a:schemeClr>
                          </a:solidFill>
                        </a:rPr>
                        <a:t>Public</a:t>
                      </a:r>
                      <a:endParaRPr lang="en-IN" dirty="0">
                        <a:solidFill>
                          <a:schemeClr val="accent6">
                            <a:lumMod val="50000"/>
                          </a:schemeClr>
                        </a:solidFill>
                      </a:endParaRPr>
                    </a:p>
                  </a:txBody>
                  <a:tcPr/>
                </a:tc>
              </a:tr>
              <a:tr h="1341236">
                <a:tc>
                  <a:txBody>
                    <a:bodyPr/>
                    <a:lstStyle/>
                    <a:p>
                      <a:r>
                        <a:rPr lang="en-IN" dirty="0" smtClean="0"/>
                        <a:t>2</a:t>
                      </a:r>
                      <a:endParaRPr lang="en-IN" dirty="0"/>
                    </a:p>
                  </a:txBody>
                  <a:tcPr/>
                </a:tc>
                <a:tc>
                  <a:txBody>
                    <a:bodyPr/>
                    <a:lstStyle/>
                    <a:p>
                      <a:r>
                        <a:rPr lang="en-IN" dirty="0" smtClean="0">
                          <a:solidFill>
                            <a:schemeClr val="accent2"/>
                          </a:solidFill>
                        </a:rPr>
                        <a:t>Nature of right involved</a:t>
                      </a:r>
                      <a:endParaRPr lang="en-IN" dirty="0">
                        <a:solidFill>
                          <a:schemeClr val="accent2"/>
                        </a:solidFill>
                      </a:endParaRPr>
                    </a:p>
                  </a:txBody>
                  <a:tcPr/>
                </a:tc>
                <a:tc>
                  <a:txBody>
                    <a:bodyPr/>
                    <a:lstStyle/>
                    <a:p>
                      <a:r>
                        <a:rPr lang="en-IN" dirty="0" smtClean="0">
                          <a:solidFill>
                            <a:srgbClr val="FF0000"/>
                          </a:solidFill>
                        </a:rPr>
                        <a:t>Right</a:t>
                      </a:r>
                      <a:r>
                        <a:rPr lang="en-IN" baseline="0" dirty="0" smtClean="0">
                          <a:solidFill>
                            <a:srgbClr val="FF0000"/>
                          </a:solidFill>
                        </a:rPr>
                        <a:t> in rem</a:t>
                      </a:r>
                      <a:endParaRPr lang="en-IN" dirty="0">
                        <a:solidFill>
                          <a:srgbClr val="FF0000"/>
                        </a:solidFill>
                      </a:endParaRPr>
                    </a:p>
                  </a:txBody>
                  <a:tcPr/>
                </a:tc>
                <a:tc>
                  <a:txBody>
                    <a:bodyPr/>
                    <a:lstStyle/>
                    <a:p>
                      <a:r>
                        <a:rPr lang="en-IN" dirty="0" smtClean="0">
                          <a:solidFill>
                            <a:srgbClr val="660033"/>
                          </a:solidFill>
                        </a:rPr>
                        <a:t>Right</a:t>
                      </a:r>
                      <a:r>
                        <a:rPr lang="en-IN" baseline="0" dirty="0" smtClean="0">
                          <a:solidFill>
                            <a:srgbClr val="660033"/>
                          </a:solidFill>
                        </a:rPr>
                        <a:t> in </a:t>
                      </a:r>
                      <a:r>
                        <a:rPr lang="en-IN" baseline="0" dirty="0" err="1" smtClean="0">
                          <a:solidFill>
                            <a:srgbClr val="660033"/>
                          </a:solidFill>
                        </a:rPr>
                        <a:t>Personam</a:t>
                      </a:r>
                      <a:endParaRPr lang="en-IN" dirty="0">
                        <a:solidFill>
                          <a:srgbClr val="660033"/>
                        </a:solidFill>
                      </a:endParaRPr>
                    </a:p>
                  </a:txBody>
                  <a:tcPr/>
                </a:tc>
                <a:tc>
                  <a:txBody>
                    <a:bodyPr/>
                    <a:lstStyle/>
                    <a:p>
                      <a:r>
                        <a:rPr lang="en-IN" dirty="0" smtClean="0">
                          <a:solidFill>
                            <a:schemeClr val="accent6">
                              <a:lumMod val="50000"/>
                            </a:schemeClr>
                          </a:solidFill>
                        </a:rPr>
                        <a:t> </a:t>
                      </a:r>
                      <a:endParaRPr lang="en-IN" dirty="0">
                        <a:solidFill>
                          <a:schemeClr val="accent6">
                            <a:lumMod val="50000"/>
                          </a:schemeClr>
                        </a:solidFill>
                      </a:endParaRPr>
                    </a:p>
                  </a:txBody>
                  <a:tcPr/>
                </a:tc>
              </a:tr>
              <a:tr h="1341236">
                <a:tc>
                  <a:txBody>
                    <a:bodyPr/>
                    <a:lstStyle/>
                    <a:p>
                      <a:r>
                        <a:rPr lang="en-IN" dirty="0" smtClean="0"/>
                        <a:t>3</a:t>
                      </a:r>
                      <a:endParaRPr lang="en-IN" dirty="0"/>
                    </a:p>
                  </a:txBody>
                  <a:tcPr/>
                </a:tc>
                <a:tc>
                  <a:txBody>
                    <a:bodyPr/>
                    <a:lstStyle/>
                    <a:p>
                      <a:r>
                        <a:rPr lang="en-IN" dirty="0" smtClean="0">
                          <a:solidFill>
                            <a:schemeClr val="accent2"/>
                          </a:solidFill>
                        </a:rPr>
                        <a:t>Nature of remedy provided</a:t>
                      </a:r>
                      <a:endParaRPr lang="en-IN" dirty="0">
                        <a:solidFill>
                          <a:schemeClr val="accent2"/>
                        </a:solidFill>
                      </a:endParaRPr>
                    </a:p>
                  </a:txBody>
                  <a:tcPr/>
                </a:tc>
                <a:tc>
                  <a:txBody>
                    <a:bodyPr/>
                    <a:lstStyle/>
                    <a:p>
                      <a:r>
                        <a:rPr lang="en-IN" dirty="0" smtClean="0">
                          <a:solidFill>
                            <a:schemeClr val="tx1"/>
                          </a:solidFill>
                        </a:rPr>
                        <a:t>Unliquidated damages</a:t>
                      </a:r>
                      <a:endParaRPr lang="en-IN" dirty="0">
                        <a:solidFill>
                          <a:schemeClr val="tx1"/>
                        </a:solidFill>
                      </a:endParaRPr>
                    </a:p>
                  </a:txBody>
                  <a:tcPr/>
                </a:tc>
                <a:tc>
                  <a:txBody>
                    <a:bodyPr/>
                    <a:lstStyle/>
                    <a:p>
                      <a:r>
                        <a:rPr lang="en-IN" dirty="0" smtClean="0">
                          <a:solidFill>
                            <a:srgbClr val="660033"/>
                          </a:solidFill>
                        </a:rPr>
                        <a:t>Liquidated Damages</a:t>
                      </a:r>
                      <a:endParaRPr lang="en-IN" dirty="0">
                        <a:solidFill>
                          <a:srgbClr val="660033"/>
                        </a:solidFill>
                      </a:endParaRPr>
                    </a:p>
                  </a:txBody>
                  <a:tcPr/>
                </a:tc>
                <a:tc>
                  <a:txBody>
                    <a:bodyPr/>
                    <a:lstStyle/>
                    <a:p>
                      <a:r>
                        <a:rPr lang="en-IN" dirty="0" smtClean="0">
                          <a:solidFill>
                            <a:schemeClr val="accent6">
                              <a:lumMod val="50000"/>
                            </a:schemeClr>
                          </a:solidFill>
                        </a:rPr>
                        <a:t>Imprisonment or fine or Both</a:t>
                      </a:r>
                      <a:endParaRPr lang="en-IN" dirty="0">
                        <a:solidFill>
                          <a:schemeClr val="accent6">
                            <a:lumMod val="50000"/>
                          </a:schemeClr>
                        </a:solidFill>
                      </a:endParaRPr>
                    </a:p>
                  </a:txBody>
                  <a:tcPr/>
                </a:tc>
              </a:tr>
              <a:tr h="1341236">
                <a:tc>
                  <a:txBody>
                    <a:bodyPr/>
                    <a:lstStyle/>
                    <a:p>
                      <a:r>
                        <a:rPr lang="en-IN" dirty="0" smtClean="0"/>
                        <a:t>4</a:t>
                      </a:r>
                      <a:endParaRPr lang="en-IN" dirty="0"/>
                    </a:p>
                  </a:txBody>
                  <a:tcPr/>
                </a:tc>
                <a:tc>
                  <a:txBody>
                    <a:bodyPr/>
                    <a:lstStyle/>
                    <a:p>
                      <a:r>
                        <a:rPr lang="en-IN" dirty="0" smtClean="0">
                          <a:solidFill>
                            <a:schemeClr val="accent2"/>
                          </a:solidFill>
                        </a:rPr>
                        <a:t>Who provides remedy</a:t>
                      </a:r>
                      <a:endParaRPr lang="en-IN" dirty="0">
                        <a:solidFill>
                          <a:schemeClr val="accent2"/>
                        </a:solidFill>
                      </a:endParaRPr>
                    </a:p>
                  </a:txBody>
                  <a:tcPr/>
                </a:tc>
                <a:tc>
                  <a:txBody>
                    <a:bodyPr/>
                    <a:lstStyle/>
                    <a:p>
                      <a:r>
                        <a:rPr lang="en-IN" dirty="0" smtClean="0">
                          <a:solidFill>
                            <a:srgbClr val="FF0000"/>
                          </a:solidFill>
                        </a:rPr>
                        <a:t>Individual</a:t>
                      </a:r>
                      <a:endParaRPr lang="en-IN" dirty="0">
                        <a:solidFill>
                          <a:srgbClr val="FF0000"/>
                        </a:solidFill>
                      </a:endParaRPr>
                    </a:p>
                  </a:txBody>
                  <a:tcPr/>
                </a:tc>
                <a:tc>
                  <a:txBody>
                    <a:bodyPr/>
                    <a:lstStyle/>
                    <a:p>
                      <a:r>
                        <a:rPr lang="en-IN" dirty="0" smtClean="0">
                          <a:solidFill>
                            <a:srgbClr val="FF0000"/>
                          </a:solidFill>
                        </a:rPr>
                        <a:t>Individual</a:t>
                      </a:r>
                      <a:endParaRPr lang="en-IN" dirty="0">
                        <a:solidFill>
                          <a:srgbClr val="FF0000"/>
                        </a:solidFill>
                      </a:endParaRPr>
                    </a:p>
                  </a:txBody>
                  <a:tcPr/>
                </a:tc>
                <a:tc>
                  <a:txBody>
                    <a:bodyPr/>
                    <a:lstStyle/>
                    <a:p>
                      <a:r>
                        <a:rPr lang="en-IN" dirty="0" smtClean="0">
                          <a:solidFill>
                            <a:schemeClr val="accent6">
                              <a:lumMod val="50000"/>
                            </a:schemeClr>
                          </a:solidFill>
                        </a:rPr>
                        <a:t>State</a:t>
                      </a:r>
                      <a:endParaRPr lang="en-IN" dirty="0">
                        <a:solidFill>
                          <a:schemeClr val="accent6">
                            <a:lumMod val="50000"/>
                          </a:schemeClr>
                        </a:solidFill>
                      </a:endParaRPr>
                    </a:p>
                  </a:txBody>
                  <a:tcPr/>
                </a:tc>
              </a:tr>
            </a:tbl>
          </a:graphicData>
        </a:graphic>
      </p:graphicFrame>
    </p:spTree>
    <p:extLst>
      <p:ext uri="{BB962C8B-B14F-4D97-AF65-F5344CB8AC3E}">
        <p14:creationId xmlns:p14="http://schemas.microsoft.com/office/powerpoint/2010/main" val="3427559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Some General Elements in Torts</a:t>
            </a:r>
            <a:endParaRPr lang="en-IN" b="1" dirty="0"/>
          </a:p>
        </p:txBody>
      </p:sp>
      <p:sp>
        <p:nvSpPr>
          <p:cNvPr id="3" name="Content Placeholder 2"/>
          <p:cNvSpPr>
            <a:spLocks noGrp="1"/>
          </p:cNvSpPr>
          <p:nvPr>
            <p:ph idx="1"/>
          </p:nvPr>
        </p:nvSpPr>
        <p:spPr/>
        <p:txBody>
          <a:bodyPr/>
          <a:lstStyle/>
          <a:p>
            <a:r>
              <a:rPr lang="en-IN" dirty="0" smtClean="0"/>
              <a:t>1. Act and Omission</a:t>
            </a:r>
          </a:p>
          <a:p>
            <a:endParaRPr lang="en-IN" dirty="0"/>
          </a:p>
          <a:p>
            <a:pPr marL="0" indent="0">
              <a:buNone/>
            </a:pPr>
            <a:r>
              <a:rPr lang="en-IN" dirty="0" smtClean="0"/>
              <a:t>To Constitute a tort there must be a wrongful act, whether of omission or commission, but not those which are beyond human control and which are entertained only in thoughts.</a:t>
            </a:r>
          </a:p>
          <a:p>
            <a:pPr marL="0" indent="0">
              <a:buNone/>
            </a:pPr>
            <a:r>
              <a:rPr lang="en-IN" dirty="0" smtClean="0"/>
              <a:t>An omission is generally not actionable but it is exceptionally. Where there is duty to act an omission may crated liability.</a:t>
            </a:r>
            <a:endParaRPr lang="en-IN" dirty="0"/>
          </a:p>
        </p:txBody>
      </p:sp>
    </p:spTree>
    <p:extLst>
      <p:ext uri="{BB962C8B-B14F-4D97-AF65-F5344CB8AC3E}">
        <p14:creationId xmlns:p14="http://schemas.microsoft.com/office/powerpoint/2010/main" val="3844691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Tort is a private wrong.</a:t>
            </a:r>
          </a:p>
          <a:p>
            <a:r>
              <a:rPr lang="en-IN" dirty="0" smtClean="0"/>
              <a:t>It is a </a:t>
            </a:r>
            <a:r>
              <a:rPr lang="en-IN" b="1" dirty="0" smtClean="0"/>
              <a:t>right in rem </a:t>
            </a:r>
            <a:r>
              <a:rPr lang="en-IN" dirty="0" err="1" smtClean="0"/>
              <a:t>i.e</a:t>
            </a:r>
            <a:r>
              <a:rPr lang="en-IN" dirty="0" smtClean="0"/>
              <a:t> right against the whole world at large.</a:t>
            </a:r>
          </a:p>
          <a:p>
            <a:r>
              <a:rPr lang="en-IN" b="1" i="1" dirty="0" smtClean="0"/>
              <a:t>Right in </a:t>
            </a:r>
            <a:r>
              <a:rPr lang="en-IN" b="1" i="1" dirty="0" err="1" smtClean="0"/>
              <a:t>personam</a:t>
            </a:r>
            <a:endParaRPr lang="en-IN" b="1" i="1" dirty="0" smtClean="0"/>
          </a:p>
          <a:p>
            <a:r>
              <a:rPr lang="en-IN" dirty="0" smtClean="0"/>
              <a:t>Unliquidated damages are provided.</a:t>
            </a:r>
          </a:p>
          <a:p>
            <a:endParaRPr lang="en-IN" dirty="0"/>
          </a:p>
        </p:txBody>
      </p:sp>
    </p:spTree>
    <p:extLst>
      <p:ext uri="{BB962C8B-B14F-4D97-AF65-F5344CB8AC3E}">
        <p14:creationId xmlns:p14="http://schemas.microsoft.com/office/powerpoint/2010/main" val="837735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2 Voluntary and Involuntary Acts</a:t>
            </a:r>
            <a:br>
              <a:rPr lang="en-IN" dirty="0"/>
            </a:br>
            <a:endParaRPr lang="en-IN" dirty="0"/>
          </a:p>
        </p:txBody>
      </p:sp>
      <p:sp>
        <p:nvSpPr>
          <p:cNvPr id="3" name="Content Placeholder 2"/>
          <p:cNvSpPr>
            <a:spLocks noGrp="1"/>
          </p:cNvSpPr>
          <p:nvPr>
            <p:ph idx="1"/>
          </p:nvPr>
        </p:nvSpPr>
        <p:spPr/>
        <p:txBody>
          <a:bodyPr/>
          <a:lstStyle/>
          <a:p>
            <a:pPr marL="0" indent="0">
              <a:buNone/>
            </a:pPr>
            <a:r>
              <a:rPr lang="en-IN" dirty="0" smtClean="0"/>
              <a:t>A voluntary act has to be distinguished from an involuntary act because the former may involve liability and latter may not.</a:t>
            </a:r>
            <a:endParaRPr lang="en-IN" dirty="0"/>
          </a:p>
        </p:txBody>
      </p:sp>
    </p:spTree>
    <p:extLst>
      <p:ext uri="{BB962C8B-B14F-4D97-AF65-F5344CB8AC3E}">
        <p14:creationId xmlns:p14="http://schemas.microsoft.com/office/powerpoint/2010/main" val="19877634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3. Mental Elements </a:t>
            </a:r>
            <a:endParaRPr lang="en-IN" b="1" dirty="0"/>
          </a:p>
        </p:txBody>
      </p:sp>
      <p:sp>
        <p:nvSpPr>
          <p:cNvPr id="3" name="Content Placeholder 2"/>
          <p:cNvSpPr>
            <a:spLocks noGrp="1"/>
          </p:cNvSpPr>
          <p:nvPr>
            <p:ph idx="1"/>
          </p:nvPr>
        </p:nvSpPr>
        <p:spPr/>
        <p:txBody>
          <a:bodyPr/>
          <a:lstStyle/>
          <a:p>
            <a:pPr algn="just"/>
            <a:r>
              <a:rPr lang="en-IN" dirty="0" smtClean="0"/>
              <a:t>A voluntary act, except in those cases where the liability is strict, has to be accompanied with requisite mental element, i.e., malice, intention, negligence or motive to make it an actionable tort assuming that other necessary ingredients of the tort are present.</a:t>
            </a:r>
            <a:endParaRPr lang="en-IN" dirty="0"/>
          </a:p>
        </p:txBody>
      </p:sp>
    </p:spTree>
    <p:extLst>
      <p:ext uri="{BB962C8B-B14F-4D97-AF65-F5344CB8AC3E}">
        <p14:creationId xmlns:p14="http://schemas.microsoft.com/office/powerpoint/2010/main" val="24439116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Malice in Fact and Malice in Law</a:t>
            </a:r>
            <a:endParaRPr lang="en-IN" b="1" dirty="0"/>
          </a:p>
        </p:txBody>
      </p:sp>
      <p:sp>
        <p:nvSpPr>
          <p:cNvPr id="3" name="Content Placeholder 2"/>
          <p:cNvSpPr>
            <a:spLocks noGrp="1"/>
          </p:cNvSpPr>
          <p:nvPr>
            <p:ph idx="1"/>
          </p:nvPr>
        </p:nvSpPr>
        <p:spPr/>
        <p:txBody>
          <a:bodyPr>
            <a:normAutofit/>
          </a:bodyPr>
          <a:lstStyle/>
          <a:p>
            <a:pPr algn="just"/>
            <a:r>
              <a:rPr lang="en-IN" b="1" dirty="0" smtClean="0"/>
              <a:t>Malice – </a:t>
            </a:r>
            <a:r>
              <a:rPr lang="en-IN" dirty="0" smtClean="0"/>
              <a:t>ill-will or evil intention</a:t>
            </a:r>
            <a:endParaRPr lang="en-IN" b="1" dirty="0" smtClean="0"/>
          </a:p>
          <a:p>
            <a:pPr algn="just"/>
            <a:r>
              <a:rPr lang="en-IN" b="1" dirty="0" smtClean="0"/>
              <a:t>Malice in Law – </a:t>
            </a:r>
            <a:r>
              <a:rPr lang="en-IN" dirty="0" smtClean="0"/>
              <a:t> In the law of tort the element malice in law is the most important &amp; the basic element of any tort. Law does not punish or penalized a person for some act which the law declares to be legally justified. By legal justification it is meant that which the law will support or oppose on the theory of balancing of rights and interest and as guided by the principle of equity &amp; justice. </a:t>
            </a:r>
          </a:p>
          <a:p>
            <a:pPr algn="just"/>
            <a:r>
              <a:rPr lang="en-IN" dirty="0" smtClean="0"/>
              <a:t>The law always carves out situations in which a person will be justified in doing an act or omission. This situation can be of two categories </a:t>
            </a:r>
          </a:p>
        </p:txBody>
      </p:sp>
    </p:spTree>
    <p:extLst>
      <p:ext uri="{BB962C8B-B14F-4D97-AF65-F5344CB8AC3E}">
        <p14:creationId xmlns:p14="http://schemas.microsoft.com/office/powerpoint/2010/main" val="13005043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marL="0" indent="0" algn="just">
              <a:buNone/>
            </a:pPr>
            <a:r>
              <a:rPr lang="en-IN" b="1" u="sng" dirty="0"/>
              <a:t>(</a:t>
            </a:r>
            <a:r>
              <a:rPr lang="en-IN" b="1" u="sng" dirty="0" err="1"/>
              <a:t>i</a:t>
            </a:r>
            <a:r>
              <a:rPr lang="en-IN" b="1" u="sng" dirty="0"/>
              <a:t>) </a:t>
            </a:r>
            <a:r>
              <a:rPr lang="en-IN" dirty="0"/>
              <a:t>In the law of tort certain situations have already been declared to be general defences i.e. legal justification for doing a particular wrong. They are</a:t>
            </a:r>
          </a:p>
          <a:p>
            <a:pPr marL="514350" indent="-514350" algn="just">
              <a:buFont typeface="+mj-lt"/>
              <a:buAutoNum type="alphaLcParenR"/>
            </a:pPr>
            <a:r>
              <a:rPr lang="en-IN" i="1" dirty="0" err="1"/>
              <a:t>Volenti</a:t>
            </a:r>
            <a:r>
              <a:rPr lang="en-IN" i="1" dirty="0"/>
              <a:t> non fit injuria</a:t>
            </a:r>
          </a:p>
          <a:p>
            <a:pPr marL="514350" indent="-514350" algn="just">
              <a:buFont typeface="+mj-lt"/>
              <a:buAutoNum type="alphaLcParenR"/>
            </a:pPr>
            <a:r>
              <a:rPr lang="en-IN" dirty="0"/>
              <a:t>Act of God</a:t>
            </a:r>
          </a:p>
          <a:p>
            <a:pPr marL="514350" indent="-514350" algn="just">
              <a:buFont typeface="+mj-lt"/>
              <a:buAutoNum type="alphaLcParenR"/>
            </a:pPr>
            <a:r>
              <a:rPr lang="en-IN" dirty="0"/>
              <a:t>Necessity</a:t>
            </a:r>
          </a:p>
          <a:p>
            <a:pPr marL="514350" indent="-514350" algn="just">
              <a:buFont typeface="+mj-lt"/>
              <a:buAutoNum type="alphaLcParenR"/>
            </a:pPr>
            <a:r>
              <a:rPr lang="en-IN" dirty="0"/>
              <a:t>Private defence</a:t>
            </a:r>
          </a:p>
          <a:p>
            <a:pPr marL="514350" indent="-514350" algn="just">
              <a:buFont typeface="+mj-lt"/>
              <a:buAutoNum type="alphaLcParenR"/>
            </a:pPr>
            <a:r>
              <a:rPr lang="en-IN" dirty="0"/>
              <a:t>Mistake</a:t>
            </a:r>
          </a:p>
          <a:p>
            <a:pPr marL="514350" indent="-514350" algn="just">
              <a:buFont typeface="+mj-lt"/>
              <a:buAutoNum type="alphaLcParenR"/>
            </a:pPr>
            <a:r>
              <a:rPr lang="en-IN" dirty="0"/>
              <a:t>Accident</a:t>
            </a:r>
          </a:p>
          <a:p>
            <a:pPr marL="514350" indent="-514350" algn="just">
              <a:buFont typeface="+mj-lt"/>
              <a:buAutoNum type="alphaLcParenR"/>
            </a:pPr>
            <a:r>
              <a:rPr lang="en-IN" dirty="0"/>
              <a:t>Plaintiff as the wrongdoer</a:t>
            </a:r>
          </a:p>
          <a:p>
            <a:endParaRPr lang="en-IN" dirty="0"/>
          </a:p>
        </p:txBody>
      </p:sp>
    </p:spTree>
    <p:extLst>
      <p:ext uri="{BB962C8B-B14F-4D97-AF65-F5344CB8AC3E}">
        <p14:creationId xmlns:p14="http://schemas.microsoft.com/office/powerpoint/2010/main" val="248575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(ii) There are situation where a particular act might be or might not be justified depending upon the circumstances in which it was done. Here the Court examines the specific circumstances and declares whether the act was justified or not.</a:t>
            </a:r>
          </a:p>
          <a:p>
            <a:pPr algn="just"/>
            <a:r>
              <a:rPr lang="en-IN" dirty="0" smtClean="0"/>
              <a:t>For instance, a person throwing stones in a park where people are reasonably expected to be present will not be legally justified whereas the same person will be legally justify if he did the same act in an isolated place or in jungle.</a:t>
            </a:r>
          </a:p>
          <a:p>
            <a:pPr algn="just"/>
            <a:r>
              <a:rPr lang="en-IN" dirty="0" smtClean="0"/>
              <a:t>The presence of malice in law means that the act is not justified by the law therefore the defendant is liable whereas the absence of malice in law means that the act is lawfully justified. Hence the defendant cannot be held liable.</a:t>
            </a:r>
          </a:p>
          <a:p>
            <a:pPr algn="just"/>
            <a:endParaRPr lang="en-IN" dirty="0"/>
          </a:p>
        </p:txBody>
      </p:sp>
    </p:spTree>
    <p:extLst>
      <p:ext uri="{BB962C8B-B14F-4D97-AF65-F5344CB8AC3E}">
        <p14:creationId xmlns:p14="http://schemas.microsoft.com/office/powerpoint/2010/main" val="39292036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There are four situations :-</a:t>
            </a:r>
          </a:p>
          <a:p>
            <a:pPr marL="0" indent="0" algn="r">
              <a:buNone/>
            </a:pPr>
            <a:r>
              <a:rPr lang="en-IN" dirty="0" smtClean="0"/>
              <a:t>Liability</a:t>
            </a:r>
          </a:p>
          <a:p>
            <a:pPr marL="514350" indent="-514350">
              <a:buFont typeface="+mj-lt"/>
              <a:buAutoNum type="alphaLcParenR"/>
            </a:pPr>
            <a:r>
              <a:rPr lang="en-IN" dirty="0" smtClean="0"/>
              <a:t>MIL (Malice in Law)         + MIF (Malice in Fact)                     = Yes</a:t>
            </a:r>
          </a:p>
          <a:p>
            <a:pPr marL="514350" indent="-514350">
              <a:buFont typeface="+mj-lt"/>
              <a:buAutoNum type="alphaLcParenR"/>
            </a:pPr>
            <a:endParaRPr lang="en-IN" dirty="0" smtClean="0"/>
          </a:p>
          <a:p>
            <a:pPr marL="514350" indent="-514350">
              <a:buFont typeface="+mj-lt"/>
              <a:buAutoNum type="alphaLcParenR"/>
            </a:pPr>
            <a:r>
              <a:rPr lang="en-IN" dirty="0" smtClean="0"/>
              <a:t>MIL                                      + MIF 				       = Yes</a:t>
            </a:r>
          </a:p>
          <a:p>
            <a:pPr marL="0" indent="0">
              <a:buNone/>
            </a:pPr>
            <a:endParaRPr lang="en-IN" dirty="0" smtClean="0"/>
          </a:p>
          <a:p>
            <a:pPr marL="514350" indent="-514350">
              <a:buAutoNum type="alphaLcParenR" startAt="3"/>
            </a:pPr>
            <a:r>
              <a:rPr lang="en-IN" dirty="0" smtClean="0"/>
              <a:t>MIL 			      +</a:t>
            </a:r>
            <a:r>
              <a:rPr lang="en-IN" dirty="0"/>
              <a:t> </a:t>
            </a:r>
            <a:r>
              <a:rPr lang="en-IN" dirty="0" smtClean="0"/>
              <a:t>MIF			                  =  No</a:t>
            </a:r>
          </a:p>
          <a:p>
            <a:pPr marL="514350" indent="-514350">
              <a:buAutoNum type="alphaLcParenR" startAt="3"/>
            </a:pPr>
            <a:endParaRPr lang="en-IN" dirty="0" smtClean="0"/>
          </a:p>
          <a:p>
            <a:pPr marL="514350" indent="-514350">
              <a:buAutoNum type="alphaLcParenR" startAt="3"/>
            </a:pPr>
            <a:r>
              <a:rPr lang="en-IN" dirty="0" smtClean="0"/>
              <a:t>MIL 			      + MIF 				        = No</a:t>
            </a:r>
          </a:p>
          <a:p>
            <a:pPr marL="514350" indent="-514350">
              <a:buFont typeface="+mj-lt"/>
              <a:buAutoNum type="alphaLcParenR"/>
            </a:pPr>
            <a:endParaRPr lang="en-IN" dirty="0"/>
          </a:p>
        </p:txBody>
      </p:sp>
      <p:sp>
        <p:nvSpPr>
          <p:cNvPr id="5" name="Up Arrow 4"/>
          <p:cNvSpPr/>
          <p:nvPr/>
        </p:nvSpPr>
        <p:spPr>
          <a:xfrm>
            <a:off x="4489704" y="2770632"/>
            <a:ext cx="237744" cy="576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Up Arrow 9"/>
          <p:cNvSpPr/>
          <p:nvPr/>
        </p:nvSpPr>
        <p:spPr>
          <a:xfrm>
            <a:off x="8369808" y="2770632"/>
            <a:ext cx="237744" cy="576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Up Arrow 10"/>
          <p:cNvSpPr/>
          <p:nvPr/>
        </p:nvSpPr>
        <p:spPr>
          <a:xfrm>
            <a:off x="4489704" y="3575496"/>
            <a:ext cx="237744" cy="576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Down Arrow 12"/>
          <p:cNvSpPr/>
          <p:nvPr/>
        </p:nvSpPr>
        <p:spPr>
          <a:xfrm>
            <a:off x="8400288" y="3602928"/>
            <a:ext cx="237744" cy="5212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
        <p:nvSpPr>
          <p:cNvPr id="15" name="Down Arrow 14"/>
          <p:cNvSpPr/>
          <p:nvPr/>
        </p:nvSpPr>
        <p:spPr>
          <a:xfrm>
            <a:off x="4471416" y="4674682"/>
            <a:ext cx="237744" cy="5212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Up Arrow 15"/>
          <p:cNvSpPr/>
          <p:nvPr/>
        </p:nvSpPr>
        <p:spPr>
          <a:xfrm>
            <a:off x="8446008" y="4574477"/>
            <a:ext cx="237744" cy="576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Down Arrow 16"/>
          <p:cNvSpPr/>
          <p:nvPr/>
        </p:nvSpPr>
        <p:spPr>
          <a:xfrm>
            <a:off x="4489704" y="5523962"/>
            <a:ext cx="237744" cy="5212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Down Arrow 18"/>
          <p:cNvSpPr/>
          <p:nvPr/>
        </p:nvSpPr>
        <p:spPr>
          <a:xfrm>
            <a:off x="8378952" y="5483767"/>
            <a:ext cx="237744" cy="5212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041895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u="sng" dirty="0" smtClean="0">
                <a:solidFill>
                  <a:srgbClr val="FF0000"/>
                </a:solidFill>
              </a:rPr>
              <a:t>Malice in Fact</a:t>
            </a:r>
            <a:endParaRPr lang="en-IN" b="1" i="1" u="sng" dirty="0">
              <a:solidFill>
                <a:srgbClr val="FF0000"/>
              </a:solidFill>
            </a:endParaRPr>
          </a:p>
        </p:txBody>
      </p:sp>
      <p:sp>
        <p:nvSpPr>
          <p:cNvPr id="3" name="Content Placeholder 2"/>
          <p:cNvSpPr>
            <a:spLocks noGrp="1"/>
          </p:cNvSpPr>
          <p:nvPr>
            <p:ph idx="1"/>
          </p:nvPr>
        </p:nvSpPr>
        <p:spPr/>
        <p:txBody>
          <a:bodyPr/>
          <a:lstStyle/>
          <a:p>
            <a:r>
              <a:rPr lang="en-IN" dirty="0" smtClean="0"/>
              <a:t>Malice in Fact is an element of mind which means evil motive or evil design i.e. wrongful intention. In law of tort there has not been made a rigid distinction between motive and intention as compared to law of crimes. Malice in law related to the conduct whereas malice in fact relates to mind and the desire. Malice in fact is not a general essential element of the tort. However there are certain specific tort where malice in fact has been made essential. For example – Conspiracy, malicious prosecution.</a:t>
            </a:r>
            <a:endParaRPr lang="en-IN" dirty="0"/>
          </a:p>
        </p:txBody>
      </p:sp>
    </p:spTree>
    <p:extLst>
      <p:ext uri="{BB962C8B-B14F-4D97-AF65-F5344CB8AC3E}">
        <p14:creationId xmlns:p14="http://schemas.microsoft.com/office/powerpoint/2010/main" val="11694456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Malfeasance, Misfeasance &amp; Nonfeasance</a:t>
            </a:r>
            <a:endParaRPr lang="en-IN"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IN" dirty="0" err="1" smtClean="0">
                <a:latin typeface="+mj-lt"/>
              </a:rPr>
              <a:t>Malfesance</a:t>
            </a:r>
            <a:r>
              <a:rPr lang="en-IN" dirty="0" smtClean="0">
                <a:latin typeface="+mj-lt"/>
              </a:rPr>
              <a:t> – It applies to the commission of an act which one has a legal duty to refrain from, such as trespass which are actionable per se &amp; does not require proof of negligence or malice.</a:t>
            </a:r>
          </a:p>
          <a:p>
            <a:pPr marL="514350" indent="-514350">
              <a:buFont typeface="+mj-lt"/>
              <a:buAutoNum type="arabicPeriod"/>
            </a:pPr>
            <a:r>
              <a:rPr lang="en-IN" dirty="0" err="1" smtClean="0">
                <a:latin typeface="+mj-lt"/>
              </a:rPr>
              <a:t>Misfesance</a:t>
            </a:r>
            <a:r>
              <a:rPr lang="en-IN" dirty="0" smtClean="0">
                <a:latin typeface="+mj-lt"/>
              </a:rPr>
              <a:t> – </a:t>
            </a:r>
            <a:r>
              <a:rPr lang="en-US" dirty="0">
                <a:latin typeface="+mj-lt"/>
              </a:rPr>
              <a:t>It means the “</a:t>
            </a:r>
            <a:r>
              <a:rPr lang="en-US" b="1" dirty="0">
                <a:latin typeface="+mj-lt"/>
              </a:rPr>
              <a:t>Improper performance of some lawful act</a:t>
            </a:r>
            <a:r>
              <a:rPr lang="en-US" dirty="0">
                <a:latin typeface="+mj-lt"/>
              </a:rPr>
              <a:t>”. Misfeasance means carrying out legal and improper action, but it is done in such a way that it harms others or causes injury to other </a:t>
            </a:r>
            <a:r>
              <a:rPr lang="en-US" dirty="0" smtClean="0">
                <a:latin typeface="+mj-lt"/>
              </a:rPr>
              <a:t>people.</a:t>
            </a:r>
          </a:p>
          <a:p>
            <a:pPr marL="0" indent="0" algn="just">
              <a:buNone/>
            </a:pPr>
            <a:r>
              <a:rPr lang="en-US" dirty="0">
                <a:latin typeface="+mj-lt"/>
              </a:rPr>
              <a:t> </a:t>
            </a:r>
            <a:r>
              <a:rPr lang="en-US" dirty="0" smtClean="0">
                <a:latin typeface="+mj-lt"/>
              </a:rPr>
              <a:t>     </a:t>
            </a:r>
            <a:r>
              <a:rPr lang="en-US" sz="2200" dirty="0" smtClean="0">
                <a:latin typeface="+mj-lt"/>
              </a:rPr>
              <a:t>For </a:t>
            </a:r>
            <a:r>
              <a:rPr lang="en-US" sz="2200" dirty="0">
                <a:latin typeface="+mj-lt"/>
              </a:rPr>
              <a:t>example, if a doctor performs an operation by using rusted tools or </a:t>
            </a:r>
            <a:r>
              <a:rPr lang="en-US" sz="2200" dirty="0" smtClean="0">
                <a:latin typeface="+mj-lt"/>
              </a:rPr>
              <a:t>leaves </a:t>
            </a:r>
            <a:r>
              <a:rPr lang="en-US" sz="2200" dirty="0">
                <a:latin typeface="+mj-lt"/>
              </a:rPr>
              <a:t>an alien object in the stomach during the procedure. Generally, a civil defendant will be liable for misfeasance as the defendant owes a duty of care towards the plaintiff and did not perform his duty properly, doing an operation is a lawful act but there is an improper performance of the lawful act</a:t>
            </a:r>
            <a:r>
              <a:rPr lang="en-US" sz="2200" dirty="0" smtClean="0">
                <a:latin typeface="+mj-lt"/>
              </a:rPr>
              <a:t>.</a:t>
            </a:r>
            <a:endParaRPr lang="en-IN" sz="2200" dirty="0" smtClean="0">
              <a:latin typeface="+mj-lt"/>
            </a:endParaRPr>
          </a:p>
        </p:txBody>
      </p:sp>
    </p:spTree>
    <p:extLst>
      <p:ext uri="{BB962C8B-B14F-4D97-AF65-F5344CB8AC3E}">
        <p14:creationId xmlns:p14="http://schemas.microsoft.com/office/powerpoint/2010/main" val="22272133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0" indent="0" algn="just">
              <a:buNone/>
            </a:pPr>
            <a:r>
              <a:rPr lang="en-IN" dirty="0" smtClean="0"/>
              <a:t>3. </a:t>
            </a:r>
            <a:r>
              <a:rPr lang="en-IN" dirty="0" err="1" smtClean="0"/>
              <a:t>Nonfesance</a:t>
            </a:r>
            <a:endParaRPr lang="en-IN" dirty="0" smtClean="0"/>
          </a:p>
          <a:p>
            <a:pPr algn="just"/>
            <a:r>
              <a:rPr lang="en-US" dirty="0"/>
              <a:t>Nonfeasance is the failure or omission to perform an obligatory or compulsory act. If a person promises another person to perform a particular act and does not perform it, then it is nonfeasance as the person was responsible for performing the act. Nonfeasance is an act of intentionally neglecting to carry out a duty which is an obligation and because of the failure to perform the duty, someone is harmed or injury has been caused.</a:t>
            </a:r>
            <a:endParaRPr lang="en-IN" dirty="0"/>
          </a:p>
        </p:txBody>
      </p:sp>
    </p:spTree>
    <p:extLst>
      <p:ext uri="{BB962C8B-B14F-4D97-AF65-F5344CB8AC3E}">
        <p14:creationId xmlns:p14="http://schemas.microsoft.com/office/powerpoint/2010/main" val="26708270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err="1" smtClean="0">
                <a:solidFill>
                  <a:srgbClr val="FF0000"/>
                </a:solidFill>
              </a:rPr>
              <a:t>Tortfeasor</a:t>
            </a:r>
            <a:r>
              <a:rPr lang="en-IN" dirty="0" smtClean="0">
                <a:solidFill>
                  <a:srgbClr val="FF0000"/>
                </a:solidFill>
              </a:rPr>
              <a:t> and Joint-</a:t>
            </a:r>
            <a:r>
              <a:rPr lang="en-IN" dirty="0" err="1" smtClean="0">
                <a:solidFill>
                  <a:srgbClr val="FF0000"/>
                </a:solidFill>
              </a:rPr>
              <a:t>tortfeasor</a:t>
            </a:r>
            <a:endParaRPr lang="en-IN"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dirty="0"/>
              <a:t>A </a:t>
            </a:r>
            <a:r>
              <a:rPr lang="en-US" dirty="0" err="1"/>
              <a:t>tortfeasor</a:t>
            </a:r>
            <a:r>
              <a:rPr lang="en-US" dirty="0"/>
              <a:t> is an individual or entity that has been found to have committed a civil offense that injures another party</a:t>
            </a:r>
            <a:r>
              <a:rPr lang="en-US" dirty="0" smtClean="0"/>
              <a:t>.</a:t>
            </a:r>
          </a:p>
          <a:p>
            <a:pPr algn="just"/>
            <a:r>
              <a:rPr lang="en-US" dirty="0" smtClean="0"/>
              <a:t>Joint-</a:t>
            </a:r>
            <a:r>
              <a:rPr lang="en-US" dirty="0" err="1" smtClean="0"/>
              <a:t>tortfeasor</a:t>
            </a:r>
            <a:r>
              <a:rPr lang="en-US" dirty="0" smtClean="0"/>
              <a:t> - </a:t>
            </a:r>
            <a:r>
              <a:rPr lang="en-US" dirty="0"/>
              <a:t>When a tort is committed by several persons, all the persons involved in it become joint </a:t>
            </a:r>
            <a:r>
              <a:rPr lang="en-US" dirty="0" err="1"/>
              <a:t>tortfeasor</a:t>
            </a:r>
            <a:r>
              <a:rPr lang="en-US" dirty="0"/>
              <a:t>. In addition to this, all persons will be responsible for the same tort and will be deemed to be joint wrongdoers in the eyes of law</a:t>
            </a:r>
            <a:r>
              <a:rPr lang="en-US" dirty="0" smtClean="0"/>
              <a:t>.</a:t>
            </a:r>
          </a:p>
          <a:p>
            <a:pPr algn="just"/>
            <a:r>
              <a:rPr lang="en-US" dirty="0"/>
              <a:t>In </a:t>
            </a:r>
            <a:r>
              <a:rPr lang="en-US" b="1" dirty="0" err="1">
                <a:hlinkClick r:id="rId2"/>
              </a:rPr>
              <a:t>Palghat</a:t>
            </a:r>
            <a:r>
              <a:rPr lang="en-US" b="1" dirty="0">
                <a:hlinkClick r:id="rId2"/>
              </a:rPr>
              <a:t> Coimbatore Transport Co. V. Narayana</a:t>
            </a:r>
            <a:r>
              <a:rPr lang="en-US" b="1" dirty="0"/>
              <a:t>– </a:t>
            </a:r>
            <a:r>
              <a:rPr lang="en-US" dirty="0"/>
              <a:t>There was a collision between two buses which resulted in the death of one of the passengers, further in a suit filed by the representatives of the deceased under Fatal Accidents Act, it was held that the owners of both the bus companies would be liable.</a:t>
            </a:r>
            <a:endParaRPr lang="en-IN" dirty="0"/>
          </a:p>
        </p:txBody>
      </p:sp>
    </p:spTree>
    <p:extLst>
      <p:ext uri="{BB962C8B-B14F-4D97-AF65-F5344CB8AC3E}">
        <p14:creationId xmlns:p14="http://schemas.microsoft.com/office/powerpoint/2010/main" val="141057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FF0000"/>
                </a:solidFill>
              </a:rPr>
              <a:t>Meaning of tort	</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The person committing  tort or wrong is called a tort-</a:t>
            </a:r>
            <a:r>
              <a:rPr lang="en-IN" dirty="0" err="1" smtClean="0"/>
              <a:t>feasor</a:t>
            </a:r>
            <a:r>
              <a:rPr lang="en-IN" dirty="0" smtClean="0"/>
              <a:t> or wrong doer, and his misdoing is a tortious act.</a:t>
            </a:r>
          </a:p>
          <a:p>
            <a:r>
              <a:rPr lang="en-IN" dirty="0" smtClean="0"/>
              <a:t>The principal aim of the law of torts is compensation of victims or their dependants.</a:t>
            </a:r>
          </a:p>
          <a:p>
            <a:r>
              <a:rPr lang="en-IN" dirty="0" smtClean="0"/>
              <a:t>Grant of exemplary damages in certain cases will show that deterrence of wrong-doers is also another aim of the law of torts.</a:t>
            </a:r>
            <a:endParaRPr lang="en-IN" dirty="0"/>
          </a:p>
        </p:txBody>
      </p:sp>
    </p:spTree>
    <p:extLst>
      <p:ext uri="{BB962C8B-B14F-4D97-AF65-F5344CB8AC3E}">
        <p14:creationId xmlns:p14="http://schemas.microsoft.com/office/powerpoint/2010/main" val="112572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solidFill>
                  <a:srgbClr val="FF0000"/>
                </a:solidFill>
              </a:rPr>
              <a:t>Definition</a:t>
            </a:r>
            <a:endParaRPr lang="en-IN" dirty="0">
              <a:solidFill>
                <a:srgbClr val="FF0000"/>
              </a:solidFill>
            </a:endParaRPr>
          </a:p>
        </p:txBody>
      </p:sp>
      <p:sp>
        <p:nvSpPr>
          <p:cNvPr id="3" name="Content Placeholder 2"/>
          <p:cNvSpPr>
            <a:spLocks noGrp="1"/>
          </p:cNvSpPr>
          <p:nvPr>
            <p:ph idx="1"/>
          </p:nvPr>
        </p:nvSpPr>
        <p:spPr/>
        <p:txBody>
          <a:bodyPr/>
          <a:lstStyle/>
          <a:p>
            <a:pPr algn="just"/>
            <a:r>
              <a:rPr lang="en-IN" b="1" dirty="0" smtClean="0"/>
              <a:t>Salmond definition  </a:t>
            </a:r>
            <a:r>
              <a:rPr lang="en-IN" dirty="0" smtClean="0"/>
              <a:t>- </a:t>
            </a:r>
          </a:p>
          <a:p>
            <a:pPr marL="0" indent="0" algn="just">
              <a:buNone/>
            </a:pPr>
            <a:r>
              <a:rPr lang="en-IN" dirty="0" smtClean="0">
                <a:solidFill>
                  <a:schemeClr val="accent1">
                    <a:lumMod val="50000"/>
                  </a:schemeClr>
                </a:solidFill>
              </a:rPr>
              <a:t>“A tort is a civil wrong for which the remedy is a common law action for unliquidated damages, and which is not exclusively the breach of contract or the breach of trust or other merely equitable obligation.”</a:t>
            </a:r>
          </a:p>
          <a:p>
            <a:pPr marL="0" indent="0" algn="just">
              <a:buNone/>
            </a:pPr>
            <a:endParaRPr lang="en-IN" dirty="0" smtClean="0"/>
          </a:p>
          <a:p>
            <a:pPr algn="just"/>
            <a:r>
              <a:rPr lang="en-IN" b="1" dirty="0" smtClean="0"/>
              <a:t>Winfield definition </a:t>
            </a:r>
            <a:r>
              <a:rPr lang="en-IN" dirty="0" smtClean="0"/>
              <a:t>–</a:t>
            </a:r>
          </a:p>
          <a:p>
            <a:pPr marL="0" indent="0" algn="just">
              <a:buNone/>
            </a:pPr>
            <a:r>
              <a:rPr lang="en-IN" dirty="0" smtClean="0"/>
              <a:t>“</a:t>
            </a:r>
            <a:r>
              <a:rPr lang="en-IN" dirty="0" smtClean="0">
                <a:solidFill>
                  <a:schemeClr val="accent1">
                    <a:lumMod val="50000"/>
                  </a:schemeClr>
                </a:solidFill>
              </a:rPr>
              <a:t>Tortious liability arises from the breach of a duty primarily fixed by law, this duty is towards persons generally and its breach is redressable by an action for unliquidated damages.”</a:t>
            </a:r>
            <a:endParaRPr lang="en-IN" dirty="0">
              <a:solidFill>
                <a:schemeClr val="accent1">
                  <a:lumMod val="50000"/>
                </a:schemeClr>
              </a:solidFill>
            </a:endParaRPr>
          </a:p>
        </p:txBody>
      </p:sp>
    </p:spTree>
    <p:extLst>
      <p:ext uri="{BB962C8B-B14F-4D97-AF65-F5344CB8AC3E}">
        <p14:creationId xmlns:p14="http://schemas.microsoft.com/office/powerpoint/2010/main" val="1737880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b="1" dirty="0" smtClean="0"/>
              <a:t>Indian Limitation Act, 1963</a:t>
            </a:r>
          </a:p>
          <a:p>
            <a:pPr marL="0" indent="0" algn="just">
              <a:buNone/>
            </a:pPr>
            <a:r>
              <a:rPr lang="en-IN" b="1" dirty="0"/>
              <a:t>  </a:t>
            </a:r>
            <a:r>
              <a:rPr lang="en-IN" b="1" dirty="0" smtClean="0"/>
              <a:t> Section 2(M) defines </a:t>
            </a:r>
            <a:r>
              <a:rPr lang="en-IN" dirty="0" smtClean="0"/>
              <a:t>–</a:t>
            </a:r>
          </a:p>
          <a:p>
            <a:pPr marL="0" indent="0" algn="just">
              <a:buNone/>
            </a:pPr>
            <a:r>
              <a:rPr lang="en-IN" dirty="0" smtClean="0"/>
              <a:t>	“</a:t>
            </a:r>
            <a:r>
              <a:rPr lang="en-IN" dirty="0" smtClean="0">
                <a:solidFill>
                  <a:schemeClr val="accent1">
                    <a:lumMod val="50000"/>
                  </a:schemeClr>
                </a:solidFill>
              </a:rPr>
              <a:t>Tort is a civil wrong which is not exclusively breach of contract 	  or breach of trust.”</a:t>
            </a:r>
          </a:p>
          <a:p>
            <a:pPr algn="just"/>
            <a:r>
              <a:rPr lang="en-IN" b="1" dirty="0" smtClean="0"/>
              <a:t>Frazer</a:t>
            </a:r>
            <a:r>
              <a:rPr lang="en-IN" dirty="0" smtClean="0">
                <a:solidFill>
                  <a:schemeClr val="accent1">
                    <a:lumMod val="50000"/>
                  </a:schemeClr>
                </a:solidFill>
              </a:rPr>
              <a:t> – </a:t>
            </a:r>
          </a:p>
          <a:p>
            <a:pPr marL="0" indent="0" algn="just">
              <a:buNone/>
            </a:pPr>
            <a:r>
              <a:rPr lang="en-IN" dirty="0" smtClean="0">
                <a:solidFill>
                  <a:schemeClr val="accent1">
                    <a:lumMod val="50000"/>
                  </a:schemeClr>
                </a:solidFill>
              </a:rPr>
              <a:t>“Tort is a violation of a legal right which justifies the aggrieved party to bring in an action for damages against the wrongdoer”</a:t>
            </a:r>
            <a:endParaRPr lang="en-IN" dirty="0"/>
          </a:p>
        </p:txBody>
      </p:sp>
    </p:spTree>
    <p:extLst>
      <p:ext uri="{BB962C8B-B14F-4D97-AF65-F5344CB8AC3E}">
        <p14:creationId xmlns:p14="http://schemas.microsoft.com/office/powerpoint/2010/main" val="330252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55000" lnSpcReduction="20000"/>
          </a:bodyPr>
          <a:lstStyle/>
          <a:p>
            <a:r>
              <a:rPr lang="en-US" sz="4600" dirty="0"/>
              <a:t>Sir Frederick Pollock- </a:t>
            </a:r>
            <a:endParaRPr lang="en-US" sz="4600" dirty="0" smtClean="0"/>
          </a:p>
          <a:p>
            <a:pPr marL="0" indent="0" algn="just">
              <a:buNone/>
            </a:pPr>
            <a:r>
              <a:rPr lang="en-US" dirty="0" smtClean="0">
                <a:solidFill>
                  <a:schemeClr val="accent5"/>
                </a:solidFill>
              </a:rPr>
              <a:t>“Every </a:t>
            </a:r>
            <a:r>
              <a:rPr lang="en-US" dirty="0">
                <a:solidFill>
                  <a:schemeClr val="accent5"/>
                </a:solidFill>
              </a:rPr>
              <a:t>tort is an act or omission (not being merely the breach of a duty arising out of a personal relation, or undertaken by contract) which is related in one of the following ways to harm (including reference with an absolute right, whether there be measurable actual damage or not), suffered by a determinate person</a:t>
            </a:r>
            <a:r>
              <a:rPr lang="en-US" dirty="0" smtClean="0">
                <a:solidFill>
                  <a:schemeClr val="accent5"/>
                </a:solidFill>
              </a:rPr>
              <a:t>:-</a:t>
            </a:r>
          </a:p>
          <a:p>
            <a:pPr marL="0" indent="0" algn="just">
              <a:buNone/>
            </a:pPr>
            <a:r>
              <a:rPr lang="en-US" dirty="0" smtClean="0">
                <a:solidFill>
                  <a:schemeClr val="accent5"/>
                </a:solidFill>
              </a:rPr>
              <a:t/>
            </a:r>
            <a:br>
              <a:rPr lang="en-US" dirty="0" smtClean="0">
                <a:solidFill>
                  <a:schemeClr val="accent5"/>
                </a:solidFill>
              </a:rPr>
            </a:br>
            <a:r>
              <a:rPr lang="en-US" dirty="0">
                <a:solidFill>
                  <a:schemeClr val="accent5"/>
                </a:solidFill>
              </a:rPr>
              <a:t>a) It may be an act which, without lawful justification or excuse, is intended by the agent to cause harm, and does cause the harm complained of</a:t>
            </a:r>
            <a:r>
              <a:rPr lang="en-US" dirty="0" smtClean="0">
                <a:solidFill>
                  <a:schemeClr val="accent5"/>
                </a:solidFill>
              </a:rPr>
              <a:t>.</a:t>
            </a:r>
          </a:p>
          <a:p>
            <a:pPr marL="0" indent="0" algn="just">
              <a:buNone/>
            </a:pPr>
            <a:r>
              <a:rPr lang="en-US" dirty="0" smtClean="0">
                <a:solidFill>
                  <a:schemeClr val="accent5"/>
                </a:solidFill>
              </a:rPr>
              <a:t/>
            </a:r>
            <a:br>
              <a:rPr lang="en-US" dirty="0" smtClean="0">
                <a:solidFill>
                  <a:schemeClr val="accent5"/>
                </a:solidFill>
              </a:rPr>
            </a:br>
            <a:r>
              <a:rPr lang="en-US" dirty="0">
                <a:solidFill>
                  <a:schemeClr val="accent5"/>
                </a:solidFill>
              </a:rPr>
              <a:t>b) It may be an act in itself contrary to law, or an omission of specific legal duty, which causes harm not intended by the person so acting or omitting</a:t>
            </a:r>
            <a:r>
              <a:rPr lang="en-US" dirty="0" smtClean="0">
                <a:solidFill>
                  <a:schemeClr val="accent5"/>
                </a:solidFill>
              </a:rPr>
              <a:t>.</a:t>
            </a:r>
          </a:p>
          <a:p>
            <a:pPr marL="0" indent="0" algn="just">
              <a:buNone/>
            </a:pPr>
            <a:r>
              <a:rPr lang="en-US" dirty="0" smtClean="0">
                <a:solidFill>
                  <a:schemeClr val="accent5"/>
                </a:solidFill>
              </a:rPr>
              <a:t/>
            </a:r>
            <a:br>
              <a:rPr lang="en-US" dirty="0" smtClean="0">
                <a:solidFill>
                  <a:schemeClr val="accent5"/>
                </a:solidFill>
              </a:rPr>
            </a:br>
            <a:r>
              <a:rPr lang="en-US" dirty="0">
                <a:solidFill>
                  <a:schemeClr val="accent5"/>
                </a:solidFill>
              </a:rPr>
              <a:t>c) It may be an act violation the absolute right (especially rights of possession or property), and treated as wrongful without regard to the actor’s intention or knowledge. This, as we have seen is an artificial extension of the general conceptions which are common to English and Roman law</a:t>
            </a:r>
            <a:r>
              <a:rPr lang="en-US" dirty="0" smtClean="0">
                <a:solidFill>
                  <a:schemeClr val="accent5"/>
                </a:solidFill>
              </a:rPr>
              <a:t>.</a:t>
            </a:r>
          </a:p>
          <a:p>
            <a:pPr marL="0" indent="0" algn="just">
              <a:buNone/>
            </a:pPr>
            <a:r>
              <a:rPr lang="en-US" dirty="0" smtClean="0">
                <a:solidFill>
                  <a:schemeClr val="accent5"/>
                </a:solidFill>
              </a:rPr>
              <a:t/>
            </a:r>
            <a:br>
              <a:rPr lang="en-US" dirty="0" smtClean="0">
                <a:solidFill>
                  <a:schemeClr val="accent5"/>
                </a:solidFill>
              </a:rPr>
            </a:br>
            <a:r>
              <a:rPr lang="en-US" dirty="0">
                <a:solidFill>
                  <a:schemeClr val="accent5"/>
                </a:solidFill>
              </a:rPr>
              <a:t>d) It may be an act or omission causing harm which the person so acting or omitting to act did not intend to cause, but might and should with due diligence have foreseen and prevented</a:t>
            </a:r>
            <a:r>
              <a:rPr lang="en-US" dirty="0" smtClean="0">
                <a:solidFill>
                  <a:schemeClr val="accent5"/>
                </a:solidFill>
              </a:rPr>
              <a:t>.</a:t>
            </a:r>
          </a:p>
          <a:p>
            <a:pPr marL="0" indent="0" algn="just">
              <a:buNone/>
            </a:pPr>
            <a:r>
              <a:rPr lang="en-US" dirty="0" smtClean="0">
                <a:solidFill>
                  <a:schemeClr val="accent5"/>
                </a:solidFill>
              </a:rPr>
              <a:t/>
            </a:r>
            <a:br>
              <a:rPr lang="en-US" dirty="0" smtClean="0">
                <a:solidFill>
                  <a:schemeClr val="accent5"/>
                </a:solidFill>
              </a:rPr>
            </a:br>
            <a:r>
              <a:rPr lang="en-US" dirty="0">
                <a:solidFill>
                  <a:schemeClr val="accent5"/>
                </a:solidFill>
              </a:rPr>
              <a:t>e) It may, in special cases, consist merely in not avoiding or preventing harm which the party was bound absolutely or within limits, to avoid or prevent</a:t>
            </a:r>
            <a:r>
              <a:rPr lang="en-US" dirty="0" smtClean="0">
                <a:solidFill>
                  <a:schemeClr val="accent5"/>
                </a:solidFill>
              </a:rPr>
              <a:t>.”</a:t>
            </a:r>
            <a:endParaRPr lang="en-IN" b="1" dirty="0" smtClean="0">
              <a:solidFill>
                <a:schemeClr val="accent5"/>
              </a:solidFill>
            </a:endParaRPr>
          </a:p>
        </p:txBody>
      </p:sp>
    </p:spTree>
    <p:extLst>
      <p:ext uri="{BB962C8B-B14F-4D97-AF65-F5344CB8AC3E}">
        <p14:creationId xmlns:p14="http://schemas.microsoft.com/office/powerpoint/2010/main" val="82752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err="1" smtClean="0">
                <a:solidFill>
                  <a:srgbClr val="66A45C"/>
                </a:solidFill>
              </a:rPr>
              <a:t>ubi</a:t>
            </a:r>
            <a:r>
              <a:rPr lang="en-IN" b="1" i="1" dirty="0" smtClean="0">
                <a:solidFill>
                  <a:srgbClr val="66A45C"/>
                </a:solidFill>
              </a:rPr>
              <a:t> jus </a:t>
            </a:r>
            <a:r>
              <a:rPr lang="en-IN" b="1" i="1" dirty="0" err="1" smtClean="0">
                <a:solidFill>
                  <a:srgbClr val="66A45C"/>
                </a:solidFill>
              </a:rPr>
              <a:t>ibi</a:t>
            </a:r>
            <a:r>
              <a:rPr lang="en-IN" b="1" i="1" dirty="0" smtClean="0">
                <a:solidFill>
                  <a:srgbClr val="66A45C"/>
                </a:solidFill>
              </a:rPr>
              <a:t> </a:t>
            </a:r>
            <a:r>
              <a:rPr lang="en-IN" b="1" i="1" dirty="0" err="1" smtClean="0">
                <a:solidFill>
                  <a:srgbClr val="66A45C"/>
                </a:solidFill>
              </a:rPr>
              <a:t>remedium</a:t>
            </a:r>
            <a:endParaRPr lang="en-IN" b="1" i="1" dirty="0">
              <a:solidFill>
                <a:srgbClr val="66A45C"/>
              </a:solidFill>
            </a:endParaRPr>
          </a:p>
        </p:txBody>
      </p:sp>
      <p:sp>
        <p:nvSpPr>
          <p:cNvPr id="3" name="Content Placeholder 2"/>
          <p:cNvSpPr>
            <a:spLocks noGrp="1"/>
          </p:cNvSpPr>
          <p:nvPr>
            <p:ph idx="1"/>
          </p:nvPr>
        </p:nvSpPr>
        <p:spPr/>
        <p:txBody>
          <a:bodyPr/>
          <a:lstStyle/>
          <a:p>
            <a:r>
              <a:rPr lang="en-IN" dirty="0" smtClean="0"/>
              <a:t>Where there is a legal right there is a legal remedy.</a:t>
            </a:r>
          </a:p>
          <a:p>
            <a:r>
              <a:rPr lang="en-IN" dirty="0" smtClean="0"/>
              <a:t>There is no wrong without remedy.</a:t>
            </a:r>
          </a:p>
          <a:p>
            <a:r>
              <a:rPr lang="en-IN" dirty="0" smtClean="0"/>
              <a:t>The law of tort is concerned with the conservation of right in rem.</a:t>
            </a:r>
            <a:endParaRPr lang="en-IN" dirty="0"/>
          </a:p>
        </p:txBody>
      </p:sp>
    </p:spTree>
    <p:extLst>
      <p:ext uri="{BB962C8B-B14F-4D97-AF65-F5344CB8AC3E}">
        <p14:creationId xmlns:p14="http://schemas.microsoft.com/office/powerpoint/2010/main" val="1001387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4414</Words>
  <Application>Microsoft Office PowerPoint</Application>
  <PresentationFormat>Widescreen</PresentationFormat>
  <Paragraphs>263</Paragraphs>
  <Slides>49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Algerian</vt:lpstr>
      <vt:lpstr>Arial</vt:lpstr>
      <vt:lpstr>Arial Black</vt:lpstr>
      <vt:lpstr>Arial Rounded MT Bold</vt:lpstr>
      <vt:lpstr>Bahnschrift</vt:lpstr>
      <vt:lpstr>Calibri</vt:lpstr>
      <vt:lpstr>Calibri Light</vt:lpstr>
      <vt:lpstr>Wingdings</vt:lpstr>
      <vt:lpstr>Office Theme</vt:lpstr>
      <vt:lpstr>Law of Torts Including Consumer Protection and Motor Vehicle Accident Laws</vt:lpstr>
      <vt:lpstr>Unit - 1</vt:lpstr>
      <vt:lpstr>Definition,Nature,Scope and Objects</vt:lpstr>
      <vt:lpstr>PowerPoint Presentation</vt:lpstr>
      <vt:lpstr>Meaning of tort </vt:lpstr>
      <vt:lpstr>Definition</vt:lpstr>
      <vt:lpstr>PowerPoint Presentation</vt:lpstr>
      <vt:lpstr>PowerPoint Presentation</vt:lpstr>
      <vt:lpstr>ubi jus ibi remedium</vt:lpstr>
      <vt:lpstr>Law of Tort (Winfield)or Law of Torts (Salmond)</vt:lpstr>
      <vt:lpstr>PowerPoint Presentation</vt:lpstr>
      <vt:lpstr>PowerPoint Presentation</vt:lpstr>
      <vt:lpstr>Characteristics of Tort</vt:lpstr>
      <vt:lpstr>Objects of Law of Torts </vt:lpstr>
      <vt:lpstr>Development of Law of Torts in India   </vt:lpstr>
      <vt:lpstr>Elements of Law of Torts</vt:lpstr>
      <vt:lpstr>To constitute a tort</vt:lpstr>
      <vt:lpstr>Wrongful ACT</vt:lpstr>
      <vt:lpstr>TEST FOR WRONGFUL ACT</vt:lpstr>
      <vt:lpstr>Legal injury or legal damage</vt:lpstr>
      <vt:lpstr>LEGAL DAMAGES - MAXIMS</vt:lpstr>
      <vt:lpstr>Injuria Sine Damnum</vt:lpstr>
      <vt:lpstr>Ashby v. White (1703) 92 ER 126</vt:lpstr>
      <vt:lpstr>Bhim Singh V. State of Jammu &amp; Kashmir (AIR 1986 SC 494)</vt:lpstr>
      <vt:lpstr>Damnum Sine Injuria</vt:lpstr>
      <vt:lpstr>Gloucester Grammar School Case - (1410) 11 Hen IV 47</vt:lpstr>
      <vt:lpstr> Legal Remedy</vt:lpstr>
      <vt:lpstr>Difference between Tort, Contract and Crime</vt:lpstr>
      <vt:lpstr>PowerPoint Presentation</vt:lpstr>
      <vt:lpstr>PowerPoint Presentation</vt:lpstr>
      <vt:lpstr>Same Action amounting to Tort and a Breach of Contract</vt:lpstr>
      <vt:lpstr>Some action amounting to Tort and Breach of Contract</vt:lpstr>
      <vt:lpstr>Tort and Quasi- Contract</vt:lpstr>
      <vt:lpstr>PowerPoint Presentation</vt:lpstr>
      <vt:lpstr>Tort and Crime</vt:lpstr>
      <vt:lpstr>PowerPoint Presentation</vt:lpstr>
      <vt:lpstr>PowerPoint Presentation</vt:lpstr>
      <vt:lpstr>Distinguish b/w tort, contract and crime</vt:lpstr>
      <vt:lpstr>Some General Elements in Torts</vt:lpstr>
      <vt:lpstr>2 Voluntary and Involuntary Acts </vt:lpstr>
      <vt:lpstr>3. Mental Elements </vt:lpstr>
      <vt:lpstr>Malice in Fact and Malice in Law</vt:lpstr>
      <vt:lpstr>PowerPoint Presentation</vt:lpstr>
      <vt:lpstr>PowerPoint Presentation</vt:lpstr>
      <vt:lpstr>PowerPoint Presentation</vt:lpstr>
      <vt:lpstr>Malice in Fact</vt:lpstr>
      <vt:lpstr>Malfeasance, Misfeasance &amp; Nonfeasance</vt:lpstr>
      <vt:lpstr>PowerPoint Presentation</vt:lpstr>
      <vt:lpstr>Tortfeasor and Joint-tortfeasor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Torts Including Consumer Protection and Motor Vehicle Accident Laws</dc:title>
  <dc:creator>Microsoft account</dc:creator>
  <cp:lastModifiedBy>Microsoft account</cp:lastModifiedBy>
  <cp:revision>126</cp:revision>
  <dcterms:created xsi:type="dcterms:W3CDTF">2020-09-15T07:48:01Z</dcterms:created>
  <dcterms:modified xsi:type="dcterms:W3CDTF">2020-10-16T11:47:09Z</dcterms:modified>
</cp:coreProperties>
</file>