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7"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16-Oct-20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16-Oct-20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16-Oct-20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16-Oct-20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16-Oct-20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16-Oct-20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16-Oct-20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16-Oct-20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16-Oct-20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16-Oct-20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16-Oct-20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16-Oct-20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16-Oct-20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16-Oct-20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16-Oct-20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16-Oct-20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16-Oct-20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Personality_psychology" TargetMode="External"/><Relationship Id="rId2" Type="http://schemas.openxmlformats.org/officeDocument/2006/relationships/hyperlink" Target="https://en.wikipedia.org/wiki/Psychotherap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03997" y="694944"/>
            <a:ext cx="8915399" cy="2262781"/>
          </a:xfrm>
        </p:spPr>
        <p:txBody>
          <a:bodyPr/>
          <a:lstStyle/>
          <a:p>
            <a:pPr algn="ctr"/>
            <a:r>
              <a:rPr lang="en-US" dirty="0" smtClean="0"/>
              <a:t>UNIT- 5</a:t>
            </a:r>
            <a:br>
              <a:rPr lang="en-US" dirty="0" smtClean="0"/>
            </a:br>
            <a:r>
              <a:rPr lang="en-US" dirty="0" smtClean="0"/>
              <a:t>OD INTERVENTIONS</a:t>
            </a:r>
            <a:endParaRPr lang="en-US" dirty="0"/>
          </a:p>
        </p:txBody>
      </p:sp>
      <p:sp>
        <p:nvSpPr>
          <p:cNvPr id="3" name="Subtitle 2"/>
          <p:cNvSpPr>
            <a:spLocks noGrp="1"/>
          </p:cNvSpPr>
          <p:nvPr>
            <p:ph type="subTitle" idx="1"/>
          </p:nvPr>
        </p:nvSpPr>
        <p:spPr/>
        <p:txBody>
          <a:bodyPr/>
          <a:lstStyle/>
          <a:p>
            <a:r>
              <a:rPr lang="en-US" dirty="0" smtClean="0"/>
              <a:t>Prepared by</a:t>
            </a:r>
          </a:p>
          <a:p>
            <a:r>
              <a:rPr lang="en-US" dirty="0" smtClean="0"/>
              <a:t>Dr. Monika Soni</a:t>
            </a:r>
            <a:endParaRPr lang="en-US" dirty="0"/>
          </a:p>
        </p:txBody>
      </p:sp>
    </p:spTree>
    <p:extLst>
      <p:ext uri="{BB962C8B-B14F-4D97-AF65-F5344CB8AC3E}">
        <p14:creationId xmlns:p14="http://schemas.microsoft.com/office/powerpoint/2010/main" val="406676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5044" y="1344168"/>
            <a:ext cx="10578148" cy="4987678"/>
          </a:xfrm>
        </p:spPr>
        <p:txBody>
          <a:bodyPr>
            <a:normAutofit/>
          </a:bodyPr>
          <a:lstStyle/>
          <a:p>
            <a:pPr marL="0" indent="0" algn="just">
              <a:buNone/>
            </a:pPr>
            <a:r>
              <a:rPr lang="en-US" b="1" dirty="0" smtClean="0">
                <a:latin typeface="Times New Roman" panose="02020603050405020304" pitchFamily="18" charset="0"/>
                <a:cs typeface="Times New Roman" panose="02020603050405020304" pitchFamily="18" charset="0"/>
              </a:rPr>
              <a:t>4) Quality Circle-:</a:t>
            </a:r>
          </a:p>
          <a:p>
            <a:pPr algn="just"/>
            <a:r>
              <a:rPr lang="en-US" dirty="0">
                <a:latin typeface="Times New Roman" panose="02020603050405020304" pitchFamily="18" charset="0"/>
                <a:cs typeface="Times New Roman" panose="02020603050405020304" pitchFamily="18" charset="0"/>
              </a:rPr>
              <a:t>Conceptually Quality Circles can be described as a small group of employees of the same work area, doing similar work that meets voluntarily and regularly to iden­tify, </a:t>
            </a:r>
            <a:r>
              <a:rPr lang="en-US" dirty="0" err="1">
                <a:latin typeface="Times New Roman" panose="02020603050405020304" pitchFamily="18" charset="0"/>
                <a:cs typeface="Times New Roman" panose="02020603050405020304" pitchFamily="18" charset="0"/>
              </a:rPr>
              <a:t>analyse</a:t>
            </a:r>
            <a:r>
              <a:rPr lang="en-US" dirty="0">
                <a:latin typeface="Times New Roman" panose="02020603050405020304" pitchFamily="18" charset="0"/>
                <a:cs typeface="Times New Roman" panose="02020603050405020304" pitchFamily="18" charset="0"/>
              </a:rPr>
              <a:t> and resolve work related problems.</a:t>
            </a:r>
          </a:p>
          <a:p>
            <a:pPr algn="just"/>
            <a:r>
              <a:rPr lang="en-US" dirty="0">
                <a:latin typeface="Times New Roman" panose="02020603050405020304" pitchFamily="18" charset="0"/>
                <a:cs typeface="Times New Roman" panose="02020603050405020304" pitchFamily="18" charset="0"/>
              </a:rPr>
              <a:t>This small group with every member of the circle participating to the full carries on the activities, </a:t>
            </a:r>
            <a:r>
              <a:rPr lang="en-US" dirty="0" err="1">
                <a:latin typeface="Times New Roman" panose="02020603050405020304" pitchFamily="18" charset="0"/>
                <a:cs typeface="Times New Roman" panose="02020603050405020304" pitchFamily="18" charset="0"/>
              </a:rPr>
              <a:t>utilising</a:t>
            </a:r>
            <a:r>
              <a:rPr lang="en-US" dirty="0">
                <a:latin typeface="Times New Roman" panose="02020603050405020304" pitchFamily="18" charset="0"/>
                <a:cs typeface="Times New Roman" panose="02020603050405020304" pitchFamily="18" charset="0"/>
              </a:rPr>
              <a:t> problem solving techniques to achieve control or improvement in the work area and also help self and mutual development in the </a:t>
            </a:r>
            <a:r>
              <a:rPr lang="en-US" dirty="0" smtClean="0">
                <a:latin typeface="Times New Roman" panose="02020603050405020304" pitchFamily="18" charset="0"/>
                <a:cs typeface="Times New Roman" panose="02020603050405020304" pitchFamily="18" charset="0"/>
              </a:rPr>
              <a:t>process.</a:t>
            </a:r>
            <a:endParaRPr lang="en-US" cap="all"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Quality </a:t>
            </a:r>
            <a:r>
              <a:rPr lang="en-US" dirty="0">
                <a:latin typeface="Times New Roman" panose="02020603050405020304" pitchFamily="18" charset="0"/>
                <a:cs typeface="Times New Roman" panose="02020603050405020304" pitchFamily="18" charset="0"/>
              </a:rPr>
              <a:t>circles built mutual trust and create greater understanding between the manage­ment and the workers. Cooperation and not confrontation is the key element in its operation.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Quality </a:t>
            </a:r>
            <a:r>
              <a:rPr lang="en-US" dirty="0">
                <a:latin typeface="Times New Roman" panose="02020603050405020304" pitchFamily="18" charset="0"/>
                <a:cs typeface="Times New Roman" panose="02020603050405020304" pitchFamily="18" charset="0"/>
              </a:rPr>
              <a:t>Circles aims at building people, developing them, arousing genuine interest and dedication to their work to improve quality, productivity, cost reduction etc.</a:t>
            </a:r>
          </a:p>
        </p:txBody>
      </p:sp>
    </p:spTree>
    <p:extLst>
      <p:ext uri="{BB962C8B-B14F-4D97-AF65-F5344CB8AC3E}">
        <p14:creationId xmlns:p14="http://schemas.microsoft.com/office/powerpoint/2010/main" val="818845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Miscellaneous Intervention</a:t>
            </a:r>
            <a:endParaRPr lang="en-US" dirty="0"/>
          </a:p>
        </p:txBody>
      </p:sp>
      <p:sp>
        <p:nvSpPr>
          <p:cNvPr id="3" name="Content Placeholder 2"/>
          <p:cNvSpPr>
            <a:spLocks noGrp="1"/>
          </p:cNvSpPr>
          <p:nvPr>
            <p:ph idx="1"/>
          </p:nvPr>
        </p:nvSpPr>
        <p:spPr>
          <a:xfrm>
            <a:off x="906716" y="1402080"/>
            <a:ext cx="10879900" cy="5300472"/>
          </a:xfrm>
        </p:spPr>
        <p:txBody>
          <a:bodyPr>
            <a:noAutofit/>
          </a:bodyPr>
          <a:lstStyle/>
          <a:p>
            <a:pPr marL="0" indent="0" algn="just">
              <a:buNone/>
            </a:pPr>
            <a:r>
              <a:rPr lang="en-US" sz="2000" b="1" dirty="0" smtClean="0">
                <a:latin typeface="Times New Roman" panose="02020603050405020304" pitchFamily="18" charset="0"/>
                <a:cs typeface="Times New Roman" panose="02020603050405020304" pitchFamily="18" charset="0"/>
              </a:rPr>
              <a:t>1) SURVEY FEEDBACK- (Refer Chapter 11)</a:t>
            </a: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study of </a:t>
            </a:r>
            <a:r>
              <a:rPr lang="en-US" b="1" dirty="0">
                <a:latin typeface="Times New Roman" panose="02020603050405020304" pitchFamily="18" charset="0"/>
                <a:cs typeface="Times New Roman" panose="02020603050405020304" pitchFamily="18" charset="0"/>
              </a:rPr>
              <a:t>Survey Feedback</a:t>
            </a:r>
            <a:r>
              <a:rPr lang="en-US" dirty="0">
                <a:latin typeface="Times New Roman" panose="02020603050405020304" pitchFamily="18" charset="0"/>
                <a:cs typeface="Times New Roman" panose="02020603050405020304" pitchFamily="18" charset="0"/>
              </a:rPr>
              <a:t> played an important role in formation and history of </a:t>
            </a:r>
            <a:r>
              <a:rPr lang="en-US" b="1" dirty="0">
                <a:latin typeface="Times New Roman" panose="02020603050405020304" pitchFamily="18" charset="0"/>
                <a:cs typeface="Times New Roman" panose="02020603050405020304" pitchFamily="18" charset="0"/>
              </a:rPr>
              <a:t>Organizational Development</a:t>
            </a:r>
            <a:r>
              <a:rPr lang="en-US" dirty="0">
                <a:latin typeface="Times New Roman" panose="02020603050405020304" pitchFamily="18" charset="0"/>
                <a:cs typeface="Times New Roman" panose="02020603050405020304" pitchFamily="18" charset="0"/>
              </a:rPr>
              <a:t> (OD).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Developed </a:t>
            </a:r>
            <a:r>
              <a:rPr lang="en-US" dirty="0">
                <a:latin typeface="Times New Roman" panose="02020603050405020304" pitchFamily="18" charset="0"/>
                <a:cs typeface="Times New Roman" panose="02020603050405020304" pitchFamily="18" charset="0"/>
              </a:rPr>
              <a:t>as </a:t>
            </a:r>
            <a:r>
              <a:rPr lang="en-US" dirty="0" smtClean="0">
                <a:latin typeface="Times New Roman" panose="02020603050405020304" pitchFamily="18" charset="0"/>
                <a:cs typeface="Times New Roman" panose="02020603050405020304" pitchFamily="18" charset="0"/>
              </a:rPr>
              <a:t>an organization </a:t>
            </a:r>
            <a:r>
              <a:rPr lang="en-US" dirty="0">
                <a:latin typeface="Times New Roman" panose="02020603050405020304" pitchFamily="18" charset="0"/>
                <a:cs typeface="Times New Roman" panose="02020603050405020304" pitchFamily="18" charset="0"/>
              </a:rPr>
              <a:t>wide intervention by Mann and his associates (1957-1965), survey feedback is </a:t>
            </a:r>
            <a:r>
              <a:rPr lang="en-US" dirty="0" smtClean="0">
                <a:latin typeface="Times New Roman" panose="02020603050405020304" pitchFamily="18" charset="0"/>
                <a:cs typeface="Times New Roman" panose="02020603050405020304" pitchFamily="18" charset="0"/>
              </a:rPr>
              <a:t>a</a:t>
            </a:r>
            <a:r>
              <a:rPr lang="en-US" dirty="0">
                <a:latin typeface="Times New Roman" panose="02020603050405020304" pitchFamily="18" charset="0"/>
                <a:cs typeface="Times New Roman" panose="02020603050405020304" pitchFamily="18" charset="0"/>
              </a:rPr>
              <a:t> process in which organizational members complete questionnaires on various organizational issues, receive feedback on the results, then take appropriate actions to address the critical needs and concerns</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Survey </a:t>
            </a:r>
            <a:r>
              <a:rPr lang="en-US" dirty="0">
                <a:latin typeface="Times New Roman" panose="02020603050405020304" pitchFamily="18" charset="0"/>
                <a:cs typeface="Times New Roman" panose="02020603050405020304" pitchFamily="18" charset="0"/>
              </a:rPr>
              <a:t>feedback method usually proceeds with sequential activities involving data collection, feedback of information, developing action plans based on feedback, and follow up</a:t>
            </a:r>
            <a:r>
              <a:rPr lang="en-US" dirty="0" smtClean="0">
                <a:latin typeface="Times New Roman" panose="02020603050405020304" pitchFamily="18" charset="0"/>
                <a:cs typeface="Times New Roman" panose="02020603050405020304" pitchFamily="18" charset="0"/>
              </a:rPr>
              <a:t>.</a:t>
            </a:r>
          </a:p>
          <a:p>
            <a:pPr marL="0" indent="0" algn="just">
              <a:buNone/>
            </a:pPr>
            <a:r>
              <a:rPr lang="en-US" b="1" dirty="0" smtClean="0">
                <a:latin typeface="Times New Roman" panose="02020603050405020304" pitchFamily="18" charset="0"/>
                <a:cs typeface="Times New Roman" panose="02020603050405020304" pitchFamily="18" charset="0"/>
              </a:rPr>
              <a:t>a. Data </a:t>
            </a:r>
            <a:r>
              <a:rPr lang="en-US" b="1" dirty="0">
                <a:latin typeface="Times New Roman" panose="02020603050405020304" pitchFamily="18" charset="0"/>
                <a:cs typeface="Times New Roman" panose="02020603050405020304" pitchFamily="18" charset="0"/>
              </a:rPr>
              <a:t>Collection:</a:t>
            </a:r>
            <a:r>
              <a:rPr lang="en-US" dirty="0">
                <a:latin typeface="Times New Roman" panose="02020603050405020304" pitchFamily="18" charset="0"/>
                <a:cs typeface="Times New Roman" panose="02020603050405020304" pitchFamily="18" charset="0"/>
              </a:rPr>
              <a:t> The first step in survey feedback is data collection usually by a consultant based on a structured questionnaire. The questionnaire may include different aspects of organizational functions like leadership — managerial support, managerial goal emphasis, managerial work facilitation, peer support, peer goal emphasis, peer work facilitation, and peer interaction facilitation, organizational climate – communication with the company, motivation, decision-making, control within the company co-ordination between departments, and general management, and satisfaction – satisfaction with the company, satisfaction with the supervisor, satisfaction with the job, satisfaction with the pay, and satisfaction with the work group. The questionnaire is administered personally either by the members of consulting firm or by organization’s personnel. After the questionnaires are completed, data are classified, tabulated, and analysis is made to arrive at some meaningful conclusions.</a:t>
            </a: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2037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8992" y="1420368"/>
            <a:ext cx="10643616" cy="5437632"/>
          </a:xfrm>
        </p:spPr>
        <p:txBody>
          <a:bodyPr>
            <a:normAutofit/>
          </a:bodyPr>
          <a:lstStyle/>
          <a:p>
            <a:pPr marL="0" indent="0" algn="just">
              <a:buNone/>
            </a:pPr>
            <a:r>
              <a:rPr lang="en-US" b="1" dirty="0" smtClean="0">
                <a:latin typeface="Times New Roman" panose="02020603050405020304" pitchFamily="18" charset="0"/>
                <a:cs typeface="Times New Roman" panose="02020603050405020304" pitchFamily="18" charset="0"/>
              </a:rPr>
              <a:t>b) Feedback </a:t>
            </a:r>
            <a:r>
              <a:rPr lang="en-US" b="1" dirty="0">
                <a:latin typeface="Times New Roman" panose="02020603050405020304" pitchFamily="18" charset="0"/>
                <a:cs typeface="Times New Roman" panose="02020603050405020304" pitchFamily="18" charset="0"/>
              </a:rPr>
              <a:t>of Information:</a:t>
            </a:r>
            <a:r>
              <a:rPr lang="en-US" dirty="0">
                <a:latin typeface="Times New Roman" panose="02020603050405020304" pitchFamily="18" charset="0"/>
                <a:cs typeface="Times New Roman" panose="02020603050405020304" pitchFamily="18" charset="0"/>
              </a:rPr>
              <a:t> After the data are analyzed, feedback is given to the persons who have participated in the fulfilling up of questionnaire. The feedback may be given either orally or in a written form. In oral system of feedback, it is provided through group discussion or problem-solving sessions conducted by the consultant. Alternatively, feedback may be given in the form of a written summary of findings. Whatever the method of giving feedback is adopted, it should be constructive and suggestive, rather, threatening and emotion-hurting as survey feedback is aimed at identifying weaknesses which must be overcome through follow-up actions and not the fault-finding technique for criticism.</a:t>
            </a:r>
          </a:p>
          <a:p>
            <a:pPr marL="0" indent="0" algn="just">
              <a:buNone/>
            </a:pPr>
            <a:r>
              <a:rPr lang="en-US" b="1" dirty="0" smtClean="0">
                <a:latin typeface="Times New Roman" panose="02020603050405020304" pitchFamily="18" charset="0"/>
                <a:cs typeface="Times New Roman" panose="02020603050405020304" pitchFamily="18" charset="0"/>
              </a:rPr>
              <a:t>c) Follow-up </a:t>
            </a:r>
            <a:r>
              <a:rPr lang="en-US" b="1" dirty="0">
                <a:latin typeface="Times New Roman" panose="02020603050405020304" pitchFamily="18" charset="0"/>
                <a:cs typeface="Times New Roman" panose="02020603050405020304" pitchFamily="18" charset="0"/>
              </a:rPr>
              <a:t>Action:</a:t>
            </a:r>
            <a:r>
              <a:rPr lang="en-US" dirty="0">
                <a:latin typeface="Times New Roman" panose="02020603050405020304" pitchFamily="18" charset="0"/>
                <a:cs typeface="Times New Roman" panose="02020603050405020304" pitchFamily="18" charset="0"/>
              </a:rPr>
              <a:t> Survey feedback programme is not meaningful unless some follow-up action is taken based on the data collected. One such follow-up action may be to advise the participants to develop their own action plans to overcome the problems revealed through a feedback or as is more commonly the case, follow-up action may be in the form of developing some specific OD </a:t>
            </a:r>
            <a:r>
              <a:rPr lang="en-US" dirty="0" smtClean="0">
                <a:latin typeface="Times New Roman" panose="02020603050405020304" pitchFamily="18" charset="0"/>
                <a:cs typeface="Times New Roman" panose="02020603050405020304" pitchFamily="18" charset="0"/>
              </a:rPr>
              <a:t>interventions particularly </a:t>
            </a:r>
            <a:r>
              <a:rPr lang="en-US" dirty="0">
                <a:latin typeface="Times New Roman" panose="02020603050405020304" pitchFamily="18" charset="0"/>
                <a:cs typeface="Times New Roman" panose="02020603050405020304" pitchFamily="18" charset="0"/>
              </a:rPr>
              <a:t>process consultation and team-building, by the consultant.</a:t>
            </a:r>
          </a:p>
        </p:txBody>
      </p:sp>
    </p:spTree>
    <p:extLst>
      <p:ext uri="{BB962C8B-B14F-4D97-AF65-F5344CB8AC3E}">
        <p14:creationId xmlns:p14="http://schemas.microsoft.com/office/powerpoint/2010/main" val="2135197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6504" y="896112"/>
            <a:ext cx="9758108" cy="5015110"/>
          </a:xfrm>
        </p:spPr>
        <p:txBody>
          <a:bodyPr>
            <a:normAutofit/>
          </a:bodyPr>
          <a:lstStyle/>
          <a:p>
            <a:pPr marL="0" indent="0" algn="just">
              <a:buNone/>
            </a:pPr>
            <a:r>
              <a:rPr lang="en-US" sz="2000" b="1" dirty="0" smtClean="0">
                <a:latin typeface="Times New Roman" panose="02020603050405020304" pitchFamily="18" charset="0"/>
                <a:cs typeface="Times New Roman" panose="02020603050405020304" pitchFamily="18" charset="0"/>
              </a:rPr>
              <a:t>2) Process Consultation (Refer Chapter -9 for details)</a:t>
            </a:r>
          </a:p>
          <a:p>
            <a:pPr algn="just" fontAlgn="base"/>
            <a:r>
              <a:rPr lang="en-US" dirty="0">
                <a:latin typeface="Times New Roman" panose="02020603050405020304" pitchFamily="18" charset="0"/>
                <a:cs typeface="Times New Roman" panose="02020603050405020304" pitchFamily="18" charset="0"/>
              </a:rPr>
              <a:t>Process consultation includes “a set of activities on the part of a consultant which help the client to perceive, understand, and act upon process events which occur in the client’s environment”.</a:t>
            </a:r>
          </a:p>
          <a:p>
            <a:pPr algn="just" fontAlgn="base"/>
            <a:r>
              <a:rPr lang="en-US" dirty="0">
                <a:latin typeface="Times New Roman" panose="02020603050405020304" pitchFamily="18" charset="0"/>
                <a:cs typeface="Times New Roman" panose="02020603050405020304" pitchFamily="18" charset="0"/>
              </a:rPr>
              <a:t>Process consultation assumes that an </a:t>
            </a:r>
            <a:r>
              <a:rPr lang="en-US" dirty="0" err="1">
                <a:latin typeface="Times New Roman" panose="02020603050405020304" pitchFamily="18" charset="0"/>
                <a:cs typeface="Times New Roman" panose="02020603050405020304" pitchFamily="18" charset="0"/>
              </a:rPr>
              <a:t>organisation’s</a:t>
            </a:r>
            <a:r>
              <a:rPr lang="en-US" dirty="0">
                <a:latin typeface="Times New Roman" panose="02020603050405020304" pitchFamily="18" charset="0"/>
                <a:cs typeface="Times New Roman" panose="02020603050405020304" pitchFamily="18" charset="0"/>
              </a:rPr>
              <a:t> effectiveness depends on how well its people relate to one another. An </a:t>
            </a:r>
            <a:r>
              <a:rPr lang="en-US" dirty="0" err="1">
                <a:latin typeface="Times New Roman" panose="02020603050405020304" pitchFamily="18" charset="0"/>
                <a:cs typeface="Times New Roman" panose="02020603050405020304" pitchFamily="18" charset="0"/>
              </a:rPr>
              <a:t>organisation’s</a:t>
            </a:r>
            <a:r>
              <a:rPr lang="en-US" dirty="0">
                <a:latin typeface="Times New Roman" panose="02020603050405020304" pitchFamily="18" charset="0"/>
                <a:cs typeface="Times New Roman" panose="02020603050405020304" pitchFamily="18" charset="0"/>
              </a:rPr>
              <a:t> problems, therefore, often can be traced to the breakdown of critical human processes at key places.</a:t>
            </a:r>
          </a:p>
          <a:p>
            <a:pPr algn="just" fontAlgn="base"/>
            <a:r>
              <a:rPr lang="en-US" dirty="0">
                <a:latin typeface="Times New Roman" panose="02020603050405020304" pitchFamily="18" charset="0"/>
                <a:cs typeface="Times New Roman" panose="02020603050405020304" pitchFamily="18" charset="0"/>
              </a:rPr>
              <a:t>consultation concentrates on certain specific areas as communication, functional roles of members, group problem-solving and decision-making; group norms and growth, leadership and authority, and intergroup cooperation and competition.</a:t>
            </a:r>
          </a:p>
          <a:p>
            <a:pPr marL="0"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3738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0472" y="826008"/>
            <a:ext cx="10332720" cy="5538216"/>
          </a:xfrm>
        </p:spPr>
        <p:txBody>
          <a:bodyPr>
            <a:noAutofit/>
          </a:bodyPr>
          <a:lstStyle/>
          <a:p>
            <a:pPr marL="0" indent="0" algn="just">
              <a:buNone/>
            </a:pPr>
            <a:r>
              <a:rPr lang="en-US" sz="2000" b="1" dirty="0">
                <a:latin typeface="Times New Roman" panose="02020603050405020304" pitchFamily="18" charset="0"/>
                <a:cs typeface="Times New Roman" panose="02020603050405020304" pitchFamily="18" charset="0"/>
              </a:rPr>
              <a:t>3) Grid OD -: (Refer Chapter -11 for details)</a:t>
            </a:r>
          </a:p>
          <a:p>
            <a:pPr algn="just"/>
            <a:r>
              <a:rPr lang="en-US" b="1" dirty="0">
                <a:latin typeface="Times New Roman" panose="02020603050405020304" pitchFamily="18" charset="0"/>
                <a:cs typeface="Times New Roman" panose="02020603050405020304" pitchFamily="18" charset="0"/>
              </a:rPr>
              <a:t>Grid training</a:t>
            </a:r>
            <a:r>
              <a:rPr lang="en-US" dirty="0">
                <a:latin typeface="Times New Roman" panose="02020603050405020304" pitchFamily="18" charset="0"/>
                <a:cs typeface="Times New Roman" panose="02020603050405020304" pitchFamily="18" charset="0"/>
              </a:rPr>
              <a:t> is basically based on grid organization development developed by Blake and Mouton. It is a comprehensive and systematic </a:t>
            </a:r>
            <a:r>
              <a:rPr lang="en-US" b="1" dirty="0">
                <a:latin typeface="Times New Roman" panose="02020603050405020304" pitchFamily="18" charset="0"/>
                <a:cs typeface="Times New Roman" panose="02020603050405020304" pitchFamily="18" charset="0"/>
              </a:rPr>
              <a:t>Organizational </a:t>
            </a:r>
            <a:r>
              <a:rPr lang="en-US" b="1" dirty="0" smtClean="0">
                <a:latin typeface="Times New Roman" panose="02020603050405020304" pitchFamily="18" charset="0"/>
                <a:cs typeface="Times New Roman" panose="02020603050405020304" pitchFamily="18" charset="0"/>
              </a:rPr>
              <a:t>Development is a</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programme which aims at individuals, groups, and the organization as a whole. </a:t>
            </a:r>
            <a:r>
              <a:rPr lang="en-US" b="1" dirty="0">
                <a:latin typeface="Times New Roman" panose="02020603050405020304" pitchFamily="18" charset="0"/>
                <a:cs typeface="Times New Roman" panose="02020603050405020304" pitchFamily="18" charset="0"/>
              </a:rPr>
              <a:t>Grid </a:t>
            </a:r>
            <a:r>
              <a:rPr lang="en-US" b="1" dirty="0" smtClean="0">
                <a:latin typeface="Times New Roman" panose="02020603050405020304" pitchFamily="18" charset="0"/>
                <a:cs typeface="Times New Roman" panose="02020603050405020304" pitchFamily="18" charset="0"/>
              </a:rPr>
              <a:t>training </a:t>
            </a:r>
            <a:r>
              <a:rPr lang="en-US" dirty="0">
                <a:latin typeface="Times New Roman" panose="02020603050405020304" pitchFamily="18" charset="0"/>
                <a:cs typeface="Times New Roman" panose="02020603050405020304" pitchFamily="18" charset="0"/>
              </a:rPr>
              <a:t> utilizes a considerable number of instruments, enabling individuals and groups to assess their own strengths and weaknesses; focuses on skills, knowledge, and processes necessary for effectiveness at the individual, group, inter-group, and total organizational levels. Its specific objectives are as follows:</a:t>
            </a:r>
          </a:p>
          <a:p>
            <a:pPr algn="just"/>
            <a:r>
              <a:rPr lang="en-US" dirty="0">
                <a:latin typeface="Times New Roman" panose="02020603050405020304" pitchFamily="18" charset="0"/>
                <a:cs typeface="Times New Roman" panose="02020603050405020304" pitchFamily="18" charset="0"/>
              </a:rPr>
              <a:t>To study the organization as an interactive system and apply techniques of analysis in diagnosing its problems.</a:t>
            </a:r>
          </a:p>
          <a:p>
            <a:pPr algn="just"/>
            <a:r>
              <a:rPr lang="en-US" dirty="0">
                <a:latin typeface="Times New Roman" panose="02020603050405020304" pitchFamily="18" charset="0"/>
                <a:cs typeface="Times New Roman" panose="02020603050405020304" pitchFamily="18" charset="0"/>
              </a:rPr>
              <a:t>To understand the importance and rationale of systematic change.</a:t>
            </a:r>
          </a:p>
          <a:p>
            <a:pPr algn="just"/>
            <a:r>
              <a:rPr lang="en-US" dirty="0">
                <a:latin typeface="Times New Roman" panose="02020603050405020304" pitchFamily="18" charset="0"/>
                <a:cs typeface="Times New Roman" panose="02020603050405020304" pitchFamily="18" charset="0"/>
              </a:rPr>
              <a:t>To evaluate the styles of </a:t>
            </a:r>
            <a:r>
              <a:rPr lang="en-US" dirty="0" smtClean="0">
                <a:latin typeface="Times New Roman" panose="02020603050405020304" pitchFamily="18" charset="0"/>
                <a:cs typeface="Times New Roman" panose="02020603050405020304" pitchFamily="18" charset="0"/>
              </a:rPr>
              <a:t>leadership and </a:t>
            </a:r>
            <a:r>
              <a:rPr lang="en-US" dirty="0">
                <a:latin typeface="Times New Roman" panose="02020603050405020304" pitchFamily="18" charset="0"/>
                <a:cs typeface="Times New Roman" panose="02020603050405020304" pitchFamily="18" charset="0"/>
              </a:rPr>
              <a:t>techniques of participation to produce desirable results.</a:t>
            </a:r>
          </a:p>
          <a:p>
            <a:pPr algn="just"/>
            <a:r>
              <a:rPr lang="en-US" dirty="0">
                <a:latin typeface="Times New Roman" panose="02020603050405020304" pitchFamily="18" charset="0"/>
                <a:cs typeface="Times New Roman" panose="02020603050405020304" pitchFamily="18" charset="0"/>
              </a:rPr>
              <a:t>Process of Grid Training</a:t>
            </a:r>
          </a:p>
          <a:p>
            <a:pPr algn="just"/>
            <a:r>
              <a:rPr lang="en-US" dirty="0">
                <a:latin typeface="Times New Roman" panose="02020603050405020304" pitchFamily="18" charset="0"/>
                <a:cs typeface="Times New Roman" panose="02020603050405020304" pitchFamily="18" charset="0"/>
              </a:rPr>
              <a:t>The basic content of </a:t>
            </a:r>
            <a:r>
              <a:rPr lang="en-US" b="1" dirty="0">
                <a:latin typeface="Times New Roman" panose="02020603050405020304" pitchFamily="18" charset="0"/>
                <a:cs typeface="Times New Roman" panose="02020603050405020304" pitchFamily="18" charset="0"/>
              </a:rPr>
              <a:t>grid organization development</a:t>
            </a:r>
            <a:r>
              <a:rPr lang="en-US" dirty="0">
                <a:latin typeface="Times New Roman" panose="02020603050405020304" pitchFamily="18" charset="0"/>
                <a:cs typeface="Times New Roman" panose="02020603050405020304" pitchFamily="18" charset="0"/>
              </a:rPr>
              <a:t> is managerial </a:t>
            </a:r>
            <a:r>
              <a:rPr lang="en-US" dirty="0" smtClean="0">
                <a:latin typeface="Times New Roman" panose="02020603050405020304" pitchFamily="18" charset="0"/>
                <a:cs typeface="Times New Roman" panose="02020603050405020304" pitchFamily="18" charset="0"/>
              </a:rPr>
              <a:t>grid </a:t>
            </a:r>
            <a:r>
              <a:rPr lang="en-US" dirty="0">
                <a:latin typeface="Times New Roman" panose="02020603050405020304" pitchFamily="18" charset="0"/>
                <a:cs typeface="Times New Roman" panose="02020603050405020304" pitchFamily="18" charset="0"/>
              </a:rPr>
              <a:t> as discussed. The whole orientation is to develop managerial style through the application of behavioral science knowledge. The grid organization development consists of six phases.</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8642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2476" y="274320"/>
            <a:ext cx="10376980" cy="3777622"/>
          </a:xfrm>
        </p:spPr>
        <p:txBody>
          <a:bodyPr>
            <a:noAutofit/>
          </a:bodyPr>
          <a:lstStyle/>
          <a:p>
            <a:pPr algn="just">
              <a:buAutoNum type="alphaLcPeriod"/>
            </a:pPr>
            <a:r>
              <a:rPr lang="en-US" b="1" dirty="0" smtClean="0">
                <a:latin typeface="Times New Roman" panose="02020603050405020304" pitchFamily="18" charset="0"/>
                <a:cs typeface="Times New Roman" panose="02020603050405020304" pitchFamily="18" charset="0"/>
              </a:rPr>
              <a:t>Managerial </a:t>
            </a:r>
            <a:r>
              <a:rPr lang="en-US" b="1" dirty="0">
                <a:latin typeface="Times New Roman" panose="02020603050405020304" pitchFamily="18" charset="0"/>
                <a:cs typeface="Times New Roman" panose="02020603050405020304" pitchFamily="18" charset="0"/>
              </a:rPr>
              <a:t>Grid:</a:t>
            </a:r>
            <a:r>
              <a:rPr lang="en-US" dirty="0">
                <a:latin typeface="Times New Roman" panose="02020603050405020304" pitchFamily="18" charset="0"/>
                <a:cs typeface="Times New Roman" panose="02020603050405020304" pitchFamily="18" charset="0"/>
              </a:rPr>
              <a:t> It covers various aspects of assessing managerial styles, problem-solving, communication skills, and teamwork. The individuals try to learn to become managers by </a:t>
            </a:r>
            <a:r>
              <a:rPr lang="en-US" dirty="0" smtClean="0">
                <a:latin typeface="Times New Roman" panose="02020603050405020304" pitchFamily="18" charset="0"/>
                <a:cs typeface="Times New Roman" panose="02020603050405020304" pitchFamily="18" charset="0"/>
              </a:rPr>
              <a:t>practice.</a:t>
            </a:r>
          </a:p>
          <a:p>
            <a:pPr algn="just">
              <a:buAutoNum type="alphaLcPeriod"/>
            </a:pPr>
            <a:r>
              <a:rPr lang="en-US" b="1" dirty="0" smtClean="0">
                <a:latin typeface="Times New Roman" panose="02020603050405020304" pitchFamily="18" charset="0"/>
                <a:cs typeface="Times New Roman" panose="02020603050405020304" pitchFamily="18" charset="0"/>
              </a:rPr>
              <a:t>Teamwork </a:t>
            </a:r>
            <a:r>
              <a:rPr lang="en-US" b="1" dirty="0">
                <a:latin typeface="Times New Roman" panose="02020603050405020304" pitchFamily="18" charset="0"/>
                <a:cs typeface="Times New Roman" panose="02020603050405020304" pitchFamily="18" charset="0"/>
              </a:rPr>
              <a:t>Development:</a:t>
            </a:r>
            <a:r>
              <a:rPr lang="en-US" dirty="0">
                <a:latin typeface="Times New Roman" panose="02020603050405020304" pitchFamily="18" charset="0"/>
                <a:cs typeface="Times New Roman" panose="02020603050405020304" pitchFamily="18" charset="0"/>
              </a:rPr>
              <a:t> The focus in this stage is to develop teamwork by analyzing team culture, traditions, and alike. The skills relating to planning, objective-setting, and problem-solving are also </a:t>
            </a:r>
            <a:r>
              <a:rPr lang="en-US" dirty="0" smtClean="0">
                <a:latin typeface="Times New Roman" panose="02020603050405020304" pitchFamily="18" charset="0"/>
                <a:cs typeface="Times New Roman" panose="02020603050405020304" pitchFamily="18" charset="0"/>
              </a:rPr>
              <a:t>developed. </a:t>
            </a:r>
          </a:p>
          <a:p>
            <a:pPr algn="just">
              <a:buAutoNum type="alphaLcPeriod"/>
            </a:pPr>
            <a:r>
              <a:rPr lang="en-US" b="1" dirty="0" smtClean="0">
                <a:latin typeface="Times New Roman" panose="02020603050405020304" pitchFamily="18" charset="0"/>
                <a:cs typeface="Times New Roman" panose="02020603050405020304" pitchFamily="18" charset="0"/>
              </a:rPr>
              <a:t>Inter-group </a:t>
            </a:r>
            <a:r>
              <a:rPr lang="en-US" b="1" dirty="0">
                <a:latin typeface="Times New Roman" panose="02020603050405020304" pitchFamily="18" charset="0"/>
                <a:cs typeface="Times New Roman" panose="02020603050405020304" pitchFamily="18" charset="0"/>
              </a:rPr>
              <a:t>Development:</a:t>
            </a:r>
            <a:r>
              <a:rPr lang="en-US" dirty="0">
                <a:latin typeface="Times New Roman" panose="02020603050405020304" pitchFamily="18" charset="0"/>
                <a:cs typeface="Times New Roman" panose="02020603050405020304" pitchFamily="18" charset="0"/>
              </a:rPr>
              <a:t> At this phase, the focus is on inter-group </a:t>
            </a:r>
            <a:r>
              <a:rPr lang="en-US" dirty="0" err="1">
                <a:latin typeface="Times New Roman" panose="02020603050405020304" pitchFamily="18" charset="0"/>
                <a:cs typeface="Times New Roman" panose="02020603050405020304" pitchFamily="18" charset="0"/>
              </a:rPr>
              <a:t>behaviour</a:t>
            </a:r>
            <a:r>
              <a:rPr lang="en-US" dirty="0">
                <a:latin typeface="Times New Roman" panose="02020603050405020304" pitchFamily="18" charset="0"/>
                <a:cs typeface="Times New Roman" panose="02020603050405020304" pitchFamily="18" charset="0"/>
              </a:rPr>
              <a:t> and relations. The thrust is on moving groups from conflict to co-operation. Each group separately analyses the ideal inter-group relations. Action steps to move towards the ideal are developed and assigned to individuals who may be engaged in building co-operative inter-group </a:t>
            </a:r>
            <a:r>
              <a:rPr lang="en-US" dirty="0" smtClean="0">
                <a:latin typeface="Times New Roman" panose="02020603050405020304" pitchFamily="18" charset="0"/>
                <a:cs typeface="Times New Roman" panose="02020603050405020304" pitchFamily="18" charset="0"/>
              </a:rPr>
              <a:t>relationships.</a:t>
            </a:r>
          </a:p>
          <a:p>
            <a:pPr algn="just">
              <a:buAutoNum type="alphaLcPeriod"/>
            </a:pPr>
            <a:r>
              <a:rPr lang="en-US" b="1" dirty="0" smtClean="0">
                <a:latin typeface="Times New Roman" panose="02020603050405020304" pitchFamily="18" charset="0"/>
                <a:cs typeface="Times New Roman" panose="02020603050405020304" pitchFamily="18" charset="0"/>
              </a:rPr>
              <a:t>Developing </a:t>
            </a:r>
            <a:r>
              <a:rPr lang="en-US" b="1" dirty="0">
                <a:latin typeface="Times New Roman" panose="02020603050405020304" pitchFamily="18" charset="0"/>
                <a:cs typeface="Times New Roman" panose="02020603050405020304" pitchFamily="18" charset="0"/>
              </a:rPr>
              <a:t>Ideal Strategic Corporate Model:</a:t>
            </a:r>
            <a:r>
              <a:rPr lang="en-US" dirty="0">
                <a:latin typeface="Times New Roman" panose="02020603050405020304" pitchFamily="18" charset="0"/>
                <a:cs typeface="Times New Roman" panose="02020603050405020304" pitchFamily="18" charset="0"/>
              </a:rPr>
              <a:t> At this stage, the focus shifts to the total organization and to develop skills necessary for organizational excellence. The action is designed to identify the characteristics of the ideal organization. The members of the organization are trained for achieving this </a:t>
            </a:r>
            <a:r>
              <a:rPr lang="en-US" dirty="0" smtClean="0">
                <a:latin typeface="Times New Roman" panose="02020603050405020304" pitchFamily="18" charset="0"/>
                <a:cs typeface="Times New Roman" panose="02020603050405020304" pitchFamily="18" charset="0"/>
              </a:rPr>
              <a:t>excellence.</a:t>
            </a:r>
          </a:p>
          <a:p>
            <a:pPr algn="just">
              <a:buAutoNum type="alphaLcPeriod"/>
            </a:pPr>
            <a:r>
              <a:rPr lang="en-US" b="1" dirty="0" smtClean="0">
                <a:latin typeface="Times New Roman" panose="02020603050405020304" pitchFamily="18" charset="0"/>
                <a:cs typeface="Times New Roman" panose="02020603050405020304" pitchFamily="18" charset="0"/>
              </a:rPr>
              <a:t>Implementing </a:t>
            </a:r>
            <a:r>
              <a:rPr lang="en-US" b="1" dirty="0">
                <a:latin typeface="Times New Roman" panose="02020603050405020304" pitchFamily="18" charset="0"/>
                <a:cs typeface="Times New Roman" panose="02020603050405020304" pitchFamily="18" charset="0"/>
              </a:rPr>
              <a:t>the Ideal Strategic Model: </a:t>
            </a:r>
            <a:r>
              <a:rPr lang="en-US" dirty="0">
                <a:latin typeface="Times New Roman" panose="02020603050405020304" pitchFamily="18" charset="0"/>
                <a:cs typeface="Times New Roman" panose="02020603050405020304" pitchFamily="18" charset="0"/>
              </a:rPr>
              <a:t>The implementation stage includes the building of the organization on the model of ideal organization on the basis of concepts developed under stage 4. Each group may be given assignment to evolve strategy for making ideal organization with the help of the consultant. The strategy is then </a:t>
            </a:r>
            <a:r>
              <a:rPr lang="en-US" dirty="0" smtClean="0">
                <a:latin typeface="Times New Roman" panose="02020603050405020304" pitchFamily="18" charset="0"/>
                <a:cs typeface="Times New Roman" panose="02020603050405020304" pitchFamily="18" charset="0"/>
              </a:rPr>
              <a:t>implemented.</a:t>
            </a:r>
          </a:p>
          <a:p>
            <a:pPr algn="just">
              <a:buAutoNum type="alphaLcPeriod"/>
            </a:pPr>
            <a:r>
              <a:rPr lang="en-US" b="1" dirty="0" smtClean="0">
                <a:latin typeface="Times New Roman" panose="02020603050405020304" pitchFamily="18" charset="0"/>
                <a:cs typeface="Times New Roman" panose="02020603050405020304" pitchFamily="18" charset="0"/>
              </a:rPr>
              <a:t>Systematic </a:t>
            </a:r>
            <a:r>
              <a:rPr lang="en-US" b="1" dirty="0">
                <a:latin typeface="Times New Roman" panose="02020603050405020304" pitchFamily="18" charset="0"/>
                <a:cs typeface="Times New Roman" panose="02020603050405020304" pitchFamily="18" charset="0"/>
              </a:rPr>
              <a:t>Critique:</a:t>
            </a:r>
            <a:r>
              <a:rPr lang="en-US" dirty="0">
                <a:latin typeface="Times New Roman" panose="02020603050405020304" pitchFamily="18" charset="0"/>
                <a:cs typeface="Times New Roman" panose="02020603050405020304" pitchFamily="18" charset="0"/>
              </a:rPr>
              <a:t> In this stage, the various efforts from phase 1 to phase 5 are evaluated and critical analysis is made. The analysis will bring out the shortcomings that may be there. In this light, the various programmes may be redesigned.</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350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2080" y="1168400"/>
            <a:ext cx="10586720" cy="5242560"/>
          </a:xfrm>
        </p:spPr>
        <p:txBody>
          <a:bodyPr>
            <a:noAutofit/>
          </a:bodyPr>
          <a:lstStyle/>
          <a:p>
            <a:pPr marL="0" indent="0">
              <a:buNone/>
            </a:pPr>
            <a:r>
              <a:rPr lang="en-US" b="1" dirty="0" smtClean="0">
                <a:latin typeface="Times New Roman" panose="02020603050405020304" pitchFamily="18" charset="0"/>
                <a:cs typeface="Times New Roman" panose="02020603050405020304" pitchFamily="18" charset="0"/>
              </a:rPr>
              <a:t>4) Third Party Peace Making Activities- (Refer Chapter -10 for details) </a:t>
            </a:r>
          </a:p>
          <a:p>
            <a:r>
              <a:rPr lang="en-US" dirty="0" smtClean="0">
                <a:latin typeface="Times New Roman" panose="02020603050405020304" pitchFamily="18" charset="0"/>
                <a:cs typeface="Times New Roman" panose="02020603050405020304" pitchFamily="18" charset="0"/>
              </a:rPr>
              <a:t>It is used to a.) </a:t>
            </a:r>
            <a:r>
              <a:rPr lang="en-US" dirty="0" smtClean="0">
                <a:solidFill>
                  <a:srgbClr val="444444"/>
                </a:solidFill>
                <a:latin typeface="Times New Roman" panose="02020603050405020304" pitchFamily="18" charset="0"/>
                <a:cs typeface="Times New Roman" panose="02020603050405020304" pitchFamily="18" charset="0"/>
              </a:rPr>
              <a:t>Improve inter group relations b) Enhance communications and interactions c) To reduce dysfunctional conflict d) To replace independence with interdependence</a:t>
            </a:r>
          </a:p>
          <a:p>
            <a:r>
              <a:rPr lang="en-US" dirty="0" smtClean="0">
                <a:solidFill>
                  <a:srgbClr val="444444"/>
                </a:solidFill>
                <a:latin typeface="Times New Roman" panose="02020603050405020304" pitchFamily="18" charset="0"/>
                <a:cs typeface="Times New Roman" panose="02020603050405020304" pitchFamily="18" charset="0"/>
              </a:rPr>
              <a:t>Used when 2 persons/ groups  are in conflict.</a:t>
            </a:r>
          </a:p>
          <a:p>
            <a:r>
              <a:rPr lang="en-US" dirty="0" smtClean="0">
                <a:solidFill>
                  <a:srgbClr val="444444"/>
                </a:solidFill>
                <a:latin typeface="Times New Roman" panose="02020603050405020304" pitchFamily="18" charset="0"/>
                <a:cs typeface="Times New Roman" panose="02020603050405020304" pitchFamily="18" charset="0"/>
              </a:rPr>
              <a:t>TPP helps to resolve or control such conflict.</a:t>
            </a:r>
          </a:p>
          <a:p>
            <a:r>
              <a:rPr lang="en-US" dirty="0" smtClean="0">
                <a:solidFill>
                  <a:srgbClr val="444444"/>
                </a:solidFill>
                <a:latin typeface="Times New Roman" panose="02020603050405020304" pitchFamily="18" charset="0"/>
                <a:cs typeface="Times New Roman" panose="02020603050405020304" pitchFamily="18" charset="0"/>
              </a:rPr>
              <a:t>Confrontation is very important- that conflict exists.</a:t>
            </a:r>
          </a:p>
          <a:p>
            <a:r>
              <a:rPr lang="en-US" dirty="0" smtClean="0">
                <a:solidFill>
                  <a:srgbClr val="444444"/>
                </a:solidFill>
                <a:latin typeface="Times New Roman" panose="02020603050405020304" pitchFamily="18" charset="0"/>
                <a:cs typeface="Times New Roman" panose="02020603050405020304" pitchFamily="18" charset="0"/>
              </a:rPr>
              <a:t>The third party (consultant) must be able to diagnose conflict situations and use confrontation tactics.</a:t>
            </a:r>
          </a:p>
          <a:p>
            <a:r>
              <a:rPr lang="en-US" dirty="0" smtClean="0">
                <a:solidFill>
                  <a:srgbClr val="444444"/>
                </a:solidFill>
                <a:latin typeface="Times New Roman" panose="02020603050405020304" pitchFamily="18" charset="0"/>
                <a:cs typeface="Times New Roman" panose="02020603050405020304" pitchFamily="18" charset="0"/>
              </a:rPr>
              <a:t>For better diagnosis it is necessary to know the SOURCES OF CONFLICT</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A. </a:t>
            </a:r>
            <a:r>
              <a:rPr lang="en-US" dirty="0" smtClean="0">
                <a:solidFill>
                  <a:srgbClr val="444444"/>
                </a:solidFill>
                <a:latin typeface="Times New Roman" panose="02020603050405020304" pitchFamily="18" charset="0"/>
                <a:cs typeface="Times New Roman" panose="02020603050405020304" pitchFamily="18" charset="0"/>
              </a:rPr>
              <a:t>SUBSTANTIVE CONFLICT- Policies, practices, resources, role conflicts. B. EMOTIONAL CONFLICT –Relationship conflict/ negative feelings / resentment.</a:t>
            </a:r>
          </a:p>
          <a:p>
            <a:r>
              <a:rPr lang="en-US" dirty="0" smtClean="0">
                <a:latin typeface="Times New Roman" panose="02020603050405020304" pitchFamily="18" charset="0"/>
                <a:cs typeface="Times New Roman" panose="02020603050405020304" pitchFamily="18" charset="0"/>
              </a:rPr>
              <a:t>RESOLUTION TECHNIQUES</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1. SUBSTANTIVE –Problem solving and bargaining. 2. EMOTIONAL –Restructuring perceptions and negative feelings</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1869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894080"/>
            <a:ext cx="9828212" cy="5017142"/>
          </a:xfrm>
        </p:spPr>
        <p:txBody>
          <a:bodyPr/>
          <a:lstStyle/>
          <a:p>
            <a:pPr marL="0" indent="0" algn="just">
              <a:buNone/>
            </a:pPr>
            <a:r>
              <a:rPr lang="en-US" dirty="0" smtClean="0">
                <a:latin typeface="Times New Roman" panose="02020603050405020304" pitchFamily="18" charset="0"/>
                <a:cs typeface="Times New Roman" panose="02020603050405020304" pitchFamily="18" charset="0"/>
              </a:rPr>
              <a:t>5) </a:t>
            </a:r>
            <a:r>
              <a:rPr lang="en-US" dirty="0" err="1" smtClean="0">
                <a:latin typeface="Times New Roman" panose="02020603050405020304" pitchFamily="18" charset="0"/>
                <a:cs typeface="Times New Roman" panose="02020603050405020304" pitchFamily="18" charset="0"/>
              </a:rPr>
              <a:t>Rensis</a:t>
            </a:r>
            <a:r>
              <a:rPr lang="en-US" dirty="0" smtClean="0">
                <a:latin typeface="Times New Roman" panose="02020603050405020304" pitchFamily="18" charset="0"/>
                <a:cs typeface="Times New Roman" panose="02020603050405020304" pitchFamily="18" charset="0"/>
              </a:rPr>
              <a:t> Likert 4 system </a:t>
            </a:r>
            <a:r>
              <a:rPr lang="en-US" dirty="0">
                <a:latin typeface="Times New Roman" panose="02020603050405020304" pitchFamily="18" charset="0"/>
                <a:cs typeface="Times New Roman" panose="02020603050405020304" pitchFamily="18" charset="0"/>
              </a:rPr>
              <a:t>of Management-</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system wide intervention was designed by </a:t>
            </a:r>
            <a:r>
              <a:rPr lang="en-US" dirty="0" err="1">
                <a:latin typeface="Times New Roman" panose="02020603050405020304" pitchFamily="18" charset="0"/>
                <a:cs typeface="Times New Roman" panose="02020603050405020304" pitchFamily="18" charset="0"/>
              </a:rPr>
              <a:t>Rensis</a:t>
            </a:r>
            <a:r>
              <a:rPr lang="en-US" dirty="0">
                <a:latin typeface="Times New Roman" panose="02020603050405020304" pitchFamily="18" charset="0"/>
                <a:cs typeface="Times New Roman" panose="02020603050405020304" pitchFamily="18" charset="0"/>
              </a:rPr>
              <a:t> Likert.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identified four systems as follows; - 1) System 1 - exploitative -authoritative (autocratic, top down approach) 2) System 2 - benevolent authoritative (top down, less corrective) 3) System 3 - consultative 4) System 4 - participative (based on participative methods o f decision making &amp; supervision, emphasis on employee </a:t>
            </a:r>
            <a:r>
              <a:rPr lang="en-US" dirty="0" err="1">
                <a:latin typeface="Times New Roman" panose="02020603050405020304" pitchFamily="18" charset="0"/>
                <a:cs typeface="Times New Roman" panose="02020603050405020304" pitchFamily="18" charset="0"/>
              </a:rPr>
              <a:t>invplvefnent</a:t>
            </a:r>
            <a:r>
              <a:rPr lang="en-US" dirty="0">
                <a:latin typeface="Times New Roman" panose="02020603050405020304" pitchFamily="18" charset="0"/>
                <a:cs typeface="Times New Roman" panose="02020603050405020304" pitchFamily="18" charset="0"/>
              </a:rPr>
              <a:t> &amp; participation.)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Likert </a:t>
            </a:r>
            <a:r>
              <a:rPr lang="en-US" dirty="0">
                <a:latin typeface="Times New Roman" panose="02020603050405020304" pitchFamily="18" charset="0"/>
                <a:cs typeface="Times New Roman" panose="02020603050405020304" pitchFamily="18" charset="0"/>
              </a:rPr>
              <a:t>devised a measurement device i.e. questionnaire to indicate perceptions of employees o f the organization which investigates the system 4 parameters.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results are plotted as profile which illustrates difference that can occur in organization to be least effective whereas system 4 as most effective organization.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OD </a:t>
            </a:r>
            <a:r>
              <a:rPr lang="en-US" dirty="0">
                <a:latin typeface="Times New Roman" panose="02020603050405020304" pitchFamily="18" charset="0"/>
                <a:cs typeface="Times New Roman" panose="02020603050405020304" pitchFamily="18" charset="0"/>
              </a:rPr>
              <a:t>practitioner must divert his/her efforts to move towards system 4 organization which can be done by involvement, participations and empowerment o f employees. </a:t>
            </a:r>
          </a:p>
        </p:txBody>
      </p:sp>
    </p:spTree>
    <p:extLst>
      <p:ext uri="{BB962C8B-B14F-4D97-AF65-F5344CB8AC3E}">
        <p14:creationId xmlns:p14="http://schemas.microsoft.com/office/powerpoint/2010/main" val="2488570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436" y="1402080"/>
            <a:ext cx="10184956" cy="3777622"/>
          </a:xfrm>
        </p:spPr>
        <p:txBody>
          <a:bodyPr>
            <a:normAutofit/>
          </a:bodyPr>
          <a:lstStyle/>
          <a:p>
            <a:pPr algn="just"/>
            <a:r>
              <a:rPr lang="en-US" sz="2000" b="1" dirty="0">
                <a:latin typeface="Times New Roman" panose="02020603050405020304" pitchFamily="18" charset="0"/>
                <a:cs typeface="Times New Roman" panose="02020603050405020304" pitchFamily="18" charset="0"/>
              </a:rPr>
              <a:t>Organizational Development</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OD</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Interventions</a:t>
            </a:r>
            <a:r>
              <a:rPr lang="en-US" sz="2000" dirty="0">
                <a:latin typeface="Times New Roman" panose="02020603050405020304" pitchFamily="18" charset="0"/>
                <a:cs typeface="Times New Roman" panose="02020603050405020304" pitchFamily="18" charset="0"/>
              </a:rPr>
              <a:t> are structured program designed to solve a problem, thus enabling an organization to achieve the goal. </a:t>
            </a:r>
            <a:endParaRPr lang="en-US" sz="2000" dirty="0" smtClean="0">
              <a:latin typeface="Times New Roman" panose="02020603050405020304" pitchFamily="18" charset="0"/>
              <a:cs typeface="Times New Roman" panose="02020603050405020304" pitchFamily="18" charset="0"/>
            </a:endParaRPr>
          </a:p>
          <a:p>
            <a:pPr marL="0" indent="0" algn="just">
              <a:buNone/>
            </a:pPr>
            <a:endParaRPr lang="en-US"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These</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intervention</a:t>
            </a:r>
            <a:r>
              <a:rPr lang="en-US" sz="2000" dirty="0">
                <a:latin typeface="Times New Roman" panose="02020603050405020304" pitchFamily="18" charset="0"/>
                <a:cs typeface="Times New Roman" panose="02020603050405020304" pitchFamily="18" charset="0"/>
              </a:rPr>
              <a:t> activities are designed to improve the organization's functioning and enable managers and leaders to better manage their team and organization </a:t>
            </a:r>
            <a:r>
              <a:rPr lang="en-US" sz="2000" dirty="0" smtClean="0">
                <a:latin typeface="Times New Roman" panose="02020603050405020304" pitchFamily="18" charset="0"/>
                <a:cs typeface="Times New Roman" panose="02020603050405020304" pitchFamily="18" charset="0"/>
              </a:rPr>
              <a:t>cultures.</a:t>
            </a:r>
          </a:p>
          <a:p>
            <a:pPr algn="just"/>
            <a:endParaRPr lang="en-US"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48857" y="3429000"/>
            <a:ext cx="3972478" cy="3245171"/>
          </a:xfrm>
          <a:prstGeom prst="rect">
            <a:avLst/>
          </a:prstGeom>
        </p:spPr>
      </p:pic>
    </p:spTree>
    <p:extLst>
      <p:ext uri="{BB962C8B-B14F-4D97-AF65-F5344CB8AC3E}">
        <p14:creationId xmlns:p14="http://schemas.microsoft.com/office/powerpoint/2010/main" val="94570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6784" y="832104"/>
            <a:ext cx="4352544" cy="830997"/>
          </a:xfrm>
          <a:prstGeom prst="rect">
            <a:avLst/>
          </a:prstGeom>
          <a:noFill/>
        </p:spPr>
        <p:txBody>
          <a:bodyPr wrap="square" rtlCol="0">
            <a:spAutoFit/>
          </a:bodyPr>
          <a:lstStyle/>
          <a:p>
            <a:pPr algn="ctr"/>
            <a:r>
              <a:rPr lang="en-US" sz="2400" b="1" dirty="0" smtClean="0">
                <a:latin typeface="Times New Roman" panose="02020603050405020304" pitchFamily="18" charset="0"/>
                <a:cs typeface="Times New Roman" panose="02020603050405020304" pitchFamily="18" charset="0"/>
              </a:rPr>
              <a:t>TYPES OF OD INTERVENTIONS</a:t>
            </a:r>
            <a:endParaRPr lang="en-US" sz="2400" b="1" dirty="0">
              <a:latin typeface="Times New Roman" panose="02020603050405020304" pitchFamily="18" charset="0"/>
              <a:cs typeface="Times New Roman" panose="02020603050405020304" pitchFamily="18" charset="0"/>
            </a:endParaRPr>
          </a:p>
        </p:txBody>
      </p:sp>
      <p:sp>
        <p:nvSpPr>
          <p:cNvPr id="5" name="Down Arrow 4"/>
          <p:cNvSpPr/>
          <p:nvPr/>
        </p:nvSpPr>
        <p:spPr>
          <a:xfrm>
            <a:off x="5951334" y="1860250"/>
            <a:ext cx="402336" cy="10789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rot="3347055">
            <a:off x="2779908" y="1697846"/>
            <a:ext cx="402336" cy="13167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rot="18403290">
            <a:off x="9113220" y="1679503"/>
            <a:ext cx="402336" cy="13167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94944" y="3136392"/>
            <a:ext cx="3566160" cy="400110"/>
          </a:xfrm>
          <a:prstGeom prst="rect">
            <a:avLst/>
          </a:prstGeom>
          <a:noFill/>
        </p:spPr>
        <p:txBody>
          <a:bodyPr wrap="square" rtlCol="0">
            <a:spAutoFit/>
          </a:bodyPr>
          <a:lstStyle/>
          <a:p>
            <a:pPr marL="285750" indent="-285750" algn="ctr">
              <a:buFont typeface="Arial" panose="020B0604020202020204" pitchFamily="34" charset="0"/>
              <a:buChar char="•"/>
            </a:pPr>
            <a:r>
              <a:rPr lang="en-US" sz="2000" b="1" dirty="0" smtClean="0">
                <a:latin typeface="Times New Roman" panose="02020603050405020304" pitchFamily="18" charset="0"/>
                <a:cs typeface="Times New Roman" panose="02020603050405020304" pitchFamily="18" charset="0"/>
              </a:rPr>
              <a:t>BEHAVIORAL</a:t>
            </a:r>
            <a:endParaRPr lang="en-US" sz="2000" b="1" dirty="0">
              <a:latin typeface="Times New Roman" panose="02020603050405020304" pitchFamily="18" charset="0"/>
              <a:cs typeface="Times New Roman" panose="02020603050405020304" pitchFamily="18" charset="0"/>
            </a:endParaRPr>
          </a:p>
        </p:txBody>
      </p:sp>
      <p:sp>
        <p:nvSpPr>
          <p:cNvPr id="9" name="TextBox 8"/>
          <p:cNvSpPr txBox="1"/>
          <p:nvPr/>
        </p:nvSpPr>
        <p:spPr>
          <a:xfrm>
            <a:off x="4526280" y="3136392"/>
            <a:ext cx="3090672" cy="707886"/>
          </a:xfrm>
          <a:prstGeom prst="rect">
            <a:avLst/>
          </a:prstGeom>
          <a:noFill/>
        </p:spPr>
        <p:txBody>
          <a:bodyPr wrap="square" rtlCol="0">
            <a:spAutoFit/>
          </a:bodyPr>
          <a:lstStyle/>
          <a:p>
            <a:pPr marL="285750" indent="-285750" algn="ctr">
              <a:buFont typeface="Arial" panose="020B0604020202020204" pitchFamily="34" charset="0"/>
              <a:buChar char="•"/>
            </a:pPr>
            <a:r>
              <a:rPr lang="en-US" sz="2000" b="1" dirty="0" smtClean="0">
                <a:latin typeface="Times New Roman" panose="02020603050405020304" pitchFamily="18" charset="0"/>
                <a:cs typeface="Times New Roman" panose="02020603050405020304" pitchFamily="18" charset="0"/>
              </a:rPr>
              <a:t>NON BEHAVIORAL/ STRUCTURAL</a:t>
            </a:r>
            <a:endParaRPr lang="en-US" sz="2000" b="1"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8522208" y="3136392"/>
            <a:ext cx="2880360" cy="400110"/>
          </a:xfrm>
          <a:prstGeom prst="rect">
            <a:avLst/>
          </a:prstGeom>
          <a:noFill/>
        </p:spPr>
        <p:txBody>
          <a:bodyPr wrap="square" rtlCol="0">
            <a:spAutoFit/>
          </a:bodyPr>
          <a:lstStyle/>
          <a:p>
            <a:pPr marL="285750" indent="-285750">
              <a:buFont typeface="Arial" panose="020B0604020202020204" pitchFamily="34" charset="0"/>
              <a:buChar char="•"/>
            </a:pPr>
            <a:r>
              <a:rPr lang="en-US" sz="2000" b="1" dirty="0" smtClean="0">
                <a:latin typeface="Times New Roman" panose="02020603050405020304" pitchFamily="18" charset="0"/>
                <a:cs typeface="Times New Roman" panose="02020603050405020304" pitchFamily="18" charset="0"/>
              </a:rPr>
              <a:t>MISCELLANEOUS</a:t>
            </a:r>
            <a:endParaRPr lang="en-US" sz="2000" b="1"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4684890" y="4041428"/>
            <a:ext cx="2935224" cy="1323439"/>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Work- Redesign</a:t>
            </a:r>
          </a:p>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MBO</a:t>
            </a:r>
          </a:p>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Quality Circle</a:t>
            </a:r>
          </a:p>
          <a:p>
            <a:pPr marL="285750" indent="-28575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1325880" y="3666596"/>
            <a:ext cx="2935224" cy="1631216"/>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Sensitivity Training</a:t>
            </a:r>
          </a:p>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Transactional Analysis</a:t>
            </a:r>
          </a:p>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Role Playing</a:t>
            </a:r>
          </a:p>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Career Planning</a:t>
            </a:r>
          </a:p>
          <a:p>
            <a:endParaRPr lang="en-US" sz="2000" dirty="0" smtClean="0">
              <a:latin typeface="Times New Roman" panose="02020603050405020304" pitchFamily="18" charset="0"/>
              <a:cs typeface="Times New Roman" panose="02020603050405020304" pitchFamily="18" charset="0"/>
            </a:endParaRPr>
          </a:p>
        </p:txBody>
      </p:sp>
      <p:sp>
        <p:nvSpPr>
          <p:cNvPr id="13" name="TextBox 12"/>
          <p:cNvSpPr txBox="1"/>
          <p:nvPr/>
        </p:nvSpPr>
        <p:spPr>
          <a:xfrm>
            <a:off x="8522208" y="3666596"/>
            <a:ext cx="2798064" cy="2862322"/>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Survey</a:t>
            </a:r>
          </a:p>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Feedback</a:t>
            </a:r>
          </a:p>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Process Consultation</a:t>
            </a:r>
          </a:p>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Grid OD</a:t>
            </a:r>
          </a:p>
          <a:p>
            <a:pPr marL="285750" indent="-28575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Third Party Peace Making Activities</a:t>
            </a:r>
          </a:p>
          <a:p>
            <a:pPr marL="285750" indent="-285750">
              <a:buFont typeface="Arial" panose="020B0604020202020204" pitchFamily="34" charset="0"/>
              <a:buChar char="•"/>
            </a:pPr>
            <a:r>
              <a:rPr lang="en-US" sz="2000" dirty="0" err="1" smtClean="0">
                <a:latin typeface="Times New Roman" panose="02020603050405020304" pitchFamily="18" charset="0"/>
                <a:cs typeface="Times New Roman" panose="02020603050405020304" pitchFamily="18" charset="0"/>
              </a:rPr>
              <a:t>Rensis</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Likert’s</a:t>
            </a:r>
            <a:r>
              <a:rPr lang="en-US" sz="2000" dirty="0" smtClean="0">
                <a:latin typeface="Times New Roman" panose="02020603050405020304" pitchFamily="18" charset="0"/>
                <a:cs typeface="Times New Roman" panose="02020603050405020304" pitchFamily="18" charset="0"/>
              </a:rPr>
              <a:t> 4 System of Management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2940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BEHAVIORAL NTERVENTIONS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14984" y="1325880"/>
            <a:ext cx="10489628" cy="5248656"/>
          </a:xfrm>
        </p:spPr>
        <p:txBody>
          <a:bodyPr>
            <a:normAutofit/>
          </a:bodyPr>
          <a:lstStyle/>
          <a:p>
            <a:pPr algn="just"/>
            <a:r>
              <a:rPr lang="en-US" dirty="0">
                <a:latin typeface="Times New Roman" panose="02020603050405020304" pitchFamily="18" charset="0"/>
                <a:cs typeface="Times New Roman" panose="02020603050405020304" pitchFamily="18" charset="0"/>
              </a:rPr>
              <a:t>These techniques are designed to affect the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of individuals and the </a:t>
            </a:r>
            <a:r>
              <a:rPr lang="en-US" dirty="0" smtClean="0">
                <a:latin typeface="Times New Roman" panose="02020603050405020304" pitchFamily="18" charset="0"/>
                <a:cs typeface="Times New Roman" panose="02020603050405020304" pitchFamily="18" charset="0"/>
              </a:rPr>
              <a:t>group.</a:t>
            </a:r>
          </a:p>
          <a:p>
            <a:pPr algn="just" fontAlgn="base">
              <a:buAutoNum type="arabicParenR"/>
            </a:pPr>
            <a:r>
              <a:rPr lang="en-US" b="1" dirty="0" smtClean="0">
                <a:latin typeface="Times New Roman" panose="02020603050405020304" pitchFamily="18" charset="0"/>
                <a:cs typeface="Times New Roman" panose="02020603050405020304" pitchFamily="18" charset="0"/>
              </a:rPr>
              <a:t>Sensitivity Training-: </a:t>
            </a:r>
            <a:endParaRPr lang="en-US" b="1" dirty="0">
              <a:latin typeface="Times New Roman" panose="02020603050405020304" pitchFamily="18" charset="0"/>
              <a:cs typeface="Times New Roman" panose="02020603050405020304" pitchFamily="18" charset="0"/>
            </a:endParaRPr>
          </a:p>
          <a:p>
            <a:pPr algn="just" fontAlgn="base"/>
            <a:r>
              <a:rPr lang="en-US" dirty="0" smtClean="0">
                <a:latin typeface="Times New Roman" panose="02020603050405020304" pitchFamily="18" charset="0"/>
                <a:cs typeface="Times New Roman" panose="02020603050405020304" pitchFamily="18" charset="0"/>
              </a:rPr>
              <a:t>The purpose of sensitivity training sessions or </a:t>
            </a:r>
            <a:r>
              <a:rPr lang="en-US" b="1" dirty="0" smtClean="0">
                <a:latin typeface="Times New Roman" panose="02020603050405020304" pitchFamily="18" charset="0"/>
                <a:cs typeface="Times New Roman" panose="02020603050405020304" pitchFamily="18" charset="0"/>
              </a:rPr>
              <a:t>T-groups</a:t>
            </a:r>
            <a:r>
              <a:rPr lang="en-US" dirty="0" smtClean="0">
                <a:latin typeface="Times New Roman" panose="02020603050405020304" pitchFamily="18" charset="0"/>
                <a:cs typeface="Times New Roman" panose="02020603050405020304" pitchFamily="18" charset="0"/>
              </a:rPr>
              <a:t> (T for training) is to change the behavior of people through unstructured group interaction. Members (ten to fifteen individuals) are brought together in a free and open environment, away from work places, in which participants discuss themselves freely, aided by a facilitator. No formal agenda is provided.</a:t>
            </a:r>
          </a:p>
          <a:p>
            <a:pPr algn="just" fontAlgn="base"/>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objectives of the T-groups are to provide the participants with increased awareness of their own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and how others perceive the, greater sensitivity to the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of others, and increased understanding of group processes</a:t>
            </a:r>
            <a:r>
              <a:rPr lang="en-US" dirty="0" smtClean="0">
                <a:latin typeface="Times New Roman" panose="02020603050405020304" pitchFamily="18" charset="0"/>
                <a:cs typeface="Times New Roman" panose="02020603050405020304" pitchFamily="18" charset="0"/>
              </a:rPr>
              <a:t>.</a:t>
            </a:r>
          </a:p>
          <a:p>
            <a:pPr marL="0" indent="0" algn="just" fontAlgn="base">
              <a:buNone/>
            </a:pPr>
            <a:endParaRPr lang="en-US" dirty="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2) Transactional Analysis-:</a:t>
            </a:r>
          </a:p>
          <a:p>
            <a:pPr algn="just"/>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TA "is a theory of personality and a systematic </a:t>
            </a:r>
            <a:r>
              <a:rPr lang="en-US" dirty="0">
                <a:latin typeface="Times New Roman" panose="02020603050405020304" pitchFamily="18" charset="0"/>
                <a:cs typeface="Times New Roman" panose="02020603050405020304" pitchFamily="18" charset="0"/>
                <a:hlinkClick r:id="rId2" tooltip="Psychotherapy"/>
              </a:rPr>
              <a:t>psychotherapy</a:t>
            </a:r>
            <a:r>
              <a:rPr lang="en-US" dirty="0">
                <a:latin typeface="Times New Roman" panose="02020603050405020304" pitchFamily="18" charset="0"/>
                <a:cs typeface="Times New Roman" panose="02020603050405020304" pitchFamily="18" charset="0"/>
              </a:rPr>
              <a:t> for personal growth and personal change."</a:t>
            </a:r>
          </a:p>
          <a:p>
            <a:pPr algn="just"/>
            <a:r>
              <a:rPr lang="en-US" dirty="0">
                <a:latin typeface="Times New Roman" panose="02020603050405020304" pitchFamily="18" charset="0"/>
                <a:cs typeface="Times New Roman" panose="02020603050405020304" pitchFamily="18" charset="0"/>
              </a:rPr>
              <a:t>As a </a:t>
            </a:r>
            <a:r>
              <a:rPr lang="en-US" dirty="0">
                <a:latin typeface="Times New Roman" panose="02020603050405020304" pitchFamily="18" charset="0"/>
                <a:cs typeface="Times New Roman" panose="02020603050405020304" pitchFamily="18" charset="0"/>
                <a:hlinkClick r:id="rId3" tooltip="Personality psychology"/>
              </a:rPr>
              <a:t>theory of personality</a:t>
            </a:r>
            <a:r>
              <a:rPr lang="en-US" dirty="0">
                <a:latin typeface="Times New Roman" panose="02020603050405020304" pitchFamily="18" charset="0"/>
                <a:cs typeface="Times New Roman" panose="02020603050405020304" pitchFamily="18" charset="0"/>
              </a:rPr>
              <a:t>, TA describes how people are structured psychologically. It uses what is perhaps its best known model, the ego-state (Parent-Adult-Child) model, to do this. The same model helps explain how people function and express their personality in their </a:t>
            </a:r>
            <a:r>
              <a:rPr lang="en-US" dirty="0" err="1">
                <a:latin typeface="Times New Roman" panose="02020603050405020304" pitchFamily="18" charset="0"/>
                <a:cs typeface="Times New Roman" panose="02020603050405020304" pitchFamily="18" charset="0"/>
              </a:rPr>
              <a:t>behaviour</a:t>
            </a:r>
            <a:endParaRPr lang="en-US"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0484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7320" y="649224"/>
            <a:ext cx="10479024" cy="6007608"/>
          </a:xfrm>
        </p:spPr>
        <p:txBody>
          <a:bodyPr>
            <a:noAutofit/>
          </a:bodyPr>
          <a:lstStyle/>
          <a:p>
            <a:pPr algn="just"/>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Berne set up his psychology, there are four life positions that a person can hold, and holding a particular psychological position has profound implications for how an individual operationalizes his or her life. The positions are stated as:</a:t>
            </a:r>
          </a:p>
          <a:p>
            <a:pPr lvl="1" algn="just"/>
            <a:r>
              <a:rPr lang="en-US" sz="1800" dirty="0">
                <a:latin typeface="Times New Roman" panose="02020603050405020304" pitchFamily="18" charset="0"/>
                <a:cs typeface="Times New Roman" panose="02020603050405020304" pitchFamily="18" charset="0"/>
              </a:rPr>
              <a:t>I'm OK and you are OK. This is the healthiest position about life and it means that I feel good about myself and that I feel good about others and their competence.</a:t>
            </a:r>
          </a:p>
          <a:p>
            <a:pPr lvl="1" algn="just"/>
            <a:r>
              <a:rPr lang="en-US" sz="1800" dirty="0">
                <a:latin typeface="Times New Roman" panose="02020603050405020304" pitchFamily="18" charset="0"/>
                <a:cs typeface="Times New Roman" panose="02020603050405020304" pitchFamily="18" charset="0"/>
              </a:rPr>
              <a:t>I'm OK and you are not OK. In this position I feel good about myself but I see others as damaged or less than and it is usually not healthy.</a:t>
            </a:r>
          </a:p>
          <a:p>
            <a:pPr lvl="1" algn="just"/>
            <a:r>
              <a:rPr lang="en-US" sz="1800" dirty="0">
                <a:latin typeface="Times New Roman" panose="02020603050405020304" pitchFamily="18" charset="0"/>
                <a:cs typeface="Times New Roman" panose="02020603050405020304" pitchFamily="18" charset="0"/>
              </a:rPr>
              <a:t>I'm not OK and you are OK. In this position the person sees him/herself as the weak partner in relationships as the others in life are definitely better than the self. The person who holds this position will unconsciously accept abuse as OK.</a:t>
            </a:r>
          </a:p>
          <a:p>
            <a:pPr lvl="1" algn="just"/>
            <a:r>
              <a:rPr lang="en-US" sz="1800" dirty="0">
                <a:latin typeface="Times New Roman" panose="02020603050405020304" pitchFamily="18" charset="0"/>
                <a:cs typeface="Times New Roman" panose="02020603050405020304" pitchFamily="18" charset="0"/>
              </a:rPr>
              <a:t>I'm not OK and you are not OK. This is the worst position to be in as it means that I believe that I am in a terrible state and the rest of the world is as bad. Consequently, there is no hope for any ultimate supports</a:t>
            </a:r>
            <a:r>
              <a:rPr lang="en-US"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It is a theory of communication that can be extended to the analysis of systems and </a:t>
            </a:r>
            <a:r>
              <a:rPr lang="en-US" dirty="0" err="1" smtClean="0">
                <a:latin typeface="Times New Roman" panose="02020603050405020304" pitchFamily="18" charset="0"/>
                <a:cs typeface="Times New Roman" panose="02020603050405020304" pitchFamily="18" charset="0"/>
              </a:rPr>
              <a:t>organisation</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It offers a theory for child </a:t>
            </a:r>
            <a:r>
              <a:rPr lang="en-US" dirty="0" smtClean="0">
                <a:latin typeface="Times New Roman" panose="02020603050405020304" pitchFamily="18" charset="0"/>
                <a:cs typeface="Times New Roman" panose="02020603050405020304" pitchFamily="18" charset="0"/>
              </a:rPr>
              <a:t>development</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by </a:t>
            </a:r>
            <a:r>
              <a:rPr lang="en-US" dirty="0">
                <a:latin typeface="Times New Roman" panose="02020603050405020304" pitchFamily="18" charset="0"/>
                <a:cs typeface="Times New Roman" panose="02020603050405020304" pitchFamily="18" charset="0"/>
              </a:rPr>
              <a:t>explaining how our adult patterns of life originated in childhood</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This explanation is based on the idea of a "Life (or Childhood) Script": the assumption that we continue to re-play childhood strategies, even when this results in pain or defeat. Thus it claims to offer a theory of psychopathology</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6530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207008"/>
            <a:ext cx="10699940" cy="4054990"/>
          </a:xfrm>
        </p:spPr>
        <p:txBody>
          <a:bodyPr>
            <a:normAutofit/>
          </a:bodyPr>
          <a:lstStyle/>
          <a:p>
            <a:pPr marL="0" indent="0" algn="just" fontAlgn="base">
              <a:buNone/>
            </a:pPr>
            <a:r>
              <a:rPr lang="en-US" b="1" dirty="0">
                <a:latin typeface="Times New Roman" panose="02020603050405020304" pitchFamily="18" charset="0"/>
                <a:cs typeface="Times New Roman" panose="02020603050405020304" pitchFamily="18" charset="0"/>
              </a:rPr>
              <a:t>3</a:t>
            </a:r>
            <a:r>
              <a:rPr lang="en-US" b="1" dirty="0" smtClean="0">
                <a:latin typeface="Times New Roman" panose="02020603050405020304" pitchFamily="18" charset="0"/>
                <a:cs typeface="Times New Roman" panose="02020603050405020304" pitchFamily="18" charset="0"/>
              </a:rPr>
              <a:t>) Role playing-:</a:t>
            </a:r>
          </a:p>
          <a:p>
            <a:pPr algn="just" fontAlgn="base"/>
            <a:r>
              <a:rPr lang="en-US" b="1" dirty="0" smtClean="0">
                <a:latin typeface="Times New Roman" panose="02020603050405020304" pitchFamily="18" charset="0"/>
                <a:cs typeface="Times New Roman" panose="02020603050405020304" pitchFamily="18" charset="0"/>
              </a:rPr>
              <a:t>It </a:t>
            </a:r>
            <a:r>
              <a:rPr lang="en-US" dirty="0" smtClean="0">
                <a:latin typeface="Times New Roman" panose="02020603050405020304" pitchFamily="18" charset="0"/>
                <a:cs typeface="Times New Roman" panose="02020603050405020304" pitchFamily="18" charset="0"/>
              </a:rPr>
              <a:t>may </a:t>
            </a:r>
            <a:r>
              <a:rPr lang="en-US" dirty="0">
                <a:latin typeface="Times New Roman" panose="02020603050405020304" pitchFamily="18" charset="0"/>
                <a:cs typeface="Times New Roman" panose="02020603050405020304" pitchFamily="18" charset="0"/>
              </a:rPr>
              <a:t>be described as a technique of creating a life situation, usually one involving conflict between people, and then having persons in group play the parts or roles of specific personalities. In industry, it is used primarily as a technique of or modifying attitudes and interpersonal </a:t>
            </a:r>
            <a:r>
              <a:rPr lang="en-US" dirty="0" smtClean="0">
                <a:latin typeface="Times New Roman" panose="02020603050405020304" pitchFamily="18" charset="0"/>
                <a:cs typeface="Times New Roman" panose="02020603050405020304" pitchFamily="18" charset="0"/>
              </a:rPr>
              <a:t>skills.</a:t>
            </a:r>
          </a:p>
          <a:p>
            <a:pPr algn="just" fontAlgn="base"/>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instance, two trainees may play the roles of a superior and a subordinate to discuss the latter’s </a:t>
            </a:r>
            <a:r>
              <a:rPr lang="en-US" dirty="0" smtClean="0">
                <a:latin typeface="Times New Roman" panose="02020603050405020304" pitchFamily="18" charset="0"/>
                <a:cs typeface="Times New Roman" panose="02020603050405020304" pitchFamily="18" charset="0"/>
              </a:rPr>
              <a:t>grievances.</a:t>
            </a:r>
          </a:p>
          <a:p>
            <a:pPr algn="just" fontAlgn="base"/>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purpose of role playing is to aid trainees to understand certain business problems and to enable observers to evaluate reactions to them. Role playing is generally used for human relations and sales training. This technique makes trainees self-conscious and imaginative and analytical of their own </a:t>
            </a:r>
            <a:r>
              <a:rPr lang="en-US" dirty="0" smtClean="0">
                <a:latin typeface="Times New Roman" panose="02020603050405020304" pitchFamily="18" charset="0"/>
                <a:cs typeface="Times New Roman" panose="02020603050405020304" pitchFamily="18" charset="0"/>
              </a:rPr>
              <a:t>behavior.</a:t>
            </a: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0289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8508" y="1228344"/>
            <a:ext cx="9974644" cy="5382768"/>
          </a:xfrm>
        </p:spPr>
        <p:txBody>
          <a:bodyPr>
            <a:noAutofit/>
          </a:bodyPr>
          <a:lstStyle/>
          <a:p>
            <a:pPr marL="0" indent="0" algn="just">
              <a:buNone/>
            </a:pPr>
            <a:r>
              <a:rPr lang="en-US" b="1" dirty="0" smtClean="0">
                <a:latin typeface="Times New Roman" panose="02020603050405020304" pitchFamily="18" charset="0"/>
                <a:cs typeface="Times New Roman" panose="02020603050405020304" pitchFamily="18" charset="0"/>
              </a:rPr>
              <a:t>4) Career Planning</a:t>
            </a:r>
          </a:p>
          <a:p>
            <a:pPr algn="just"/>
            <a:r>
              <a:rPr lang="en-US" dirty="0">
                <a:latin typeface="Times New Roman" panose="02020603050405020304" pitchFamily="18" charset="0"/>
                <a:cs typeface="Times New Roman" panose="02020603050405020304" pitchFamily="18" charset="0"/>
              </a:rPr>
              <a:t>Career planning is the self-evaluation &amp; planning done by a person to have a strong career path. Career planning process in the continuous reiterative process of understanding oneself, setting career goals, revising skills and searching for the right career options</a:t>
            </a:r>
            <a:r>
              <a:rPr lang="en-US" dirty="0" smtClean="0">
                <a:latin typeface="Times New Roman" panose="02020603050405020304" pitchFamily="18" charset="0"/>
                <a:cs typeface="Times New Roman" panose="02020603050405020304" pitchFamily="18" charset="0"/>
              </a:rPr>
              <a:t>.</a:t>
            </a:r>
          </a:p>
          <a:p>
            <a:pPr algn="just"/>
            <a:r>
              <a:rPr lang="en-US" b="1" u="sng" dirty="0">
                <a:latin typeface="Times New Roman" panose="02020603050405020304" pitchFamily="18" charset="0"/>
                <a:cs typeface="Times New Roman" panose="02020603050405020304" pitchFamily="18" charset="0"/>
              </a:rPr>
              <a:t>Career</a:t>
            </a:r>
            <a:r>
              <a:rPr lang="en-US" dirty="0">
                <a:latin typeface="Times New Roman" panose="02020603050405020304" pitchFamily="18" charset="0"/>
                <a:cs typeface="Times New Roman" panose="02020603050405020304" pitchFamily="18" charset="0"/>
              </a:rPr>
              <a:t> planning is a step-wise process which enables an individual to focus on where to want to be in life professionally. With the short-term goal and the long-term goals in place, career planning can help to plan their journey in their professional life.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Self-assessment </a:t>
            </a:r>
            <a:r>
              <a:rPr lang="en-US" dirty="0">
                <a:latin typeface="Times New Roman" panose="02020603050405020304" pitchFamily="18" charset="0"/>
                <a:cs typeface="Times New Roman" panose="02020603050405020304" pitchFamily="18" charset="0"/>
              </a:rPr>
              <a:t>is necessary to understand one’s capabilities and drawbacks. The various career options should be explored in detail to find a fit between one’s abilities and the opportunities provided by a career option</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 involves continuous learning and improvement to build and growth in the chosen </a:t>
            </a:r>
            <a:r>
              <a:rPr lang="en-US" b="1" u="sng" dirty="0" smtClean="0">
                <a:latin typeface="Times New Roman" panose="02020603050405020304" pitchFamily="18" charset="0"/>
                <a:cs typeface="Times New Roman" panose="02020603050405020304" pitchFamily="18" charset="0"/>
              </a:rPr>
              <a:t>career </a:t>
            </a:r>
            <a:r>
              <a:rPr lang="en-US" b="1" u="sng" dirty="0">
                <a:latin typeface="Times New Roman" panose="02020603050405020304" pitchFamily="18" charset="0"/>
                <a:cs typeface="Times New Roman" panose="02020603050405020304" pitchFamily="18" charset="0"/>
              </a:rPr>
              <a:t>path</a:t>
            </a:r>
            <a:r>
              <a:rPr lang="en-US" dirty="0">
                <a:latin typeface="Times New Roman" panose="02020603050405020304" pitchFamily="18" charset="0"/>
                <a:cs typeface="Times New Roman" panose="02020603050405020304" pitchFamily="18" charset="0"/>
              </a:rPr>
              <a:t>. A good career planning helps a person grow in life in their professional career, which also help them grow personally.</a:t>
            </a:r>
          </a:p>
        </p:txBody>
      </p:sp>
    </p:spTree>
    <p:extLst>
      <p:ext uri="{BB962C8B-B14F-4D97-AF65-F5344CB8AC3E}">
        <p14:creationId xmlns:p14="http://schemas.microsoft.com/office/powerpoint/2010/main" val="153121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3429" y="578390"/>
            <a:ext cx="8911687" cy="1280890"/>
          </a:xfrm>
        </p:spPr>
        <p:txBody>
          <a:bodyPr/>
          <a:lstStyle/>
          <a:p>
            <a:pPr algn="ctr"/>
            <a:r>
              <a:rPr lang="en-US" dirty="0" smtClean="0">
                <a:latin typeface="Times New Roman" panose="02020603050405020304" pitchFamily="18" charset="0"/>
                <a:cs typeface="Times New Roman" panose="02020603050405020304" pitchFamily="18" charset="0"/>
              </a:rPr>
              <a:t>STRUCTURAL INTERVENTIONS- Refer Chapter 12 (French and Bell)</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41248" y="2267712"/>
            <a:ext cx="10553636" cy="4429894"/>
          </a:xfrm>
        </p:spPr>
        <p:txBody>
          <a:bodyPr>
            <a:normAutofit/>
          </a:bodyPr>
          <a:lstStyle/>
          <a:p>
            <a:pPr algn="just">
              <a:buAutoNum type="arabicParenR"/>
            </a:pPr>
            <a:r>
              <a:rPr lang="en-US" b="1" dirty="0" smtClean="0">
                <a:latin typeface="Times New Roman" panose="02020603050405020304" pitchFamily="18" charset="0"/>
                <a:cs typeface="Times New Roman" panose="02020603050405020304" pitchFamily="18" charset="0"/>
              </a:rPr>
              <a:t>Work Redesign-: </a:t>
            </a:r>
          </a:p>
          <a:p>
            <a:pPr marL="0" indent="0" algn="just">
              <a:buNone/>
            </a:pPr>
            <a:endParaRPr lang="en-US" b="1" dirty="0" smtClean="0">
              <a:latin typeface="Times New Roman" panose="02020603050405020304" pitchFamily="18" charset="0"/>
              <a:cs typeface="Times New Roman" panose="02020603050405020304" pitchFamily="18" charset="0"/>
            </a:endParaRPr>
          </a:p>
          <a:p>
            <a:pPr algn="just" fontAlgn="base"/>
            <a:r>
              <a:rPr lang="en-US" dirty="0">
                <a:latin typeface="Times New Roman" panose="02020603050405020304" pitchFamily="18" charset="0"/>
                <a:cs typeface="Times New Roman" panose="02020603050405020304" pitchFamily="18" charset="0"/>
              </a:rPr>
              <a:t>Work design is a broad term meaning the process of defining tasks and jobs to achieve both </a:t>
            </a:r>
            <a:r>
              <a:rPr lang="en-US" dirty="0" err="1">
                <a:latin typeface="Times New Roman" panose="02020603050405020304" pitchFamily="18" charset="0"/>
                <a:cs typeface="Times New Roman" panose="02020603050405020304" pitchFamily="18" charset="0"/>
              </a:rPr>
              <a:t>organisational</a:t>
            </a:r>
            <a:r>
              <a:rPr lang="en-US" dirty="0">
                <a:latin typeface="Times New Roman" panose="02020603050405020304" pitchFamily="18" charset="0"/>
                <a:cs typeface="Times New Roman" panose="02020603050405020304" pitchFamily="18" charset="0"/>
              </a:rPr>
              <a:t> and employee goals, it must, therefore, take into account the nature of the business (</a:t>
            </a:r>
            <a:r>
              <a:rPr lang="en-US" dirty="0" err="1">
                <a:latin typeface="Times New Roman" panose="02020603050405020304" pitchFamily="18" charset="0"/>
                <a:cs typeface="Times New Roman" panose="02020603050405020304" pitchFamily="18" charset="0"/>
              </a:rPr>
              <a:t>organisational</a:t>
            </a:r>
            <a:r>
              <a:rPr lang="en-US" dirty="0">
                <a:latin typeface="Times New Roman" panose="02020603050405020304" pitchFamily="18" charset="0"/>
                <a:cs typeface="Times New Roman" panose="02020603050405020304" pitchFamily="18" charset="0"/>
              </a:rPr>
              <a:t> interest), the </a:t>
            </a:r>
            <a:r>
              <a:rPr lang="en-US" dirty="0" err="1">
                <a:latin typeface="Times New Roman" panose="02020603050405020304" pitchFamily="18" charset="0"/>
                <a:cs typeface="Times New Roman" panose="02020603050405020304" pitchFamily="18" charset="0"/>
              </a:rPr>
              <a:t>organisational</a:t>
            </a:r>
            <a:r>
              <a:rPr lang="en-US" dirty="0">
                <a:latin typeface="Times New Roman" panose="02020603050405020304" pitchFamily="18" charset="0"/>
                <a:cs typeface="Times New Roman" panose="02020603050405020304" pitchFamily="18" charset="0"/>
              </a:rPr>
              <a:t> structure, the information flow and decision process, the differences among employees, and the reward system.</a:t>
            </a:r>
          </a:p>
          <a:p>
            <a:pPr algn="just" fontAlgn="base"/>
            <a:r>
              <a:rPr lang="en-US" dirty="0">
                <a:latin typeface="Times New Roman" panose="02020603050405020304" pitchFamily="18" charset="0"/>
                <a:cs typeface="Times New Roman" panose="02020603050405020304" pitchFamily="18" charset="0"/>
              </a:rPr>
              <a:t>Within the board scope of work, design is the design of individual jobs, that is, job design. Job analysis is the process of obtaining information about jobs. Job redesign makes use of job analysis to redefine a job in terms of tasks, </a:t>
            </a:r>
            <a:r>
              <a:rPr lang="en-US" dirty="0" err="1">
                <a:latin typeface="Times New Roman" panose="02020603050405020304" pitchFamily="18" charset="0"/>
                <a:cs typeface="Times New Roman" panose="02020603050405020304" pitchFamily="18" charset="0"/>
              </a:rPr>
              <a:t>behaviours</a:t>
            </a:r>
            <a:r>
              <a:rPr lang="en-US" dirty="0">
                <a:latin typeface="Times New Roman" panose="02020603050405020304" pitchFamily="18" charset="0"/>
                <a:cs typeface="Times New Roman" panose="02020603050405020304" pitchFamily="18" charset="0"/>
              </a:rPr>
              <a:t>, education, skills, relationships, and responsibilities required.</a:t>
            </a:r>
          </a:p>
          <a:p>
            <a:pPr marL="0" indent="0" algn="just">
              <a:buNone/>
            </a:pP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7131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10804" y="670560"/>
            <a:ext cx="10120948" cy="4971288"/>
          </a:xfrm>
        </p:spPr>
        <p:txBody>
          <a:bodyPr>
            <a:noAutofit/>
          </a:bodyPr>
          <a:lstStyle/>
          <a:p>
            <a:pPr marL="0" indent="0" algn="just">
              <a:buNone/>
            </a:pPr>
            <a:r>
              <a:rPr lang="en-US" b="1" dirty="0" smtClean="0">
                <a:latin typeface="Times New Roman" panose="02020603050405020304" pitchFamily="18" charset="0"/>
                <a:cs typeface="Times New Roman" panose="02020603050405020304" pitchFamily="18" charset="0"/>
              </a:rPr>
              <a:t>2) Quality of Work Life-:</a:t>
            </a:r>
          </a:p>
          <a:p>
            <a:pPr algn="just"/>
            <a:r>
              <a:rPr lang="en-US" dirty="0">
                <a:latin typeface="Times New Roman" panose="02020603050405020304" pitchFamily="18" charset="0"/>
                <a:cs typeface="Times New Roman" panose="02020603050405020304" pitchFamily="18" charset="0"/>
              </a:rPr>
              <a:t>Quality of work life (QWL) refers to the </a:t>
            </a:r>
            <a:r>
              <a:rPr lang="en-US" dirty="0" smtClean="0">
                <a:latin typeface="Times New Roman" panose="02020603050405020304" pitchFamily="18" charset="0"/>
                <a:cs typeface="Times New Roman" panose="02020603050405020304" pitchFamily="18" charset="0"/>
              </a:rPr>
              <a:t>favorableness </a:t>
            </a:r>
            <a:r>
              <a:rPr lang="en-US" dirty="0">
                <a:latin typeface="Times New Roman" panose="02020603050405020304" pitchFamily="18" charset="0"/>
                <a:cs typeface="Times New Roman" panose="02020603050405020304" pitchFamily="18" charset="0"/>
              </a:rPr>
              <a:t>or </a:t>
            </a:r>
            <a:r>
              <a:rPr lang="en-US" dirty="0" err="1" smtClean="0">
                <a:latin typeface="Times New Roman" panose="02020603050405020304" pitchFamily="18" charset="0"/>
                <a:cs typeface="Times New Roman" panose="02020603050405020304" pitchFamily="18" charset="0"/>
              </a:rPr>
              <a:t>unfavorableness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of a job environment for the people working in an </a:t>
            </a:r>
            <a:r>
              <a:rPr lang="en-US" dirty="0" err="1" smtClean="0">
                <a:latin typeface="Times New Roman" panose="02020603050405020304" pitchFamily="18" charset="0"/>
                <a:cs typeface="Times New Roman" panose="02020603050405020304" pitchFamily="18" charset="0"/>
              </a:rPr>
              <a:t>organisation</a:t>
            </a:r>
            <a:r>
              <a:rPr lang="en-US" dirty="0" smtClean="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“QWL is a process of work </a:t>
            </a:r>
            <a:r>
              <a:rPr lang="en-US" dirty="0" err="1">
                <a:latin typeface="Times New Roman" panose="02020603050405020304" pitchFamily="18" charset="0"/>
                <a:cs typeface="Times New Roman" panose="02020603050405020304" pitchFamily="18" charset="0"/>
              </a:rPr>
              <a:t>organisations</a:t>
            </a:r>
            <a:r>
              <a:rPr lang="en-US" dirty="0">
                <a:latin typeface="Times New Roman" panose="02020603050405020304" pitchFamily="18" charset="0"/>
                <a:cs typeface="Times New Roman" panose="02020603050405020304" pitchFamily="18" charset="0"/>
              </a:rPr>
              <a:t> which enable its members at all levels to actively; participate in shaping the organizations environment, methods and outcomes. This value based process is aimed towards meeting the twin goals of enhanced effectiveness of </a:t>
            </a:r>
            <a:r>
              <a:rPr lang="en-US" dirty="0" err="1">
                <a:latin typeface="Times New Roman" panose="02020603050405020304" pitchFamily="18" charset="0"/>
                <a:cs typeface="Times New Roman" panose="02020603050405020304" pitchFamily="18" charset="0"/>
              </a:rPr>
              <a:t>organisations</a:t>
            </a:r>
            <a:r>
              <a:rPr lang="en-US" dirty="0">
                <a:latin typeface="Times New Roman" panose="02020603050405020304" pitchFamily="18" charset="0"/>
                <a:cs typeface="Times New Roman" panose="02020603050405020304" pitchFamily="18" charset="0"/>
              </a:rPr>
              <a:t> and improved quality of life at work for employees. </a:t>
            </a:r>
            <a:r>
              <a:rPr lang="en-US" dirty="0" smtClean="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In recent years there has been increasing concern for QWL due to the following factors:  increase in education level and consequently job aspirations of employees;  association of workers;  significance of human resource management;  widespread industrial unrest;  growing of knowledge in human behavior, etc.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3) MBO-:</a:t>
            </a:r>
          </a:p>
          <a:p>
            <a:pPr algn="just"/>
            <a:r>
              <a:rPr lang="en-US" dirty="0">
                <a:latin typeface="Times New Roman" panose="02020603050405020304" pitchFamily="18" charset="0"/>
                <a:cs typeface="Times New Roman" panose="02020603050405020304" pitchFamily="18" charset="0"/>
              </a:rPr>
              <a:t>Managing by objectives is a dynamic system which integrated the company’s need to achieve its goals for profit and growth with the manager’s need to contribute and develop himself</a:t>
            </a:r>
            <a:r>
              <a:rPr lang="en-US" dirty="0" smtClean="0">
                <a:latin typeface="Times New Roman" panose="02020603050405020304" pitchFamily="18" charset="0"/>
                <a:cs typeface="Times New Roman" panose="02020603050405020304" pitchFamily="18" charset="0"/>
              </a:rPr>
              <a:t>.</a:t>
            </a:r>
          </a:p>
          <a:p>
            <a:pPr algn="just" fontAlgn="base"/>
            <a:r>
              <a:rPr lang="en-US" dirty="0">
                <a:latin typeface="Times New Roman" panose="02020603050405020304" pitchFamily="18" charset="0"/>
                <a:cs typeface="Times New Roman" panose="02020603050405020304" pitchFamily="18" charset="0"/>
              </a:rPr>
              <a:t>Management by objectives (MBO) is a technique designed </a:t>
            </a:r>
            <a:r>
              <a:rPr lang="en-US" dirty="0" smtClean="0">
                <a:latin typeface="Times New Roman" panose="02020603050405020304" pitchFamily="18" charset="0"/>
                <a:cs typeface="Times New Roman" panose="02020603050405020304" pitchFamily="18" charset="0"/>
              </a:rPr>
              <a:t>to increase </a:t>
            </a:r>
            <a:r>
              <a:rPr lang="en-US" dirty="0">
                <a:latin typeface="Times New Roman" panose="02020603050405020304" pitchFamily="18" charset="0"/>
                <a:cs typeface="Times New Roman" panose="02020603050405020304" pitchFamily="18" charset="0"/>
              </a:rPr>
              <a:t>the precision of the </a:t>
            </a:r>
            <a:r>
              <a:rPr lang="en-US" dirty="0" smtClean="0">
                <a:latin typeface="Times New Roman" panose="02020603050405020304" pitchFamily="18" charset="0"/>
                <a:cs typeface="Times New Roman" panose="02020603050405020304" pitchFamily="18" charset="0"/>
              </a:rPr>
              <a:t>planning </a:t>
            </a:r>
            <a:r>
              <a:rPr lang="en-US" dirty="0">
                <a:latin typeface="Times New Roman" panose="02020603050405020304" pitchFamily="18" charset="0"/>
                <a:cs typeface="Times New Roman" panose="02020603050405020304" pitchFamily="18" charset="0"/>
              </a:rPr>
              <a:t>process at the </a:t>
            </a:r>
            <a:r>
              <a:rPr lang="en-US" dirty="0" err="1">
                <a:latin typeface="Times New Roman" panose="02020603050405020304" pitchFamily="18" charset="0"/>
                <a:cs typeface="Times New Roman" panose="02020603050405020304" pitchFamily="18" charset="0"/>
              </a:rPr>
              <a:t>organisational</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level. To reduce </a:t>
            </a:r>
            <a:r>
              <a:rPr lang="en-US" dirty="0">
                <a:latin typeface="Times New Roman" panose="02020603050405020304" pitchFamily="18" charset="0"/>
                <a:cs typeface="Times New Roman" panose="02020603050405020304" pitchFamily="18" charset="0"/>
              </a:rPr>
              <a:t>the gap between employee and </a:t>
            </a:r>
            <a:r>
              <a:rPr lang="en-US" dirty="0" err="1">
                <a:latin typeface="Times New Roman" panose="02020603050405020304" pitchFamily="18" charset="0"/>
                <a:cs typeface="Times New Roman" panose="02020603050405020304" pitchFamily="18" charset="0"/>
              </a:rPr>
              <a:t>organisational</a:t>
            </a:r>
            <a:r>
              <a:rPr lang="en-US" dirty="0">
                <a:latin typeface="Times New Roman" panose="02020603050405020304" pitchFamily="18" charset="0"/>
                <a:cs typeface="Times New Roman" panose="02020603050405020304" pitchFamily="18" charset="0"/>
              </a:rPr>
              <a:t> goals. MBO encourages performance appraisal through a process of shared goal setting </a:t>
            </a:r>
            <a:r>
              <a:rPr lang="en-US" dirty="0" smtClean="0">
                <a:latin typeface="Times New Roman" panose="02020603050405020304" pitchFamily="18" charset="0"/>
                <a:cs typeface="Times New Roman" panose="02020603050405020304" pitchFamily="18" charset="0"/>
              </a:rPr>
              <a:t>and evaluation.</a:t>
            </a:r>
            <a:endParaRPr lang="en-US" dirty="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151316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52</TotalTime>
  <Words>1381</Words>
  <Application>Microsoft Office PowerPoint</Application>
  <PresentationFormat>Widescreen</PresentationFormat>
  <Paragraphs>106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Century Gothic</vt:lpstr>
      <vt:lpstr>Times New Roman</vt:lpstr>
      <vt:lpstr>Wingdings 3</vt:lpstr>
      <vt:lpstr>Wisp</vt:lpstr>
      <vt:lpstr>UNIT- 5 OD INTERVENTIONS</vt:lpstr>
      <vt:lpstr>PowerPoint Presentation</vt:lpstr>
      <vt:lpstr>PowerPoint Presentation</vt:lpstr>
      <vt:lpstr>BEHAVIORAL NTERVENTIONS</vt:lpstr>
      <vt:lpstr>PowerPoint Presentation</vt:lpstr>
      <vt:lpstr>PowerPoint Presentation</vt:lpstr>
      <vt:lpstr>PowerPoint Presentation</vt:lpstr>
      <vt:lpstr>STRUCTURAL INTERVENTIONS- Refer Chapter 12 (French and Bell)</vt:lpstr>
      <vt:lpstr>PowerPoint Presentation</vt:lpstr>
      <vt:lpstr>PowerPoint Presentation</vt:lpstr>
      <vt:lpstr>Miscellaneous Intervention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UNIT- 5 OD INTERVENTIONS</dc:title>
  <dc:creator>Monika Soni</dc:creator>
  <cp:lastModifiedBy>user</cp:lastModifiedBy>
  <cp:revision>8</cp:revision>
  <dcterms:created xsi:type="dcterms:W3CDTF">2020-03-22T15:05:01Z</dcterms:created>
  <dcterms:modified xsi:type="dcterms:W3CDTF">2020-10-16T07:32:33Z</dcterms:modified>
</cp:coreProperties>
</file>