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556500" cy="10693400"/>
  <p:notesSz cx="7556500" cy="10693400"/>
  <p:embeddedFontLst>
    <p:embeddedFont>
      <p:font typeface="Wingdings 2" pitchFamily="18" charset="2"/>
      <p:regular r:id="rId10"/>
    </p:embeddedFont>
    <p:embeddedFont>
      <p:font typeface="Corbel" pitchFamily="34" charset="0"/>
      <p:regular r:id="rId11"/>
      <p:bold r:id="rId12"/>
      <p:italic r:id="rId13"/>
      <p:boldItalic r:id="rId14"/>
    </p:embeddedFont>
    <p:embeddedFont>
      <p:font typeface="Consolas" pitchFamily="49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758" y="-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40796" y="2138680"/>
            <a:ext cx="6488515" cy="2851573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40796" y="5034125"/>
            <a:ext cx="6491034" cy="2732758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78462" y="1425789"/>
            <a:ext cx="1700213" cy="812649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7825" y="1425789"/>
            <a:ext cx="4974696" cy="812649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277" y="2053133"/>
            <a:ext cx="6423025" cy="212442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277" y="4217273"/>
            <a:ext cx="6423025" cy="235403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1221" y="2993910"/>
            <a:ext cx="3337454" cy="691506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2892812"/>
            <a:ext cx="3338766" cy="1028101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838597" y="2899844"/>
            <a:ext cx="3340078" cy="1021070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77825" y="3920913"/>
            <a:ext cx="3338766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38597" y="3920913"/>
            <a:ext cx="3340078" cy="5996475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63821" cy="1782233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738" y="802008"/>
            <a:ext cx="2266950" cy="1811937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66738" y="2613942"/>
            <a:ext cx="2266950" cy="7128933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954382" y="2613942"/>
            <a:ext cx="4224293" cy="7128933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2616143" y="1727779"/>
            <a:ext cx="4344988" cy="64160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6614527" y="8357269"/>
            <a:ext cx="128461" cy="24238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767" y="1835243"/>
            <a:ext cx="1828673" cy="246771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767" y="4410809"/>
            <a:ext cx="1826154" cy="3398125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74908" y="9911198"/>
            <a:ext cx="503767" cy="5693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2880620" y="1870358"/>
            <a:ext cx="3816033" cy="6130883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7872" y="9069587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3620823" y="9698321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7872" y="-11140"/>
            <a:ext cx="7572243" cy="16238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620823" y="-11138"/>
            <a:ext cx="3935677" cy="9950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77825" y="1097856"/>
            <a:ext cx="6800850" cy="1782233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77825" y="3017915"/>
            <a:ext cx="6800850" cy="68437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377825" y="9911198"/>
            <a:ext cx="1763183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203979" y="9911198"/>
            <a:ext cx="2770717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548967" y="9911198"/>
            <a:ext cx="629708" cy="5693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15716" y="315606"/>
            <a:ext cx="7586703" cy="1012309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1211589"/>
            <a:ext cx="5758180" cy="842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INTRODUCTION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958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Chapter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X of part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III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Indian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Act,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1872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deals with the  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witness.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135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lays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down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order 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followed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production and 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witnesses which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left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regulated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civil procedure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criminal procedure.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provision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particular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point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 case, then, the court can exercise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own discretion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deciding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order 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</a:t>
            </a:r>
            <a:r>
              <a:rPr sz="1500" spc="-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witnesses.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ADMISSIBILITY OF EVIDENCE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0160" algn="just">
              <a:lnSpc>
                <a:spcPct val="959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Section-5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Indian Evidence Act, 1872, only those pieces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evidence, regarding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facts and facts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 have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submitted that  are relevant.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136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reiterated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point. It states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judge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may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party, who has proposed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 evidence,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how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will such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which the evidence has been provided,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case.  Hence,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judge can 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relevancy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fact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being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provided and the evidence shall only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submitted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judge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thinks the fact will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to the</a:t>
            </a:r>
            <a:r>
              <a:rPr sz="1500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suit.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</a:t>
            </a:r>
            <a:r>
              <a:rPr sz="1500" spc="1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</a:t>
            </a:r>
            <a:r>
              <a:rPr sz="1500" spc="1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(A)</a:t>
            </a:r>
            <a:r>
              <a:rPr sz="1500" spc="1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proposed</a:t>
            </a:r>
            <a:r>
              <a:rPr sz="1500" spc="1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r>
              <a:rPr sz="1500" spc="1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proved,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whose</a:t>
            </a:r>
            <a:r>
              <a:rPr sz="1500" spc="1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</a:t>
            </a:r>
            <a:r>
              <a:rPr sz="1500" spc="1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will</a:t>
            </a:r>
            <a:r>
              <a:rPr sz="1500" spc="1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admissible</a:t>
            </a:r>
            <a:endParaRPr sz="15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800"/>
              </a:lnSpc>
              <a:spcBef>
                <a:spcPts val="4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proof 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some other fact (B),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latter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(B)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should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proven first.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court, may, however, exercise its discretion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let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 prove the  former (A) first,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condition that 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will  prove  the  latter </a:t>
            </a:r>
            <a:r>
              <a:rPr sz="1500" spc="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72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(B)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later stage.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Where relevancy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 alleged fact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dependent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another alleged fact,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latter shall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proven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first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but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again,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judge may exercise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discretion and let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 the first fact.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has been held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Collector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Gorakhpur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Palakdhari Singh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(1889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ILR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12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All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1)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that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any doubt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about the admissibility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piece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shall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favour  of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 admissibility.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EXAMINATION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ORDER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73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Testimonies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witnesses are recorded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questions 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them.</a:t>
            </a:r>
            <a:r>
              <a:rPr sz="1500" spc="2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These</a:t>
            </a:r>
            <a:r>
              <a:rPr sz="1500" spc="2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</a:t>
            </a:r>
            <a:r>
              <a:rPr sz="1500" spc="204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are</a:t>
            </a:r>
            <a:r>
              <a:rPr sz="1500" spc="2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</a:t>
            </a:r>
            <a:r>
              <a:rPr sz="1500" spc="2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r>
              <a:rPr sz="1500" spc="2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2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facts</a:t>
            </a:r>
            <a:r>
              <a:rPr sz="1500" spc="2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</a:t>
            </a:r>
            <a:r>
              <a:rPr sz="1500" spc="2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issue,</a:t>
            </a:r>
            <a:r>
              <a:rPr sz="1500" spc="2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and</a:t>
            </a:r>
            <a:r>
              <a:rPr sz="1500" spc="2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such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6275" cy="887730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12065" algn="just">
              <a:lnSpc>
                <a:spcPct val="95800"/>
              </a:lnSpc>
              <a:spcBef>
                <a:spcPts val="17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witness. The 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only  includes answers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but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may also include statements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made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required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made,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court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137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should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first 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who has  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him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called examination-in-chief. And when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adverse  party examines the witness, 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called cross-examination. The cross-  examination may explore all the relevant facts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 necessarily, the  facts that were 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during the 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chief. There  might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need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testimony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prima facie  unacceptable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(Ghulam Rasool Khan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Wali Khan, AIR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1978 J&amp;K  54).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who called the witness, questions him, again after cross-  examination, 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called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re-examination.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138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provides 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order 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examination;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will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first 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chief, and then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adverse party deems fit, cross-examined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 party calling him so desires,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re-examined.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has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first  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cross-examined, else,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 permissible and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not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possible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(Sharadamma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Renchamma, AIR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2007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Kant. 17).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order of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re-examination can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court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application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as  it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 limited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courts’ own motion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(SSS Durai Pandian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SA  Samuthira Pandian, AIR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1998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Mad.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323).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matter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re-examination  should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limited to 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any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new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matter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introduced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permission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court, 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can be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subjected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cross-examination, again,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upon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that</a:t>
            </a:r>
            <a:r>
              <a:rPr sz="1500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matter.</a:t>
            </a:r>
            <a:endParaRPr sz="1500">
              <a:latin typeface="Times New Roman"/>
              <a:cs typeface="Times New Roman"/>
            </a:endParaRPr>
          </a:p>
          <a:p>
            <a:pPr marL="12700" marR="8890" algn="just">
              <a:lnSpc>
                <a:spcPct val="95800"/>
              </a:lnSpc>
              <a:spcBef>
                <a:spcPts val="5"/>
              </a:spcBef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139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says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person 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upon 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document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does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  become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se. Hence,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cannot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cross-examined, unless,  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party who called</a:t>
            </a:r>
            <a:r>
              <a:rPr sz="1500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him.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140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that witness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party’s character maybe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</a:t>
            </a:r>
            <a:endParaRPr sz="1500">
              <a:latin typeface="Times New Roman"/>
              <a:cs typeface="Times New Roman"/>
            </a:endParaRPr>
          </a:p>
          <a:p>
            <a:pPr marL="12700" marR="14604" algn="just">
              <a:lnSpc>
                <a:spcPct val="95800"/>
              </a:lnSpc>
              <a:spcBef>
                <a:spcPts val="4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already 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chief.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character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meant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assist the court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estimating the value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brought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before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 through the mouth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LEADING QUESTIONS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5640" cy="8624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141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13970" algn="just">
              <a:lnSpc>
                <a:spcPts val="172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“Any question suggesting the answer which the person putting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wishes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expects to receive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leading question.”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should tell the story relating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relevant facts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own words.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inbuilt answer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question,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if 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suggestive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lawyer could construct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story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out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mouth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which suits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client.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examination in chief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re-examination, the adverse party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may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object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it. This has been provided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142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it also states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exception  that such leading question may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permission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from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court, i.e.,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objection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overruled.</a:t>
            </a:r>
            <a:endParaRPr sz="15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720"/>
              </a:lnSpc>
              <a:spcBef>
                <a:spcPts val="55"/>
              </a:spcBef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143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states that leading questions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may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in cross-  examination.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 WRITING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144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58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“Any witness may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asked, whilst under examination, whether any  contract, grant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other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disposition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property,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which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giving  evidence, was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contained in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document,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says that it was,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if  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about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make any statement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contents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any document,  which,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opinion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Court,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ought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produced, the adverse party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may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object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such evidence being given until such document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produced,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until facts have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been proved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which entitle the party who 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 secondary 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it.” Accompanied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illustration,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self-explanatory: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whether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assaulted B.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deposes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heard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say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“B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wrote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letter accusing me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theft,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I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revenged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him.”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showing A’s motive for the assault, and  evidence may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though 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other 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given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about the  letter.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145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4370" cy="87744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7620" algn="just">
              <a:lnSpc>
                <a:spcPct val="95900"/>
              </a:lnSpc>
              <a:spcBef>
                <a:spcPts val="17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may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previous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statements  made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writing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if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cross-examined over oral  statements, which were reduced to writing,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notice shall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brought 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such parts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writing before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writing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to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proved.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can only  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contradicted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over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previous statements made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him,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not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subsequent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(Mishri Lal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State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MP,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2005 10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SCC</a:t>
            </a:r>
            <a:r>
              <a:rPr sz="1500" b="1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701).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60960" algn="just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LAWFUL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890" algn="just">
              <a:lnSpc>
                <a:spcPct val="95800"/>
              </a:lnSpc>
              <a:spcBef>
                <a:spcPts val="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Except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questions already permitted through different sections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act, the following questions can also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put up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 cross-examination,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</a:t>
            </a:r>
            <a:r>
              <a:rPr sz="1500" b="1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146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:</a:t>
            </a:r>
            <a:endParaRPr sz="1500">
              <a:latin typeface="Times New Roman"/>
              <a:cs typeface="Times New Roman"/>
            </a:endParaRPr>
          </a:p>
          <a:p>
            <a:pPr marL="469900" indent="-201930">
              <a:lnSpc>
                <a:spcPts val="1685"/>
              </a:lnSpc>
              <a:buFont typeface="Symbol"/>
              <a:buChar char="▪"/>
              <a:tabLst>
                <a:tab pos="469900" algn="l"/>
              </a:tabLst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test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witness’ veracity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truthfulness</a:t>
            </a:r>
            <a:endParaRPr sz="1500">
              <a:latin typeface="Times New Roman"/>
              <a:cs typeface="Times New Roman"/>
            </a:endParaRPr>
          </a:p>
          <a:p>
            <a:pPr marL="469900" indent="-201930">
              <a:lnSpc>
                <a:spcPts val="1725"/>
              </a:lnSpc>
              <a:buFont typeface="Symbol"/>
              <a:buChar char="▪"/>
              <a:tabLst>
                <a:tab pos="469900" algn="l"/>
              </a:tabLst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know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and what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position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</a:t>
            </a:r>
            <a:r>
              <a:rPr sz="1500" spc="-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life</a:t>
            </a:r>
            <a:endParaRPr sz="1500">
              <a:latin typeface="Times New Roman"/>
              <a:cs typeface="Times New Roman"/>
            </a:endParaRPr>
          </a:p>
          <a:p>
            <a:pPr marL="469900" indent="-201930">
              <a:lnSpc>
                <a:spcPts val="1725"/>
              </a:lnSpc>
              <a:buFont typeface="Symbol"/>
              <a:buChar char="▪"/>
              <a:tabLst>
                <a:tab pos="469900" algn="l"/>
              </a:tabLst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shake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injuring his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character</a:t>
            </a:r>
            <a:endParaRPr sz="1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800"/>
              </a:lnSpc>
              <a:spcBef>
                <a:spcPts val="4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These questions can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even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if,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directly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indirectly, 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criminated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exposed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penalty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forfeiture. The witness may also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compelled to answer these questions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per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conditions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following  sections. By 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28 of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Criminal Law amendment, 2013, if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case  relating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376 to 376E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attempt to commit any such  offence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(under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Indian Penal Code,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1860),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victim’s moral character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previous sexual experience cannot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</a:t>
            </a:r>
            <a:r>
              <a:rPr sz="1500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examination.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COMPELLED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r>
              <a:rPr sz="1500" spc="-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132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compelling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give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answers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are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to the matter in issue. This cannot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excused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ground that such answer would give rise to witness’ liability, criminal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civil.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forced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answer, the same shall not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used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against him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any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case, provided, the evidence so  provided was not false.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147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that if any such lawful  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to the suit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proceeding, the provisions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132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will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apply.</a:t>
            </a:r>
            <a:endParaRPr sz="1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800"/>
              </a:lnSpc>
              <a:spcBef>
                <a:spcPts val="5"/>
              </a:spcBef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148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protection against aggressive cross-examination.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a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person’s character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question, to shake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credit, the court may, while  exercising its discretion, warn the witness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 obliged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answer.  Provided the court considers the questions that were asked were irrelevant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</a:t>
            </a:r>
            <a:r>
              <a:rPr sz="1500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credibility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</a:t>
            </a:r>
            <a:r>
              <a:rPr sz="1500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far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too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remote</a:t>
            </a:r>
            <a:r>
              <a:rPr sz="1500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time</a:t>
            </a:r>
            <a:r>
              <a:rPr sz="1500" spc="6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or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those</a:t>
            </a:r>
            <a:r>
              <a:rPr sz="1500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which</a:t>
            </a:r>
            <a:r>
              <a:rPr sz="1500" spc="5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would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not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3100" cy="886587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8890" algn="just">
              <a:lnSpc>
                <a:spcPts val="1730"/>
              </a:lnSpc>
              <a:spcBef>
                <a:spcPts val="21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affect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slightly affect the witness’ credibility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to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matter to  which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giving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REASONABLE</a:t>
            </a:r>
            <a:r>
              <a:rPr sz="1500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GROUND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149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reasonable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ground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convey an  imputation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148, the questions are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asked. This  section also safeguards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against damaging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character.  Illustration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(c)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makes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clear: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whom nothing  whatever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known,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random whether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dacoit. There are  here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reasonable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grounds 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question.</a:t>
            </a:r>
            <a:endParaRPr sz="1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700"/>
              </a:lnSpc>
              <a:spcBef>
                <a:spcPts val="5"/>
              </a:spcBef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150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lays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duty 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counsel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witness’ character. If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barrister, pleader, vakil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attorney questions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witness’ character without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reasonable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ground,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same shall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reported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High Court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any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authority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which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subject.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FORBIDDEN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5900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151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confers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court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with the power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forbid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 that are  indecent and scandalous. These questions might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related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matter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 hand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may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only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allowed if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relate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are  necessary in determining whether some fact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issue</a:t>
            </a:r>
            <a:r>
              <a:rPr sz="1500" spc="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existed.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152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empowers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court to forbid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questions that are meant</a:t>
            </a:r>
            <a:r>
              <a:rPr sz="1500" spc="2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endParaRPr sz="15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720"/>
              </a:lnSpc>
              <a:spcBef>
                <a:spcPts val="9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insult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annoy.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Even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if the question might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proper,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court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can  reject it if 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needlessly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offensive.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153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protection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witness’ character. If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has answered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his credit,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shall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admissible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contradict his  answer. This section has two exceptions, first,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lies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about 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former  conviction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second, to impeach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impartiality; evidence may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contradict both these claims. Though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no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admissible to contradict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witness’ claim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has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lied,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separately charged for producing false</a:t>
            </a:r>
            <a:r>
              <a:rPr sz="1500" spc="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154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7545" cy="853821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7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allows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party, who has 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upon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witness,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put up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any  questions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could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during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cross-  examination.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brings under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purview, the concept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a 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hostile witness.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has been defined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Supreme Court in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Sat Paul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Delhi Administration (AIR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1976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SC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303),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one who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desirous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telling the truth 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instance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 calling him. The previous  testimony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hostile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washed off, the court can use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as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and if the prosecution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does not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confront the witness, regarding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contradiction,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shall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duty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 to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ascertaining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truth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(State </a:t>
            </a:r>
            <a:r>
              <a:rPr sz="1500" b="1" spc="-1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Rajasthan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Bhera,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1997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Cr LJ</a:t>
            </a:r>
            <a:r>
              <a:rPr sz="1500" b="1" spc="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1237).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155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800"/>
              </a:lnSpc>
              <a:spcBef>
                <a:spcPts val="5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can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impeached in the following ways. 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usually impeached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adverse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but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becomes hostile,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 can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impeached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party who called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him: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Times New Roman"/>
              <a:cs typeface="Times New Roman"/>
            </a:endParaRPr>
          </a:p>
          <a:p>
            <a:pPr marL="496570" marR="11430" indent="-228600" algn="just">
              <a:lnSpc>
                <a:spcPct val="95900"/>
              </a:lnSpc>
              <a:buFont typeface="Symbol"/>
              <a:buChar char="▪"/>
              <a:tabLst>
                <a:tab pos="469900" algn="l"/>
              </a:tabLst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By producing witnesses who testify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from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their personal </a:t>
            </a:r>
            <a:r>
              <a:rPr sz="1500" spc="-50" dirty="0">
                <a:solidFill>
                  <a:srgbClr val="434343"/>
                </a:solidFill>
                <a:latin typeface="Times New Roman"/>
                <a:cs typeface="Times New Roman"/>
              </a:rPr>
              <a:t>knowledge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that such person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unworthy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credit. The produced  witnesses must have personal knowledge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are  testifying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against.</a:t>
            </a:r>
            <a:endParaRPr sz="1500">
              <a:latin typeface="Times New Roman"/>
              <a:cs typeface="Times New Roman"/>
            </a:endParaRPr>
          </a:p>
          <a:p>
            <a:pPr marL="496570" marR="15875" indent="-228600" algn="just">
              <a:lnSpc>
                <a:spcPts val="1730"/>
              </a:lnSpc>
              <a:spcBef>
                <a:spcPts val="35"/>
              </a:spcBef>
              <a:buFont typeface="Symbol"/>
              <a:buChar char="▪"/>
              <a:tabLst>
                <a:tab pos="469900" algn="l"/>
              </a:tabLst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By showing that the witness was bribed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has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taken an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offer </a:t>
            </a:r>
            <a:r>
              <a:rPr sz="1500" spc="-204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receive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bribe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has some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other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corrupt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inducement.</a:t>
            </a:r>
            <a:endParaRPr sz="1500">
              <a:latin typeface="Times New Roman"/>
              <a:cs typeface="Times New Roman"/>
            </a:endParaRPr>
          </a:p>
          <a:p>
            <a:pPr marL="469900" indent="-201930" algn="just">
              <a:lnSpc>
                <a:spcPts val="1639"/>
              </a:lnSpc>
              <a:buFont typeface="Symbol"/>
              <a:buChar char="▪"/>
              <a:tabLst>
                <a:tab pos="469900" algn="l"/>
              </a:tabLst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By citing earlier statements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which contradicts</a:t>
            </a:r>
            <a:r>
              <a:rPr sz="1500" spc="10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65" dirty="0">
                <a:solidFill>
                  <a:srgbClr val="434343"/>
                </a:solidFill>
                <a:latin typeface="Times New Roman"/>
                <a:cs typeface="Times New Roman"/>
              </a:rPr>
              <a:t>him,</a:t>
            </a:r>
            <a:endParaRPr sz="1500">
              <a:latin typeface="Times New Roman"/>
              <a:cs typeface="Times New Roman"/>
            </a:endParaRPr>
          </a:p>
          <a:p>
            <a:pPr marL="496570" algn="just">
              <a:lnSpc>
                <a:spcPts val="1764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only 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extent which 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153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 permits.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CORROBORATION OF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10795" algn="just">
              <a:lnSpc>
                <a:spcPct val="95800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156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provides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may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questioned about  circumstances, apart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from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main event, with the intention to corroborate  evidence provided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 and the court shall permit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if it deems that  these questions will help corroborate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testimony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reference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facts.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157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states that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former  statement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 can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used </a:t>
            </a:r>
            <a:r>
              <a:rPr sz="1500" spc="9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endParaRPr sz="1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800"/>
              </a:lnSpc>
              <a:spcBef>
                <a:spcPts val="4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corroborate testimony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in relation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common subject  matter.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Rameshwar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v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State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Rajasthan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(1952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SCR 377),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 Supreme Court allowed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young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girl who was raped,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</a:t>
            </a:r>
            <a:r>
              <a:rPr sz="1500" spc="2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3735" cy="877443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0160" algn="just">
              <a:lnSpc>
                <a:spcPts val="1730"/>
              </a:lnSpc>
              <a:spcBef>
                <a:spcPts val="21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corroborated with the girl’s own statement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her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mother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four hours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after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 incident.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39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</a:t>
            </a:r>
            <a:r>
              <a:rPr sz="1500" b="1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158</a:t>
            </a:r>
            <a:r>
              <a:rPr sz="1500" b="1" spc="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says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that</a:t>
            </a:r>
            <a:r>
              <a:rPr sz="1500" spc="18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statements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</a:t>
            </a:r>
            <a:r>
              <a:rPr sz="1500" spc="17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32</a:t>
            </a:r>
            <a:r>
              <a:rPr sz="1500" spc="1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</a:t>
            </a:r>
            <a:r>
              <a:rPr sz="1500" spc="17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33</a:t>
            </a:r>
            <a:r>
              <a:rPr sz="1500" spc="18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(like,</a:t>
            </a:r>
            <a:r>
              <a:rPr sz="1500" spc="18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</a:t>
            </a:r>
            <a:endParaRPr sz="1500">
              <a:latin typeface="Times New Roman"/>
              <a:cs typeface="Times New Roman"/>
            </a:endParaRPr>
          </a:p>
          <a:p>
            <a:pPr marL="12700" marR="5715" algn="just">
              <a:lnSpc>
                <a:spcPct val="95700"/>
              </a:lnSpc>
              <a:spcBef>
                <a:spcPts val="4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dying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declaration), that have been proved, all matters which confirm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or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contradict the statement,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can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proved. Evidence can also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impeach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credit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person who made such statement,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extent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 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that person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had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appeared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a</a:t>
            </a:r>
            <a:r>
              <a:rPr sz="1500" spc="-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5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REFRESHING</a:t>
            </a:r>
            <a:r>
              <a:rPr sz="1500" spc="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MEMORY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9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allowed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refer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writing made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him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either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at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time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happening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event concerning which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sometime  later, which the court considers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likely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event was fresh in his  memory. The witness can also refer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someone else’s writing about the  event which was made within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time period which court considers  reasonable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ground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stated above.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expert,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may  consult professional books. These provisions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have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been provided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</a:t>
            </a:r>
            <a:r>
              <a:rPr sz="1500" b="1" spc="-1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159.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160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may testify to facts mentioned in such document</a:t>
            </a:r>
            <a:r>
              <a:rPr sz="1500" spc="6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</a:t>
            </a:r>
            <a:endParaRPr sz="1500">
              <a:latin typeface="Times New Roman"/>
              <a:cs typeface="Times New Roman"/>
            </a:endParaRPr>
          </a:p>
          <a:p>
            <a:pPr marL="12700" marR="6985" algn="just">
              <a:lnSpc>
                <a:spcPct val="95800"/>
              </a:lnSpc>
              <a:spcBef>
                <a:spcPts val="4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mentioned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159.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does not matter whether the witness has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specific recollection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facts recorded,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long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sure that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correctly recorded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them.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161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gives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right to the adverse party to cross examine the</a:t>
            </a:r>
            <a:r>
              <a:rPr sz="1500" spc="5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</a:t>
            </a:r>
            <a:endParaRPr sz="15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720"/>
              </a:lnSpc>
              <a:spcBef>
                <a:spcPts val="90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also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him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such writing,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given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under 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159 &amp;  160.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PRODUCTION OF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DOCUMENTS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12700" marR="8255" algn="just">
              <a:lnSpc>
                <a:spcPct val="95900"/>
              </a:lnSpc>
              <a:spcBef>
                <a:spcPts val="5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When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been called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upon 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document,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is bound  to produce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it. Any objection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it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shall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dealt with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 and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determine its admissibility, the court shall inspect it, except when it refers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matters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state </a:t>
            </a: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(Section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 162).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163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requires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 (A), who has given notice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other</a:t>
            </a:r>
            <a:r>
              <a:rPr sz="1500" spc="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party</a:t>
            </a:r>
            <a:endParaRPr sz="1500">
              <a:latin typeface="Times New Roman"/>
              <a:cs typeface="Times New Roman"/>
            </a:endParaRPr>
          </a:p>
          <a:p>
            <a:pPr marL="12700" marR="12065" algn="just">
              <a:lnSpc>
                <a:spcPts val="1720"/>
              </a:lnSpc>
              <a:spcBef>
                <a:spcPts val="85"/>
              </a:spcBef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(B) 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provide certain documents,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 such documents after initial  inspection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evidence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(B)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asks</a:t>
            </a:r>
            <a:r>
              <a:rPr sz="1500" spc="-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so.</a:t>
            </a:r>
            <a:endParaRPr sz="1500">
              <a:latin typeface="Times New Roman"/>
              <a:cs typeface="Times New Roman"/>
            </a:endParaRPr>
          </a:p>
          <a:p>
            <a:pPr marL="12700" marR="10160" algn="just">
              <a:lnSpc>
                <a:spcPts val="1720"/>
              </a:lnSpc>
              <a:spcBef>
                <a:spcPts val="10"/>
              </a:spcBef>
            </a:pPr>
            <a:r>
              <a:rPr sz="1500" b="1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b="1" dirty="0">
                <a:solidFill>
                  <a:srgbClr val="434343"/>
                </a:solidFill>
                <a:latin typeface="Times New Roman"/>
                <a:cs typeface="Times New Roman"/>
              </a:rPr>
              <a:t>164: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If,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under the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previous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section, party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denies to provide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with</a:t>
            </a:r>
            <a:r>
              <a:rPr sz="1500" spc="1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required</a:t>
            </a:r>
            <a:r>
              <a:rPr sz="1500" spc="12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documents,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1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same</a:t>
            </a:r>
            <a:r>
              <a:rPr sz="1500" spc="1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cannot</a:t>
            </a:r>
            <a:r>
              <a:rPr sz="1500" spc="14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be</a:t>
            </a:r>
            <a:r>
              <a:rPr sz="1500" spc="12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produced</a:t>
            </a:r>
            <a:r>
              <a:rPr sz="1500" spc="13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by</a:t>
            </a:r>
            <a:r>
              <a:rPr sz="1500" spc="130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  <a:p>
            <a:pPr marL="12700" algn="just">
              <a:lnSpc>
                <a:spcPts val="1685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without A’s permission.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2969" y="889010"/>
            <a:ext cx="5751830" cy="3412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165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95800"/>
              </a:lnSpc>
            </a:pP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section provides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for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 power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court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question.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judge can,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in  order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to obtain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proof of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facts, ask any question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pleases,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relevant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irrelevant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case.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It may 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asked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time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and may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take 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any form and 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directed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at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or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party. The judge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can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though, not  compel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to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answer and the judgement should </a:t>
            </a:r>
            <a:r>
              <a:rPr sz="1500" spc="-10" dirty="0">
                <a:solidFill>
                  <a:srgbClr val="434343"/>
                </a:solidFill>
                <a:latin typeface="Times New Roman"/>
                <a:cs typeface="Times New Roman"/>
              </a:rPr>
              <a:t>be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based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upon the 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facts which have been declared relevant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under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the</a:t>
            </a:r>
            <a:r>
              <a:rPr sz="1500" spc="15" dirty="0">
                <a:solidFill>
                  <a:srgbClr val="434343"/>
                </a:solidFill>
                <a:latin typeface="Times New Roman"/>
                <a:cs typeface="Times New Roman"/>
              </a:rPr>
              <a:t>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IEA.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CONCLUSION</a:t>
            </a: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9525" algn="just">
              <a:lnSpc>
                <a:spcPct val="95800"/>
              </a:lnSpc>
            </a:pP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While safeguarding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social life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of a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witness, the act serves justice to the  fullest extent. By omitting and adding certain provisions, the act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is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indeed  keeping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up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with </a:t>
            </a:r>
            <a:r>
              <a:rPr sz="1500" dirty="0">
                <a:solidFill>
                  <a:srgbClr val="434343"/>
                </a:solidFill>
                <a:latin typeface="Times New Roman"/>
                <a:cs typeface="Times New Roman"/>
              </a:rPr>
              <a:t>the </a:t>
            </a:r>
            <a:r>
              <a:rPr sz="1500" spc="-5" dirty="0">
                <a:solidFill>
                  <a:srgbClr val="434343"/>
                </a:solidFill>
                <a:latin typeface="Times New Roman"/>
                <a:cs typeface="Times New Roman"/>
              </a:rPr>
              <a:t>modern times.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</TotalTime>
  <Words>2766</Words>
  <Application>Microsoft Office PowerPoint</Application>
  <PresentationFormat>Custom</PresentationFormat>
  <Paragraphs>120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Times New Roman</vt:lpstr>
      <vt:lpstr>Symbol</vt:lpstr>
      <vt:lpstr>Wingdings 2</vt:lpstr>
      <vt:lpstr>Corbel</vt:lpstr>
      <vt:lpstr>Consolas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PWD</dc:creator>
  <cp:lastModifiedBy>PWD</cp:lastModifiedBy>
  <cp:revision>1</cp:revision>
  <dcterms:created xsi:type="dcterms:W3CDTF">2020-03-23T05:36:54Z</dcterms:created>
  <dcterms:modified xsi:type="dcterms:W3CDTF">2020-04-07T02:29:49Z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2020-04-07T00:00:00Z</vt:filetime>
  </property>
  <property fmtid="{D5CDD505-2E9C-101B-9397-08002B2CF9AE}" pid="3" name="Creator">
    <vt:lpwstr>Writer</vt:lpwstr>
  </property>
  <property fmtid="{D5CDD505-2E9C-101B-9397-08002B2CF9AE}" pid="4" name="LastSaved">
    <vt:filetime>2020-04-07T00:00:00Z</vt:filetime>
  </property>
</Properties>
</file>