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57" r:id="rId5"/>
    <p:sldId id="265" r:id="rId6"/>
    <p:sldId id="266" r:id="rId7"/>
    <p:sldId id="264" r:id="rId8"/>
    <p:sldId id="272" r:id="rId9"/>
    <p:sldId id="273" r:id="rId10"/>
    <p:sldId id="271" r:id="rId11"/>
    <p:sldId id="274" r:id="rId12"/>
    <p:sldId id="275" r:id="rId13"/>
    <p:sldId id="262" r:id="rId14"/>
    <p:sldId id="261" r:id="rId15"/>
    <p:sldId id="259" r:id="rId16"/>
    <p:sldId id="260" r:id="rId17"/>
    <p:sldId id="268" r:id="rId18"/>
    <p:sldId id="269" r:id="rId19"/>
    <p:sldId id="276" r:id="rId20"/>
    <p:sldId id="277" r:id="rId21"/>
    <p:sldId id="267" r:id="rId22"/>
    <p:sldId id="278" r:id="rId23"/>
    <p:sldId id="279" r:id="rId24"/>
    <p:sldId id="280" r:id="rId25"/>
    <p:sldId id="281" r:id="rId26"/>
    <p:sldId id="282" r:id="rId27"/>
    <p:sldId id="283" r:id="rId28"/>
    <p:sldId id="284" r:id="rId29"/>
    <p:sldId id="285" r:id="rId30"/>
    <p:sldId id="287" r:id="rId31"/>
    <p:sldId id="286" r:id="rId32"/>
    <p:sldId id="288"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99CCFF"/>
    <a:srgbClr val="FF9966"/>
    <a:srgbClr val="FFFFCC"/>
    <a:srgbClr val="FF3300"/>
    <a:srgbClr val="CC3300"/>
    <a:srgbClr val="66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15F1277-A545-4DF1-AEE6-B9A369D0ED0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4BB644-50AD-4A37-9ABA-C98EC5F795E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B38FC78-380F-428F-865A-5D20C0FA7AF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D81D8B9C-7B07-4172-871E-2CC39C6F32CA}"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AB06F4DA-AF75-4B19-A003-7426D429BCC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72C577-E588-4E69-B662-DF19BF07D50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314F67-5F0C-48D0-BBDA-747F3426FDF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099656-BD87-4720-AB2B-D203A1D3E1A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285FC10-08FE-41F9-9850-1D6AA284650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676906A-D646-43BF-A1A0-30ABC3ABBEB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D99A0C4-CD06-4043-AC44-ABB4F0A600A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28786E9-9A33-47C7-B4E4-05486006165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4D7B38E-D911-4733-A57C-4E62E9BD6BC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A8C3BA2-C8DA-4326-984A-3FB016AC358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en.wikipedia.org/wiki/Poetics_(Aristotl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www.britannica.com/eb/topic?idxStructId=466081&amp;typeId=13" TargetMode="External"/><Relationship Id="rId2" Type="http://schemas.openxmlformats.org/officeDocument/2006/relationships/hyperlink" Target="http://www.britannica.com/eb/topic?idxStructId=34495&amp;typeId=13" TargetMode="External"/><Relationship Id="rId1" Type="http://schemas.openxmlformats.org/officeDocument/2006/relationships/slideLayout" Target="../slideLayouts/slideLayout2.xml"/><Relationship Id="rId5" Type="http://schemas.openxmlformats.org/officeDocument/2006/relationships/hyperlink" Target="http://www.britannica.com/eb/topic?idxStructId=425460&amp;typeId=13" TargetMode="External"/><Relationship Id="rId4" Type="http://schemas.openxmlformats.org/officeDocument/2006/relationships/hyperlink" Target="http://www.britannica.com/eb/article-9073148/tragedy"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 name="Rectangle 13"/>
          <p:cNvSpPr>
            <a:spLocks noGrp="1" noChangeArrowheads="1"/>
          </p:cNvSpPr>
          <p:nvPr>
            <p:ph type="ctrTitle" idx="4294967295"/>
          </p:nvPr>
        </p:nvSpPr>
        <p:spPr>
          <a:xfrm>
            <a:off x="0" y="2130425"/>
            <a:ext cx="7772400" cy="1470025"/>
          </a:xfrm>
        </p:spPr>
        <p:txBody>
          <a:bodyPr/>
          <a:lstStyle/>
          <a:p>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Aristotle: Tragedy &amp; Comedy</a:t>
            </a:r>
          </a:p>
        </p:txBody>
      </p:sp>
      <p:pic>
        <p:nvPicPr>
          <p:cNvPr id="2063" name="Picture 15" descr="aristotle"/>
          <p:cNvPicPr>
            <a:picLocks noChangeAspect="1" noChangeArrowheads="1"/>
          </p:cNvPicPr>
          <p:nvPr/>
        </p:nvPicPr>
        <p:blipFill>
          <a:blip r:embed="rId2" cstate="print"/>
          <a:srcRect/>
          <a:stretch>
            <a:fillRect/>
          </a:stretch>
        </p:blipFill>
        <p:spPr bwMode="auto">
          <a:xfrm>
            <a:off x="1143000" y="1219200"/>
            <a:ext cx="1625600" cy="2133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Fictional &amp; Thematic Modes</a:t>
            </a:r>
          </a:p>
        </p:txBody>
      </p:sp>
      <p:graphicFrame>
        <p:nvGraphicFramePr>
          <p:cNvPr id="29740" name="Group 44"/>
          <p:cNvGraphicFramePr>
            <a:graphicFrameLocks noGrp="1"/>
          </p:cNvGraphicFramePr>
          <p:nvPr>
            <p:ph idx="1"/>
          </p:nvPr>
        </p:nvGraphicFramePr>
        <p:xfrm>
          <a:off x="457200" y="1600200"/>
          <a:ext cx="8229600" cy="4525964"/>
        </p:xfrm>
        <a:graphic>
          <a:graphicData uri="http://schemas.openxmlformats.org/drawingml/2006/table">
            <a:tbl>
              <a:tblPr/>
              <a:tblGrid>
                <a:gridCol w="1371600"/>
                <a:gridCol w="1371600"/>
                <a:gridCol w="1371600"/>
                <a:gridCol w="1371600"/>
                <a:gridCol w="1371600"/>
                <a:gridCol w="1371600"/>
              </a:tblGrid>
              <a:tr h="113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Mythic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Romantic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High Mimetic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Low Mimetic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Ironic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TRAGIC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Dionysiac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Elegaic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Classic</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Tragedy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Pathos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Scapegoat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03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COMIC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Apollonian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Idyllic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Aristophanic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charset="0"/>
                        </a:rPr>
                        <a:t>Menandic</a:t>
                      </a:r>
                      <a:endParaRPr kumimoji="0" lang="en-US" sz="16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lang="en-US" sz="1800" b="0" i="0" kern="1200" dirty="0" smtClean="0">
                          <a:solidFill>
                            <a:schemeClr val="tx1"/>
                          </a:solidFill>
                          <a:latin typeface="+mn-lt"/>
                          <a:ea typeface="+mn-ea"/>
                          <a:cs typeface="+mn-cs"/>
                        </a:rPr>
                        <a:t>Low-Mimetic</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Sadism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THEMATIC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Scripture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Chronicle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Nationalism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Individualism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Discontinuity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4000"/>
              <a:t>The Function of Modes &amp; Themes</a:t>
            </a:r>
          </a:p>
        </p:txBody>
      </p:sp>
      <p:sp>
        <p:nvSpPr>
          <p:cNvPr id="33795" name="Rectangle 3"/>
          <p:cNvSpPr>
            <a:spLocks noGrp="1" noChangeArrowheads="1"/>
          </p:cNvSpPr>
          <p:nvPr>
            <p:ph type="body" idx="1"/>
          </p:nvPr>
        </p:nvSpPr>
        <p:spPr/>
        <p:txBody>
          <a:bodyPr/>
          <a:lstStyle/>
          <a:p>
            <a:pPr>
              <a:lnSpc>
                <a:spcPct val="80000"/>
              </a:lnSpc>
            </a:pPr>
            <a:r>
              <a:rPr lang="en-US" sz="2800"/>
              <a:t>Modes and themes offer a viewer of tragedy or comedy a way to understand the characters by relating to them.</a:t>
            </a:r>
          </a:p>
          <a:p>
            <a:pPr>
              <a:lnSpc>
                <a:spcPct val="80000"/>
              </a:lnSpc>
            </a:pPr>
            <a:r>
              <a:rPr lang="en-US" sz="2800"/>
              <a:t>The viewer may align himself or herself in real terms to gods, leaders, equals, etc. or in ways that offer an understanding of the larger societal meaning of the play.  </a:t>
            </a:r>
          </a:p>
          <a:p>
            <a:pPr>
              <a:lnSpc>
                <a:spcPct val="80000"/>
              </a:lnSpc>
            </a:pPr>
            <a:r>
              <a:rPr lang="en-US" sz="2800"/>
              <a:t>The viewer needs to know that a tragic mythic character will either act irrationally (like Dionysius) [a tragedy] or rationally (like Apollo) [a comedy].  In either case divine law informs human understanding (scripture).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200"/>
              <a:t>Does this work in modern literature?</a:t>
            </a:r>
          </a:p>
        </p:txBody>
      </p:sp>
      <p:sp>
        <p:nvSpPr>
          <p:cNvPr id="34819" name="Rectangle 3"/>
          <p:cNvSpPr>
            <a:spLocks noGrp="1" noChangeArrowheads="1"/>
          </p:cNvSpPr>
          <p:nvPr>
            <p:ph type="body" idx="1"/>
          </p:nvPr>
        </p:nvSpPr>
        <p:spPr/>
        <p:txBody>
          <a:bodyPr/>
          <a:lstStyle/>
          <a:p>
            <a:pPr>
              <a:lnSpc>
                <a:spcPct val="80000"/>
              </a:lnSpc>
            </a:pPr>
            <a:r>
              <a:rPr lang="en-US" sz="1600"/>
              <a:t>Modern epics or tragedies generally involve more characters and use more themes than the classical dramas that Aristotle enjoyed. But modern epics do employ many of the devices Aristotle describes.</a:t>
            </a:r>
          </a:p>
          <a:p>
            <a:pPr>
              <a:lnSpc>
                <a:spcPct val="80000"/>
              </a:lnSpc>
            </a:pPr>
            <a:endParaRPr lang="en-US" sz="1600"/>
          </a:p>
          <a:p>
            <a:pPr>
              <a:lnSpc>
                <a:spcPct val="80000"/>
              </a:lnSpc>
            </a:pPr>
            <a:r>
              <a:rPr lang="en-US" sz="1600"/>
              <a:t>Consider Tolkein’s </a:t>
            </a:r>
            <a:r>
              <a:rPr lang="en-US" sz="1600" i="1"/>
              <a:t>The Fellowship of the Ring.</a:t>
            </a:r>
          </a:p>
          <a:p>
            <a:pPr>
              <a:lnSpc>
                <a:spcPct val="80000"/>
              </a:lnSpc>
            </a:pPr>
            <a:endParaRPr lang="en-US" sz="1600" i="1"/>
          </a:p>
          <a:p>
            <a:pPr>
              <a:lnSpc>
                <a:spcPct val="80000"/>
              </a:lnSpc>
            </a:pPr>
            <a:r>
              <a:rPr lang="en-US" sz="1600"/>
              <a:t>It is a mythic romance.</a:t>
            </a:r>
          </a:p>
          <a:p>
            <a:pPr>
              <a:lnSpc>
                <a:spcPct val="80000"/>
              </a:lnSpc>
            </a:pPr>
            <a:endParaRPr lang="en-US" sz="1600"/>
          </a:p>
          <a:p>
            <a:pPr>
              <a:lnSpc>
                <a:spcPct val="80000"/>
              </a:lnSpc>
            </a:pPr>
            <a:r>
              <a:rPr lang="en-US" sz="1600"/>
              <a:t>Sauron and Gandalf represent the tension between the Dionysiac (irrational) and the Apollonian (rational) elements in the “divine” character.  Both are superior in kind to the reader. The various heroes (Aragorn, Frodo) each reach out to the reader/viewer on a particular level. Aragorn is both mythic and romantic, but in an idyllic way. He integrates himself into a new society and fulfills his destiny. And so his people celebrate him. Frodo is romantic, but in an elegaic way because cannot re-integrate. And so the Hobbits mourn him. Both are superior in degree to other humans either because of background or because they have special advantages (the ring). The Hobbits Merry and Pippin are the placeholders for all of us in a national chronicle.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The Hero</a:t>
            </a:r>
          </a:p>
        </p:txBody>
      </p:sp>
      <p:sp>
        <p:nvSpPr>
          <p:cNvPr id="18435" name="Rectangle 3"/>
          <p:cNvSpPr>
            <a:spLocks noGrp="1" noChangeArrowheads="1"/>
          </p:cNvSpPr>
          <p:nvPr>
            <p:ph type="body" idx="1"/>
          </p:nvPr>
        </p:nvSpPr>
        <p:spPr/>
        <p:txBody>
          <a:bodyPr/>
          <a:lstStyle/>
          <a:p>
            <a:r>
              <a:rPr lang="en-US"/>
              <a:t>Whether the story is a tragedy or a comedy, the central character is the element around which the action flows.</a:t>
            </a:r>
          </a:p>
          <a:p>
            <a:pPr>
              <a:buFontTx/>
              <a:buNone/>
            </a:pPr>
            <a:endParaRPr lang="en-US"/>
          </a:p>
          <a:p>
            <a:r>
              <a:rPr lang="en-US"/>
              <a:t>The reader or audience is expected to engage with this hero and assumes a perspective in relationship to the hero as the action begins.</a:t>
            </a:r>
          </a:p>
        </p:txBody>
      </p:sp>
      <p:pic>
        <p:nvPicPr>
          <p:cNvPr id="18436" name="Picture 4" descr="comedy"/>
          <p:cNvPicPr>
            <a:picLocks noChangeAspect="1" noChangeArrowheads="1"/>
          </p:cNvPicPr>
          <p:nvPr/>
        </p:nvPicPr>
        <p:blipFill>
          <a:blip r:embed="rId2" cstate="print"/>
          <a:srcRect/>
          <a:stretch>
            <a:fillRect/>
          </a:stretch>
        </p:blipFill>
        <p:spPr bwMode="auto">
          <a:xfrm>
            <a:off x="1600200" y="381000"/>
            <a:ext cx="1600200" cy="10445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26" name="Rectangle 42"/>
          <p:cNvSpPr>
            <a:spLocks noGrp="1" noChangeArrowheads="1"/>
          </p:cNvSpPr>
          <p:nvPr>
            <p:ph type="title"/>
          </p:nvPr>
        </p:nvSpPr>
        <p:spPr/>
        <p:txBody>
          <a:bodyPr/>
          <a:lstStyle/>
          <a:p>
            <a:r>
              <a:rPr lang="en-US" sz="3600"/>
              <a:t>Northrup Frye: Perspective of the Hero</a:t>
            </a:r>
          </a:p>
        </p:txBody>
      </p:sp>
      <p:graphicFrame>
        <p:nvGraphicFramePr>
          <p:cNvPr id="16440" name="Group 56"/>
          <p:cNvGraphicFramePr>
            <a:graphicFrameLocks noGrp="1"/>
          </p:cNvGraphicFramePr>
          <p:nvPr>
            <p:ph idx="1"/>
          </p:nvPr>
        </p:nvGraphicFramePr>
        <p:xfrm>
          <a:off x="457200" y="1295400"/>
          <a:ext cx="8229600" cy="5287645"/>
        </p:xfrm>
        <a:graphic>
          <a:graphicData uri="http://schemas.openxmlformats.org/drawingml/2006/table">
            <a:tbl>
              <a:tblPr/>
              <a:tblGrid>
                <a:gridCol w="2057400"/>
                <a:gridCol w="2057400"/>
                <a:gridCol w="2057400"/>
                <a:gridCol w="2057400"/>
              </a:tblGrid>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If the Hero is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      He is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   Mode 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  Genre is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2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Superior in KIND to other men and the natural environment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Divine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Myth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Myth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Superior in DEGREE to other men and to the environment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Marvelously Human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Romance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Legend or Folktale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Superior in degree to other men, but not to the environment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A leader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High Mimetic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Epic or Tragedy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2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Superior neither to other men or to the environment; one of 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Normal Human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Low Mimetic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Comedy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Inferior in power or intelligence to ourselves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Absurd Human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Ironic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Irony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What is comedy?</a:t>
            </a:r>
          </a:p>
        </p:txBody>
      </p:sp>
      <p:sp>
        <p:nvSpPr>
          <p:cNvPr id="14339" name="Rectangle 3"/>
          <p:cNvSpPr>
            <a:spLocks noGrp="1" noChangeArrowheads="1"/>
          </p:cNvSpPr>
          <p:nvPr>
            <p:ph type="body" idx="1"/>
          </p:nvPr>
        </p:nvSpPr>
        <p:spPr/>
        <p:txBody>
          <a:bodyPr/>
          <a:lstStyle/>
          <a:p>
            <a:pPr>
              <a:lnSpc>
                <a:spcPct val="80000"/>
              </a:lnSpc>
            </a:pPr>
            <a:endParaRPr lang="en-US" sz="2400"/>
          </a:p>
          <a:p>
            <a:pPr>
              <a:lnSpc>
                <a:spcPct val="80000"/>
              </a:lnSpc>
            </a:pPr>
            <a:r>
              <a:rPr lang="en-US" sz="2400"/>
              <a:t>The basic requirement of comedy is a happy ending.</a:t>
            </a:r>
          </a:p>
          <a:p>
            <a:pPr>
              <a:lnSpc>
                <a:spcPct val="80000"/>
              </a:lnSpc>
            </a:pPr>
            <a:endParaRPr lang="en-US" sz="2400"/>
          </a:p>
          <a:p>
            <a:pPr>
              <a:lnSpc>
                <a:spcPct val="80000"/>
              </a:lnSpc>
            </a:pPr>
            <a:r>
              <a:rPr lang="en-US" sz="2400"/>
              <a:t>The formula of comedy has more to do with conventions and expectations than with jokes or other humor.</a:t>
            </a:r>
          </a:p>
          <a:p>
            <a:pPr>
              <a:lnSpc>
                <a:spcPct val="80000"/>
              </a:lnSpc>
            </a:pPr>
            <a:endParaRPr lang="en-US" sz="2400"/>
          </a:p>
          <a:p>
            <a:pPr>
              <a:lnSpc>
                <a:spcPct val="80000"/>
              </a:lnSpc>
            </a:pPr>
            <a:r>
              <a:rPr lang="en-US" sz="2400"/>
              <a:t>THE COMEDY IS A STORY OF THE RISE IN FORTUNE OF A SYMPATHETIC CENTRAL CHARACTER.</a:t>
            </a:r>
          </a:p>
          <a:p>
            <a:pPr>
              <a:lnSpc>
                <a:spcPct val="80000"/>
              </a:lnSpc>
            </a:pPr>
            <a:endParaRPr lang="en-US" sz="2400"/>
          </a:p>
          <a:p>
            <a:pPr>
              <a:lnSpc>
                <a:spcPct val="80000"/>
              </a:lnSpc>
            </a:pPr>
            <a:r>
              <a:rPr lang="en-US" sz="2400"/>
              <a:t>Ethos is central. The social context of the hero and the way he or she acts on values shared with the audience shapes the viewer’s reaction.</a:t>
            </a:r>
          </a:p>
          <a:p>
            <a:pPr>
              <a:lnSpc>
                <a:spcPct val="80000"/>
              </a:lnSpc>
            </a:pPr>
            <a:endParaRPr lang="en-US" sz="2400"/>
          </a:p>
          <a:p>
            <a:pPr>
              <a:lnSpc>
                <a:spcPct val="80000"/>
              </a:lnSpc>
              <a:buFontTx/>
              <a:buNone/>
            </a:pPr>
            <a:endParaRPr lang="en-US" sz="2400"/>
          </a:p>
        </p:txBody>
      </p:sp>
      <p:pic>
        <p:nvPicPr>
          <p:cNvPr id="14340" name="Picture 4" descr="maskofcomedy"/>
          <p:cNvPicPr>
            <a:picLocks noChangeAspect="1" noChangeArrowheads="1"/>
          </p:cNvPicPr>
          <p:nvPr/>
        </p:nvPicPr>
        <p:blipFill>
          <a:blip r:embed="rId2" cstate="print"/>
          <a:srcRect/>
          <a:stretch>
            <a:fillRect/>
          </a:stretch>
        </p:blipFill>
        <p:spPr bwMode="auto">
          <a:xfrm>
            <a:off x="1143000" y="304800"/>
            <a:ext cx="1031875" cy="1143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Elements of Comedy</a:t>
            </a:r>
          </a:p>
        </p:txBody>
      </p:sp>
      <p:sp>
        <p:nvSpPr>
          <p:cNvPr id="15363" name="Rectangle 3"/>
          <p:cNvSpPr>
            <a:spLocks noGrp="1" noChangeArrowheads="1"/>
          </p:cNvSpPr>
          <p:nvPr>
            <p:ph type="body" idx="1"/>
          </p:nvPr>
        </p:nvSpPr>
        <p:spPr/>
        <p:txBody>
          <a:bodyPr/>
          <a:lstStyle/>
          <a:p>
            <a:r>
              <a:rPr lang="en-US"/>
              <a:t>A comedy is about ordinary people and situations.  The audience is on an equal level in perspective with the comic hero and the cast of supporting characters.</a:t>
            </a:r>
          </a:p>
          <a:p>
            <a:r>
              <a:rPr lang="en-US"/>
              <a:t>Characters do not have to imitate actions, but rather replicate everyday situations that the viewer can anticipate.  This makes the modality low mimetic.</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The Comic Hero</a:t>
            </a:r>
          </a:p>
        </p:txBody>
      </p:sp>
      <p:sp>
        <p:nvSpPr>
          <p:cNvPr id="25603" name="Rectangle 3"/>
          <p:cNvSpPr>
            <a:spLocks noGrp="1" noChangeArrowheads="1"/>
          </p:cNvSpPr>
          <p:nvPr>
            <p:ph type="body" idx="1"/>
          </p:nvPr>
        </p:nvSpPr>
        <p:spPr/>
        <p:txBody>
          <a:bodyPr/>
          <a:lstStyle/>
          <a:p>
            <a:pPr>
              <a:lnSpc>
                <a:spcPct val="80000"/>
              </a:lnSpc>
            </a:pPr>
            <a:r>
              <a:rPr lang="en-US" sz="1800"/>
              <a:t>The main character must be recognizably human in every way, having just enough charm or worth to gain the support of the audience.  </a:t>
            </a:r>
          </a:p>
          <a:p>
            <a:pPr>
              <a:lnSpc>
                <a:spcPct val="80000"/>
              </a:lnSpc>
            </a:pPr>
            <a:endParaRPr lang="en-US" sz="1800"/>
          </a:p>
          <a:p>
            <a:pPr>
              <a:lnSpc>
                <a:spcPct val="80000"/>
              </a:lnSpc>
            </a:pPr>
            <a:r>
              <a:rPr lang="en-US" sz="1800"/>
              <a:t>Aristotle says that the comic figures are “average to below average” in moral character.  They are often clever servants or charming knaves.  Classic examples in literature are Huck Finn or Shakespeare’s Falstaff.</a:t>
            </a:r>
          </a:p>
          <a:p>
            <a:pPr>
              <a:lnSpc>
                <a:spcPct val="80000"/>
              </a:lnSpc>
            </a:pPr>
            <a:endParaRPr lang="en-US" sz="1800"/>
          </a:p>
          <a:p>
            <a:pPr>
              <a:lnSpc>
                <a:spcPct val="80000"/>
              </a:lnSpc>
            </a:pPr>
            <a:r>
              <a:rPr lang="en-US" sz="1800"/>
              <a:t>Sometimes the comic hero or heroine is of low birth, but has obvious real worth.  Watching such a character rise in fortune is a stock plot of comedy.</a:t>
            </a:r>
          </a:p>
          <a:p>
            <a:pPr>
              <a:lnSpc>
                <a:spcPct val="80000"/>
              </a:lnSpc>
            </a:pPr>
            <a:endParaRPr lang="en-US" sz="1800"/>
          </a:p>
          <a:p>
            <a:pPr>
              <a:lnSpc>
                <a:spcPct val="80000"/>
              </a:lnSpc>
            </a:pPr>
            <a:r>
              <a:rPr lang="en-US" sz="1800"/>
              <a:t>If the main character is worthless or totally inept, the play is not a comedy.  It is a farce, and the modality is ironic. Ridiculous characters who are self-important rather than noble are featured in the farce or low comedy. In a farce the main character is not supported by the audience, but suffers its contempt.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What is tragedy?</a:t>
            </a:r>
          </a:p>
        </p:txBody>
      </p:sp>
      <p:sp>
        <p:nvSpPr>
          <p:cNvPr id="26627" name="Rectangle 3"/>
          <p:cNvSpPr>
            <a:spLocks noGrp="1" noChangeArrowheads="1"/>
          </p:cNvSpPr>
          <p:nvPr>
            <p:ph type="body" idx="1"/>
          </p:nvPr>
        </p:nvSpPr>
        <p:spPr>
          <a:xfrm>
            <a:off x="457200" y="1828800"/>
            <a:ext cx="8229600" cy="4525963"/>
          </a:xfrm>
        </p:spPr>
        <p:txBody>
          <a:bodyPr/>
          <a:lstStyle/>
          <a:p>
            <a:r>
              <a:rPr lang="en-US"/>
              <a:t>Tragedy is the mirror image or negative of comedy.</a:t>
            </a:r>
          </a:p>
          <a:p>
            <a:pPr>
              <a:buFontTx/>
              <a:buNone/>
            </a:pPr>
            <a:endParaRPr lang="en-US"/>
          </a:p>
          <a:p>
            <a:r>
              <a:rPr lang="en-US"/>
              <a:t>Tragedy is a story of the downfall of a sympathetic central character.</a:t>
            </a:r>
          </a:p>
          <a:p>
            <a:pPr>
              <a:buFontTx/>
              <a:buNone/>
            </a:pPr>
            <a:endParaRPr lang="en-US"/>
          </a:p>
          <a:p>
            <a:r>
              <a:rPr lang="en-US"/>
              <a:t>Pathos is central; the audience is moved to pity by the downfall of the hero.</a:t>
            </a:r>
          </a:p>
        </p:txBody>
      </p:sp>
      <p:pic>
        <p:nvPicPr>
          <p:cNvPr id="26628" name="Picture 4" descr="tragicmask"/>
          <p:cNvPicPr>
            <a:picLocks noChangeAspect="1" noChangeArrowheads="1"/>
          </p:cNvPicPr>
          <p:nvPr/>
        </p:nvPicPr>
        <p:blipFill>
          <a:blip r:embed="rId2" cstate="print"/>
          <a:srcRect/>
          <a:stretch>
            <a:fillRect/>
          </a:stretch>
        </p:blipFill>
        <p:spPr bwMode="auto">
          <a:xfrm>
            <a:off x="6858000" y="304800"/>
            <a:ext cx="935038" cy="13716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The Origins of Tragedy</a:t>
            </a:r>
          </a:p>
        </p:txBody>
      </p:sp>
      <p:sp>
        <p:nvSpPr>
          <p:cNvPr id="35843" name="Rectangle 3"/>
          <p:cNvSpPr>
            <a:spLocks noGrp="1" noChangeArrowheads="1"/>
          </p:cNvSpPr>
          <p:nvPr>
            <p:ph type="body" idx="1"/>
          </p:nvPr>
        </p:nvSpPr>
        <p:spPr/>
        <p:txBody>
          <a:bodyPr/>
          <a:lstStyle/>
          <a:p>
            <a:pPr>
              <a:lnSpc>
                <a:spcPct val="80000"/>
              </a:lnSpc>
            </a:pPr>
            <a:r>
              <a:rPr lang="en-US" sz="2800"/>
              <a:t>Tragoedia is a Greek word meaning “goat song.” Its origins are perhaps linked to the singing of a choral lyric (dithyramb) on a circular dancing floor (orchestra) by a group of men impersonating satyrs and dressed in goat skins.</a:t>
            </a:r>
          </a:p>
          <a:p>
            <a:pPr>
              <a:lnSpc>
                <a:spcPct val="80000"/>
              </a:lnSpc>
            </a:pPr>
            <a:r>
              <a:rPr lang="en-US" sz="2800"/>
              <a:t>Eventually dithyramb widened from a simple chant to include mythic stories, and an actor (hypokrites – an answerer [the origin of our word hypocrite]) was introduced to answer questions posed by the chorus. This actor gradually became the “hero” and one or two more actors were added as foils to his story.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Aristotle (384 – 322 BCE)</a:t>
            </a:r>
          </a:p>
        </p:txBody>
      </p:sp>
      <p:sp>
        <p:nvSpPr>
          <p:cNvPr id="12291" name="Rectangle 3"/>
          <p:cNvSpPr>
            <a:spLocks noGrp="1" noChangeArrowheads="1"/>
          </p:cNvSpPr>
          <p:nvPr>
            <p:ph type="body" idx="1"/>
          </p:nvPr>
        </p:nvSpPr>
        <p:spPr/>
        <p:txBody>
          <a:bodyPr/>
          <a:lstStyle/>
          <a:p>
            <a:pPr>
              <a:lnSpc>
                <a:spcPct val="90000"/>
              </a:lnSpc>
            </a:pPr>
            <a:r>
              <a:rPr lang="en-US"/>
              <a:t>Greek philosopher born in Macedonia</a:t>
            </a:r>
          </a:p>
          <a:p>
            <a:pPr>
              <a:lnSpc>
                <a:spcPct val="90000"/>
              </a:lnSpc>
            </a:pPr>
            <a:r>
              <a:rPr lang="en-US"/>
              <a:t>Son of Nicomachus, physician to the king</a:t>
            </a:r>
          </a:p>
          <a:p>
            <a:pPr>
              <a:lnSpc>
                <a:spcPct val="90000"/>
              </a:lnSpc>
            </a:pPr>
            <a:r>
              <a:rPr lang="en-US"/>
              <a:t>Entered Plato’s Academy at age 18</a:t>
            </a:r>
          </a:p>
          <a:p>
            <a:pPr>
              <a:lnSpc>
                <a:spcPct val="90000"/>
              </a:lnSpc>
            </a:pPr>
            <a:r>
              <a:rPr lang="en-US"/>
              <a:t>c. 342 BCE began tutor to Alexander the   	Great</a:t>
            </a:r>
          </a:p>
          <a:p>
            <a:pPr>
              <a:lnSpc>
                <a:spcPct val="90000"/>
              </a:lnSpc>
            </a:pPr>
            <a:r>
              <a:rPr lang="en-US"/>
              <a:t>Founded the Lyceum</a:t>
            </a:r>
          </a:p>
          <a:p>
            <a:pPr>
              <a:lnSpc>
                <a:spcPct val="90000"/>
              </a:lnSpc>
            </a:pPr>
            <a:r>
              <a:rPr lang="en-US"/>
              <a:t>Principal writings: </a:t>
            </a:r>
            <a:r>
              <a:rPr lang="en-US" i="1"/>
              <a:t>The Poetics, The Metaphysics, On the Heavens, Nicomachean Ethics, The Politics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The Nature of Tragedy</a:t>
            </a:r>
          </a:p>
        </p:txBody>
      </p:sp>
      <p:sp>
        <p:nvSpPr>
          <p:cNvPr id="36867" name="Rectangle 3"/>
          <p:cNvSpPr>
            <a:spLocks noGrp="1" noChangeArrowheads="1"/>
          </p:cNvSpPr>
          <p:nvPr>
            <p:ph type="body" idx="1"/>
          </p:nvPr>
        </p:nvSpPr>
        <p:spPr/>
        <p:txBody>
          <a:bodyPr/>
          <a:lstStyle/>
          <a:p>
            <a:pPr>
              <a:lnSpc>
                <a:spcPct val="80000"/>
              </a:lnSpc>
            </a:pPr>
            <a:r>
              <a:rPr lang="en-US" sz="2800"/>
              <a:t>Greek tragedy depicts the downfall of a noble hero or heroine through a combination of excessive pride, fate, and the will of the gods.</a:t>
            </a:r>
          </a:p>
          <a:p>
            <a:pPr>
              <a:lnSpc>
                <a:spcPct val="80000"/>
              </a:lnSpc>
              <a:buFontTx/>
              <a:buNone/>
            </a:pPr>
            <a:endParaRPr lang="en-US" sz="2800"/>
          </a:p>
          <a:p>
            <a:pPr>
              <a:lnSpc>
                <a:spcPct val="80000"/>
              </a:lnSpc>
            </a:pPr>
            <a:r>
              <a:rPr lang="en-US" sz="2800"/>
              <a:t>Essential to tragedy is the audience reaction to the fall of the hero.  The audience must engage with the dilemma and choices of the hero, and see himself or herself as potentially suffering in the same way.  This is why most tragedy in western literature is either high mimetic (noble hero) or low mimetic (ordinary hero).  Imitation is the key to audience sympathy.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Aristotle, </a:t>
            </a:r>
            <a:r>
              <a:rPr lang="en-US" i="1"/>
              <a:t>Poetics</a:t>
            </a:r>
            <a:r>
              <a:rPr lang="en-US"/>
              <a:t>, Chapter VI</a:t>
            </a:r>
          </a:p>
        </p:txBody>
      </p:sp>
      <p:sp>
        <p:nvSpPr>
          <p:cNvPr id="24579" name="Rectangle 3"/>
          <p:cNvSpPr>
            <a:spLocks noGrp="1" noChangeArrowheads="1"/>
          </p:cNvSpPr>
          <p:nvPr>
            <p:ph type="body" idx="1"/>
          </p:nvPr>
        </p:nvSpPr>
        <p:spPr/>
        <p:txBody>
          <a:bodyPr/>
          <a:lstStyle/>
          <a:p>
            <a:r>
              <a:rPr lang="en-US"/>
              <a:t>“Tragedy, then, is an imitation of an action that is serious, complete, and of a certain magnitude; in language embellished with each kind of artistic ornament, the several kinds being found in separate parts of the play; in the form of action, not of narrative; through pity and fear effecting the proper purgation of these emotions.”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4000"/>
              <a:t>Aristotle’s Six Elements of Tragedy</a:t>
            </a:r>
          </a:p>
        </p:txBody>
      </p:sp>
      <p:sp>
        <p:nvSpPr>
          <p:cNvPr id="37891" name="Rectangle 3"/>
          <p:cNvSpPr>
            <a:spLocks noGrp="1" noChangeArrowheads="1"/>
          </p:cNvSpPr>
          <p:nvPr>
            <p:ph type="body" idx="1"/>
          </p:nvPr>
        </p:nvSpPr>
        <p:spPr/>
        <p:txBody>
          <a:bodyPr/>
          <a:lstStyle/>
          <a:p>
            <a:r>
              <a:rPr lang="en-US"/>
              <a:t>Mythos (Plot: the most important.  It will always include pathos.)</a:t>
            </a:r>
          </a:p>
          <a:p>
            <a:r>
              <a:rPr lang="en-US"/>
              <a:t>Ethos (Character and setting)</a:t>
            </a:r>
          </a:p>
          <a:p>
            <a:r>
              <a:rPr lang="en-US"/>
              <a:t>Diction (Verbal Expression)</a:t>
            </a:r>
          </a:p>
          <a:p>
            <a:r>
              <a:rPr lang="en-US"/>
              <a:t>Dianoia (Thought, i.e. theme)</a:t>
            </a:r>
          </a:p>
          <a:p>
            <a:r>
              <a:rPr lang="en-US"/>
              <a:t>Spectacle (Visual adornment)</a:t>
            </a:r>
          </a:p>
          <a:p>
            <a:r>
              <a:rPr lang="en-US"/>
              <a:t>Melody (Song-composition)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The Tragic Hero</a:t>
            </a:r>
          </a:p>
        </p:txBody>
      </p:sp>
      <p:sp>
        <p:nvSpPr>
          <p:cNvPr id="38915" name="Rectangle 3"/>
          <p:cNvSpPr>
            <a:spLocks noGrp="1" noChangeArrowheads="1"/>
          </p:cNvSpPr>
          <p:nvPr>
            <p:ph type="body" idx="1"/>
          </p:nvPr>
        </p:nvSpPr>
        <p:spPr/>
        <p:txBody>
          <a:bodyPr/>
          <a:lstStyle/>
          <a:p>
            <a:pPr>
              <a:lnSpc>
                <a:spcPct val="80000"/>
              </a:lnSpc>
            </a:pPr>
            <a:r>
              <a:rPr lang="en-US" sz="2400"/>
              <a:t>A tragedy deals with a hero’s separation from society.  This separation is most often the ultimate one – death.</a:t>
            </a:r>
          </a:p>
          <a:p>
            <a:pPr>
              <a:lnSpc>
                <a:spcPct val="80000"/>
              </a:lnSpc>
            </a:pPr>
            <a:endParaRPr lang="en-US" sz="2400"/>
          </a:p>
          <a:p>
            <a:pPr>
              <a:lnSpc>
                <a:spcPct val="80000"/>
              </a:lnSpc>
            </a:pPr>
            <a:r>
              <a:rPr lang="en-US" sz="2400"/>
              <a:t>Separation applies to Frye’s modes in this way:</a:t>
            </a:r>
          </a:p>
          <a:p>
            <a:pPr>
              <a:lnSpc>
                <a:spcPct val="80000"/>
              </a:lnSpc>
              <a:buFontTx/>
              <a:buNone/>
            </a:pPr>
            <a:endParaRPr lang="en-US" sz="2400"/>
          </a:p>
          <a:p>
            <a:pPr>
              <a:lnSpc>
                <a:spcPct val="80000"/>
              </a:lnSpc>
            </a:pPr>
            <a:r>
              <a:rPr lang="en-US" sz="2400" u="sng"/>
              <a:t>Mythic</a:t>
            </a:r>
            <a:r>
              <a:rPr lang="en-US" sz="2400"/>
              <a:t>:  death of gods</a:t>
            </a:r>
          </a:p>
          <a:p>
            <a:pPr>
              <a:lnSpc>
                <a:spcPct val="80000"/>
              </a:lnSpc>
            </a:pPr>
            <a:r>
              <a:rPr lang="en-US" sz="2400" u="sng"/>
              <a:t>Romance</a:t>
            </a:r>
            <a:r>
              <a:rPr lang="en-US" sz="2400"/>
              <a:t>: Mourning for the death of heroes</a:t>
            </a:r>
          </a:p>
          <a:p>
            <a:pPr>
              <a:lnSpc>
                <a:spcPct val="80000"/>
              </a:lnSpc>
            </a:pPr>
            <a:r>
              <a:rPr lang="en-US" sz="2400" u="sng"/>
              <a:t>High mimetic</a:t>
            </a:r>
            <a:r>
              <a:rPr lang="en-US" sz="2400"/>
              <a:t>: death or suffering of a noble human</a:t>
            </a:r>
          </a:p>
          <a:p>
            <a:pPr>
              <a:lnSpc>
                <a:spcPct val="80000"/>
              </a:lnSpc>
            </a:pPr>
            <a:r>
              <a:rPr lang="en-US" sz="2400" u="sng"/>
              <a:t>Low mimetic</a:t>
            </a:r>
            <a:r>
              <a:rPr lang="en-US" sz="2400"/>
              <a:t>: the death or sacrifice of a normal human like ourselves</a:t>
            </a:r>
          </a:p>
          <a:p>
            <a:pPr>
              <a:lnSpc>
                <a:spcPct val="80000"/>
              </a:lnSpc>
            </a:pPr>
            <a:r>
              <a:rPr lang="en-US" sz="2400" u="sng"/>
              <a:t>Ironic</a:t>
            </a:r>
            <a:r>
              <a:rPr lang="en-US" sz="2400"/>
              <a:t>: the death or suffering of a weak and pitiful human being.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Some Examples of Modes</a:t>
            </a:r>
          </a:p>
        </p:txBody>
      </p:sp>
      <p:sp>
        <p:nvSpPr>
          <p:cNvPr id="39939" name="Rectangle 3"/>
          <p:cNvSpPr>
            <a:spLocks noGrp="1" noChangeArrowheads="1"/>
          </p:cNvSpPr>
          <p:nvPr>
            <p:ph type="body" idx="1"/>
          </p:nvPr>
        </p:nvSpPr>
        <p:spPr/>
        <p:txBody>
          <a:bodyPr/>
          <a:lstStyle/>
          <a:p>
            <a:r>
              <a:rPr lang="en-US"/>
              <a:t>Mythic:  </a:t>
            </a:r>
            <a:r>
              <a:rPr lang="en-US" i="1"/>
              <a:t>Hercules Furens</a:t>
            </a:r>
            <a:r>
              <a:rPr lang="en-US"/>
              <a:t> (about the mad Hercules)</a:t>
            </a:r>
          </a:p>
          <a:p>
            <a:r>
              <a:rPr lang="en-US"/>
              <a:t>Romance: King Arthur, Beowulf, Odysseus</a:t>
            </a:r>
          </a:p>
          <a:p>
            <a:r>
              <a:rPr lang="en-US"/>
              <a:t>High mimetic:  </a:t>
            </a:r>
            <a:r>
              <a:rPr lang="en-US" i="1"/>
              <a:t>Oedipus Rex, Hamlet, 	Othello, The Crucible …</a:t>
            </a:r>
          </a:p>
          <a:p>
            <a:r>
              <a:rPr lang="en-US"/>
              <a:t>Low mimetic: </a:t>
            </a:r>
            <a:r>
              <a:rPr lang="en-US" i="1"/>
              <a:t>Ethan Frome, Tess of the D’Urbervilles</a:t>
            </a:r>
          </a:p>
          <a:p>
            <a:r>
              <a:rPr lang="en-US"/>
              <a:t>Ironic: Kafka, </a:t>
            </a:r>
            <a:r>
              <a:rPr lang="en-US" i="1"/>
              <a:t>The Hunger Artist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Fundamental Elements</a:t>
            </a:r>
          </a:p>
        </p:txBody>
      </p:sp>
      <p:sp>
        <p:nvSpPr>
          <p:cNvPr id="40963" name="Rectangle 3"/>
          <p:cNvSpPr>
            <a:spLocks noGrp="1" noChangeArrowheads="1"/>
          </p:cNvSpPr>
          <p:nvPr>
            <p:ph type="body" idx="1"/>
          </p:nvPr>
        </p:nvSpPr>
        <p:spPr/>
        <p:txBody>
          <a:bodyPr/>
          <a:lstStyle/>
          <a:p>
            <a:pPr>
              <a:lnSpc>
                <a:spcPct val="80000"/>
              </a:lnSpc>
            </a:pPr>
            <a:r>
              <a:rPr lang="en-US" sz="2400"/>
              <a:t>Involved in the dynamics of this downfall are the essential elements of tragedy:</a:t>
            </a:r>
          </a:p>
          <a:p>
            <a:pPr>
              <a:lnSpc>
                <a:spcPct val="80000"/>
              </a:lnSpc>
            </a:pPr>
            <a:endParaRPr lang="en-US" sz="2400"/>
          </a:p>
          <a:p>
            <a:pPr>
              <a:lnSpc>
                <a:spcPct val="80000"/>
              </a:lnSpc>
            </a:pPr>
            <a:r>
              <a:rPr lang="en-US" sz="2400"/>
              <a:t>Pathos  (suffering)</a:t>
            </a:r>
          </a:p>
          <a:p>
            <a:pPr>
              <a:lnSpc>
                <a:spcPct val="80000"/>
              </a:lnSpc>
            </a:pPr>
            <a:r>
              <a:rPr lang="en-US" sz="2400"/>
              <a:t>Hubris (excessive pride)</a:t>
            </a:r>
          </a:p>
          <a:p>
            <a:pPr>
              <a:lnSpc>
                <a:spcPct val="80000"/>
              </a:lnSpc>
            </a:pPr>
            <a:r>
              <a:rPr lang="en-US" sz="2400"/>
              <a:t>Harmartia  (tragic flaw)</a:t>
            </a:r>
          </a:p>
          <a:p>
            <a:pPr>
              <a:lnSpc>
                <a:spcPct val="80000"/>
              </a:lnSpc>
            </a:pPr>
            <a:r>
              <a:rPr lang="en-US" sz="2400"/>
              <a:t>Anagnorisis  (tragic insight)</a:t>
            </a:r>
          </a:p>
          <a:p>
            <a:pPr>
              <a:lnSpc>
                <a:spcPct val="80000"/>
              </a:lnSpc>
            </a:pPr>
            <a:r>
              <a:rPr lang="en-US" sz="2400"/>
              <a:t>Peripeteia  (reversal of fortune)</a:t>
            </a:r>
          </a:p>
          <a:p>
            <a:pPr>
              <a:lnSpc>
                <a:spcPct val="80000"/>
              </a:lnSpc>
            </a:pPr>
            <a:r>
              <a:rPr lang="en-US" sz="2400"/>
              <a:t>Catharsis (emotional purging and return to a healthy 	emotional balance)</a:t>
            </a:r>
          </a:p>
          <a:p>
            <a:pPr>
              <a:lnSpc>
                <a:spcPct val="80000"/>
              </a:lnSpc>
            </a:pPr>
            <a:endParaRPr lang="en-US" sz="2400"/>
          </a:p>
          <a:p>
            <a:pPr>
              <a:lnSpc>
                <a:spcPct val="80000"/>
              </a:lnSpc>
              <a:buFontTx/>
              <a:buNone/>
            </a:pPr>
            <a:r>
              <a:rPr lang="en-US" sz="240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Pathos</a:t>
            </a:r>
          </a:p>
        </p:txBody>
      </p:sp>
      <p:sp>
        <p:nvSpPr>
          <p:cNvPr id="41987" name="Rectangle 3"/>
          <p:cNvSpPr>
            <a:spLocks noGrp="1" noChangeArrowheads="1"/>
          </p:cNvSpPr>
          <p:nvPr>
            <p:ph type="body" idx="1"/>
          </p:nvPr>
        </p:nvSpPr>
        <p:spPr/>
        <p:txBody>
          <a:bodyPr/>
          <a:lstStyle/>
          <a:p>
            <a:r>
              <a:rPr lang="en-US" sz="2800"/>
              <a:t>Suffering</a:t>
            </a:r>
          </a:p>
          <a:p>
            <a:endParaRPr lang="en-US" sz="2800"/>
          </a:p>
          <a:p>
            <a:r>
              <a:rPr lang="en-US" sz="2800"/>
              <a:t>The fundamental dynamic in Aristotle’s definition of tragedy.</a:t>
            </a:r>
          </a:p>
          <a:p>
            <a:endParaRPr lang="en-US" sz="2800"/>
          </a:p>
          <a:p>
            <a:r>
              <a:rPr lang="en-US" sz="2800"/>
              <a:t>There are two aspects to pathos:</a:t>
            </a:r>
          </a:p>
          <a:p>
            <a:pPr>
              <a:buFontTx/>
              <a:buNone/>
            </a:pPr>
            <a:r>
              <a:rPr lang="en-US" sz="2800"/>
              <a:t>		Pity or compassion for the tragic hero</a:t>
            </a:r>
          </a:p>
          <a:p>
            <a:pPr>
              <a:buFontTx/>
              <a:buNone/>
            </a:pPr>
            <a:r>
              <a:rPr lang="en-US" sz="2800"/>
              <a:t>		Terror or fear as the viewer/reader 			identifies with the hero.</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Hubris</a:t>
            </a:r>
          </a:p>
        </p:txBody>
      </p:sp>
      <p:sp>
        <p:nvSpPr>
          <p:cNvPr id="43011" name="Rectangle 3"/>
          <p:cNvSpPr>
            <a:spLocks noGrp="1" noChangeArrowheads="1"/>
          </p:cNvSpPr>
          <p:nvPr>
            <p:ph type="body" idx="1"/>
          </p:nvPr>
        </p:nvSpPr>
        <p:spPr/>
        <p:txBody>
          <a:bodyPr/>
          <a:lstStyle/>
          <a:p>
            <a:r>
              <a:rPr lang="en-US"/>
              <a:t>The excessive pride which results in the misfortune that is central to the downfall of the hero.</a:t>
            </a:r>
          </a:p>
          <a:p>
            <a:pPr>
              <a:buFontTx/>
              <a:buNone/>
            </a:pPr>
            <a:endParaRPr lang="en-US"/>
          </a:p>
          <a:p>
            <a:r>
              <a:rPr lang="en-US"/>
              <a:t>Hubris leads the hero to break a moral law, to try to transcend human limitations, or to ignore a divine warning.</a:t>
            </a:r>
          </a:p>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Harmartia</a:t>
            </a:r>
          </a:p>
        </p:txBody>
      </p:sp>
      <p:sp>
        <p:nvSpPr>
          <p:cNvPr id="44035" name="Rectangle 3"/>
          <p:cNvSpPr>
            <a:spLocks noGrp="1" noChangeArrowheads="1"/>
          </p:cNvSpPr>
          <p:nvPr>
            <p:ph type="body" idx="1"/>
          </p:nvPr>
        </p:nvSpPr>
        <p:spPr/>
        <p:txBody>
          <a:bodyPr/>
          <a:lstStyle/>
          <a:p>
            <a:pPr>
              <a:lnSpc>
                <a:spcPct val="90000"/>
              </a:lnSpc>
            </a:pPr>
            <a:r>
              <a:rPr lang="en-US" sz="2400"/>
              <a:t>The error, frailty, mistaken judgment, or misstep through which the fortunes of the tragic hero are reversed.</a:t>
            </a:r>
          </a:p>
          <a:p>
            <a:pPr>
              <a:lnSpc>
                <a:spcPct val="90000"/>
              </a:lnSpc>
              <a:buFontTx/>
              <a:buNone/>
            </a:pPr>
            <a:endParaRPr lang="en-US" sz="2400"/>
          </a:p>
          <a:p>
            <a:pPr>
              <a:lnSpc>
                <a:spcPct val="90000"/>
              </a:lnSpc>
            </a:pPr>
            <a:r>
              <a:rPr lang="en-US" sz="2400"/>
              <a:t>Aristotle says that the hero should be a person “who is not eminently good or just, yet whose misfortune is brought about by some error or frailty.”</a:t>
            </a:r>
          </a:p>
          <a:p>
            <a:pPr>
              <a:lnSpc>
                <a:spcPct val="90000"/>
              </a:lnSpc>
              <a:buFontTx/>
              <a:buNone/>
            </a:pPr>
            <a:endParaRPr lang="en-US" sz="2400"/>
          </a:p>
          <a:p>
            <a:pPr>
              <a:lnSpc>
                <a:spcPct val="90000"/>
              </a:lnSpc>
            </a:pPr>
            <a:r>
              <a:rPr lang="en-US" sz="2400"/>
              <a:t>While harmartia is often called the hero’s “tragic flaw” the flaw is not necessarily a flaw in character.  It may simply be a bad choice, a decision made in ignorance, an inherited weakness, an accident, or some other mistake due to personal circumstances.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Anagnorisis</a:t>
            </a:r>
          </a:p>
        </p:txBody>
      </p:sp>
      <p:sp>
        <p:nvSpPr>
          <p:cNvPr id="45059" name="Rectangle 3"/>
          <p:cNvSpPr>
            <a:spLocks noGrp="1" noChangeArrowheads="1"/>
          </p:cNvSpPr>
          <p:nvPr>
            <p:ph type="body" idx="1"/>
          </p:nvPr>
        </p:nvSpPr>
        <p:spPr/>
        <p:txBody>
          <a:bodyPr/>
          <a:lstStyle/>
          <a:p>
            <a:pPr>
              <a:lnSpc>
                <a:spcPct val="80000"/>
              </a:lnSpc>
            </a:pPr>
            <a:r>
              <a:rPr lang="en-US" sz="2400"/>
              <a:t>In Aristotelian definition of tragedy it was the discovery of one's own identity or true character or of someone else's identity or true nature by the tragic hero. The discovery may arrive by messenger, but anagnorisis is the moment of insight for the hero as he suddenly understands the web of fate in which he has entangled himself. </a:t>
            </a:r>
          </a:p>
          <a:p>
            <a:pPr>
              <a:lnSpc>
                <a:spcPct val="80000"/>
              </a:lnSpc>
            </a:pPr>
            <a:endParaRPr lang="en-US" sz="2400"/>
          </a:p>
          <a:p>
            <a:pPr>
              <a:lnSpc>
                <a:spcPct val="80000"/>
              </a:lnSpc>
            </a:pPr>
            <a:r>
              <a:rPr lang="en-US" sz="2400"/>
              <a:t>This discovery then causes a reversal of fortune, or peripeteia.</a:t>
            </a:r>
          </a:p>
          <a:p>
            <a:pPr>
              <a:lnSpc>
                <a:spcPct val="80000"/>
              </a:lnSpc>
            </a:pPr>
            <a:endParaRPr lang="en-US" sz="2400"/>
          </a:p>
          <a:p>
            <a:pPr>
              <a:lnSpc>
                <a:spcPct val="80000"/>
              </a:lnSpc>
            </a:pPr>
            <a:r>
              <a:rPr lang="en-US" sz="2400"/>
              <a:t>In his </a:t>
            </a:r>
            <a:r>
              <a:rPr lang="en-US" sz="2400" i="1">
                <a:hlinkClick r:id="rId2" tooltip="Poetics (Aristotle)"/>
              </a:rPr>
              <a:t>Poetics</a:t>
            </a:r>
            <a:r>
              <a:rPr lang="en-US" sz="2400"/>
              <a:t>, Aristotle defined anagnorisis as "a change from ignorance to knowledge, producing love or hate between the persons destined by the poet for good or bad fortune."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Plato vs Aristotle</a:t>
            </a:r>
          </a:p>
        </p:txBody>
      </p:sp>
      <p:sp>
        <p:nvSpPr>
          <p:cNvPr id="19460" name="Rectangle 4"/>
          <p:cNvSpPr>
            <a:spLocks noGrp="1" noChangeArrowheads="1"/>
          </p:cNvSpPr>
          <p:nvPr>
            <p:ph type="body" sz="half" idx="1"/>
          </p:nvPr>
        </p:nvSpPr>
        <p:spPr/>
        <p:txBody>
          <a:bodyPr/>
          <a:lstStyle/>
          <a:p>
            <a:pPr algn="ctr">
              <a:lnSpc>
                <a:spcPct val="90000"/>
              </a:lnSpc>
              <a:buFontTx/>
              <a:buNone/>
            </a:pPr>
            <a:r>
              <a:rPr lang="en-US" u="sng"/>
              <a:t>Plato</a:t>
            </a:r>
            <a:r>
              <a:rPr lang="en-US"/>
              <a:t> </a:t>
            </a:r>
          </a:p>
          <a:p>
            <a:pPr>
              <a:lnSpc>
                <a:spcPct val="90000"/>
              </a:lnSpc>
              <a:buFontTx/>
              <a:buNone/>
            </a:pPr>
            <a:endParaRPr lang="en-US"/>
          </a:p>
          <a:p>
            <a:pPr>
              <a:lnSpc>
                <a:spcPct val="90000"/>
              </a:lnSpc>
            </a:pPr>
            <a:r>
              <a:rPr lang="en-US"/>
              <a:t>The world is ONE</a:t>
            </a:r>
          </a:p>
          <a:p>
            <a:pPr>
              <a:lnSpc>
                <a:spcPct val="90000"/>
              </a:lnSpc>
            </a:pPr>
            <a:r>
              <a:rPr lang="en-US"/>
              <a:t>Thought is holistic</a:t>
            </a:r>
          </a:p>
          <a:p>
            <a:pPr>
              <a:lnSpc>
                <a:spcPct val="90000"/>
              </a:lnSpc>
            </a:pPr>
            <a:r>
              <a:rPr lang="en-US"/>
              <a:t>Inquiry method is dialectical</a:t>
            </a:r>
          </a:p>
          <a:p>
            <a:pPr>
              <a:lnSpc>
                <a:spcPct val="90000"/>
              </a:lnSpc>
            </a:pPr>
            <a:r>
              <a:rPr lang="en-US"/>
              <a:t>Value of a work of art or literature is extrinsic; it must be useful beyond itself</a:t>
            </a:r>
          </a:p>
          <a:p>
            <a:pPr>
              <a:lnSpc>
                <a:spcPct val="90000"/>
              </a:lnSpc>
              <a:buFontTx/>
              <a:buNone/>
            </a:pPr>
            <a:endParaRPr lang="en-US"/>
          </a:p>
          <a:p>
            <a:pPr>
              <a:lnSpc>
                <a:spcPct val="90000"/>
              </a:lnSpc>
            </a:pPr>
            <a:endParaRPr lang="en-US"/>
          </a:p>
          <a:p>
            <a:pPr>
              <a:lnSpc>
                <a:spcPct val="90000"/>
              </a:lnSpc>
            </a:pPr>
            <a:endParaRPr lang="en-US"/>
          </a:p>
        </p:txBody>
      </p:sp>
      <p:sp>
        <p:nvSpPr>
          <p:cNvPr id="19461" name="Rectangle 5"/>
          <p:cNvSpPr>
            <a:spLocks noGrp="1" noChangeArrowheads="1"/>
          </p:cNvSpPr>
          <p:nvPr>
            <p:ph type="body" sz="half" idx="2"/>
          </p:nvPr>
        </p:nvSpPr>
        <p:spPr/>
        <p:txBody>
          <a:bodyPr/>
          <a:lstStyle/>
          <a:p>
            <a:pPr algn="ctr">
              <a:lnSpc>
                <a:spcPct val="90000"/>
              </a:lnSpc>
              <a:buFontTx/>
              <a:buNone/>
            </a:pPr>
            <a:r>
              <a:rPr lang="en-US" u="sng"/>
              <a:t>Aristotle</a:t>
            </a:r>
            <a:r>
              <a:rPr lang="en-US"/>
              <a:t> </a:t>
            </a:r>
          </a:p>
          <a:p>
            <a:pPr>
              <a:lnSpc>
                <a:spcPct val="90000"/>
              </a:lnSpc>
            </a:pPr>
            <a:endParaRPr lang="en-US"/>
          </a:p>
          <a:p>
            <a:pPr>
              <a:lnSpc>
                <a:spcPct val="90000"/>
              </a:lnSpc>
            </a:pPr>
            <a:r>
              <a:rPr lang="en-US"/>
              <a:t>The world is MANY</a:t>
            </a:r>
          </a:p>
          <a:p>
            <a:pPr>
              <a:lnSpc>
                <a:spcPct val="90000"/>
              </a:lnSpc>
            </a:pPr>
            <a:r>
              <a:rPr lang="en-US"/>
              <a:t>Thought is specific</a:t>
            </a:r>
          </a:p>
          <a:p>
            <a:pPr>
              <a:lnSpc>
                <a:spcPct val="90000"/>
              </a:lnSpc>
            </a:pPr>
            <a:r>
              <a:rPr lang="en-US"/>
              <a:t>Inquiry method is problematic</a:t>
            </a:r>
          </a:p>
          <a:p>
            <a:pPr>
              <a:lnSpc>
                <a:spcPct val="90000"/>
              </a:lnSpc>
            </a:pPr>
            <a:r>
              <a:rPr lang="en-US"/>
              <a:t>Value of a work of art or literature is intrinsic; it has its own value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Peripeteia</a:t>
            </a:r>
          </a:p>
        </p:txBody>
      </p:sp>
      <p:sp>
        <p:nvSpPr>
          <p:cNvPr id="47107" name="Rectangle 3"/>
          <p:cNvSpPr>
            <a:spLocks noGrp="1" noChangeArrowheads="1"/>
          </p:cNvSpPr>
          <p:nvPr>
            <p:ph type="body" idx="1"/>
          </p:nvPr>
        </p:nvSpPr>
        <p:spPr/>
        <p:txBody>
          <a:bodyPr/>
          <a:lstStyle/>
          <a:p>
            <a:pPr>
              <a:lnSpc>
                <a:spcPct val="90000"/>
              </a:lnSpc>
            </a:pPr>
            <a:r>
              <a:rPr lang="en-US" sz="2400"/>
              <a:t>The turning point in a drama after which the plot moves steadily to its denouement. It is discussed by </a:t>
            </a:r>
            <a:r>
              <a:rPr lang="en-US" sz="2400">
                <a:hlinkClick r:id="rId2"/>
              </a:rPr>
              <a:t>Aristotle</a:t>
            </a:r>
            <a:r>
              <a:rPr lang="en-US" sz="2400"/>
              <a:t> in the </a:t>
            </a:r>
            <a:r>
              <a:rPr lang="en-US" sz="2400" i="1">
                <a:hlinkClick r:id="rId3"/>
              </a:rPr>
              <a:t>Poetics</a:t>
            </a:r>
            <a:r>
              <a:rPr lang="en-US" sz="2400"/>
              <a:t> as the shift of the tragic protagonist's fortune from good to bad, which is essential to the plot of a </a:t>
            </a:r>
            <a:r>
              <a:rPr lang="en-US" sz="2400">
                <a:hlinkClick r:id="rId4"/>
              </a:rPr>
              <a:t>tragedy</a:t>
            </a:r>
            <a:r>
              <a:rPr lang="en-US" sz="2400"/>
              <a:t>. It is often an ironic twist, as in Sophocles' </a:t>
            </a:r>
            <a:r>
              <a:rPr lang="en-US" sz="2400" i="1">
                <a:hlinkClick r:id="rId5"/>
              </a:rPr>
              <a:t>Oedipus Rex</a:t>
            </a:r>
            <a:r>
              <a:rPr lang="en-US" sz="2400"/>
              <a:t> when a messenger brings Oedipus news about his parents that he thinks will cheer him, but the news instead slowly brings about the awful recognition that leads to Oedipus's catastrophe.</a:t>
            </a:r>
            <a:br>
              <a:rPr lang="en-US" sz="2400"/>
            </a:br>
            <a:r>
              <a:rPr lang="en-US" sz="2400"/>
              <a:t>  </a:t>
            </a:r>
          </a:p>
          <a:p>
            <a:pPr>
              <a:lnSpc>
                <a:spcPct val="90000"/>
              </a:lnSpc>
            </a:pPr>
            <a:r>
              <a:rPr lang="en-US" sz="2400"/>
              <a:t>Peripeteia can occur in both comedy as well, but is most powerful in tragedy.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Catharsis</a:t>
            </a:r>
          </a:p>
        </p:txBody>
      </p:sp>
      <p:sp>
        <p:nvSpPr>
          <p:cNvPr id="46083" name="Rectangle 3"/>
          <p:cNvSpPr>
            <a:spLocks noGrp="1" noChangeArrowheads="1"/>
          </p:cNvSpPr>
          <p:nvPr>
            <p:ph type="body" idx="1"/>
          </p:nvPr>
        </p:nvSpPr>
        <p:spPr/>
        <p:txBody>
          <a:bodyPr/>
          <a:lstStyle/>
          <a:p>
            <a:pPr>
              <a:lnSpc>
                <a:spcPct val="80000"/>
              </a:lnSpc>
            </a:pPr>
            <a:r>
              <a:rPr lang="en-US" sz="1400" b="1"/>
              <a:t>In Aristotle’s time catharsis had both a medical and a religious connotation.</a:t>
            </a:r>
          </a:p>
          <a:p>
            <a:pPr>
              <a:lnSpc>
                <a:spcPct val="80000"/>
              </a:lnSpc>
            </a:pPr>
            <a:r>
              <a:rPr lang="en-US" sz="1400" b="1"/>
              <a:t>In medical terms it referred to the discharge from the body of the excess of elements produced by sickness and a return to health.</a:t>
            </a:r>
          </a:p>
          <a:p>
            <a:pPr>
              <a:lnSpc>
                <a:spcPct val="80000"/>
              </a:lnSpc>
            </a:pPr>
            <a:endParaRPr lang="en-US" sz="1400" b="1"/>
          </a:p>
          <a:p>
            <a:pPr>
              <a:lnSpc>
                <a:spcPct val="80000"/>
              </a:lnSpc>
            </a:pPr>
            <a:r>
              <a:rPr lang="en-US" sz="1400" b="1"/>
              <a:t>In religious terms (as explained by Plato) catharsis is the process by which the soul collects its elements, brings itself together from all parts of the body, and is able to exist “alone by itself, freed from the body as from fetters.”</a:t>
            </a:r>
          </a:p>
          <a:p>
            <a:pPr>
              <a:lnSpc>
                <a:spcPct val="80000"/>
              </a:lnSpc>
            </a:pPr>
            <a:endParaRPr lang="en-US" sz="1400" b="1"/>
          </a:p>
          <a:p>
            <a:pPr>
              <a:lnSpc>
                <a:spcPct val="80000"/>
              </a:lnSpc>
            </a:pPr>
            <a:r>
              <a:rPr lang="en-US" sz="1400" b="1"/>
              <a:t>Aristotle describes the objective of catharsis as something in between the two.  It is defining element of tragedy and its objective is “through pity and fear effecting the proper purgation of these emotions.” </a:t>
            </a:r>
          </a:p>
          <a:p>
            <a:pPr>
              <a:lnSpc>
                <a:spcPct val="80000"/>
              </a:lnSpc>
            </a:pPr>
            <a:endParaRPr lang="en-US" sz="1400" b="1"/>
          </a:p>
          <a:p>
            <a:pPr>
              <a:lnSpc>
                <a:spcPct val="80000"/>
              </a:lnSpc>
            </a:pPr>
            <a:r>
              <a:rPr lang="en-US" sz="1400" b="1"/>
              <a:t>In literature a cathartic effect is produced by witnessing a tragic action.  It is meant to be beneficial.  How it is produced is not always clear.  It might be didactic (that is, taught by the example of the hero). It might be through the “shock value” of the hero’s downfall that helps the audience work through emotional imbalances.  It might also be that the hero is a scapegoat.  What happens to him or her was what might have happened to the audience member and the viewer escapes his or her potential fate because the hero takes it on.  In any case the idea is that the emotional struggles of the hero, which produce pity and fear in the audience, cause a kind of emotional exhaustion in the audience.  This empathic identification allows for an end calm (“all passion spent”) result in the viewer, and this is beneficial both to the individual and to society.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Summary: What is tragedy?</a:t>
            </a:r>
          </a:p>
        </p:txBody>
      </p:sp>
      <p:sp>
        <p:nvSpPr>
          <p:cNvPr id="48131" name="Rectangle 3"/>
          <p:cNvSpPr>
            <a:spLocks noGrp="1" noChangeArrowheads="1"/>
          </p:cNvSpPr>
          <p:nvPr>
            <p:ph type="body" idx="1"/>
          </p:nvPr>
        </p:nvSpPr>
        <p:spPr/>
        <p:txBody>
          <a:bodyPr/>
          <a:lstStyle/>
          <a:p>
            <a:r>
              <a:rPr lang="en-US"/>
              <a:t>A true tragedy should evoke pity and fear on the part of the audience.</a:t>
            </a:r>
          </a:p>
          <a:p>
            <a:endParaRPr lang="en-US"/>
          </a:p>
          <a:p>
            <a:r>
              <a:rPr lang="en-US"/>
              <a:t>The tragic hero must be essentially admirable and good.</a:t>
            </a:r>
          </a:p>
          <a:p>
            <a:endParaRPr lang="en-US"/>
          </a:p>
          <a:p>
            <a:r>
              <a:rPr lang="en-US"/>
              <a:t>In a true tragedy, the hero’s demise must come as a result of some personal flaw.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9" name="Rectangle 13"/>
          <p:cNvSpPr>
            <a:spLocks noGrp="1" noChangeArrowheads="1"/>
          </p:cNvSpPr>
          <p:nvPr>
            <p:ph type="title"/>
          </p:nvPr>
        </p:nvSpPr>
        <p:spPr/>
        <p:txBody>
          <a:bodyPr/>
          <a:lstStyle/>
          <a:p>
            <a:r>
              <a:rPr lang="en-US"/>
              <a:t>Aristotle, </a:t>
            </a:r>
            <a:r>
              <a:rPr lang="en-US" i="1"/>
              <a:t>The Poetics</a:t>
            </a:r>
          </a:p>
        </p:txBody>
      </p:sp>
      <p:sp>
        <p:nvSpPr>
          <p:cNvPr id="4110" name="Rectangle 14"/>
          <p:cNvSpPr>
            <a:spLocks noGrp="1" noChangeArrowheads="1"/>
          </p:cNvSpPr>
          <p:nvPr>
            <p:ph type="body" sz="half" idx="1"/>
          </p:nvPr>
        </p:nvSpPr>
        <p:spPr>
          <a:xfrm>
            <a:off x="457200" y="1600200"/>
            <a:ext cx="6477000" cy="4525963"/>
          </a:xfrm>
        </p:spPr>
        <p:txBody>
          <a:bodyPr/>
          <a:lstStyle/>
          <a:p>
            <a:pPr>
              <a:lnSpc>
                <a:spcPct val="90000"/>
              </a:lnSpc>
            </a:pPr>
            <a:r>
              <a:rPr lang="en-US" sz="2800"/>
              <a:t>Written to counter Plato’s argument that literature is an appeal to the irrational</a:t>
            </a:r>
          </a:p>
          <a:p>
            <a:pPr>
              <a:lnSpc>
                <a:spcPct val="90000"/>
              </a:lnSpc>
            </a:pPr>
            <a:endParaRPr lang="en-US" sz="2800"/>
          </a:p>
          <a:p>
            <a:pPr>
              <a:lnSpc>
                <a:spcPct val="90000"/>
              </a:lnSpc>
            </a:pPr>
            <a:r>
              <a:rPr lang="en-US" sz="2800"/>
              <a:t>Is primarily concerned with poetry and tragedy, but also discusses comedy briefly</a:t>
            </a:r>
          </a:p>
          <a:p>
            <a:pPr>
              <a:lnSpc>
                <a:spcPct val="90000"/>
              </a:lnSpc>
              <a:buFontTx/>
              <a:buNone/>
            </a:pPr>
            <a:endParaRPr lang="en-US" sz="2800"/>
          </a:p>
          <a:p>
            <a:pPr>
              <a:lnSpc>
                <a:spcPct val="90000"/>
              </a:lnSpc>
            </a:pPr>
            <a:r>
              <a:rPr lang="en-US" sz="2800"/>
              <a:t>Defines tragedy and analyzes its qualitative parts</a:t>
            </a:r>
          </a:p>
        </p:txBody>
      </p:sp>
      <p:pic>
        <p:nvPicPr>
          <p:cNvPr id="4116" name="Picture 20" descr="Aristotle's"/>
          <p:cNvPicPr>
            <a:picLocks noGrp="1" noChangeAspect="1" noChangeArrowheads="1"/>
          </p:cNvPicPr>
          <p:nvPr>
            <p:ph sz="half" idx="2"/>
          </p:nvPr>
        </p:nvPicPr>
        <p:blipFill>
          <a:blip r:embed="rId2" cstate="print"/>
          <a:srcRect/>
          <a:stretch>
            <a:fillRect/>
          </a:stretch>
        </p:blipFill>
        <p:spPr>
          <a:xfrm>
            <a:off x="7162800" y="2362200"/>
            <a:ext cx="1417638" cy="2362200"/>
          </a:xfrm>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4000"/>
              <a:t>The Aristotlean Method of Analysis</a:t>
            </a:r>
          </a:p>
        </p:txBody>
      </p:sp>
      <p:sp>
        <p:nvSpPr>
          <p:cNvPr id="22531" name="Rectangle 3"/>
          <p:cNvSpPr>
            <a:spLocks noGrp="1" noChangeArrowheads="1"/>
          </p:cNvSpPr>
          <p:nvPr>
            <p:ph type="body" idx="1"/>
          </p:nvPr>
        </p:nvSpPr>
        <p:spPr/>
        <p:txBody>
          <a:bodyPr/>
          <a:lstStyle/>
          <a:p>
            <a:pPr>
              <a:lnSpc>
                <a:spcPct val="90000"/>
              </a:lnSpc>
            </a:pPr>
            <a:r>
              <a:rPr lang="en-US"/>
              <a:t>Aristotle considers tragedy or epic a productive science and uses the same method of four-cause analysis that he does in other sciences.  An artifact or product is defined by its:</a:t>
            </a:r>
          </a:p>
          <a:p>
            <a:pPr>
              <a:lnSpc>
                <a:spcPct val="90000"/>
              </a:lnSpc>
            </a:pPr>
            <a:r>
              <a:rPr lang="en-US"/>
              <a:t>Shape: the formal cause</a:t>
            </a:r>
          </a:p>
          <a:p>
            <a:pPr>
              <a:lnSpc>
                <a:spcPct val="90000"/>
              </a:lnSpc>
            </a:pPr>
            <a:r>
              <a:rPr lang="en-US"/>
              <a:t>Composition: the material cause</a:t>
            </a:r>
          </a:p>
          <a:p>
            <a:pPr>
              <a:lnSpc>
                <a:spcPct val="90000"/>
              </a:lnSpc>
            </a:pPr>
            <a:r>
              <a:rPr lang="en-US"/>
              <a:t>Manner: the efficient cause</a:t>
            </a:r>
          </a:p>
          <a:p>
            <a:pPr>
              <a:lnSpc>
                <a:spcPct val="90000"/>
              </a:lnSpc>
            </a:pPr>
            <a:r>
              <a:rPr lang="en-US"/>
              <a:t>End or Purpose: the final cause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4000"/>
              <a:t>Application of the method to drama</a:t>
            </a:r>
          </a:p>
        </p:txBody>
      </p:sp>
      <p:sp>
        <p:nvSpPr>
          <p:cNvPr id="23555" name="Rectangle 3"/>
          <p:cNvSpPr>
            <a:spLocks noGrp="1" noChangeArrowheads="1"/>
          </p:cNvSpPr>
          <p:nvPr>
            <p:ph type="body" idx="1"/>
          </p:nvPr>
        </p:nvSpPr>
        <p:spPr/>
        <p:txBody>
          <a:bodyPr/>
          <a:lstStyle/>
          <a:p>
            <a:r>
              <a:rPr lang="en-US" u="sng"/>
              <a:t>Shape or Formal cause</a:t>
            </a:r>
            <a:r>
              <a:rPr lang="en-US"/>
              <a:t>: imitation of serious action</a:t>
            </a:r>
          </a:p>
          <a:p>
            <a:r>
              <a:rPr lang="en-US" u="sng"/>
              <a:t>Composition or Material cause</a:t>
            </a:r>
            <a:r>
              <a:rPr lang="en-US"/>
              <a:t>: language, rhythm, harmony</a:t>
            </a:r>
          </a:p>
          <a:p>
            <a:r>
              <a:rPr lang="en-US" u="sng"/>
              <a:t>Manner or Efficient cause</a:t>
            </a:r>
            <a:r>
              <a:rPr lang="en-US"/>
              <a:t>: drama or narrative</a:t>
            </a:r>
          </a:p>
          <a:p>
            <a:r>
              <a:rPr lang="en-US" u="sng"/>
              <a:t>Purpose or Final Cause</a:t>
            </a:r>
            <a:r>
              <a:rPr lang="en-US"/>
              <a:t>: Catharsis or purging of pity and fear in the viewer</a:t>
            </a:r>
          </a:p>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600"/>
              <a:t>Some important ideas in </a:t>
            </a:r>
            <a:r>
              <a:rPr lang="en-US" sz="3600" i="1"/>
              <a:t>The Poetics</a:t>
            </a:r>
          </a:p>
        </p:txBody>
      </p:sp>
      <p:sp>
        <p:nvSpPr>
          <p:cNvPr id="21507" name="Rectangle 3"/>
          <p:cNvSpPr>
            <a:spLocks noGrp="1" noChangeArrowheads="1"/>
          </p:cNvSpPr>
          <p:nvPr>
            <p:ph type="body" idx="1"/>
          </p:nvPr>
        </p:nvSpPr>
        <p:spPr/>
        <p:txBody>
          <a:bodyPr/>
          <a:lstStyle/>
          <a:p>
            <a:pPr>
              <a:lnSpc>
                <a:spcPct val="90000"/>
              </a:lnSpc>
            </a:pPr>
            <a:r>
              <a:rPr lang="en-US" sz="2400"/>
              <a:t>Aristotle introduced the concept that has shaped dramatic composition – the unities of time, place, and action. </a:t>
            </a:r>
          </a:p>
          <a:p>
            <a:pPr>
              <a:lnSpc>
                <a:spcPct val="90000"/>
              </a:lnSpc>
            </a:pPr>
            <a:r>
              <a:rPr lang="en-US" sz="2400"/>
              <a:t>For Aristotle the poet/playwright is not divinely inspired as Plato suggests, but motivated by a universal human need to imitate.</a:t>
            </a:r>
          </a:p>
          <a:p>
            <a:pPr>
              <a:lnSpc>
                <a:spcPct val="90000"/>
              </a:lnSpc>
            </a:pPr>
            <a:r>
              <a:rPr lang="en-US" sz="2400"/>
              <a:t>Imitation (mimesis) has a civilizing value for those who empathize with it. The purging of feelings of pity and terror (associated with tragedy) leave a viewer in a better emotional state.</a:t>
            </a:r>
          </a:p>
          <a:p>
            <a:pPr>
              <a:lnSpc>
                <a:spcPct val="90000"/>
              </a:lnSpc>
            </a:pPr>
            <a:r>
              <a:rPr lang="en-US" sz="2400"/>
              <a:t>Literature, then, satisfies and regulates human passions instead of inflaming them.</a:t>
            </a:r>
          </a:p>
          <a:p>
            <a:pPr>
              <a:lnSpc>
                <a:spcPct val="90000"/>
              </a:lnSpc>
            </a:pPr>
            <a:endParaRPr lang="en-US"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Literary Criticism</a:t>
            </a:r>
          </a:p>
        </p:txBody>
      </p:sp>
      <p:sp>
        <p:nvSpPr>
          <p:cNvPr id="31747" name="Rectangle 3"/>
          <p:cNvSpPr>
            <a:spLocks noGrp="1" noChangeArrowheads="1"/>
          </p:cNvSpPr>
          <p:nvPr>
            <p:ph type="body" idx="1"/>
          </p:nvPr>
        </p:nvSpPr>
        <p:spPr/>
        <p:txBody>
          <a:bodyPr/>
          <a:lstStyle/>
          <a:p>
            <a:pPr>
              <a:lnSpc>
                <a:spcPct val="90000"/>
              </a:lnSpc>
            </a:pPr>
            <a:r>
              <a:rPr lang="en-US"/>
              <a:t>Began with Plato and Aristotle; has had a continuous development since antiquity</a:t>
            </a:r>
          </a:p>
          <a:p>
            <a:pPr>
              <a:lnSpc>
                <a:spcPct val="90000"/>
              </a:lnSpc>
            </a:pPr>
            <a:r>
              <a:rPr lang="en-US"/>
              <a:t>Uses specialized terminology:</a:t>
            </a:r>
          </a:p>
          <a:p>
            <a:pPr>
              <a:lnSpc>
                <a:spcPct val="90000"/>
              </a:lnSpc>
              <a:buFontTx/>
              <a:buNone/>
            </a:pPr>
            <a:r>
              <a:rPr lang="en-US"/>
              <a:t>      </a:t>
            </a:r>
            <a:r>
              <a:rPr lang="en-US" u="sng"/>
              <a:t>Mode</a:t>
            </a:r>
            <a:r>
              <a:rPr lang="en-US"/>
              <a:t>: broad categories of material (romance, tragedy, comedy, satire, irony)</a:t>
            </a:r>
          </a:p>
          <a:p>
            <a:pPr>
              <a:lnSpc>
                <a:spcPct val="90000"/>
              </a:lnSpc>
              <a:buFontTx/>
              <a:buNone/>
            </a:pPr>
            <a:r>
              <a:rPr lang="en-US"/>
              <a:t>      </a:t>
            </a:r>
            <a:r>
              <a:rPr lang="en-US" u="sng"/>
              <a:t>Genre</a:t>
            </a:r>
            <a:r>
              <a:rPr lang="en-US"/>
              <a:t>: types of literature organized by technique or subject matter</a:t>
            </a:r>
          </a:p>
          <a:p>
            <a:pPr>
              <a:lnSpc>
                <a:spcPct val="90000"/>
              </a:lnSpc>
              <a:buFontTx/>
              <a:buNone/>
            </a:pPr>
            <a:r>
              <a:rPr lang="en-US"/>
              <a:t>	(novel, poem, short story, essay, play)</a:t>
            </a:r>
          </a:p>
          <a:p>
            <a:pPr>
              <a:lnSpc>
                <a:spcPct val="90000"/>
              </a:lnSpc>
              <a:buFontTx/>
              <a:buNone/>
            </a:pPr>
            <a:r>
              <a:rPr lang="en-US"/>
              <a:t>      </a:t>
            </a:r>
            <a:r>
              <a:rPr lang="en-US" u="sng"/>
              <a:t>Theme</a:t>
            </a:r>
            <a:r>
              <a:rPr lang="en-US"/>
              <a:t>: the central or dominating idea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Modes of Tragedy &amp; Comedy</a:t>
            </a:r>
          </a:p>
        </p:txBody>
      </p:sp>
      <p:sp>
        <p:nvSpPr>
          <p:cNvPr id="32771" name="Rectangle 3"/>
          <p:cNvSpPr>
            <a:spLocks noGrp="1" noChangeArrowheads="1"/>
          </p:cNvSpPr>
          <p:nvPr>
            <p:ph type="body" idx="1"/>
          </p:nvPr>
        </p:nvSpPr>
        <p:spPr/>
        <p:txBody>
          <a:bodyPr/>
          <a:lstStyle/>
          <a:p>
            <a:pPr>
              <a:lnSpc>
                <a:spcPct val="90000"/>
              </a:lnSpc>
            </a:pPr>
            <a:r>
              <a:rPr lang="en-US"/>
              <a:t>Over time literary critics have developed terminology around modes, genre, and themes that shape discussion.  This began with Plato &amp; Aristotle.</a:t>
            </a:r>
          </a:p>
          <a:p>
            <a:pPr>
              <a:lnSpc>
                <a:spcPct val="90000"/>
              </a:lnSpc>
            </a:pPr>
            <a:r>
              <a:rPr lang="en-US"/>
              <a:t>Some terms are drawn from the basic dichotomies of classical myth (Dionysiac, Apollonian).  Others refer to playwrights whose work defined a certain modality (Aristophanes, Menander)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351</TotalTime>
  <Words>2474</Words>
  <Application>Microsoft Office PowerPoint</Application>
  <PresentationFormat>On-screen Show (4:3)</PresentationFormat>
  <Paragraphs>237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Default Design</vt:lpstr>
      <vt:lpstr>     Aristotle: Tragedy &amp; Comedy</vt:lpstr>
      <vt:lpstr>Aristotle (384 – 322 BCE)</vt:lpstr>
      <vt:lpstr>Plato vs Aristotle</vt:lpstr>
      <vt:lpstr>Aristotle, The Poetics</vt:lpstr>
      <vt:lpstr>The Aristotlean Method of Analysis</vt:lpstr>
      <vt:lpstr>Application of the method to drama</vt:lpstr>
      <vt:lpstr>Some important ideas in The Poetics</vt:lpstr>
      <vt:lpstr>Literary Criticism</vt:lpstr>
      <vt:lpstr>Modes of Tragedy &amp; Comedy</vt:lpstr>
      <vt:lpstr>Fictional &amp; Thematic Modes</vt:lpstr>
      <vt:lpstr>The Function of Modes &amp; Themes</vt:lpstr>
      <vt:lpstr>Does this work in modern literature?</vt:lpstr>
      <vt:lpstr>The Hero</vt:lpstr>
      <vt:lpstr>Northrup Frye: Perspective of the Hero</vt:lpstr>
      <vt:lpstr>What is comedy?</vt:lpstr>
      <vt:lpstr>Elements of Comedy</vt:lpstr>
      <vt:lpstr>The Comic Hero</vt:lpstr>
      <vt:lpstr>What is tragedy?</vt:lpstr>
      <vt:lpstr>The Origins of Tragedy</vt:lpstr>
      <vt:lpstr>The Nature of Tragedy</vt:lpstr>
      <vt:lpstr>Aristotle, Poetics, Chapter VI</vt:lpstr>
      <vt:lpstr>Aristotle’s Six Elements of Tragedy</vt:lpstr>
      <vt:lpstr>The Tragic Hero</vt:lpstr>
      <vt:lpstr>Some Examples of Modes</vt:lpstr>
      <vt:lpstr>Fundamental Elements</vt:lpstr>
      <vt:lpstr>Pathos</vt:lpstr>
      <vt:lpstr>Hubris</vt:lpstr>
      <vt:lpstr>Harmartia</vt:lpstr>
      <vt:lpstr>Anagnorisis</vt:lpstr>
      <vt:lpstr>Peripeteia</vt:lpstr>
      <vt:lpstr>Catharsis</vt:lpstr>
      <vt:lpstr>Summary: What is tragedy?</vt:lpstr>
    </vt:vector>
  </TitlesOfParts>
  <Company> 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Aristotle: Tragedy &amp; Comedy</dc:title>
  <dc:creator>Robert Baker</dc:creator>
  <cp:lastModifiedBy>Acerpc</cp:lastModifiedBy>
  <cp:revision>65</cp:revision>
  <dcterms:created xsi:type="dcterms:W3CDTF">2007-01-29T22:26:56Z</dcterms:created>
  <dcterms:modified xsi:type="dcterms:W3CDTF">2020-07-24T04:17:45Z</dcterms:modified>
</cp:coreProperties>
</file>