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4" r:id="rId2"/>
    <p:sldId id="285" r:id="rId3"/>
    <p:sldId id="305" r:id="rId4"/>
    <p:sldId id="306" r:id="rId5"/>
    <p:sldId id="308" r:id="rId6"/>
    <p:sldId id="309" r:id="rId7"/>
    <p:sldId id="286" r:id="rId8"/>
    <p:sldId id="274" r:id="rId9"/>
    <p:sldId id="258" r:id="rId10"/>
    <p:sldId id="259" r:id="rId11"/>
    <p:sldId id="260" r:id="rId12"/>
    <p:sldId id="261" r:id="rId13"/>
    <p:sldId id="310" r:id="rId14"/>
    <p:sldId id="311" r:id="rId15"/>
    <p:sldId id="312" r:id="rId16"/>
    <p:sldId id="313" r:id="rId17"/>
    <p:sldId id="314" r:id="rId18"/>
    <p:sldId id="316" r:id="rId19"/>
    <p:sldId id="315" r:id="rId20"/>
    <p:sldId id="275" r:id="rId21"/>
    <p:sldId id="276" r:id="rId22"/>
    <p:sldId id="281" r:id="rId23"/>
    <p:sldId id="277" r:id="rId24"/>
    <p:sldId id="278" r:id="rId25"/>
    <p:sldId id="279" r:id="rId26"/>
    <p:sldId id="272"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901E621-F755-4FA4-9771-9612AF186051}" type="datetimeFigureOut">
              <a:rPr lang="en-IN" smtClean="0"/>
              <a:t>02-05-2020</a:t>
            </a:fld>
            <a:endParaRPr lang="en-IN"/>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A7106B2-D5CF-4013-85E6-66C32CBFD168}" type="slidenum">
              <a:rPr lang="en-IN" smtClean="0"/>
              <a:t>‹#›</a:t>
            </a:fld>
            <a:endParaRPr lang="en-IN"/>
          </a:p>
        </p:txBody>
      </p:sp>
    </p:spTree>
    <p:extLst>
      <p:ext uri="{BB962C8B-B14F-4D97-AF65-F5344CB8AC3E}">
        <p14:creationId xmlns:p14="http://schemas.microsoft.com/office/powerpoint/2010/main" val="92273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Tradition of Continuity and cumulativeness by thinkers</a:t>
            </a:r>
            <a:endParaRPr lang="en-IN" dirty="0"/>
          </a:p>
        </p:txBody>
      </p:sp>
      <p:sp>
        <p:nvSpPr>
          <p:cNvPr id="4" name="Slide Number Placeholder 3"/>
          <p:cNvSpPr>
            <a:spLocks noGrp="1"/>
          </p:cNvSpPr>
          <p:nvPr>
            <p:ph type="sldNum" sz="quarter" idx="10"/>
          </p:nvPr>
        </p:nvSpPr>
        <p:spPr/>
        <p:txBody>
          <a:bodyPr/>
          <a:lstStyle/>
          <a:p>
            <a:fld id="{0A7106B2-D5CF-4013-85E6-66C32CBFD168}" type="slidenum">
              <a:rPr lang="en-IN" smtClean="0"/>
              <a:t>3</a:t>
            </a:fld>
            <a:endParaRPr lang="en-IN"/>
          </a:p>
        </p:txBody>
      </p:sp>
    </p:spTree>
    <p:extLst>
      <p:ext uri="{BB962C8B-B14F-4D97-AF65-F5344CB8AC3E}">
        <p14:creationId xmlns:p14="http://schemas.microsoft.com/office/powerpoint/2010/main" val="150879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571115" y="853185"/>
            <a:ext cx="4001769" cy="939800"/>
          </a:xfrm>
          <a:prstGeom prst="rect">
            <a:avLst/>
          </a:prstGeom>
        </p:spPr>
        <p:txBody>
          <a:bodyPr wrap="square" lIns="0" tIns="0" rIns="0" bIns="0">
            <a:spAutoFit/>
          </a:bodyPr>
          <a:lstStyle>
            <a:lvl1pPr>
              <a:defRPr sz="6000" b="0" i="0">
                <a:solidFill>
                  <a:srgbClr val="FFFF00"/>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1" i="1">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0000"/>
          </a:solidFill>
        </p:spPr>
        <p:txBody>
          <a:bodyPr wrap="square" lIns="0" tIns="0" rIns="0" bIns="0" rtlCol="0"/>
          <a:lstStyle/>
          <a:p>
            <a:endParaRPr/>
          </a:p>
        </p:txBody>
      </p:sp>
      <p:sp>
        <p:nvSpPr>
          <p:cNvPr id="17" name="bk object 17"/>
          <p:cNvSpPr/>
          <p:nvPr/>
        </p:nvSpPr>
        <p:spPr>
          <a:xfrm>
            <a:off x="0" y="333375"/>
            <a:ext cx="4933950" cy="135255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650" b="1" i="1">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1" i="1">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3417569" y="704065"/>
            <a:ext cx="2308860" cy="733425"/>
          </a:xfrm>
          <a:prstGeom prst="rect">
            <a:avLst/>
          </a:prstGeom>
        </p:spPr>
        <p:txBody>
          <a:bodyPr wrap="square" lIns="0" tIns="0" rIns="0" bIns="0">
            <a:spAutoFit/>
          </a:bodyPr>
          <a:lstStyle>
            <a:lvl1pPr>
              <a:defRPr sz="4650" b="1" i="1">
                <a:solidFill>
                  <a:schemeClr val="tx1"/>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71115" y="853185"/>
            <a:ext cx="4001769" cy="830997"/>
          </a:xfrm>
        </p:spPr>
        <p:txBody>
          <a:bodyPr/>
          <a:lstStyle/>
          <a:p>
            <a:r>
              <a:rPr lang="en-IN" sz="5400" dirty="0" smtClean="0"/>
              <a:t>Rasa Theory</a:t>
            </a:r>
            <a:endParaRPr lang="en-IN" sz="5400" dirty="0"/>
          </a:p>
        </p:txBody>
      </p:sp>
      <p:sp>
        <p:nvSpPr>
          <p:cNvPr id="5" name="Subtitle 4"/>
          <p:cNvSpPr>
            <a:spLocks noGrp="1"/>
          </p:cNvSpPr>
          <p:nvPr>
            <p:ph type="subTitle" idx="4"/>
          </p:nvPr>
        </p:nvSpPr>
        <p:spPr>
          <a:xfrm>
            <a:off x="1371600" y="3840480"/>
            <a:ext cx="6400800" cy="1661993"/>
          </a:xfrm>
        </p:spPr>
        <p:txBody>
          <a:bodyPr/>
          <a:lstStyle/>
          <a:p>
            <a:pPr algn="ctr"/>
            <a:r>
              <a:rPr lang="en-IN" sz="3600" dirty="0">
                <a:solidFill>
                  <a:schemeClr val="bg1"/>
                </a:solidFill>
              </a:rPr>
              <a:t> </a:t>
            </a:r>
            <a:r>
              <a:rPr lang="en-IN" sz="3600" dirty="0" err="1" smtClean="0">
                <a:solidFill>
                  <a:schemeClr val="bg1"/>
                </a:solidFill>
              </a:rPr>
              <a:t>Pradeep</a:t>
            </a:r>
            <a:r>
              <a:rPr lang="en-IN" sz="3600" dirty="0" smtClean="0">
                <a:solidFill>
                  <a:schemeClr val="bg1"/>
                </a:solidFill>
              </a:rPr>
              <a:t> </a:t>
            </a:r>
            <a:r>
              <a:rPr lang="en-IN" sz="3600" dirty="0" err="1" smtClean="0">
                <a:solidFill>
                  <a:schemeClr val="bg1"/>
                </a:solidFill>
              </a:rPr>
              <a:t>Trikha</a:t>
            </a:r>
            <a:endParaRPr lang="en-IN" sz="3600" dirty="0" smtClean="0">
              <a:solidFill>
                <a:schemeClr val="bg1"/>
              </a:solidFill>
            </a:endParaRPr>
          </a:p>
          <a:p>
            <a:pPr algn="ctr"/>
            <a:r>
              <a:rPr lang="en-IN" sz="3600" dirty="0" smtClean="0">
                <a:solidFill>
                  <a:schemeClr val="bg1"/>
                </a:solidFill>
              </a:rPr>
              <a:t>MLS University</a:t>
            </a:r>
          </a:p>
          <a:p>
            <a:pPr algn="ctr"/>
            <a:r>
              <a:rPr lang="en-IN" sz="3600" dirty="0" smtClean="0">
                <a:solidFill>
                  <a:schemeClr val="bg1"/>
                </a:solidFill>
              </a:rPr>
              <a:t>Udaipur</a:t>
            </a:r>
            <a:endParaRPr lang="en-IN" dirty="0">
              <a:solidFill>
                <a:schemeClr val="bg1"/>
              </a:solidFill>
            </a:endParaRPr>
          </a:p>
        </p:txBody>
      </p:sp>
    </p:spTree>
    <p:extLst>
      <p:ext uri="{BB962C8B-B14F-4D97-AF65-F5344CB8AC3E}">
        <p14:creationId xmlns:p14="http://schemas.microsoft.com/office/powerpoint/2010/main" val="563284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27882" y="687577"/>
            <a:ext cx="1736089" cy="868044"/>
          </a:xfrm>
          <a:custGeom>
            <a:avLst/>
            <a:gdLst/>
            <a:ahLst/>
            <a:cxnLst/>
            <a:rect l="l" t="t" r="r" b="b"/>
            <a:pathLst>
              <a:path w="1736089" h="868044">
                <a:moveTo>
                  <a:pt x="1649094" y="0"/>
                </a:moveTo>
                <a:lnTo>
                  <a:pt x="86740" y="0"/>
                </a:lnTo>
                <a:lnTo>
                  <a:pt x="52988" y="6822"/>
                </a:lnTo>
                <a:lnTo>
                  <a:pt x="25415" y="25431"/>
                </a:lnTo>
                <a:lnTo>
                  <a:pt x="6820" y="53042"/>
                </a:lnTo>
                <a:lnTo>
                  <a:pt x="0" y="86868"/>
                </a:lnTo>
                <a:lnTo>
                  <a:pt x="0" y="781176"/>
                </a:lnTo>
                <a:lnTo>
                  <a:pt x="6820" y="815002"/>
                </a:lnTo>
                <a:lnTo>
                  <a:pt x="25415" y="842613"/>
                </a:lnTo>
                <a:lnTo>
                  <a:pt x="52988" y="861222"/>
                </a:lnTo>
                <a:lnTo>
                  <a:pt x="86740" y="868045"/>
                </a:lnTo>
                <a:lnTo>
                  <a:pt x="1649094" y="868045"/>
                </a:lnTo>
                <a:lnTo>
                  <a:pt x="1682847" y="861222"/>
                </a:lnTo>
                <a:lnTo>
                  <a:pt x="1710420" y="842613"/>
                </a:lnTo>
                <a:lnTo>
                  <a:pt x="1729015" y="815002"/>
                </a:lnTo>
                <a:lnTo>
                  <a:pt x="1735835" y="781176"/>
                </a:lnTo>
                <a:lnTo>
                  <a:pt x="1735835" y="86868"/>
                </a:lnTo>
                <a:lnTo>
                  <a:pt x="1729015" y="53042"/>
                </a:lnTo>
                <a:lnTo>
                  <a:pt x="1710420" y="25431"/>
                </a:lnTo>
                <a:lnTo>
                  <a:pt x="1682847" y="6822"/>
                </a:lnTo>
                <a:lnTo>
                  <a:pt x="1649094" y="0"/>
                </a:lnTo>
                <a:close/>
              </a:path>
            </a:pathLst>
          </a:custGeom>
          <a:solidFill>
            <a:srgbClr val="92D050"/>
          </a:solidFill>
        </p:spPr>
        <p:txBody>
          <a:bodyPr wrap="square" lIns="0" tIns="0" rIns="0" bIns="0" rtlCol="0"/>
          <a:lstStyle/>
          <a:p>
            <a:endParaRPr/>
          </a:p>
        </p:txBody>
      </p:sp>
      <p:sp>
        <p:nvSpPr>
          <p:cNvPr id="3" name="object 3"/>
          <p:cNvSpPr/>
          <p:nvPr/>
        </p:nvSpPr>
        <p:spPr>
          <a:xfrm>
            <a:off x="3627882" y="687577"/>
            <a:ext cx="1736089" cy="868044"/>
          </a:xfrm>
          <a:custGeom>
            <a:avLst/>
            <a:gdLst/>
            <a:ahLst/>
            <a:cxnLst/>
            <a:rect l="l" t="t" r="r" b="b"/>
            <a:pathLst>
              <a:path w="1736089" h="868044">
                <a:moveTo>
                  <a:pt x="0" y="86868"/>
                </a:moveTo>
                <a:lnTo>
                  <a:pt x="6820" y="53042"/>
                </a:lnTo>
                <a:lnTo>
                  <a:pt x="25415" y="25431"/>
                </a:lnTo>
                <a:lnTo>
                  <a:pt x="52988" y="6822"/>
                </a:lnTo>
                <a:lnTo>
                  <a:pt x="86740" y="0"/>
                </a:lnTo>
                <a:lnTo>
                  <a:pt x="1649094" y="0"/>
                </a:lnTo>
                <a:lnTo>
                  <a:pt x="1682847" y="6822"/>
                </a:lnTo>
                <a:lnTo>
                  <a:pt x="1710420" y="25431"/>
                </a:lnTo>
                <a:lnTo>
                  <a:pt x="1729015" y="53042"/>
                </a:lnTo>
                <a:lnTo>
                  <a:pt x="1735835" y="86868"/>
                </a:lnTo>
                <a:lnTo>
                  <a:pt x="1735835" y="781176"/>
                </a:lnTo>
                <a:lnTo>
                  <a:pt x="1729015" y="815002"/>
                </a:lnTo>
                <a:lnTo>
                  <a:pt x="1710420" y="842613"/>
                </a:lnTo>
                <a:lnTo>
                  <a:pt x="1682847" y="861222"/>
                </a:lnTo>
                <a:lnTo>
                  <a:pt x="1649094" y="868045"/>
                </a:lnTo>
                <a:lnTo>
                  <a:pt x="86740" y="868045"/>
                </a:lnTo>
                <a:lnTo>
                  <a:pt x="52988" y="861222"/>
                </a:lnTo>
                <a:lnTo>
                  <a:pt x="25415" y="842613"/>
                </a:lnTo>
                <a:lnTo>
                  <a:pt x="6820" y="815002"/>
                </a:lnTo>
                <a:lnTo>
                  <a:pt x="0" y="781176"/>
                </a:lnTo>
                <a:lnTo>
                  <a:pt x="0" y="86868"/>
                </a:lnTo>
                <a:close/>
              </a:path>
            </a:pathLst>
          </a:custGeom>
          <a:ln w="25400">
            <a:solidFill>
              <a:srgbClr val="FFFFFF"/>
            </a:solidFill>
          </a:ln>
        </p:spPr>
        <p:txBody>
          <a:bodyPr wrap="square" lIns="0" tIns="0" rIns="0" bIns="0" rtlCol="0"/>
          <a:lstStyle/>
          <a:p>
            <a:endParaRPr/>
          </a:p>
        </p:txBody>
      </p:sp>
      <p:sp>
        <p:nvSpPr>
          <p:cNvPr id="4" name="object 4"/>
          <p:cNvSpPr txBox="1">
            <a:spLocks noGrp="1"/>
          </p:cNvSpPr>
          <p:nvPr>
            <p:ph type="title"/>
          </p:nvPr>
        </p:nvSpPr>
        <p:spPr>
          <a:xfrm>
            <a:off x="4051172" y="780110"/>
            <a:ext cx="891540" cy="574675"/>
          </a:xfrm>
          <a:prstGeom prst="rect">
            <a:avLst/>
          </a:prstGeom>
        </p:spPr>
        <p:txBody>
          <a:bodyPr vert="horz" wrap="square" lIns="0" tIns="12700" rIns="0" bIns="0" rtlCol="0">
            <a:spAutoFit/>
          </a:bodyPr>
          <a:lstStyle/>
          <a:p>
            <a:pPr marL="12700">
              <a:lnSpc>
                <a:spcPct val="100000"/>
              </a:lnSpc>
              <a:spcBef>
                <a:spcPts val="100"/>
              </a:spcBef>
            </a:pPr>
            <a:r>
              <a:rPr sz="3600" b="0" i="0" spc="-400" dirty="0">
                <a:solidFill>
                  <a:srgbClr val="FFFFFF"/>
                </a:solidFill>
                <a:latin typeface="Arial"/>
                <a:cs typeface="Arial"/>
              </a:rPr>
              <a:t>Rasa</a:t>
            </a:r>
            <a:endParaRPr sz="3600">
              <a:latin typeface="Arial"/>
              <a:cs typeface="Arial"/>
            </a:endParaRPr>
          </a:p>
        </p:txBody>
      </p:sp>
      <p:sp>
        <p:nvSpPr>
          <p:cNvPr id="5" name="object 5"/>
          <p:cNvSpPr/>
          <p:nvPr/>
        </p:nvSpPr>
        <p:spPr>
          <a:xfrm>
            <a:off x="5289677" y="1664842"/>
            <a:ext cx="734060" cy="600710"/>
          </a:xfrm>
          <a:custGeom>
            <a:avLst/>
            <a:gdLst/>
            <a:ahLst/>
            <a:cxnLst/>
            <a:rect l="l" t="t" r="r" b="b"/>
            <a:pathLst>
              <a:path w="734060" h="600710">
                <a:moveTo>
                  <a:pt x="379460" y="196596"/>
                </a:moveTo>
                <a:lnTo>
                  <a:pt x="69342" y="196596"/>
                </a:lnTo>
                <a:lnTo>
                  <a:pt x="557530" y="551307"/>
                </a:lnTo>
                <a:lnTo>
                  <a:pt x="521843" y="600456"/>
                </a:lnTo>
                <a:lnTo>
                  <a:pt x="734060" y="566801"/>
                </a:lnTo>
                <a:lnTo>
                  <a:pt x="708204" y="403860"/>
                </a:lnTo>
                <a:lnTo>
                  <a:pt x="664718" y="403860"/>
                </a:lnTo>
                <a:lnTo>
                  <a:pt x="379460" y="196596"/>
                </a:lnTo>
                <a:close/>
              </a:path>
              <a:path w="734060" h="600710">
                <a:moveTo>
                  <a:pt x="700405" y="354711"/>
                </a:moveTo>
                <a:lnTo>
                  <a:pt x="664718" y="403860"/>
                </a:lnTo>
                <a:lnTo>
                  <a:pt x="708204" y="403860"/>
                </a:lnTo>
                <a:lnTo>
                  <a:pt x="700405" y="354711"/>
                </a:lnTo>
                <a:close/>
              </a:path>
              <a:path w="734060" h="600710">
                <a:moveTo>
                  <a:pt x="212217" y="0"/>
                </a:moveTo>
                <a:lnTo>
                  <a:pt x="0" y="33528"/>
                </a:lnTo>
                <a:lnTo>
                  <a:pt x="33655" y="245745"/>
                </a:lnTo>
                <a:lnTo>
                  <a:pt x="69342" y="196596"/>
                </a:lnTo>
                <a:lnTo>
                  <a:pt x="379460" y="196596"/>
                </a:lnTo>
                <a:lnTo>
                  <a:pt x="176530" y="49149"/>
                </a:lnTo>
                <a:lnTo>
                  <a:pt x="212217" y="0"/>
                </a:lnTo>
                <a:close/>
              </a:path>
            </a:pathLst>
          </a:custGeom>
          <a:solidFill>
            <a:srgbClr val="B1C1DB"/>
          </a:solidFill>
        </p:spPr>
        <p:txBody>
          <a:bodyPr wrap="square" lIns="0" tIns="0" rIns="0" bIns="0" rtlCol="0"/>
          <a:lstStyle/>
          <a:p>
            <a:endParaRPr/>
          </a:p>
        </p:txBody>
      </p:sp>
      <p:sp>
        <p:nvSpPr>
          <p:cNvPr id="6" name="object 6"/>
          <p:cNvSpPr/>
          <p:nvPr/>
        </p:nvSpPr>
        <p:spPr>
          <a:xfrm>
            <a:off x="5949696" y="2374519"/>
            <a:ext cx="1736089" cy="868044"/>
          </a:xfrm>
          <a:custGeom>
            <a:avLst/>
            <a:gdLst/>
            <a:ahLst/>
            <a:cxnLst/>
            <a:rect l="l" t="t" r="r" b="b"/>
            <a:pathLst>
              <a:path w="1736090" h="868044">
                <a:moveTo>
                  <a:pt x="1649095" y="0"/>
                </a:moveTo>
                <a:lnTo>
                  <a:pt x="86740" y="0"/>
                </a:lnTo>
                <a:lnTo>
                  <a:pt x="52988" y="6820"/>
                </a:lnTo>
                <a:lnTo>
                  <a:pt x="25415" y="25415"/>
                </a:lnTo>
                <a:lnTo>
                  <a:pt x="6820" y="52988"/>
                </a:lnTo>
                <a:lnTo>
                  <a:pt x="0" y="86740"/>
                </a:lnTo>
                <a:lnTo>
                  <a:pt x="0" y="781176"/>
                </a:lnTo>
                <a:lnTo>
                  <a:pt x="6820" y="814929"/>
                </a:lnTo>
                <a:lnTo>
                  <a:pt x="25415" y="842502"/>
                </a:lnTo>
                <a:lnTo>
                  <a:pt x="52988" y="861097"/>
                </a:lnTo>
                <a:lnTo>
                  <a:pt x="86740" y="867917"/>
                </a:lnTo>
                <a:lnTo>
                  <a:pt x="1649095" y="867917"/>
                </a:lnTo>
                <a:lnTo>
                  <a:pt x="1682847" y="861097"/>
                </a:lnTo>
                <a:lnTo>
                  <a:pt x="1710420" y="842502"/>
                </a:lnTo>
                <a:lnTo>
                  <a:pt x="1729015" y="814929"/>
                </a:lnTo>
                <a:lnTo>
                  <a:pt x="1735835" y="781176"/>
                </a:lnTo>
                <a:lnTo>
                  <a:pt x="1735835" y="86740"/>
                </a:lnTo>
                <a:lnTo>
                  <a:pt x="1729015" y="52988"/>
                </a:lnTo>
                <a:lnTo>
                  <a:pt x="1710420" y="25415"/>
                </a:lnTo>
                <a:lnTo>
                  <a:pt x="1682847" y="6820"/>
                </a:lnTo>
                <a:lnTo>
                  <a:pt x="1649095" y="0"/>
                </a:lnTo>
                <a:close/>
              </a:path>
            </a:pathLst>
          </a:custGeom>
          <a:solidFill>
            <a:srgbClr val="F9C090"/>
          </a:solidFill>
        </p:spPr>
        <p:txBody>
          <a:bodyPr wrap="square" lIns="0" tIns="0" rIns="0" bIns="0" rtlCol="0"/>
          <a:lstStyle/>
          <a:p>
            <a:endParaRPr/>
          </a:p>
        </p:txBody>
      </p:sp>
      <p:sp>
        <p:nvSpPr>
          <p:cNvPr id="7" name="object 7"/>
          <p:cNvSpPr/>
          <p:nvPr/>
        </p:nvSpPr>
        <p:spPr>
          <a:xfrm>
            <a:off x="5949696" y="2374519"/>
            <a:ext cx="1736089" cy="868044"/>
          </a:xfrm>
          <a:custGeom>
            <a:avLst/>
            <a:gdLst/>
            <a:ahLst/>
            <a:cxnLst/>
            <a:rect l="l" t="t" r="r" b="b"/>
            <a:pathLst>
              <a:path w="1736090" h="868044">
                <a:moveTo>
                  <a:pt x="0" y="86740"/>
                </a:moveTo>
                <a:lnTo>
                  <a:pt x="6820" y="52988"/>
                </a:lnTo>
                <a:lnTo>
                  <a:pt x="25415" y="25415"/>
                </a:lnTo>
                <a:lnTo>
                  <a:pt x="52988" y="6820"/>
                </a:lnTo>
                <a:lnTo>
                  <a:pt x="86740" y="0"/>
                </a:lnTo>
                <a:lnTo>
                  <a:pt x="1649095" y="0"/>
                </a:lnTo>
                <a:lnTo>
                  <a:pt x="1682847" y="6820"/>
                </a:lnTo>
                <a:lnTo>
                  <a:pt x="1710420" y="25415"/>
                </a:lnTo>
                <a:lnTo>
                  <a:pt x="1729015" y="52988"/>
                </a:lnTo>
                <a:lnTo>
                  <a:pt x="1735835" y="86740"/>
                </a:lnTo>
                <a:lnTo>
                  <a:pt x="1735835" y="781176"/>
                </a:lnTo>
                <a:lnTo>
                  <a:pt x="1729015" y="814929"/>
                </a:lnTo>
                <a:lnTo>
                  <a:pt x="1710420" y="842502"/>
                </a:lnTo>
                <a:lnTo>
                  <a:pt x="1682847" y="861097"/>
                </a:lnTo>
                <a:lnTo>
                  <a:pt x="1649095" y="867917"/>
                </a:lnTo>
                <a:lnTo>
                  <a:pt x="86740" y="867917"/>
                </a:lnTo>
                <a:lnTo>
                  <a:pt x="52988" y="861097"/>
                </a:lnTo>
                <a:lnTo>
                  <a:pt x="25415" y="842502"/>
                </a:lnTo>
                <a:lnTo>
                  <a:pt x="6820" y="814929"/>
                </a:lnTo>
                <a:lnTo>
                  <a:pt x="0" y="781176"/>
                </a:lnTo>
                <a:lnTo>
                  <a:pt x="0" y="86740"/>
                </a:lnTo>
                <a:close/>
              </a:path>
            </a:pathLst>
          </a:custGeom>
          <a:ln w="25400">
            <a:solidFill>
              <a:srgbClr val="FFFFFF"/>
            </a:solidFill>
          </a:ln>
        </p:spPr>
        <p:txBody>
          <a:bodyPr wrap="square" lIns="0" tIns="0" rIns="0" bIns="0" rtlCol="0"/>
          <a:lstStyle/>
          <a:p>
            <a:endParaRPr/>
          </a:p>
        </p:txBody>
      </p:sp>
      <p:sp>
        <p:nvSpPr>
          <p:cNvPr id="8" name="object 8"/>
          <p:cNvSpPr txBox="1"/>
          <p:nvPr/>
        </p:nvSpPr>
        <p:spPr>
          <a:xfrm>
            <a:off x="6100317" y="2467483"/>
            <a:ext cx="938530" cy="443711"/>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FFFFFF"/>
                </a:solidFill>
                <a:uFill>
                  <a:solidFill>
                    <a:srgbClr val="FFFFFF"/>
                  </a:solidFill>
                </a:uFill>
                <a:latin typeface="Arial"/>
                <a:cs typeface="Arial"/>
              </a:rPr>
              <a:t>Juice</a:t>
            </a:r>
            <a:endParaRPr sz="3600" b="1" dirty="0">
              <a:latin typeface="Arial"/>
              <a:cs typeface="Arial"/>
            </a:endParaRPr>
          </a:p>
        </p:txBody>
      </p:sp>
      <p:sp>
        <p:nvSpPr>
          <p:cNvPr id="9" name="object 9"/>
          <p:cNvSpPr/>
          <p:nvPr/>
        </p:nvSpPr>
        <p:spPr>
          <a:xfrm>
            <a:off x="6136513" y="3741801"/>
            <a:ext cx="475615" cy="862965"/>
          </a:xfrm>
          <a:custGeom>
            <a:avLst/>
            <a:gdLst/>
            <a:ahLst/>
            <a:cxnLst/>
            <a:rect l="l" t="t" r="r" b="b"/>
            <a:pathLst>
              <a:path w="475615" h="862964">
                <a:moveTo>
                  <a:pt x="0" y="671449"/>
                </a:moveTo>
                <a:lnTo>
                  <a:pt x="97536" y="862838"/>
                </a:lnTo>
                <a:lnTo>
                  <a:pt x="288925" y="765301"/>
                </a:lnTo>
                <a:lnTo>
                  <a:pt x="231139" y="746506"/>
                </a:lnTo>
                <a:lnTo>
                  <a:pt x="249416" y="690244"/>
                </a:lnTo>
                <a:lnTo>
                  <a:pt x="57785" y="690244"/>
                </a:lnTo>
                <a:lnTo>
                  <a:pt x="0" y="671449"/>
                </a:lnTo>
                <a:close/>
              </a:path>
              <a:path w="475615" h="862964">
                <a:moveTo>
                  <a:pt x="377825" y="0"/>
                </a:moveTo>
                <a:lnTo>
                  <a:pt x="186436" y="97536"/>
                </a:lnTo>
                <a:lnTo>
                  <a:pt x="244221" y="116331"/>
                </a:lnTo>
                <a:lnTo>
                  <a:pt x="57785" y="690244"/>
                </a:lnTo>
                <a:lnTo>
                  <a:pt x="249416" y="690244"/>
                </a:lnTo>
                <a:lnTo>
                  <a:pt x="417576" y="172593"/>
                </a:lnTo>
                <a:lnTo>
                  <a:pt x="465782" y="172593"/>
                </a:lnTo>
                <a:lnTo>
                  <a:pt x="377825" y="0"/>
                </a:lnTo>
                <a:close/>
              </a:path>
              <a:path w="475615" h="862964">
                <a:moveTo>
                  <a:pt x="465782" y="172593"/>
                </a:moveTo>
                <a:lnTo>
                  <a:pt x="417576" y="172593"/>
                </a:lnTo>
                <a:lnTo>
                  <a:pt x="475361" y="191388"/>
                </a:lnTo>
                <a:lnTo>
                  <a:pt x="465782" y="172593"/>
                </a:lnTo>
                <a:close/>
              </a:path>
            </a:pathLst>
          </a:custGeom>
          <a:solidFill>
            <a:srgbClr val="B1C1DB"/>
          </a:solidFill>
        </p:spPr>
        <p:txBody>
          <a:bodyPr wrap="square" lIns="0" tIns="0" rIns="0" bIns="0" rtlCol="0"/>
          <a:lstStyle/>
          <a:p>
            <a:endParaRPr/>
          </a:p>
        </p:txBody>
      </p:sp>
      <p:sp>
        <p:nvSpPr>
          <p:cNvPr id="10" name="object 10"/>
          <p:cNvSpPr/>
          <p:nvPr/>
        </p:nvSpPr>
        <p:spPr>
          <a:xfrm>
            <a:off x="5062854" y="5104003"/>
            <a:ext cx="1736089" cy="868044"/>
          </a:xfrm>
          <a:custGeom>
            <a:avLst/>
            <a:gdLst/>
            <a:ahLst/>
            <a:cxnLst/>
            <a:rect l="l" t="t" r="r" b="b"/>
            <a:pathLst>
              <a:path w="1736090" h="868045">
                <a:moveTo>
                  <a:pt x="1649095" y="0"/>
                </a:moveTo>
                <a:lnTo>
                  <a:pt x="86741" y="0"/>
                </a:lnTo>
                <a:lnTo>
                  <a:pt x="52988" y="6820"/>
                </a:lnTo>
                <a:lnTo>
                  <a:pt x="25415" y="25415"/>
                </a:lnTo>
                <a:lnTo>
                  <a:pt x="6820" y="52988"/>
                </a:lnTo>
                <a:lnTo>
                  <a:pt x="0" y="86741"/>
                </a:lnTo>
                <a:lnTo>
                  <a:pt x="0" y="781151"/>
                </a:lnTo>
                <a:lnTo>
                  <a:pt x="6820" y="814933"/>
                </a:lnTo>
                <a:lnTo>
                  <a:pt x="25415" y="842521"/>
                </a:lnTo>
                <a:lnTo>
                  <a:pt x="52988" y="861122"/>
                </a:lnTo>
                <a:lnTo>
                  <a:pt x="86741" y="867943"/>
                </a:lnTo>
                <a:lnTo>
                  <a:pt x="1649095" y="867943"/>
                </a:lnTo>
                <a:lnTo>
                  <a:pt x="1682847" y="861122"/>
                </a:lnTo>
                <a:lnTo>
                  <a:pt x="1710420" y="842521"/>
                </a:lnTo>
                <a:lnTo>
                  <a:pt x="1729015" y="814933"/>
                </a:lnTo>
                <a:lnTo>
                  <a:pt x="1735836" y="781151"/>
                </a:lnTo>
                <a:lnTo>
                  <a:pt x="1735836" y="86741"/>
                </a:lnTo>
                <a:lnTo>
                  <a:pt x="1729015" y="52988"/>
                </a:lnTo>
                <a:lnTo>
                  <a:pt x="1710420" y="25415"/>
                </a:lnTo>
                <a:lnTo>
                  <a:pt x="1682847" y="6820"/>
                </a:lnTo>
                <a:lnTo>
                  <a:pt x="1649095" y="0"/>
                </a:lnTo>
                <a:close/>
              </a:path>
            </a:pathLst>
          </a:custGeom>
          <a:solidFill>
            <a:srgbClr val="92CDDD"/>
          </a:solidFill>
        </p:spPr>
        <p:txBody>
          <a:bodyPr wrap="square" lIns="0" tIns="0" rIns="0" bIns="0" rtlCol="0"/>
          <a:lstStyle/>
          <a:p>
            <a:endParaRPr/>
          </a:p>
        </p:txBody>
      </p:sp>
      <p:sp>
        <p:nvSpPr>
          <p:cNvPr id="11" name="object 11"/>
          <p:cNvSpPr/>
          <p:nvPr/>
        </p:nvSpPr>
        <p:spPr>
          <a:xfrm>
            <a:off x="5062854" y="5104003"/>
            <a:ext cx="1736089" cy="868044"/>
          </a:xfrm>
          <a:custGeom>
            <a:avLst/>
            <a:gdLst/>
            <a:ahLst/>
            <a:cxnLst/>
            <a:rect l="l" t="t" r="r" b="b"/>
            <a:pathLst>
              <a:path w="1736090" h="868045">
                <a:moveTo>
                  <a:pt x="0" y="86741"/>
                </a:moveTo>
                <a:lnTo>
                  <a:pt x="6820" y="52988"/>
                </a:lnTo>
                <a:lnTo>
                  <a:pt x="25415" y="25415"/>
                </a:lnTo>
                <a:lnTo>
                  <a:pt x="52988" y="6820"/>
                </a:lnTo>
                <a:lnTo>
                  <a:pt x="86741" y="0"/>
                </a:lnTo>
                <a:lnTo>
                  <a:pt x="1649095" y="0"/>
                </a:lnTo>
                <a:lnTo>
                  <a:pt x="1682847" y="6820"/>
                </a:lnTo>
                <a:lnTo>
                  <a:pt x="1710420" y="25415"/>
                </a:lnTo>
                <a:lnTo>
                  <a:pt x="1729015" y="52988"/>
                </a:lnTo>
                <a:lnTo>
                  <a:pt x="1735836" y="86741"/>
                </a:lnTo>
                <a:lnTo>
                  <a:pt x="1735836" y="781151"/>
                </a:lnTo>
                <a:lnTo>
                  <a:pt x="1729015" y="814933"/>
                </a:lnTo>
                <a:lnTo>
                  <a:pt x="1710420" y="842521"/>
                </a:lnTo>
                <a:lnTo>
                  <a:pt x="1682847" y="861122"/>
                </a:lnTo>
                <a:lnTo>
                  <a:pt x="1649095" y="867943"/>
                </a:lnTo>
                <a:lnTo>
                  <a:pt x="86741" y="867943"/>
                </a:lnTo>
                <a:lnTo>
                  <a:pt x="52988" y="861122"/>
                </a:lnTo>
                <a:lnTo>
                  <a:pt x="25415" y="842521"/>
                </a:lnTo>
                <a:lnTo>
                  <a:pt x="6820" y="814933"/>
                </a:lnTo>
                <a:lnTo>
                  <a:pt x="0" y="781151"/>
                </a:lnTo>
                <a:lnTo>
                  <a:pt x="0" y="86741"/>
                </a:lnTo>
                <a:close/>
              </a:path>
            </a:pathLst>
          </a:custGeom>
          <a:ln w="25399">
            <a:solidFill>
              <a:srgbClr val="FFFFFF"/>
            </a:solidFill>
          </a:ln>
        </p:spPr>
        <p:txBody>
          <a:bodyPr wrap="square" lIns="0" tIns="0" rIns="0" bIns="0" rtlCol="0"/>
          <a:lstStyle/>
          <a:p>
            <a:endParaRPr/>
          </a:p>
        </p:txBody>
      </p:sp>
      <p:sp>
        <p:nvSpPr>
          <p:cNvPr id="12" name="object 12"/>
          <p:cNvSpPr txBox="1"/>
          <p:nvPr/>
        </p:nvSpPr>
        <p:spPr>
          <a:xfrm>
            <a:off x="5583682" y="5197550"/>
            <a:ext cx="695960" cy="443711"/>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FFFFFF"/>
                </a:solidFill>
                <a:latin typeface="Arial"/>
                <a:cs typeface="Arial"/>
              </a:rPr>
              <a:t>Sap</a:t>
            </a:r>
            <a:endParaRPr sz="3600" b="1" dirty="0">
              <a:latin typeface="Arial"/>
              <a:cs typeface="Arial"/>
            </a:endParaRPr>
          </a:p>
        </p:txBody>
      </p:sp>
      <p:sp>
        <p:nvSpPr>
          <p:cNvPr id="13" name="object 13"/>
          <p:cNvSpPr/>
          <p:nvPr/>
        </p:nvSpPr>
        <p:spPr>
          <a:xfrm>
            <a:off x="4042155" y="5386070"/>
            <a:ext cx="907415" cy="304165"/>
          </a:xfrm>
          <a:custGeom>
            <a:avLst/>
            <a:gdLst/>
            <a:ahLst/>
            <a:cxnLst/>
            <a:rect l="l" t="t" r="r" b="b"/>
            <a:pathLst>
              <a:path w="907414" h="304164">
                <a:moveTo>
                  <a:pt x="151892" y="0"/>
                </a:moveTo>
                <a:lnTo>
                  <a:pt x="0" y="151891"/>
                </a:lnTo>
                <a:lnTo>
                  <a:pt x="151892" y="303783"/>
                </a:lnTo>
                <a:lnTo>
                  <a:pt x="151892" y="243027"/>
                </a:lnTo>
                <a:lnTo>
                  <a:pt x="816152" y="243027"/>
                </a:lnTo>
                <a:lnTo>
                  <a:pt x="907288" y="151891"/>
                </a:lnTo>
                <a:lnTo>
                  <a:pt x="816102" y="60705"/>
                </a:lnTo>
                <a:lnTo>
                  <a:pt x="151892" y="60705"/>
                </a:lnTo>
                <a:lnTo>
                  <a:pt x="151892" y="0"/>
                </a:lnTo>
                <a:close/>
              </a:path>
              <a:path w="907414" h="304164">
                <a:moveTo>
                  <a:pt x="816152" y="243027"/>
                </a:moveTo>
                <a:lnTo>
                  <a:pt x="755396" y="243027"/>
                </a:lnTo>
                <a:lnTo>
                  <a:pt x="755396" y="303783"/>
                </a:lnTo>
                <a:lnTo>
                  <a:pt x="816152" y="243027"/>
                </a:lnTo>
                <a:close/>
              </a:path>
              <a:path w="907414" h="304164">
                <a:moveTo>
                  <a:pt x="755396" y="0"/>
                </a:moveTo>
                <a:lnTo>
                  <a:pt x="755396" y="60705"/>
                </a:lnTo>
                <a:lnTo>
                  <a:pt x="816102" y="60705"/>
                </a:lnTo>
                <a:lnTo>
                  <a:pt x="755396" y="0"/>
                </a:lnTo>
                <a:close/>
              </a:path>
            </a:pathLst>
          </a:custGeom>
          <a:solidFill>
            <a:srgbClr val="B1C1DB"/>
          </a:solidFill>
        </p:spPr>
        <p:txBody>
          <a:bodyPr wrap="square" lIns="0" tIns="0" rIns="0" bIns="0" rtlCol="0"/>
          <a:lstStyle/>
          <a:p>
            <a:endParaRPr/>
          </a:p>
        </p:txBody>
      </p:sp>
      <p:sp>
        <p:nvSpPr>
          <p:cNvPr id="14" name="object 14"/>
          <p:cNvSpPr/>
          <p:nvPr/>
        </p:nvSpPr>
        <p:spPr>
          <a:xfrm>
            <a:off x="2192908" y="5104003"/>
            <a:ext cx="1736089" cy="868044"/>
          </a:xfrm>
          <a:custGeom>
            <a:avLst/>
            <a:gdLst/>
            <a:ahLst/>
            <a:cxnLst/>
            <a:rect l="l" t="t" r="r" b="b"/>
            <a:pathLst>
              <a:path w="1736089" h="868045">
                <a:moveTo>
                  <a:pt x="1649095" y="0"/>
                </a:moveTo>
                <a:lnTo>
                  <a:pt x="86741" y="0"/>
                </a:lnTo>
                <a:lnTo>
                  <a:pt x="52988" y="6820"/>
                </a:lnTo>
                <a:lnTo>
                  <a:pt x="25415" y="25415"/>
                </a:lnTo>
                <a:lnTo>
                  <a:pt x="6820" y="52988"/>
                </a:lnTo>
                <a:lnTo>
                  <a:pt x="0" y="86741"/>
                </a:lnTo>
                <a:lnTo>
                  <a:pt x="0" y="781151"/>
                </a:lnTo>
                <a:lnTo>
                  <a:pt x="6820" y="814933"/>
                </a:lnTo>
                <a:lnTo>
                  <a:pt x="25415" y="842521"/>
                </a:lnTo>
                <a:lnTo>
                  <a:pt x="52988" y="861122"/>
                </a:lnTo>
                <a:lnTo>
                  <a:pt x="86741" y="867943"/>
                </a:lnTo>
                <a:lnTo>
                  <a:pt x="1649095" y="867943"/>
                </a:lnTo>
                <a:lnTo>
                  <a:pt x="1682847" y="861122"/>
                </a:lnTo>
                <a:lnTo>
                  <a:pt x="1710420" y="842521"/>
                </a:lnTo>
                <a:lnTo>
                  <a:pt x="1729015" y="814933"/>
                </a:lnTo>
                <a:lnTo>
                  <a:pt x="1735836" y="781151"/>
                </a:lnTo>
                <a:lnTo>
                  <a:pt x="1735836" y="86741"/>
                </a:lnTo>
                <a:lnTo>
                  <a:pt x="1729015" y="52988"/>
                </a:lnTo>
                <a:lnTo>
                  <a:pt x="1710420" y="25415"/>
                </a:lnTo>
                <a:lnTo>
                  <a:pt x="1682847" y="6820"/>
                </a:lnTo>
                <a:lnTo>
                  <a:pt x="1649095" y="0"/>
                </a:lnTo>
                <a:close/>
              </a:path>
            </a:pathLst>
          </a:custGeom>
          <a:solidFill>
            <a:srgbClr val="814304"/>
          </a:solidFill>
        </p:spPr>
        <p:txBody>
          <a:bodyPr wrap="square" lIns="0" tIns="0" rIns="0" bIns="0" rtlCol="0"/>
          <a:lstStyle/>
          <a:p>
            <a:endParaRPr/>
          </a:p>
        </p:txBody>
      </p:sp>
      <p:sp>
        <p:nvSpPr>
          <p:cNvPr id="15" name="object 15"/>
          <p:cNvSpPr/>
          <p:nvPr/>
        </p:nvSpPr>
        <p:spPr>
          <a:xfrm>
            <a:off x="2192908" y="5104003"/>
            <a:ext cx="1736089" cy="868044"/>
          </a:xfrm>
          <a:custGeom>
            <a:avLst/>
            <a:gdLst/>
            <a:ahLst/>
            <a:cxnLst/>
            <a:rect l="l" t="t" r="r" b="b"/>
            <a:pathLst>
              <a:path w="1736089" h="868045">
                <a:moveTo>
                  <a:pt x="0" y="86741"/>
                </a:moveTo>
                <a:lnTo>
                  <a:pt x="6820" y="52988"/>
                </a:lnTo>
                <a:lnTo>
                  <a:pt x="25415" y="25415"/>
                </a:lnTo>
                <a:lnTo>
                  <a:pt x="52988" y="6820"/>
                </a:lnTo>
                <a:lnTo>
                  <a:pt x="86741" y="0"/>
                </a:lnTo>
                <a:lnTo>
                  <a:pt x="1649095" y="0"/>
                </a:lnTo>
                <a:lnTo>
                  <a:pt x="1682847" y="6820"/>
                </a:lnTo>
                <a:lnTo>
                  <a:pt x="1710420" y="25415"/>
                </a:lnTo>
                <a:lnTo>
                  <a:pt x="1729015" y="52988"/>
                </a:lnTo>
                <a:lnTo>
                  <a:pt x="1735836" y="86741"/>
                </a:lnTo>
                <a:lnTo>
                  <a:pt x="1735836" y="781151"/>
                </a:lnTo>
                <a:lnTo>
                  <a:pt x="1729015" y="814933"/>
                </a:lnTo>
                <a:lnTo>
                  <a:pt x="1710420" y="842521"/>
                </a:lnTo>
                <a:lnTo>
                  <a:pt x="1682847" y="861122"/>
                </a:lnTo>
                <a:lnTo>
                  <a:pt x="1649095" y="867943"/>
                </a:lnTo>
                <a:lnTo>
                  <a:pt x="86741" y="867943"/>
                </a:lnTo>
                <a:lnTo>
                  <a:pt x="52988" y="861122"/>
                </a:lnTo>
                <a:lnTo>
                  <a:pt x="25415" y="842521"/>
                </a:lnTo>
                <a:lnTo>
                  <a:pt x="6820" y="814933"/>
                </a:lnTo>
                <a:lnTo>
                  <a:pt x="0" y="781151"/>
                </a:lnTo>
                <a:lnTo>
                  <a:pt x="0" y="86741"/>
                </a:lnTo>
                <a:close/>
              </a:path>
            </a:pathLst>
          </a:custGeom>
          <a:ln w="25400">
            <a:solidFill>
              <a:srgbClr val="FFFFFF"/>
            </a:solidFill>
          </a:ln>
        </p:spPr>
        <p:txBody>
          <a:bodyPr wrap="square" lIns="0" tIns="0" rIns="0" bIns="0" rtlCol="0"/>
          <a:lstStyle/>
          <a:p>
            <a:endParaRPr/>
          </a:p>
        </p:txBody>
      </p:sp>
      <p:sp>
        <p:nvSpPr>
          <p:cNvPr id="16" name="object 16"/>
          <p:cNvSpPr txBox="1"/>
          <p:nvPr/>
        </p:nvSpPr>
        <p:spPr>
          <a:xfrm>
            <a:off x="2500122" y="5197550"/>
            <a:ext cx="1123950" cy="443711"/>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FFFFFF"/>
                </a:solidFill>
                <a:latin typeface="Arial"/>
                <a:cs typeface="Arial"/>
              </a:rPr>
              <a:t>Relish</a:t>
            </a:r>
            <a:endParaRPr sz="2800" b="1" dirty="0">
              <a:latin typeface="Arial"/>
              <a:cs typeface="Arial"/>
            </a:endParaRPr>
          </a:p>
        </p:txBody>
      </p:sp>
      <p:sp>
        <p:nvSpPr>
          <p:cNvPr id="17" name="object 17"/>
          <p:cNvSpPr/>
          <p:nvPr/>
        </p:nvSpPr>
        <p:spPr>
          <a:xfrm>
            <a:off x="2379726" y="3741801"/>
            <a:ext cx="475615" cy="862965"/>
          </a:xfrm>
          <a:custGeom>
            <a:avLst/>
            <a:gdLst/>
            <a:ahLst/>
            <a:cxnLst/>
            <a:rect l="l" t="t" r="r" b="b"/>
            <a:pathLst>
              <a:path w="475614" h="862964">
                <a:moveTo>
                  <a:pt x="249416" y="172593"/>
                </a:moveTo>
                <a:lnTo>
                  <a:pt x="57785" y="172593"/>
                </a:lnTo>
                <a:lnTo>
                  <a:pt x="244221" y="746506"/>
                </a:lnTo>
                <a:lnTo>
                  <a:pt x="186436" y="765301"/>
                </a:lnTo>
                <a:lnTo>
                  <a:pt x="377825" y="862838"/>
                </a:lnTo>
                <a:lnTo>
                  <a:pt x="465782" y="690244"/>
                </a:lnTo>
                <a:lnTo>
                  <a:pt x="417575" y="690244"/>
                </a:lnTo>
                <a:lnTo>
                  <a:pt x="249416" y="172593"/>
                </a:lnTo>
                <a:close/>
              </a:path>
              <a:path w="475614" h="862964">
                <a:moveTo>
                  <a:pt x="475361" y="671449"/>
                </a:moveTo>
                <a:lnTo>
                  <a:pt x="417575" y="690244"/>
                </a:lnTo>
                <a:lnTo>
                  <a:pt x="465782" y="690244"/>
                </a:lnTo>
                <a:lnTo>
                  <a:pt x="475361" y="671449"/>
                </a:lnTo>
                <a:close/>
              </a:path>
              <a:path w="475614" h="862964">
                <a:moveTo>
                  <a:pt x="97536" y="0"/>
                </a:moveTo>
                <a:lnTo>
                  <a:pt x="0" y="191388"/>
                </a:lnTo>
                <a:lnTo>
                  <a:pt x="57785" y="172593"/>
                </a:lnTo>
                <a:lnTo>
                  <a:pt x="249416" y="172593"/>
                </a:lnTo>
                <a:lnTo>
                  <a:pt x="231140" y="116331"/>
                </a:lnTo>
                <a:lnTo>
                  <a:pt x="288925" y="97536"/>
                </a:lnTo>
                <a:lnTo>
                  <a:pt x="97536" y="0"/>
                </a:lnTo>
                <a:close/>
              </a:path>
            </a:pathLst>
          </a:custGeom>
          <a:solidFill>
            <a:srgbClr val="B1C1DB"/>
          </a:solidFill>
        </p:spPr>
        <p:txBody>
          <a:bodyPr wrap="square" lIns="0" tIns="0" rIns="0" bIns="0" rtlCol="0"/>
          <a:lstStyle/>
          <a:p>
            <a:endParaRPr/>
          </a:p>
        </p:txBody>
      </p:sp>
      <p:sp>
        <p:nvSpPr>
          <p:cNvPr id="18" name="object 18"/>
          <p:cNvSpPr/>
          <p:nvPr/>
        </p:nvSpPr>
        <p:spPr>
          <a:xfrm>
            <a:off x="1306067" y="2374519"/>
            <a:ext cx="1736089" cy="868044"/>
          </a:xfrm>
          <a:custGeom>
            <a:avLst/>
            <a:gdLst/>
            <a:ahLst/>
            <a:cxnLst/>
            <a:rect l="l" t="t" r="r" b="b"/>
            <a:pathLst>
              <a:path w="1736089" h="868044">
                <a:moveTo>
                  <a:pt x="1649095" y="0"/>
                </a:moveTo>
                <a:lnTo>
                  <a:pt x="86740" y="0"/>
                </a:lnTo>
                <a:lnTo>
                  <a:pt x="52988" y="6820"/>
                </a:lnTo>
                <a:lnTo>
                  <a:pt x="25415" y="25415"/>
                </a:lnTo>
                <a:lnTo>
                  <a:pt x="6820" y="52988"/>
                </a:lnTo>
                <a:lnTo>
                  <a:pt x="0" y="86740"/>
                </a:lnTo>
                <a:lnTo>
                  <a:pt x="0" y="781176"/>
                </a:lnTo>
                <a:lnTo>
                  <a:pt x="6820" y="814929"/>
                </a:lnTo>
                <a:lnTo>
                  <a:pt x="25415" y="842502"/>
                </a:lnTo>
                <a:lnTo>
                  <a:pt x="52988" y="861097"/>
                </a:lnTo>
                <a:lnTo>
                  <a:pt x="86740" y="867917"/>
                </a:lnTo>
                <a:lnTo>
                  <a:pt x="1649095" y="867917"/>
                </a:lnTo>
                <a:lnTo>
                  <a:pt x="1682847" y="861097"/>
                </a:lnTo>
                <a:lnTo>
                  <a:pt x="1710420" y="842502"/>
                </a:lnTo>
                <a:lnTo>
                  <a:pt x="1729015" y="814929"/>
                </a:lnTo>
                <a:lnTo>
                  <a:pt x="1735836" y="781176"/>
                </a:lnTo>
                <a:lnTo>
                  <a:pt x="1735836" y="86740"/>
                </a:lnTo>
                <a:lnTo>
                  <a:pt x="1729015" y="52988"/>
                </a:lnTo>
                <a:lnTo>
                  <a:pt x="1710420" y="25415"/>
                </a:lnTo>
                <a:lnTo>
                  <a:pt x="1682847" y="6820"/>
                </a:lnTo>
                <a:lnTo>
                  <a:pt x="1649095" y="0"/>
                </a:lnTo>
                <a:close/>
              </a:path>
            </a:pathLst>
          </a:custGeom>
          <a:solidFill>
            <a:srgbClr val="D99593"/>
          </a:solidFill>
        </p:spPr>
        <p:txBody>
          <a:bodyPr wrap="square" lIns="0" tIns="0" rIns="0" bIns="0" rtlCol="0"/>
          <a:lstStyle/>
          <a:p>
            <a:endParaRPr/>
          </a:p>
        </p:txBody>
      </p:sp>
      <p:sp>
        <p:nvSpPr>
          <p:cNvPr id="19" name="object 19"/>
          <p:cNvSpPr/>
          <p:nvPr/>
        </p:nvSpPr>
        <p:spPr>
          <a:xfrm>
            <a:off x="1306067" y="2374519"/>
            <a:ext cx="1736089" cy="868044"/>
          </a:xfrm>
          <a:custGeom>
            <a:avLst/>
            <a:gdLst/>
            <a:ahLst/>
            <a:cxnLst/>
            <a:rect l="l" t="t" r="r" b="b"/>
            <a:pathLst>
              <a:path w="1736089" h="868044">
                <a:moveTo>
                  <a:pt x="0" y="86740"/>
                </a:moveTo>
                <a:lnTo>
                  <a:pt x="6820" y="52988"/>
                </a:lnTo>
                <a:lnTo>
                  <a:pt x="25415" y="25415"/>
                </a:lnTo>
                <a:lnTo>
                  <a:pt x="52988" y="6820"/>
                </a:lnTo>
                <a:lnTo>
                  <a:pt x="86740" y="0"/>
                </a:lnTo>
                <a:lnTo>
                  <a:pt x="1649095" y="0"/>
                </a:lnTo>
                <a:lnTo>
                  <a:pt x="1682847" y="6820"/>
                </a:lnTo>
                <a:lnTo>
                  <a:pt x="1710420" y="25415"/>
                </a:lnTo>
                <a:lnTo>
                  <a:pt x="1729015" y="52988"/>
                </a:lnTo>
                <a:lnTo>
                  <a:pt x="1735836" y="86740"/>
                </a:lnTo>
                <a:lnTo>
                  <a:pt x="1735836" y="781176"/>
                </a:lnTo>
                <a:lnTo>
                  <a:pt x="1729015" y="814929"/>
                </a:lnTo>
                <a:lnTo>
                  <a:pt x="1710420" y="842502"/>
                </a:lnTo>
                <a:lnTo>
                  <a:pt x="1682847" y="861097"/>
                </a:lnTo>
                <a:lnTo>
                  <a:pt x="1649095" y="867917"/>
                </a:lnTo>
                <a:lnTo>
                  <a:pt x="86740" y="867917"/>
                </a:lnTo>
                <a:lnTo>
                  <a:pt x="52988" y="861097"/>
                </a:lnTo>
                <a:lnTo>
                  <a:pt x="25415" y="842502"/>
                </a:lnTo>
                <a:lnTo>
                  <a:pt x="6820" y="814929"/>
                </a:lnTo>
                <a:lnTo>
                  <a:pt x="0" y="781176"/>
                </a:lnTo>
                <a:lnTo>
                  <a:pt x="0" y="86740"/>
                </a:lnTo>
                <a:close/>
              </a:path>
            </a:pathLst>
          </a:custGeom>
          <a:ln w="25400">
            <a:solidFill>
              <a:srgbClr val="FFFFFF"/>
            </a:solidFill>
          </a:ln>
        </p:spPr>
        <p:txBody>
          <a:bodyPr wrap="square" lIns="0" tIns="0" rIns="0" bIns="0" rtlCol="0"/>
          <a:lstStyle/>
          <a:p>
            <a:endParaRPr/>
          </a:p>
        </p:txBody>
      </p:sp>
      <p:sp>
        <p:nvSpPr>
          <p:cNvPr id="20" name="object 20"/>
          <p:cNvSpPr txBox="1"/>
          <p:nvPr/>
        </p:nvSpPr>
        <p:spPr>
          <a:xfrm>
            <a:off x="1475994" y="2467483"/>
            <a:ext cx="1395095" cy="574040"/>
          </a:xfrm>
          <a:prstGeom prst="rect">
            <a:avLst/>
          </a:prstGeom>
        </p:spPr>
        <p:txBody>
          <a:bodyPr vert="horz" wrap="square" lIns="0" tIns="12700" rIns="0" bIns="0" rtlCol="0">
            <a:spAutoFit/>
          </a:bodyPr>
          <a:lstStyle/>
          <a:p>
            <a:pPr marL="12700">
              <a:lnSpc>
                <a:spcPct val="100000"/>
              </a:lnSpc>
              <a:spcBef>
                <a:spcPts val="100"/>
              </a:spcBef>
            </a:pPr>
            <a:r>
              <a:rPr sz="3600" spc="-245" dirty="0">
                <a:solidFill>
                  <a:srgbClr val="FFFFFF"/>
                </a:solidFill>
                <a:latin typeface="Arial"/>
                <a:cs typeface="Arial"/>
              </a:rPr>
              <a:t>Fl</a:t>
            </a:r>
            <a:r>
              <a:rPr sz="3600" spc="-380" dirty="0">
                <a:solidFill>
                  <a:srgbClr val="FFFFFF"/>
                </a:solidFill>
                <a:latin typeface="Arial"/>
                <a:cs typeface="Arial"/>
              </a:rPr>
              <a:t>a</a:t>
            </a:r>
            <a:r>
              <a:rPr sz="3600" spc="-210" dirty="0">
                <a:solidFill>
                  <a:srgbClr val="FFFFFF"/>
                </a:solidFill>
                <a:latin typeface="Arial"/>
                <a:cs typeface="Arial"/>
              </a:rPr>
              <a:t>v</a:t>
            </a:r>
            <a:r>
              <a:rPr sz="3600" spc="-60" dirty="0">
                <a:solidFill>
                  <a:srgbClr val="FFFFFF"/>
                </a:solidFill>
                <a:latin typeface="Arial"/>
                <a:cs typeface="Arial"/>
              </a:rPr>
              <a:t>our</a:t>
            </a:r>
            <a:endParaRPr sz="3600">
              <a:latin typeface="Arial"/>
              <a:cs typeface="Arial"/>
            </a:endParaRPr>
          </a:p>
        </p:txBody>
      </p:sp>
      <p:sp>
        <p:nvSpPr>
          <p:cNvPr id="21" name="object 21"/>
          <p:cNvSpPr/>
          <p:nvPr/>
        </p:nvSpPr>
        <p:spPr>
          <a:xfrm>
            <a:off x="2967863" y="1664842"/>
            <a:ext cx="734060" cy="600710"/>
          </a:xfrm>
          <a:custGeom>
            <a:avLst/>
            <a:gdLst/>
            <a:ahLst/>
            <a:cxnLst/>
            <a:rect l="l" t="t" r="r" b="b"/>
            <a:pathLst>
              <a:path w="734060" h="600710">
                <a:moveTo>
                  <a:pt x="33655" y="354711"/>
                </a:moveTo>
                <a:lnTo>
                  <a:pt x="0" y="566801"/>
                </a:lnTo>
                <a:lnTo>
                  <a:pt x="212217" y="600456"/>
                </a:lnTo>
                <a:lnTo>
                  <a:pt x="176530" y="551307"/>
                </a:lnTo>
                <a:lnTo>
                  <a:pt x="379460" y="403860"/>
                </a:lnTo>
                <a:lnTo>
                  <a:pt x="69342" y="403860"/>
                </a:lnTo>
                <a:lnTo>
                  <a:pt x="33655" y="354711"/>
                </a:lnTo>
                <a:close/>
              </a:path>
              <a:path w="734060" h="600710">
                <a:moveTo>
                  <a:pt x="521842" y="0"/>
                </a:moveTo>
                <a:lnTo>
                  <a:pt x="557529" y="49149"/>
                </a:lnTo>
                <a:lnTo>
                  <a:pt x="69342" y="403860"/>
                </a:lnTo>
                <a:lnTo>
                  <a:pt x="379460" y="403860"/>
                </a:lnTo>
                <a:lnTo>
                  <a:pt x="664717" y="196596"/>
                </a:lnTo>
                <a:lnTo>
                  <a:pt x="708170" y="196596"/>
                </a:lnTo>
                <a:lnTo>
                  <a:pt x="733933" y="33528"/>
                </a:lnTo>
                <a:lnTo>
                  <a:pt x="521842" y="0"/>
                </a:lnTo>
                <a:close/>
              </a:path>
              <a:path w="734060" h="600710">
                <a:moveTo>
                  <a:pt x="708170" y="196596"/>
                </a:moveTo>
                <a:lnTo>
                  <a:pt x="664717" y="196596"/>
                </a:lnTo>
                <a:lnTo>
                  <a:pt x="700404" y="245745"/>
                </a:lnTo>
                <a:lnTo>
                  <a:pt x="708170" y="196596"/>
                </a:lnTo>
                <a:close/>
              </a:path>
            </a:pathLst>
          </a:custGeom>
          <a:solidFill>
            <a:srgbClr val="B1C1DB"/>
          </a:solidFill>
        </p:spPr>
        <p:txBody>
          <a:bodyPr wrap="square" lIns="0" tIns="0" rIns="0" bIns="0" rtlCol="0"/>
          <a:lstStyle/>
          <a:p>
            <a:endParaRPr/>
          </a:p>
        </p:txBody>
      </p:sp>
      <p:sp>
        <p:nvSpPr>
          <p:cNvPr id="22" name="object 22"/>
          <p:cNvSpPr txBox="1"/>
          <p:nvPr/>
        </p:nvSpPr>
        <p:spPr>
          <a:xfrm>
            <a:off x="6629400" y="609600"/>
            <a:ext cx="2209800" cy="838200"/>
          </a:xfrm>
          <a:prstGeom prst="rect">
            <a:avLst/>
          </a:prstGeom>
          <a:solidFill>
            <a:srgbClr val="5F497A"/>
          </a:solidFill>
          <a:ln w="25400">
            <a:solidFill>
              <a:srgbClr val="385D89"/>
            </a:solidFill>
          </a:ln>
        </p:spPr>
        <p:txBody>
          <a:bodyPr vert="horz" wrap="square" lIns="0" tIns="182245" rIns="0" bIns="0" rtlCol="0">
            <a:spAutoFit/>
          </a:bodyPr>
          <a:lstStyle/>
          <a:p>
            <a:pPr marL="523875">
              <a:lnSpc>
                <a:spcPct val="100000"/>
              </a:lnSpc>
              <a:spcBef>
                <a:spcPts val="1435"/>
              </a:spcBef>
            </a:pPr>
            <a:r>
              <a:rPr sz="2800" spc="-250" dirty="0">
                <a:solidFill>
                  <a:srgbClr val="FFFFFF"/>
                </a:solidFill>
                <a:latin typeface="Arial"/>
                <a:cs typeface="Arial"/>
              </a:rPr>
              <a:t>‘RASAH’</a:t>
            </a:r>
            <a:endParaRPr sz="2800">
              <a:latin typeface="Arial"/>
              <a:cs typeface="Arial"/>
            </a:endParaRPr>
          </a:p>
        </p:txBody>
      </p:sp>
      <p:sp>
        <p:nvSpPr>
          <p:cNvPr id="23" name="object 23"/>
          <p:cNvSpPr/>
          <p:nvPr/>
        </p:nvSpPr>
        <p:spPr>
          <a:xfrm>
            <a:off x="5562600" y="762000"/>
            <a:ext cx="914400" cy="533400"/>
          </a:xfrm>
          <a:custGeom>
            <a:avLst/>
            <a:gdLst/>
            <a:ahLst/>
            <a:cxnLst/>
            <a:rect l="l" t="t" r="r" b="b"/>
            <a:pathLst>
              <a:path w="914400" h="533400">
                <a:moveTo>
                  <a:pt x="16637" y="133350"/>
                </a:moveTo>
                <a:lnTo>
                  <a:pt x="0" y="133350"/>
                </a:lnTo>
                <a:lnTo>
                  <a:pt x="0" y="400050"/>
                </a:lnTo>
                <a:lnTo>
                  <a:pt x="16637" y="400050"/>
                </a:lnTo>
                <a:lnTo>
                  <a:pt x="16637" y="133350"/>
                </a:lnTo>
                <a:close/>
              </a:path>
              <a:path w="914400" h="533400">
                <a:moveTo>
                  <a:pt x="66675" y="133350"/>
                </a:moveTo>
                <a:lnTo>
                  <a:pt x="33400" y="133350"/>
                </a:lnTo>
                <a:lnTo>
                  <a:pt x="33400" y="400050"/>
                </a:lnTo>
                <a:lnTo>
                  <a:pt x="66675" y="400050"/>
                </a:lnTo>
                <a:lnTo>
                  <a:pt x="66675" y="133350"/>
                </a:lnTo>
                <a:close/>
              </a:path>
              <a:path w="914400" h="533400">
                <a:moveTo>
                  <a:pt x="647700" y="0"/>
                </a:moveTo>
                <a:lnTo>
                  <a:pt x="647700" y="133350"/>
                </a:lnTo>
                <a:lnTo>
                  <a:pt x="83312" y="133350"/>
                </a:lnTo>
                <a:lnTo>
                  <a:pt x="83312" y="400050"/>
                </a:lnTo>
                <a:lnTo>
                  <a:pt x="647700" y="400050"/>
                </a:lnTo>
                <a:lnTo>
                  <a:pt x="647700" y="533400"/>
                </a:lnTo>
                <a:lnTo>
                  <a:pt x="914400" y="266700"/>
                </a:lnTo>
                <a:lnTo>
                  <a:pt x="647700" y="0"/>
                </a:lnTo>
                <a:close/>
              </a:path>
            </a:pathLst>
          </a:custGeom>
          <a:solidFill>
            <a:srgbClr val="FFFF00"/>
          </a:solidFill>
        </p:spPr>
        <p:txBody>
          <a:bodyPr wrap="square" lIns="0" tIns="0" rIns="0" bIns="0" rtlCol="0"/>
          <a:lstStyle/>
          <a:p>
            <a:endParaRPr/>
          </a:p>
        </p:txBody>
      </p:sp>
      <p:sp>
        <p:nvSpPr>
          <p:cNvPr id="24" name="object 24"/>
          <p:cNvSpPr/>
          <p:nvPr/>
        </p:nvSpPr>
        <p:spPr>
          <a:xfrm>
            <a:off x="5549900" y="882650"/>
            <a:ext cx="33655" cy="292100"/>
          </a:xfrm>
          <a:custGeom>
            <a:avLst/>
            <a:gdLst/>
            <a:ahLst/>
            <a:cxnLst/>
            <a:rect l="l" t="t" r="r" b="b"/>
            <a:pathLst>
              <a:path w="33654" h="292100">
                <a:moveTo>
                  <a:pt x="0" y="292100"/>
                </a:moveTo>
                <a:lnTo>
                  <a:pt x="33400" y="292100"/>
                </a:lnTo>
                <a:lnTo>
                  <a:pt x="33400" y="0"/>
                </a:lnTo>
                <a:lnTo>
                  <a:pt x="0" y="0"/>
                </a:lnTo>
                <a:lnTo>
                  <a:pt x="0" y="292100"/>
                </a:lnTo>
                <a:close/>
              </a:path>
            </a:pathLst>
          </a:custGeom>
          <a:solidFill>
            <a:srgbClr val="385D89"/>
          </a:solidFill>
        </p:spPr>
        <p:txBody>
          <a:bodyPr wrap="square" lIns="0" tIns="0" rIns="0" bIns="0" rtlCol="0"/>
          <a:lstStyle/>
          <a:p>
            <a:endParaRPr/>
          </a:p>
        </p:txBody>
      </p:sp>
      <p:sp>
        <p:nvSpPr>
          <p:cNvPr id="25" name="object 25"/>
          <p:cNvSpPr/>
          <p:nvPr/>
        </p:nvSpPr>
        <p:spPr>
          <a:xfrm>
            <a:off x="5583301" y="882650"/>
            <a:ext cx="59055" cy="292100"/>
          </a:xfrm>
          <a:custGeom>
            <a:avLst/>
            <a:gdLst/>
            <a:ahLst/>
            <a:cxnLst/>
            <a:rect l="l" t="t" r="r" b="b"/>
            <a:pathLst>
              <a:path w="59054" h="292100">
                <a:moveTo>
                  <a:pt x="0" y="292100"/>
                </a:moveTo>
                <a:lnTo>
                  <a:pt x="58674" y="292100"/>
                </a:lnTo>
                <a:lnTo>
                  <a:pt x="58674" y="0"/>
                </a:lnTo>
                <a:lnTo>
                  <a:pt x="0" y="0"/>
                </a:lnTo>
                <a:lnTo>
                  <a:pt x="0" y="292100"/>
                </a:lnTo>
                <a:close/>
              </a:path>
            </a:pathLst>
          </a:custGeom>
          <a:solidFill>
            <a:srgbClr val="385D89"/>
          </a:solidFill>
        </p:spPr>
        <p:txBody>
          <a:bodyPr wrap="square" lIns="0" tIns="0" rIns="0" bIns="0" rtlCol="0"/>
          <a:lstStyle/>
          <a:p>
            <a:endParaRPr/>
          </a:p>
        </p:txBody>
      </p:sp>
      <p:sp>
        <p:nvSpPr>
          <p:cNvPr id="26" name="object 26"/>
          <p:cNvSpPr/>
          <p:nvPr/>
        </p:nvSpPr>
        <p:spPr>
          <a:xfrm>
            <a:off x="5645911" y="762000"/>
            <a:ext cx="831215" cy="533400"/>
          </a:xfrm>
          <a:custGeom>
            <a:avLst/>
            <a:gdLst/>
            <a:ahLst/>
            <a:cxnLst/>
            <a:rect l="l" t="t" r="r" b="b"/>
            <a:pathLst>
              <a:path w="831214" h="533400">
                <a:moveTo>
                  <a:pt x="0" y="133350"/>
                </a:moveTo>
                <a:lnTo>
                  <a:pt x="564388" y="133350"/>
                </a:lnTo>
                <a:lnTo>
                  <a:pt x="564388" y="0"/>
                </a:lnTo>
                <a:lnTo>
                  <a:pt x="831088" y="266700"/>
                </a:lnTo>
                <a:lnTo>
                  <a:pt x="564388" y="533400"/>
                </a:lnTo>
                <a:lnTo>
                  <a:pt x="564388" y="400050"/>
                </a:lnTo>
                <a:lnTo>
                  <a:pt x="0" y="400050"/>
                </a:lnTo>
                <a:lnTo>
                  <a:pt x="0" y="133350"/>
                </a:lnTo>
                <a:close/>
              </a:path>
            </a:pathLst>
          </a:custGeom>
          <a:ln w="25400">
            <a:solidFill>
              <a:srgbClr val="385D89"/>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3124200"/>
            <a:ext cx="8229600" cy="2895600"/>
          </a:xfrm>
          <a:prstGeom prst="rect">
            <a:avLst/>
          </a:prstGeom>
          <a:solidFill>
            <a:srgbClr val="92D050"/>
          </a:solidFill>
        </p:spPr>
        <p:txBody>
          <a:bodyPr vert="horz" wrap="square" lIns="0" tIns="4445" rIns="0" bIns="0" rtlCol="0">
            <a:spAutoFit/>
          </a:bodyPr>
          <a:lstStyle/>
          <a:p>
            <a:pPr>
              <a:lnSpc>
                <a:spcPct val="100000"/>
              </a:lnSpc>
              <a:spcBef>
                <a:spcPts val="35"/>
              </a:spcBef>
            </a:pPr>
            <a:endParaRPr sz="5050">
              <a:latin typeface="Times New Roman"/>
              <a:cs typeface="Times New Roman"/>
            </a:endParaRPr>
          </a:p>
          <a:p>
            <a:pPr marL="1837055" marR="188595" indent="-1635760">
              <a:lnSpc>
                <a:spcPct val="100000"/>
              </a:lnSpc>
            </a:pPr>
            <a:r>
              <a:rPr sz="4400" spc="200" dirty="0">
                <a:solidFill>
                  <a:srgbClr val="FF0000"/>
                </a:solidFill>
                <a:latin typeface="Arial"/>
                <a:cs typeface="Arial"/>
              </a:rPr>
              <a:t>"</a:t>
            </a:r>
            <a:r>
              <a:rPr sz="4400" spc="-150" dirty="0">
                <a:solidFill>
                  <a:srgbClr val="FF0000"/>
                </a:solidFill>
                <a:latin typeface="Arial"/>
                <a:cs typeface="Arial"/>
              </a:rPr>
              <a:t>vibh</a:t>
            </a:r>
            <a:r>
              <a:rPr sz="4400" spc="-245" dirty="0">
                <a:solidFill>
                  <a:srgbClr val="FF0000"/>
                </a:solidFill>
                <a:latin typeface="Arial"/>
                <a:cs typeface="Arial"/>
              </a:rPr>
              <a:t>a</a:t>
            </a:r>
            <a:r>
              <a:rPr sz="4400" spc="-275" dirty="0">
                <a:solidFill>
                  <a:srgbClr val="FF0000"/>
                </a:solidFill>
                <a:latin typeface="Arial"/>
                <a:cs typeface="Arial"/>
              </a:rPr>
              <a:t>v</a:t>
            </a:r>
            <a:r>
              <a:rPr sz="4400" spc="-204" dirty="0">
                <a:solidFill>
                  <a:srgbClr val="FF0000"/>
                </a:solidFill>
                <a:latin typeface="Arial"/>
                <a:cs typeface="Arial"/>
              </a:rPr>
              <a:t>an</a:t>
            </a:r>
            <a:r>
              <a:rPr sz="4400" spc="-195" dirty="0">
                <a:solidFill>
                  <a:srgbClr val="FF0000"/>
                </a:solidFill>
                <a:latin typeface="Arial"/>
                <a:cs typeface="Arial"/>
              </a:rPr>
              <a:t>u</a:t>
            </a:r>
            <a:r>
              <a:rPr sz="4400" spc="-210" dirty="0">
                <a:solidFill>
                  <a:srgbClr val="FF0000"/>
                </a:solidFill>
                <a:latin typeface="Arial"/>
                <a:cs typeface="Arial"/>
              </a:rPr>
              <a:t>bh</a:t>
            </a:r>
            <a:r>
              <a:rPr sz="4400" spc="-260" dirty="0">
                <a:solidFill>
                  <a:srgbClr val="FF0000"/>
                </a:solidFill>
                <a:latin typeface="Arial"/>
                <a:cs typeface="Arial"/>
              </a:rPr>
              <a:t>a</a:t>
            </a:r>
            <a:r>
              <a:rPr sz="4400" spc="-275" dirty="0">
                <a:solidFill>
                  <a:srgbClr val="FF0000"/>
                </a:solidFill>
                <a:latin typeface="Arial"/>
                <a:cs typeface="Arial"/>
              </a:rPr>
              <a:t>v</a:t>
            </a:r>
            <a:r>
              <a:rPr sz="4400" spc="-409" dirty="0">
                <a:solidFill>
                  <a:srgbClr val="FF0000"/>
                </a:solidFill>
                <a:latin typeface="Arial"/>
                <a:cs typeface="Arial"/>
              </a:rPr>
              <a:t>a</a:t>
            </a:r>
            <a:r>
              <a:rPr sz="4400" spc="-204" dirty="0">
                <a:solidFill>
                  <a:srgbClr val="FF0000"/>
                </a:solidFill>
                <a:latin typeface="Arial"/>
                <a:cs typeface="Arial"/>
              </a:rPr>
              <a:t>v</a:t>
            </a:r>
            <a:r>
              <a:rPr sz="4400" spc="-285" dirty="0">
                <a:solidFill>
                  <a:srgbClr val="FF0000"/>
                </a:solidFill>
                <a:latin typeface="Arial"/>
                <a:cs typeface="Arial"/>
              </a:rPr>
              <a:t>y</a:t>
            </a:r>
            <a:r>
              <a:rPr sz="4400" spc="-204" dirty="0">
                <a:solidFill>
                  <a:srgbClr val="FF0000"/>
                </a:solidFill>
                <a:latin typeface="Arial"/>
                <a:cs typeface="Arial"/>
              </a:rPr>
              <a:t>ab</a:t>
            </a:r>
            <a:r>
              <a:rPr sz="4400" spc="-195" dirty="0">
                <a:solidFill>
                  <a:srgbClr val="FF0000"/>
                </a:solidFill>
                <a:latin typeface="Arial"/>
                <a:cs typeface="Arial"/>
              </a:rPr>
              <a:t>h</a:t>
            </a:r>
            <a:r>
              <a:rPr sz="4400" spc="-175" dirty="0">
                <a:solidFill>
                  <a:srgbClr val="FF0000"/>
                </a:solidFill>
                <a:latin typeface="Arial"/>
                <a:cs typeface="Arial"/>
              </a:rPr>
              <a:t>icharisa</a:t>
            </a:r>
            <a:r>
              <a:rPr sz="4400" spc="-300" dirty="0">
                <a:solidFill>
                  <a:srgbClr val="FF0000"/>
                </a:solidFill>
                <a:latin typeface="Arial"/>
                <a:cs typeface="Arial"/>
              </a:rPr>
              <a:t>n</a:t>
            </a:r>
            <a:r>
              <a:rPr sz="4400" spc="-265" dirty="0">
                <a:solidFill>
                  <a:srgbClr val="FF0000"/>
                </a:solidFill>
                <a:latin typeface="Arial"/>
                <a:cs typeface="Arial"/>
              </a:rPr>
              <a:t>y</a:t>
            </a:r>
            <a:r>
              <a:rPr sz="4400" spc="-85" dirty="0">
                <a:solidFill>
                  <a:srgbClr val="FF0000"/>
                </a:solidFill>
                <a:latin typeface="Arial"/>
                <a:cs typeface="Arial"/>
              </a:rPr>
              <a:t>o  </a:t>
            </a:r>
            <a:r>
              <a:rPr sz="4400" spc="-204" dirty="0">
                <a:solidFill>
                  <a:srgbClr val="FF0000"/>
                </a:solidFill>
                <a:latin typeface="Arial"/>
                <a:cs typeface="Arial"/>
              </a:rPr>
              <a:t>gatRASAnishpattih."</a:t>
            </a:r>
            <a:endParaRPr sz="4400">
              <a:latin typeface="Arial"/>
              <a:cs typeface="Arial"/>
            </a:endParaRPr>
          </a:p>
        </p:txBody>
      </p:sp>
      <p:sp>
        <p:nvSpPr>
          <p:cNvPr id="3" name="object 3"/>
          <p:cNvSpPr/>
          <p:nvPr/>
        </p:nvSpPr>
        <p:spPr>
          <a:xfrm>
            <a:off x="1752600" y="685800"/>
            <a:ext cx="6172200" cy="1371600"/>
          </a:xfrm>
          <a:custGeom>
            <a:avLst/>
            <a:gdLst/>
            <a:ahLst/>
            <a:cxnLst/>
            <a:rect l="l" t="t" r="r" b="b"/>
            <a:pathLst>
              <a:path w="6172200" h="1371600">
                <a:moveTo>
                  <a:pt x="5943600" y="0"/>
                </a:moveTo>
                <a:lnTo>
                  <a:pt x="228600" y="0"/>
                </a:lnTo>
                <a:lnTo>
                  <a:pt x="182533" y="4644"/>
                </a:lnTo>
                <a:lnTo>
                  <a:pt x="139624" y="17966"/>
                </a:lnTo>
                <a:lnTo>
                  <a:pt x="100793" y="39045"/>
                </a:lnTo>
                <a:lnTo>
                  <a:pt x="66960" y="66960"/>
                </a:lnTo>
                <a:lnTo>
                  <a:pt x="39045" y="100793"/>
                </a:lnTo>
                <a:lnTo>
                  <a:pt x="17966" y="139624"/>
                </a:lnTo>
                <a:lnTo>
                  <a:pt x="4644" y="182533"/>
                </a:lnTo>
                <a:lnTo>
                  <a:pt x="0" y="228600"/>
                </a:lnTo>
                <a:lnTo>
                  <a:pt x="0" y="1143000"/>
                </a:lnTo>
                <a:lnTo>
                  <a:pt x="4644" y="1189066"/>
                </a:lnTo>
                <a:lnTo>
                  <a:pt x="17966" y="1231975"/>
                </a:lnTo>
                <a:lnTo>
                  <a:pt x="39045" y="1270806"/>
                </a:lnTo>
                <a:lnTo>
                  <a:pt x="66960" y="1304639"/>
                </a:lnTo>
                <a:lnTo>
                  <a:pt x="100793" y="1332554"/>
                </a:lnTo>
                <a:lnTo>
                  <a:pt x="139624" y="1353633"/>
                </a:lnTo>
                <a:lnTo>
                  <a:pt x="182533" y="1366955"/>
                </a:lnTo>
                <a:lnTo>
                  <a:pt x="228600" y="1371600"/>
                </a:lnTo>
                <a:lnTo>
                  <a:pt x="5943600" y="1371600"/>
                </a:lnTo>
                <a:lnTo>
                  <a:pt x="5989666" y="1366955"/>
                </a:lnTo>
                <a:lnTo>
                  <a:pt x="6032575" y="1353633"/>
                </a:lnTo>
                <a:lnTo>
                  <a:pt x="6071406" y="1332554"/>
                </a:lnTo>
                <a:lnTo>
                  <a:pt x="6105239" y="1304639"/>
                </a:lnTo>
                <a:lnTo>
                  <a:pt x="6133154" y="1270806"/>
                </a:lnTo>
                <a:lnTo>
                  <a:pt x="6154233" y="1231975"/>
                </a:lnTo>
                <a:lnTo>
                  <a:pt x="6167555" y="1189066"/>
                </a:lnTo>
                <a:lnTo>
                  <a:pt x="6172200" y="1143000"/>
                </a:lnTo>
                <a:lnTo>
                  <a:pt x="6172200" y="228600"/>
                </a:lnTo>
                <a:lnTo>
                  <a:pt x="6167555" y="182533"/>
                </a:lnTo>
                <a:lnTo>
                  <a:pt x="6154233" y="139624"/>
                </a:lnTo>
                <a:lnTo>
                  <a:pt x="6133154" y="100793"/>
                </a:lnTo>
                <a:lnTo>
                  <a:pt x="6105239" y="66960"/>
                </a:lnTo>
                <a:lnTo>
                  <a:pt x="6071406" y="39045"/>
                </a:lnTo>
                <a:lnTo>
                  <a:pt x="6032575" y="17966"/>
                </a:lnTo>
                <a:lnTo>
                  <a:pt x="5989666" y="4644"/>
                </a:lnTo>
                <a:lnTo>
                  <a:pt x="5943600" y="0"/>
                </a:lnTo>
                <a:close/>
              </a:path>
            </a:pathLst>
          </a:custGeom>
          <a:solidFill>
            <a:srgbClr val="00AFEF"/>
          </a:solidFill>
        </p:spPr>
        <p:txBody>
          <a:bodyPr wrap="square" lIns="0" tIns="0" rIns="0" bIns="0" rtlCol="0"/>
          <a:lstStyle/>
          <a:p>
            <a:endParaRPr/>
          </a:p>
        </p:txBody>
      </p:sp>
      <p:sp>
        <p:nvSpPr>
          <p:cNvPr id="4" name="object 4"/>
          <p:cNvSpPr/>
          <p:nvPr/>
        </p:nvSpPr>
        <p:spPr>
          <a:xfrm>
            <a:off x="1752600" y="685800"/>
            <a:ext cx="6172200" cy="1371600"/>
          </a:xfrm>
          <a:custGeom>
            <a:avLst/>
            <a:gdLst/>
            <a:ahLst/>
            <a:cxnLst/>
            <a:rect l="l" t="t" r="r" b="b"/>
            <a:pathLst>
              <a:path w="6172200" h="1371600">
                <a:moveTo>
                  <a:pt x="0" y="228600"/>
                </a:moveTo>
                <a:lnTo>
                  <a:pt x="4644" y="182533"/>
                </a:lnTo>
                <a:lnTo>
                  <a:pt x="17966" y="139624"/>
                </a:lnTo>
                <a:lnTo>
                  <a:pt x="39045" y="100793"/>
                </a:lnTo>
                <a:lnTo>
                  <a:pt x="66960" y="66960"/>
                </a:lnTo>
                <a:lnTo>
                  <a:pt x="100793" y="39045"/>
                </a:lnTo>
                <a:lnTo>
                  <a:pt x="139624" y="17966"/>
                </a:lnTo>
                <a:lnTo>
                  <a:pt x="182533" y="4644"/>
                </a:lnTo>
                <a:lnTo>
                  <a:pt x="228600" y="0"/>
                </a:lnTo>
                <a:lnTo>
                  <a:pt x="5943600" y="0"/>
                </a:lnTo>
                <a:lnTo>
                  <a:pt x="5989666" y="4644"/>
                </a:lnTo>
                <a:lnTo>
                  <a:pt x="6032575" y="17966"/>
                </a:lnTo>
                <a:lnTo>
                  <a:pt x="6071406" y="39045"/>
                </a:lnTo>
                <a:lnTo>
                  <a:pt x="6105239" y="66960"/>
                </a:lnTo>
                <a:lnTo>
                  <a:pt x="6133154" y="100793"/>
                </a:lnTo>
                <a:lnTo>
                  <a:pt x="6154233" y="139624"/>
                </a:lnTo>
                <a:lnTo>
                  <a:pt x="6167555" y="182533"/>
                </a:lnTo>
                <a:lnTo>
                  <a:pt x="6172200" y="228600"/>
                </a:lnTo>
                <a:lnTo>
                  <a:pt x="6172200" y="1143000"/>
                </a:lnTo>
                <a:lnTo>
                  <a:pt x="6167555" y="1189066"/>
                </a:lnTo>
                <a:lnTo>
                  <a:pt x="6154233" y="1231975"/>
                </a:lnTo>
                <a:lnTo>
                  <a:pt x="6133154" y="1270806"/>
                </a:lnTo>
                <a:lnTo>
                  <a:pt x="6105239" y="1304639"/>
                </a:lnTo>
                <a:lnTo>
                  <a:pt x="6071406" y="1332554"/>
                </a:lnTo>
                <a:lnTo>
                  <a:pt x="6032575" y="1353633"/>
                </a:lnTo>
                <a:lnTo>
                  <a:pt x="5989666" y="1366955"/>
                </a:lnTo>
                <a:lnTo>
                  <a:pt x="5943600" y="1371600"/>
                </a:lnTo>
                <a:lnTo>
                  <a:pt x="228600" y="1371600"/>
                </a:lnTo>
                <a:lnTo>
                  <a:pt x="182533" y="1366955"/>
                </a:lnTo>
                <a:lnTo>
                  <a:pt x="139624" y="1353633"/>
                </a:lnTo>
                <a:lnTo>
                  <a:pt x="100793" y="1332554"/>
                </a:lnTo>
                <a:lnTo>
                  <a:pt x="66960" y="1304639"/>
                </a:lnTo>
                <a:lnTo>
                  <a:pt x="39045" y="1270806"/>
                </a:lnTo>
                <a:lnTo>
                  <a:pt x="17966" y="1231975"/>
                </a:lnTo>
                <a:lnTo>
                  <a:pt x="4644" y="1189066"/>
                </a:lnTo>
                <a:lnTo>
                  <a:pt x="0" y="1143000"/>
                </a:lnTo>
                <a:lnTo>
                  <a:pt x="0" y="228600"/>
                </a:lnTo>
                <a:close/>
              </a:path>
            </a:pathLst>
          </a:custGeom>
          <a:ln w="25400">
            <a:solidFill>
              <a:srgbClr val="385D89"/>
            </a:solidFill>
          </a:ln>
        </p:spPr>
        <p:txBody>
          <a:bodyPr wrap="square" lIns="0" tIns="0" rIns="0" bIns="0" rtlCol="0"/>
          <a:lstStyle/>
          <a:p>
            <a:endParaRPr/>
          </a:p>
        </p:txBody>
      </p:sp>
      <p:sp>
        <p:nvSpPr>
          <p:cNvPr id="5" name="object 5"/>
          <p:cNvSpPr txBox="1">
            <a:spLocks noGrp="1"/>
          </p:cNvSpPr>
          <p:nvPr>
            <p:ph type="ctrTitle"/>
          </p:nvPr>
        </p:nvSpPr>
        <p:spPr>
          <a:xfrm>
            <a:off x="2571115" y="853185"/>
            <a:ext cx="4001769" cy="689932"/>
          </a:xfrm>
          <a:prstGeom prst="rect">
            <a:avLst/>
          </a:prstGeom>
        </p:spPr>
        <p:txBody>
          <a:bodyPr vert="horz" wrap="square" lIns="0" tIns="12700" rIns="0" bIns="0" rtlCol="0">
            <a:spAutoFit/>
          </a:bodyPr>
          <a:lstStyle/>
          <a:p>
            <a:pPr marL="546100">
              <a:lnSpc>
                <a:spcPct val="100000"/>
              </a:lnSpc>
              <a:spcBef>
                <a:spcPts val="100"/>
              </a:spcBef>
            </a:pPr>
            <a:r>
              <a:rPr sz="4400" dirty="0"/>
              <a:t>RAS SUTRA</a:t>
            </a:r>
          </a:p>
        </p:txBody>
      </p:sp>
      <p:sp>
        <p:nvSpPr>
          <p:cNvPr id="6" name="object 6"/>
          <p:cNvSpPr/>
          <p:nvPr/>
        </p:nvSpPr>
        <p:spPr>
          <a:xfrm>
            <a:off x="4419600" y="2286000"/>
            <a:ext cx="685800" cy="685800"/>
          </a:xfrm>
          <a:custGeom>
            <a:avLst/>
            <a:gdLst/>
            <a:ahLst/>
            <a:cxnLst/>
            <a:rect l="l" t="t" r="r" b="b"/>
            <a:pathLst>
              <a:path w="685800" h="685800">
                <a:moveTo>
                  <a:pt x="685800" y="342900"/>
                </a:moveTo>
                <a:lnTo>
                  <a:pt x="0" y="342900"/>
                </a:lnTo>
                <a:lnTo>
                  <a:pt x="342900" y="685800"/>
                </a:lnTo>
                <a:lnTo>
                  <a:pt x="685800" y="342900"/>
                </a:lnTo>
                <a:close/>
              </a:path>
              <a:path w="685800" h="685800">
                <a:moveTo>
                  <a:pt x="514350" y="0"/>
                </a:moveTo>
                <a:lnTo>
                  <a:pt x="171450" y="0"/>
                </a:lnTo>
                <a:lnTo>
                  <a:pt x="171450" y="342900"/>
                </a:lnTo>
                <a:lnTo>
                  <a:pt x="514350" y="342900"/>
                </a:lnTo>
                <a:lnTo>
                  <a:pt x="514350" y="0"/>
                </a:lnTo>
                <a:close/>
              </a:path>
            </a:pathLst>
          </a:custGeom>
          <a:solidFill>
            <a:srgbClr val="E36C09"/>
          </a:solidFill>
        </p:spPr>
        <p:txBody>
          <a:bodyPr wrap="square" lIns="0" tIns="0" rIns="0" bIns="0" rtlCol="0"/>
          <a:lstStyle/>
          <a:p>
            <a:endParaRPr/>
          </a:p>
        </p:txBody>
      </p:sp>
      <p:sp>
        <p:nvSpPr>
          <p:cNvPr id="7" name="object 7"/>
          <p:cNvSpPr/>
          <p:nvPr/>
        </p:nvSpPr>
        <p:spPr>
          <a:xfrm>
            <a:off x="4419600" y="2286000"/>
            <a:ext cx="685800" cy="685800"/>
          </a:xfrm>
          <a:custGeom>
            <a:avLst/>
            <a:gdLst/>
            <a:ahLst/>
            <a:cxnLst/>
            <a:rect l="l" t="t" r="r" b="b"/>
            <a:pathLst>
              <a:path w="685800" h="685800">
                <a:moveTo>
                  <a:pt x="0" y="342900"/>
                </a:moveTo>
                <a:lnTo>
                  <a:pt x="171450" y="342900"/>
                </a:lnTo>
                <a:lnTo>
                  <a:pt x="171450" y="0"/>
                </a:lnTo>
                <a:lnTo>
                  <a:pt x="514350" y="0"/>
                </a:lnTo>
                <a:lnTo>
                  <a:pt x="514350" y="342900"/>
                </a:lnTo>
                <a:lnTo>
                  <a:pt x="685800" y="342900"/>
                </a:lnTo>
                <a:lnTo>
                  <a:pt x="342900" y="685800"/>
                </a:lnTo>
                <a:lnTo>
                  <a:pt x="0" y="342900"/>
                </a:lnTo>
                <a:close/>
              </a:path>
            </a:pathLst>
          </a:custGeom>
          <a:ln w="25400">
            <a:solidFill>
              <a:srgbClr val="385D89"/>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54100" y="901700"/>
            <a:ext cx="5359400" cy="497841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267583" y="3237103"/>
            <a:ext cx="1007744" cy="391160"/>
          </a:xfrm>
          <a:prstGeom prst="rect">
            <a:avLst/>
          </a:prstGeom>
        </p:spPr>
        <p:txBody>
          <a:bodyPr vert="horz" wrap="square" lIns="0" tIns="12700" rIns="0" bIns="0" rtlCol="0">
            <a:spAutoFit/>
          </a:bodyPr>
          <a:lstStyle/>
          <a:p>
            <a:pPr marL="12700">
              <a:lnSpc>
                <a:spcPct val="100000"/>
              </a:lnSpc>
              <a:spcBef>
                <a:spcPts val="100"/>
              </a:spcBef>
            </a:pPr>
            <a:r>
              <a:rPr sz="2400" spc="-140" dirty="0">
                <a:latin typeface="Arial"/>
                <a:cs typeface="Arial"/>
              </a:rPr>
              <a:t>Vibhava</a:t>
            </a:r>
            <a:endParaRPr sz="2400">
              <a:latin typeface="Arial"/>
              <a:cs typeface="Arial"/>
            </a:endParaRPr>
          </a:p>
        </p:txBody>
      </p:sp>
      <p:sp>
        <p:nvSpPr>
          <p:cNvPr id="4" name="object 4"/>
          <p:cNvSpPr/>
          <p:nvPr/>
        </p:nvSpPr>
        <p:spPr>
          <a:xfrm>
            <a:off x="5029200" y="3048000"/>
            <a:ext cx="2057400" cy="274320"/>
          </a:xfrm>
          <a:custGeom>
            <a:avLst/>
            <a:gdLst/>
            <a:ahLst/>
            <a:cxnLst/>
            <a:rect l="l" t="t" r="r" b="b"/>
            <a:pathLst>
              <a:path w="2057400" h="274320">
                <a:moveTo>
                  <a:pt x="1920240" y="0"/>
                </a:moveTo>
                <a:lnTo>
                  <a:pt x="1920240" y="68579"/>
                </a:lnTo>
                <a:lnTo>
                  <a:pt x="0" y="68579"/>
                </a:lnTo>
                <a:lnTo>
                  <a:pt x="0" y="205739"/>
                </a:lnTo>
                <a:lnTo>
                  <a:pt x="1920240" y="205739"/>
                </a:lnTo>
                <a:lnTo>
                  <a:pt x="1920240" y="274320"/>
                </a:lnTo>
                <a:lnTo>
                  <a:pt x="2057400" y="137160"/>
                </a:lnTo>
                <a:lnTo>
                  <a:pt x="1920240" y="0"/>
                </a:lnTo>
                <a:close/>
              </a:path>
            </a:pathLst>
          </a:custGeom>
          <a:solidFill>
            <a:srgbClr val="938953"/>
          </a:solidFill>
        </p:spPr>
        <p:txBody>
          <a:bodyPr wrap="square" lIns="0" tIns="0" rIns="0" bIns="0" rtlCol="0"/>
          <a:lstStyle/>
          <a:p>
            <a:endParaRPr/>
          </a:p>
        </p:txBody>
      </p:sp>
      <p:sp>
        <p:nvSpPr>
          <p:cNvPr id="5" name="object 5"/>
          <p:cNvSpPr/>
          <p:nvPr/>
        </p:nvSpPr>
        <p:spPr>
          <a:xfrm>
            <a:off x="5029200" y="3048000"/>
            <a:ext cx="2057400" cy="274320"/>
          </a:xfrm>
          <a:custGeom>
            <a:avLst/>
            <a:gdLst/>
            <a:ahLst/>
            <a:cxnLst/>
            <a:rect l="l" t="t" r="r" b="b"/>
            <a:pathLst>
              <a:path w="2057400" h="274320">
                <a:moveTo>
                  <a:pt x="0" y="68579"/>
                </a:moveTo>
                <a:lnTo>
                  <a:pt x="1920240" y="68579"/>
                </a:lnTo>
                <a:lnTo>
                  <a:pt x="1920240" y="0"/>
                </a:lnTo>
                <a:lnTo>
                  <a:pt x="2057400" y="137160"/>
                </a:lnTo>
                <a:lnTo>
                  <a:pt x="1920240" y="274320"/>
                </a:lnTo>
                <a:lnTo>
                  <a:pt x="1920240" y="205739"/>
                </a:lnTo>
                <a:lnTo>
                  <a:pt x="0" y="205739"/>
                </a:lnTo>
                <a:lnTo>
                  <a:pt x="0" y="68579"/>
                </a:lnTo>
                <a:close/>
              </a:path>
            </a:pathLst>
          </a:custGeom>
          <a:ln w="25400">
            <a:solidFill>
              <a:srgbClr val="385D89"/>
            </a:solidFill>
          </a:ln>
        </p:spPr>
        <p:txBody>
          <a:bodyPr wrap="square" lIns="0" tIns="0" rIns="0" bIns="0" rtlCol="0"/>
          <a:lstStyle/>
          <a:p>
            <a:endParaRPr/>
          </a:p>
        </p:txBody>
      </p:sp>
      <p:sp>
        <p:nvSpPr>
          <p:cNvPr id="6" name="object 6"/>
          <p:cNvSpPr txBox="1"/>
          <p:nvPr/>
        </p:nvSpPr>
        <p:spPr>
          <a:xfrm>
            <a:off x="7086600" y="2895600"/>
            <a:ext cx="1676400" cy="990600"/>
          </a:xfrm>
          <a:prstGeom prst="rect">
            <a:avLst/>
          </a:prstGeom>
          <a:solidFill>
            <a:srgbClr val="938953"/>
          </a:solidFill>
          <a:ln w="25400">
            <a:solidFill>
              <a:srgbClr val="385D89"/>
            </a:solidFill>
          </a:ln>
        </p:spPr>
        <p:txBody>
          <a:bodyPr vert="horz" wrap="square" lIns="0" tIns="69215" rIns="0" bIns="0" rtlCol="0">
            <a:spAutoFit/>
          </a:bodyPr>
          <a:lstStyle/>
          <a:p>
            <a:pPr marL="132715" marR="125730" algn="ctr">
              <a:lnSpc>
                <a:spcPct val="100000"/>
              </a:lnSpc>
              <a:spcBef>
                <a:spcPts val="545"/>
              </a:spcBef>
            </a:pPr>
            <a:r>
              <a:rPr sz="1800" spc="-50" dirty="0">
                <a:latin typeface="Arial"/>
                <a:cs typeface="Arial"/>
              </a:rPr>
              <a:t>combination</a:t>
            </a:r>
            <a:r>
              <a:rPr sz="1800" spc="-175" dirty="0">
                <a:latin typeface="Arial"/>
                <a:cs typeface="Arial"/>
              </a:rPr>
              <a:t> </a:t>
            </a:r>
            <a:r>
              <a:rPr sz="1800" spc="-10" dirty="0">
                <a:latin typeface="Arial"/>
                <a:cs typeface="Arial"/>
              </a:rPr>
              <a:t>of  </a:t>
            </a:r>
            <a:r>
              <a:rPr sz="1800" spc="-20" dirty="0">
                <a:latin typeface="Arial"/>
                <a:cs typeface="Arial"/>
              </a:rPr>
              <a:t>the     </a:t>
            </a:r>
            <a:r>
              <a:rPr sz="1800" spc="-50" dirty="0">
                <a:latin typeface="Arial"/>
                <a:cs typeface="Arial"/>
              </a:rPr>
              <a:t>determinants</a:t>
            </a:r>
            <a:endParaRPr sz="1800">
              <a:latin typeface="Arial"/>
              <a:cs typeface="Arial"/>
            </a:endParaRPr>
          </a:p>
        </p:txBody>
      </p:sp>
      <p:sp>
        <p:nvSpPr>
          <p:cNvPr id="7" name="object 7"/>
          <p:cNvSpPr/>
          <p:nvPr/>
        </p:nvSpPr>
        <p:spPr>
          <a:xfrm>
            <a:off x="5334000" y="4419600"/>
            <a:ext cx="1371600" cy="304800"/>
          </a:xfrm>
          <a:custGeom>
            <a:avLst/>
            <a:gdLst/>
            <a:ahLst/>
            <a:cxnLst/>
            <a:rect l="l" t="t" r="r" b="b"/>
            <a:pathLst>
              <a:path w="1371600" h="304800">
                <a:moveTo>
                  <a:pt x="1219200" y="0"/>
                </a:moveTo>
                <a:lnTo>
                  <a:pt x="1219200" y="76200"/>
                </a:lnTo>
                <a:lnTo>
                  <a:pt x="0" y="76200"/>
                </a:lnTo>
                <a:lnTo>
                  <a:pt x="0" y="228600"/>
                </a:lnTo>
                <a:lnTo>
                  <a:pt x="1219200" y="228600"/>
                </a:lnTo>
                <a:lnTo>
                  <a:pt x="1219200" y="304800"/>
                </a:lnTo>
                <a:lnTo>
                  <a:pt x="1371600" y="152400"/>
                </a:lnTo>
                <a:lnTo>
                  <a:pt x="1219200" y="0"/>
                </a:lnTo>
                <a:close/>
              </a:path>
            </a:pathLst>
          </a:custGeom>
          <a:solidFill>
            <a:srgbClr val="938953"/>
          </a:solidFill>
        </p:spPr>
        <p:txBody>
          <a:bodyPr wrap="square" lIns="0" tIns="0" rIns="0" bIns="0" rtlCol="0"/>
          <a:lstStyle/>
          <a:p>
            <a:endParaRPr/>
          </a:p>
        </p:txBody>
      </p:sp>
      <p:sp>
        <p:nvSpPr>
          <p:cNvPr id="8" name="object 8"/>
          <p:cNvSpPr/>
          <p:nvPr/>
        </p:nvSpPr>
        <p:spPr>
          <a:xfrm>
            <a:off x="5334000" y="4419600"/>
            <a:ext cx="1371600" cy="304800"/>
          </a:xfrm>
          <a:custGeom>
            <a:avLst/>
            <a:gdLst/>
            <a:ahLst/>
            <a:cxnLst/>
            <a:rect l="l" t="t" r="r" b="b"/>
            <a:pathLst>
              <a:path w="1371600" h="304800">
                <a:moveTo>
                  <a:pt x="0" y="76200"/>
                </a:moveTo>
                <a:lnTo>
                  <a:pt x="1219200" y="76200"/>
                </a:lnTo>
                <a:lnTo>
                  <a:pt x="1219200" y="0"/>
                </a:lnTo>
                <a:lnTo>
                  <a:pt x="1371600" y="152400"/>
                </a:lnTo>
                <a:lnTo>
                  <a:pt x="1219200" y="304800"/>
                </a:lnTo>
                <a:lnTo>
                  <a:pt x="1219200" y="228600"/>
                </a:lnTo>
                <a:lnTo>
                  <a:pt x="0" y="228600"/>
                </a:lnTo>
                <a:lnTo>
                  <a:pt x="0" y="76200"/>
                </a:lnTo>
                <a:close/>
              </a:path>
            </a:pathLst>
          </a:custGeom>
          <a:ln w="25400">
            <a:solidFill>
              <a:srgbClr val="385D89"/>
            </a:solidFill>
          </a:ln>
        </p:spPr>
        <p:txBody>
          <a:bodyPr wrap="square" lIns="0" tIns="0" rIns="0" bIns="0" rtlCol="0"/>
          <a:lstStyle/>
          <a:p>
            <a:endParaRPr/>
          </a:p>
        </p:txBody>
      </p:sp>
      <p:sp>
        <p:nvSpPr>
          <p:cNvPr id="9" name="object 9"/>
          <p:cNvSpPr txBox="1"/>
          <p:nvPr/>
        </p:nvSpPr>
        <p:spPr>
          <a:xfrm>
            <a:off x="6858000" y="4343400"/>
            <a:ext cx="1905000" cy="914400"/>
          </a:xfrm>
          <a:prstGeom prst="rect">
            <a:avLst/>
          </a:prstGeom>
          <a:solidFill>
            <a:srgbClr val="D99593"/>
          </a:solidFill>
          <a:ln w="25400">
            <a:solidFill>
              <a:srgbClr val="385D89"/>
            </a:solidFill>
          </a:ln>
        </p:spPr>
        <p:txBody>
          <a:bodyPr vert="horz" wrap="square" lIns="0" tIns="5715" rIns="0" bIns="0" rtlCol="0">
            <a:spAutoFit/>
          </a:bodyPr>
          <a:lstStyle/>
          <a:p>
            <a:pPr>
              <a:lnSpc>
                <a:spcPct val="100000"/>
              </a:lnSpc>
              <a:spcBef>
                <a:spcPts val="45"/>
              </a:spcBef>
            </a:pPr>
            <a:endParaRPr sz="2050">
              <a:latin typeface="Times New Roman"/>
              <a:cs typeface="Times New Roman"/>
            </a:endParaRPr>
          </a:p>
          <a:p>
            <a:pPr marL="362585">
              <a:lnSpc>
                <a:spcPct val="100000"/>
              </a:lnSpc>
              <a:spcBef>
                <a:spcPts val="5"/>
              </a:spcBef>
            </a:pPr>
            <a:r>
              <a:rPr sz="1800" spc="-90" dirty="0">
                <a:latin typeface="Arial"/>
                <a:cs typeface="Arial"/>
              </a:rPr>
              <a:t>consequents</a:t>
            </a:r>
            <a:endParaRPr sz="1800">
              <a:latin typeface="Arial"/>
              <a:cs typeface="Arial"/>
            </a:endParaRPr>
          </a:p>
        </p:txBody>
      </p:sp>
      <p:sp>
        <p:nvSpPr>
          <p:cNvPr id="10" name="object 10"/>
          <p:cNvSpPr/>
          <p:nvPr/>
        </p:nvSpPr>
        <p:spPr>
          <a:xfrm>
            <a:off x="4800600" y="5562600"/>
            <a:ext cx="1752600" cy="381000"/>
          </a:xfrm>
          <a:custGeom>
            <a:avLst/>
            <a:gdLst/>
            <a:ahLst/>
            <a:cxnLst/>
            <a:rect l="l" t="t" r="r" b="b"/>
            <a:pathLst>
              <a:path w="1752600" h="381000">
                <a:moveTo>
                  <a:pt x="1562100" y="0"/>
                </a:moveTo>
                <a:lnTo>
                  <a:pt x="1562100" y="95250"/>
                </a:lnTo>
                <a:lnTo>
                  <a:pt x="0" y="95250"/>
                </a:lnTo>
                <a:lnTo>
                  <a:pt x="0" y="285750"/>
                </a:lnTo>
                <a:lnTo>
                  <a:pt x="1562100" y="285750"/>
                </a:lnTo>
                <a:lnTo>
                  <a:pt x="1562100" y="381000"/>
                </a:lnTo>
                <a:lnTo>
                  <a:pt x="1752600" y="190500"/>
                </a:lnTo>
                <a:lnTo>
                  <a:pt x="1562100" y="0"/>
                </a:lnTo>
                <a:close/>
              </a:path>
            </a:pathLst>
          </a:custGeom>
          <a:solidFill>
            <a:srgbClr val="938953"/>
          </a:solidFill>
        </p:spPr>
        <p:txBody>
          <a:bodyPr wrap="square" lIns="0" tIns="0" rIns="0" bIns="0" rtlCol="0"/>
          <a:lstStyle/>
          <a:p>
            <a:endParaRPr/>
          </a:p>
        </p:txBody>
      </p:sp>
      <p:sp>
        <p:nvSpPr>
          <p:cNvPr id="11" name="object 11"/>
          <p:cNvSpPr/>
          <p:nvPr/>
        </p:nvSpPr>
        <p:spPr>
          <a:xfrm>
            <a:off x="4800600" y="5562600"/>
            <a:ext cx="1752600" cy="381000"/>
          </a:xfrm>
          <a:custGeom>
            <a:avLst/>
            <a:gdLst/>
            <a:ahLst/>
            <a:cxnLst/>
            <a:rect l="l" t="t" r="r" b="b"/>
            <a:pathLst>
              <a:path w="1752600" h="381000">
                <a:moveTo>
                  <a:pt x="0" y="95250"/>
                </a:moveTo>
                <a:lnTo>
                  <a:pt x="1562100" y="95250"/>
                </a:lnTo>
                <a:lnTo>
                  <a:pt x="1562100" y="0"/>
                </a:lnTo>
                <a:lnTo>
                  <a:pt x="1752600" y="190500"/>
                </a:lnTo>
                <a:lnTo>
                  <a:pt x="1562100" y="381000"/>
                </a:lnTo>
                <a:lnTo>
                  <a:pt x="1562100" y="285750"/>
                </a:lnTo>
                <a:lnTo>
                  <a:pt x="0" y="285750"/>
                </a:lnTo>
                <a:lnTo>
                  <a:pt x="0" y="95250"/>
                </a:lnTo>
                <a:close/>
              </a:path>
            </a:pathLst>
          </a:custGeom>
          <a:ln w="25400">
            <a:solidFill>
              <a:srgbClr val="385D89"/>
            </a:solidFill>
          </a:ln>
        </p:spPr>
        <p:txBody>
          <a:bodyPr wrap="square" lIns="0" tIns="0" rIns="0" bIns="0" rtlCol="0"/>
          <a:lstStyle/>
          <a:p>
            <a:endParaRPr/>
          </a:p>
        </p:txBody>
      </p:sp>
      <p:sp>
        <p:nvSpPr>
          <p:cNvPr id="12" name="object 12"/>
          <p:cNvSpPr txBox="1"/>
          <p:nvPr/>
        </p:nvSpPr>
        <p:spPr>
          <a:xfrm>
            <a:off x="6629400" y="5562600"/>
            <a:ext cx="2514600" cy="990600"/>
          </a:xfrm>
          <a:prstGeom prst="rect">
            <a:avLst/>
          </a:prstGeom>
          <a:solidFill>
            <a:srgbClr val="943735"/>
          </a:solidFill>
          <a:ln w="25400">
            <a:solidFill>
              <a:srgbClr val="385D89"/>
            </a:solidFill>
          </a:ln>
        </p:spPr>
        <p:txBody>
          <a:bodyPr vert="horz" wrap="square" lIns="0" tIns="1905" rIns="0" bIns="0" rtlCol="0">
            <a:spAutoFit/>
          </a:bodyPr>
          <a:lstStyle/>
          <a:p>
            <a:pPr>
              <a:lnSpc>
                <a:spcPct val="100000"/>
              </a:lnSpc>
              <a:spcBef>
                <a:spcPts val="15"/>
              </a:spcBef>
            </a:pPr>
            <a:endParaRPr sz="1400">
              <a:latin typeface="Times New Roman"/>
              <a:cs typeface="Times New Roman"/>
            </a:endParaRPr>
          </a:p>
          <a:p>
            <a:pPr marL="440690" marR="374650" indent="-56515">
              <a:lnSpc>
                <a:spcPct val="100000"/>
              </a:lnSpc>
              <a:spcBef>
                <a:spcPts val="5"/>
              </a:spcBef>
            </a:pPr>
            <a:r>
              <a:rPr sz="1800" spc="-35" dirty="0">
                <a:latin typeface="Arial"/>
                <a:cs typeface="Arial"/>
              </a:rPr>
              <a:t>transitory </a:t>
            </a:r>
            <a:r>
              <a:rPr sz="1800" spc="-90" dirty="0">
                <a:latin typeface="Arial"/>
                <a:cs typeface="Arial"/>
              </a:rPr>
              <a:t>states</a:t>
            </a:r>
            <a:r>
              <a:rPr sz="1800" spc="-215" dirty="0">
                <a:latin typeface="Arial"/>
                <a:cs typeface="Arial"/>
              </a:rPr>
              <a:t> </a:t>
            </a:r>
            <a:r>
              <a:rPr sz="1800" spc="-20" dirty="0">
                <a:latin typeface="Arial"/>
                <a:cs typeface="Arial"/>
              </a:rPr>
              <a:t>or  </a:t>
            </a:r>
            <a:r>
              <a:rPr sz="1800" spc="-40" dirty="0">
                <a:latin typeface="Arial"/>
                <a:cs typeface="Arial"/>
              </a:rPr>
              <a:t>fleeting</a:t>
            </a:r>
            <a:r>
              <a:rPr sz="1800" spc="-120" dirty="0">
                <a:latin typeface="Arial"/>
                <a:cs typeface="Arial"/>
              </a:rPr>
              <a:t> </a:t>
            </a:r>
            <a:r>
              <a:rPr sz="1800" spc="-55" dirty="0">
                <a:latin typeface="Arial"/>
                <a:cs typeface="Arial"/>
              </a:rPr>
              <a:t>emotions</a:t>
            </a:r>
            <a:endParaRPr sz="1800">
              <a:latin typeface="Arial"/>
              <a:cs typeface="Arial"/>
            </a:endParaRPr>
          </a:p>
        </p:txBody>
      </p:sp>
      <p:sp>
        <p:nvSpPr>
          <p:cNvPr id="13" name="object 13"/>
          <p:cNvSpPr txBox="1">
            <a:spLocks noGrp="1"/>
          </p:cNvSpPr>
          <p:nvPr>
            <p:ph type="title"/>
          </p:nvPr>
        </p:nvSpPr>
        <p:spPr>
          <a:xfrm>
            <a:off x="838200" y="152400"/>
            <a:ext cx="6172200" cy="685800"/>
          </a:xfrm>
          <a:prstGeom prst="rect">
            <a:avLst/>
          </a:prstGeom>
          <a:solidFill>
            <a:srgbClr val="FFFF00"/>
          </a:solidFill>
          <a:ln w="25400">
            <a:solidFill>
              <a:srgbClr val="385D89"/>
            </a:solidFill>
          </a:ln>
        </p:spPr>
        <p:txBody>
          <a:bodyPr vert="horz" wrap="square" lIns="0" tIns="106045" rIns="0" bIns="0" rtlCol="0">
            <a:spAutoFit/>
          </a:bodyPr>
          <a:lstStyle/>
          <a:p>
            <a:pPr marL="923925">
              <a:lnSpc>
                <a:spcPct val="100000"/>
              </a:lnSpc>
              <a:spcBef>
                <a:spcPts val="835"/>
              </a:spcBef>
              <a:tabLst>
                <a:tab pos="1921510" algn="l"/>
                <a:tab pos="3028315" algn="l"/>
                <a:tab pos="3489325" algn="l"/>
              </a:tabLst>
            </a:pPr>
            <a:r>
              <a:rPr sz="2800" u="heavy" spc="-215" dirty="0">
                <a:solidFill>
                  <a:srgbClr val="FF0000"/>
                </a:solidFill>
                <a:uFill>
                  <a:solidFill>
                    <a:srgbClr val="FF0000"/>
                  </a:solidFill>
                </a:uFill>
              </a:rPr>
              <a:t>Three	</a:t>
            </a:r>
            <a:r>
              <a:rPr sz="2800" u="heavy" spc="-245" dirty="0">
                <a:solidFill>
                  <a:srgbClr val="FF0000"/>
                </a:solidFill>
                <a:uFill>
                  <a:solidFill>
                    <a:srgbClr val="FF0000"/>
                  </a:solidFill>
                </a:uFill>
              </a:rPr>
              <a:t>stages	</a:t>
            </a:r>
            <a:r>
              <a:rPr sz="2800" u="heavy" spc="-145" dirty="0">
                <a:solidFill>
                  <a:srgbClr val="FF0000"/>
                </a:solidFill>
                <a:uFill>
                  <a:solidFill>
                    <a:srgbClr val="FF0000"/>
                  </a:solidFill>
                </a:uFill>
              </a:rPr>
              <a:t>of	</a:t>
            </a:r>
            <a:r>
              <a:rPr sz="2800" u="heavy" spc="-420" dirty="0">
                <a:solidFill>
                  <a:srgbClr val="FF0000"/>
                </a:solidFill>
                <a:uFill>
                  <a:solidFill>
                    <a:srgbClr val="FF0000"/>
                  </a:solidFill>
                </a:uFill>
              </a:rPr>
              <a:t>NATYARASA</a:t>
            </a:r>
            <a:endParaRPr sz="2800"/>
          </a:p>
        </p:txBody>
      </p:sp>
      <p:sp>
        <p:nvSpPr>
          <p:cNvPr id="14" name="object 14"/>
          <p:cNvSpPr txBox="1"/>
          <p:nvPr/>
        </p:nvSpPr>
        <p:spPr>
          <a:xfrm>
            <a:off x="3375786" y="4589145"/>
            <a:ext cx="1059815" cy="330835"/>
          </a:xfrm>
          <a:prstGeom prst="rect">
            <a:avLst/>
          </a:prstGeom>
        </p:spPr>
        <p:txBody>
          <a:bodyPr vert="horz" wrap="square" lIns="0" tIns="12700" rIns="0" bIns="0" rtlCol="0">
            <a:spAutoFit/>
          </a:bodyPr>
          <a:lstStyle/>
          <a:p>
            <a:pPr marL="12700">
              <a:lnSpc>
                <a:spcPct val="100000"/>
              </a:lnSpc>
              <a:spcBef>
                <a:spcPts val="100"/>
              </a:spcBef>
            </a:pPr>
            <a:r>
              <a:rPr sz="2000" spc="-130" dirty="0">
                <a:latin typeface="Arial"/>
                <a:cs typeface="Arial"/>
              </a:rPr>
              <a:t>A</a:t>
            </a:r>
            <a:r>
              <a:rPr sz="2000" spc="-105" dirty="0">
                <a:latin typeface="Arial"/>
                <a:cs typeface="Arial"/>
              </a:rPr>
              <a:t>n</a:t>
            </a:r>
            <a:r>
              <a:rPr sz="2000" spc="-65" dirty="0">
                <a:latin typeface="Arial"/>
                <a:cs typeface="Arial"/>
              </a:rPr>
              <a:t>u</a:t>
            </a:r>
            <a:r>
              <a:rPr sz="2000" spc="-55" dirty="0">
                <a:latin typeface="Arial"/>
                <a:cs typeface="Arial"/>
              </a:rPr>
              <a:t>b</a:t>
            </a:r>
            <a:r>
              <a:rPr sz="2000" spc="-114" dirty="0">
                <a:latin typeface="Arial"/>
                <a:cs typeface="Arial"/>
              </a:rPr>
              <a:t>h</a:t>
            </a:r>
            <a:r>
              <a:rPr sz="2000" spc="-145" dirty="0">
                <a:latin typeface="Arial"/>
                <a:cs typeface="Arial"/>
              </a:rPr>
              <a:t>a</a:t>
            </a:r>
            <a:r>
              <a:rPr sz="2000" spc="-125" dirty="0">
                <a:latin typeface="Arial"/>
                <a:cs typeface="Arial"/>
              </a:rPr>
              <a:t>v</a:t>
            </a:r>
            <a:r>
              <a:rPr sz="2000" spc="-155" dirty="0">
                <a:latin typeface="Arial"/>
                <a:cs typeface="Arial"/>
              </a:rPr>
              <a:t>a</a:t>
            </a:r>
            <a:endParaRPr sz="2000">
              <a:latin typeface="Arial"/>
              <a:cs typeface="Arial"/>
            </a:endParaRPr>
          </a:p>
        </p:txBody>
      </p:sp>
      <p:sp>
        <p:nvSpPr>
          <p:cNvPr id="15" name="object 15"/>
          <p:cNvSpPr txBox="1"/>
          <p:nvPr/>
        </p:nvSpPr>
        <p:spPr>
          <a:xfrm>
            <a:off x="2984119" y="5198821"/>
            <a:ext cx="1854835" cy="331470"/>
          </a:xfrm>
          <a:prstGeom prst="rect">
            <a:avLst/>
          </a:prstGeom>
        </p:spPr>
        <p:txBody>
          <a:bodyPr vert="horz" wrap="square" lIns="0" tIns="13335" rIns="0" bIns="0" rtlCol="0">
            <a:spAutoFit/>
          </a:bodyPr>
          <a:lstStyle/>
          <a:p>
            <a:pPr marL="12700">
              <a:lnSpc>
                <a:spcPct val="100000"/>
              </a:lnSpc>
              <a:spcBef>
                <a:spcPts val="105"/>
              </a:spcBef>
            </a:pPr>
            <a:r>
              <a:rPr sz="2000" spc="-235" dirty="0">
                <a:latin typeface="Arial"/>
                <a:cs typeface="Arial"/>
              </a:rPr>
              <a:t>V</a:t>
            </a:r>
            <a:r>
              <a:rPr sz="2000" spc="-130" dirty="0">
                <a:latin typeface="Arial"/>
                <a:cs typeface="Arial"/>
              </a:rPr>
              <a:t>y</a:t>
            </a:r>
            <a:r>
              <a:rPr sz="2000" spc="-70" dirty="0">
                <a:latin typeface="Arial"/>
                <a:cs typeface="Arial"/>
              </a:rPr>
              <a:t>abhichar</a:t>
            </a:r>
            <a:r>
              <a:rPr sz="2000" spc="-45" dirty="0">
                <a:latin typeface="Arial"/>
                <a:cs typeface="Arial"/>
              </a:rPr>
              <a:t>i</a:t>
            </a:r>
            <a:r>
              <a:rPr sz="2000" spc="-95" dirty="0">
                <a:latin typeface="Arial"/>
                <a:cs typeface="Arial"/>
              </a:rPr>
              <a:t>bh</a:t>
            </a:r>
            <a:r>
              <a:rPr sz="2000" spc="-125" dirty="0">
                <a:latin typeface="Arial"/>
                <a:cs typeface="Arial"/>
              </a:rPr>
              <a:t>av</a:t>
            </a:r>
            <a:r>
              <a:rPr sz="2000" spc="-155" dirty="0">
                <a:latin typeface="Arial"/>
                <a:cs typeface="Arial"/>
              </a:rPr>
              <a:t>a</a:t>
            </a:r>
            <a:endParaRPr sz="20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65"/>
            <a:ext cx="8610599" cy="769441"/>
          </a:xfrm>
        </p:spPr>
        <p:txBody>
          <a:bodyPr/>
          <a:lstStyle/>
          <a:p>
            <a:pPr algn="ctr"/>
            <a:r>
              <a:rPr lang="en-IN" sz="3200" spc="300" dirty="0" err="1">
                <a:solidFill>
                  <a:schemeClr val="bg1"/>
                </a:solidFill>
              </a:rPr>
              <a:t>Vibhava</a:t>
            </a:r>
            <a:r>
              <a:rPr lang="en-IN" sz="3200" spc="300" dirty="0">
                <a:solidFill>
                  <a:schemeClr val="bg1"/>
                </a:solidFill>
              </a:rPr>
              <a:t>(determinants or catalysts)</a:t>
            </a:r>
            <a:r>
              <a:rPr lang="en-IN" sz="1800" dirty="0">
                <a:solidFill>
                  <a:schemeClr val="bg1"/>
                </a:solidFill>
              </a:rPr>
              <a:t/>
            </a:r>
            <a:br>
              <a:rPr lang="en-IN" sz="1800" dirty="0">
                <a:solidFill>
                  <a:schemeClr val="bg1"/>
                </a:solidFill>
              </a:rPr>
            </a:br>
            <a:endParaRPr lang="en-IN" sz="1800" dirty="0"/>
          </a:p>
        </p:txBody>
      </p:sp>
      <p:sp>
        <p:nvSpPr>
          <p:cNvPr id="3" name="Text Placeholder 2"/>
          <p:cNvSpPr>
            <a:spLocks noGrp="1"/>
          </p:cNvSpPr>
          <p:nvPr>
            <p:ph type="body" idx="1"/>
          </p:nvPr>
        </p:nvSpPr>
        <p:spPr>
          <a:xfrm>
            <a:off x="533400" y="1219200"/>
            <a:ext cx="8229600" cy="5638800"/>
          </a:xfrm>
        </p:spPr>
        <p:txBody>
          <a:bodyPr/>
          <a:lstStyle/>
          <a:p>
            <a:r>
              <a:rPr lang="en-IN" sz="3200" dirty="0" smtClean="0">
                <a:solidFill>
                  <a:schemeClr val="bg1"/>
                </a:solidFill>
              </a:rPr>
              <a:t>By </a:t>
            </a:r>
            <a:r>
              <a:rPr lang="en-IN" sz="3200" dirty="0">
                <a:solidFill>
                  <a:schemeClr val="bg1"/>
                </a:solidFill>
              </a:rPr>
              <a:t>which an emotion is </a:t>
            </a:r>
            <a:r>
              <a:rPr lang="en-IN" sz="3200" dirty="0" smtClean="0">
                <a:solidFill>
                  <a:schemeClr val="bg1"/>
                </a:solidFill>
              </a:rPr>
              <a:t>activated</a:t>
            </a:r>
          </a:p>
          <a:p>
            <a:r>
              <a:rPr lang="en-IN" sz="3200" dirty="0" smtClean="0">
                <a:solidFill>
                  <a:schemeClr val="bg1"/>
                </a:solidFill>
              </a:rPr>
              <a:t>Types:</a:t>
            </a:r>
          </a:p>
          <a:p>
            <a:pPr marL="457200" indent="-457200">
              <a:buFont typeface="Wingdings" pitchFamily="2" charset="2"/>
              <a:buChar char="q"/>
            </a:pPr>
            <a:r>
              <a:rPr lang="en-IN" sz="3200" dirty="0" err="1" smtClean="0">
                <a:solidFill>
                  <a:schemeClr val="bg1"/>
                </a:solidFill>
              </a:rPr>
              <a:t>Alambhana</a:t>
            </a:r>
            <a:r>
              <a:rPr lang="en-IN" sz="3200" dirty="0" smtClean="0">
                <a:solidFill>
                  <a:schemeClr val="bg1"/>
                </a:solidFill>
              </a:rPr>
              <a:t> </a:t>
            </a:r>
            <a:r>
              <a:rPr lang="en-IN" sz="3200" dirty="0" err="1" smtClean="0">
                <a:solidFill>
                  <a:schemeClr val="bg1"/>
                </a:solidFill>
              </a:rPr>
              <a:t>Vibhava</a:t>
            </a:r>
            <a:r>
              <a:rPr lang="en-IN" sz="3200" dirty="0" smtClean="0">
                <a:solidFill>
                  <a:schemeClr val="bg1"/>
                </a:solidFill>
              </a:rPr>
              <a:t> </a:t>
            </a:r>
            <a:r>
              <a:rPr lang="en-IN" sz="3200" dirty="0">
                <a:solidFill>
                  <a:schemeClr val="bg1"/>
                </a:solidFill>
              </a:rPr>
              <a:t>–the person or the object  in respect of whom the emotion is experienced and who’s appearance is directly responsible for the bringing forth of the emotion. </a:t>
            </a:r>
            <a:endParaRPr lang="en-IN" sz="3200" dirty="0" smtClean="0">
              <a:solidFill>
                <a:schemeClr val="bg1"/>
              </a:solidFill>
            </a:endParaRPr>
          </a:p>
          <a:p>
            <a:pPr marL="457200" indent="-457200">
              <a:buFont typeface="Wingdings" pitchFamily="2" charset="2"/>
              <a:buChar char="q"/>
            </a:pPr>
            <a:r>
              <a:rPr lang="en-IN" sz="3200" dirty="0" err="1" smtClean="0">
                <a:solidFill>
                  <a:schemeClr val="bg1"/>
                </a:solidFill>
              </a:rPr>
              <a:t>Uddipana</a:t>
            </a:r>
            <a:r>
              <a:rPr lang="en-IN" sz="3200" dirty="0" smtClean="0">
                <a:solidFill>
                  <a:schemeClr val="bg1"/>
                </a:solidFill>
              </a:rPr>
              <a:t> </a:t>
            </a:r>
            <a:r>
              <a:rPr lang="en-IN" sz="3200" dirty="0" err="1" smtClean="0">
                <a:solidFill>
                  <a:schemeClr val="bg1"/>
                </a:solidFill>
              </a:rPr>
              <a:t>Vibhava</a:t>
            </a:r>
            <a:r>
              <a:rPr lang="en-IN" sz="3200" dirty="0">
                <a:solidFill>
                  <a:schemeClr val="bg1"/>
                </a:solidFill>
              </a:rPr>
              <a:t>, it means the situation in the environment in which that person or object is placed and which is helpful in intensifying the emotional experience.</a:t>
            </a:r>
          </a:p>
          <a:p>
            <a:endParaRPr lang="en-IN" dirty="0"/>
          </a:p>
        </p:txBody>
      </p:sp>
    </p:spTree>
    <p:extLst>
      <p:ext uri="{BB962C8B-B14F-4D97-AF65-F5344CB8AC3E}">
        <p14:creationId xmlns:p14="http://schemas.microsoft.com/office/powerpoint/2010/main" val="159281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8610600" cy="747385"/>
          </a:xfrm>
        </p:spPr>
        <p:txBody>
          <a:bodyPr/>
          <a:lstStyle/>
          <a:p>
            <a:r>
              <a:rPr lang="en-IN" dirty="0" err="1" smtClean="0">
                <a:solidFill>
                  <a:schemeClr val="bg1"/>
                </a:solidFill>
              </a:rPr>
              <a:t>Anubhava</a:t>
            </a:r>
            <a:r>
              <a:rPr lang="en-IN" dirty="0" smtClean="0">
                <a:solidFill>
                  <a:schemeClr val="bg1"/>
                </a:solidFill>
              </a:rPr>
              <a:t> (</a:t>
            </a:r>
            <a:r>
              <a:rPr lang="en-IN" dirty="0">
                <a:solidFill>
                  <a:schemeClr val="bg1"/>
                </a:solidFill>
              </a:rPr>
              <a:t>consequences)</a:t>
            </a:r>
            <a:endParaRPr lang="en-IN" dirty="0"/>
          </a:p>
        </p:txBody>
      </p:sp>
      <p:sp>
        <p:nvSpPr>
          <p:cNvPr id="3" name="Text Placeholder 2"/>
          <p:cNvSpPr>
            <a:spLocks noGrp="1"/>
          </p:cNvSpPr>
          <p:nvPr>
            <p:ph type="body" idx="1"/>
          </p:nvPr>
        </p:nvSpPr>
        <p:spPr>
          <a:xfrm>
            <a:off x="457200" y="1577340"/>
            <a:ext cx="8229600" cy="3877985"/>
          </a:xfrm>
        </p:spPr>
        <p:txBody>
          <a:bodyPr/>
          <a:lstStyle/>
          <a:p>
            <a:r>
              <a:rPr lang="en-IN" sz="2800" dirty="0" smtClean="0">
                <a:solidFill>
                  <a:schemeClr val="bg1"/>
                </a:solidFill>
              </a:rPr>
              <a:t>The </a:t>
            </a:r>
            <a:r>
              <a:rPr lang="en-IN" sz="2800" dirty="0">
                <a:solidFill>
                  <a:schemeClr val="bg1"/>
                </a:solidFill>
              </a:rPr>
              <a:t>outward manifestations brought forth as a result of the </a:t>
            </a:r>
            <a:r>
              <a:rPr lang="en-IN" sz="2800" dirty="0" err="1">
                <a:solidFill>
                  <a:schemeClr val="bg1"/>
                </a:solidFill>
              </a:rPr>
              <a:t>Vibhavas</a:t>
            </a:r>
            <a:r>
              <a:rPr lang="en-IN" sz="2800" dirty="0">
                <a:solidFill>
                  <a:schemeClr val="bg1"/>
                </a:solidFill>
              </a:rPr>
              <a:t> are known as the </a:t>
            </a:r>
            <a:r>
              <a:rPr lang="en-IN" sz="2800" dirty="0" err="1">
                <a:solidFill>
                  <a:schemeClr val="bg1"/>
                </a:solidFill>
              </a:rPr>
              <a:t>Anubhavas</a:t>
            </a:r>
            <a:r>
              <a:rPr lang="en-IN" sz="2800" dirty="0">
                <a:solidFill>
                  <a:schemeClr val="bg1"/>
                </a:solidFill>
              </a:rPr>
              <a:t>. </a:t>
            </a:r>
            <a:endParaRPr lang="en-IN" sz="2800" dirty="0" smtClean="0">
              <a:solidFill>
                <a:schemeClr val="bg1"/>
              </a:solidFill>
            </a:endParaRPr>
          </a:p>
          <a:p>
            <a:r>
              <a:rPr lang="en-IN" sz="2800" dirty="0" smtClean="0">
                <a:solidFill>
                  <a:schemeClr val="bg1"/>
                </a:solidFill>
              </a:rPr>
              <a:t>Types:</a:t>
            </a:r>
          </a:p>
          <a:p>
            <a:pPr marL="457200" indent="-457200">
              <a:buFont typeface="Wingdings" pitchFamily="2" charset="2"/>
              <a:buChar char="q"/>
            </a:pPr>
            <a:r>
              <a:rPr lang="en-IN" sz="2800" dirty="0" smtClean="0">
                <a:solidFill>
                  <a:schemeClr val="bg1"/>
                </a:solidFill>
              </a:rPr>
              <a:t> </a:t>
            </a:r>
            <a:r>
              <a:rPr lang="en-IN" sz="2800" dirty="0" err="1">
                <a:solidFill>
                  <a:schemeClr val="bg1"/>
                </a:solidFill>
              </a:rPr>
              <a:t>Vacika</a:t>
            </a:r>
            <a:r>
              <a:rPr lang="en-IN" sz="2800" dirty="0">
                <a:solidFill>
                  <a:schemeClr val="bg1"/>
                </a:solidFill>
              </a:rPr>
              <a:t>- </a:t>
            </a:r>
            <a:r>
              <a:rPr lang="en-IN" sz="2800" dirty="0" smtClean="0">
                <a:solidFill>
                  <a:schemeClr val="bg1"/>
                </a:solidFill>
              </a:rPr>
              <a:t>Expressed </a:t>
            </a:r>
            <a:r>
              <a:rPr lang="en-IN" sz="2800" dirty="0">
                <a:solidFill>
                  <a:schemeClr val="bg1"/>
                </a:solidFill>
              </a:rPr>
              <a:t>by words (vac-“speech”) </a:t>
            </a:r>
            <a:endParaRPr lang="en-IN" sz="2800" dirty="0" smtClean="0">
              <a:solidFill>
                <a:schemeClr val="bg1"/>
              </a:solidFill>
            </a:endParaRPr>
          </a:p>
          <a:p>
            <a:pPr marL="457200" indent="-457200">
              <a:buFont typeface="Wingdings" pitchFamily="2" charset="2"/>
              <a:buChar char="q"/>
            </a:pPr>
            <a:r>
              <a:rPr lang="en-IN" sz="2800" dirty="0" smtClean="0">
                <a:solidFill>
                  <a:schemeClr val="bg1"/>
                </a:solidFill>
              </a:rPr>
              <a:t> </a:t>
            </a:r>
            <a:r>
              <a:rPr lang="en-IN" sz="2800" dirty="0" err="1">
                <a:solidFill>
                  <a:schemeClr val="bg1"/>
                </a:solidFill>
              </a:rPr>
              <a:t>Angika</a:t>
            </a:r>
            <a:r>
              <a:rPr lang="en-IN" sz="2800" dirty="0">
                <a:solidFill>
                  <a:schemeClr val="bg1"/>
                </a:solidFill>
              </a:rPr>
              <a:t> </a:t>
            </a:r>
            <a:r>
              <a:rPr lang="en-IN" sz="2800" dirty="0" smtClean="0">
                <a:solidFill>
                  <a:schemeClr val="bg1"/>
                </a:solidFill>
              </a:rPr>
              <a:t>- Expressed </a:t>
            </a:r>
            <a:r>
              <a:rPr lang="en-IN" sz="2800" dirty="0">
                <a:solidFill>
                  <a:schemeClr val="bg1"/>
                </a:solidFill>
              </a:rPr>
              <a:t>by bodily, </a:t>
            </a:r>
            <a:r>
              <a:rPr lang="en-IN" sz="2800" dirty="0" smtClean="0">
                <a:solidFill>
                  <a:schemeClr val="bg1"/>
                </a:solidFill>
              </a:rPr>
              <a:t>expression.</a:t>
            </a:r>
          </a:p>
          <a:p>
            <a:endParaRPr lang="en-IN" sz="2800" dirty="0" smtClean="0">
              <a:solidFill>
                <a:schemeClr val="bg1"/>
              </a:solidFill>
            </a:endParaRPr>
          </a:p>
          <a:p>
            <a:r>
              <a:rPr lang="en-IN" sz="2800" dirty="0" smtClean="0">
                <a:solidFill>
                  <a:schemeClr val="bg1"/>
                </a:solidFill>
              </a:rPr>
              <a:t>	Example: </a:t>
            </a:r>
            <a:r>
              <a:rPr lang="en-IN" sz="2800" dirty="0" err="1" smtClean="0">
                <a:solidFill>
                  <a:schemeClr val="bg1"/>
                </a:solidFill>
              </a:rPr>
              <a:t>Anubhava</a:t>
            </a:r>
            <a:r>
              <a:rPr lang="en-IN" sz="2800" dirty="0" smtClean="0">
                <a:solidFill>
                  <a:schemeClr val="bg1"/>
                </a:solidFill>
              </a:rPr>
              <a:t> </a:t>
            </a:r>
            <a:r>
              <a:rPr lang="en-IN" sz="2800" dirty="0">
                <a:solidFill>
                  <a:schemeClr val="bg1"/>
                </a:solidFill>
              </a:rPr>
              <a:t>communicate to the audience, the emotions being felt by the characters on stage</a:t>
            </a:r>
            <a:r>
              <a:rPr lang="en-IN" sz="2800" dirty="0" smtClean="0">
                <a:solidFill>
                  <a:schemeClr val="bg1"/>
                </a:solidFill>
              </a:rPr>
              <a:t>.</a:t>
            </a:r>
          </a:p>
        </p:txBody>
      </p:sp>
    </p:spTree>
    <p:extLst>
      <p:ext uri="{BB962C8B-B14F-4D97-AF65-F5344CB8AC3E}">
        <p14:creationId xmlns:p14="http://schemas.microsoft.com/office/powerpoint/2010/main" val="2023734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65"/>
            <a:ext cx="7315199" cy="492443"/>
          </a:xfrm>
        </p:spPr>
        <p:txBody>
          <a:bodyPr/>
          <a:lstStyle/>
          <a:p>
            <a:pPr algn="ctr"/>
            <a:r>
              <a:rPr lang="en-IN" sz="3200" dirty="0" err="1" smtClean="0">
                <a:solidFill>
                  <a:schemeClr val="bg1"/>
                </a:solidFill>
              </a:rPr>
              <a:t>Anubhava</a:t>
            </a:r>
            <a:r>
              <a:rPr lang="en-IN" sz="3200" dirty="0" smtClean="0">
                <a:solidFill>
                  <a:schemeClr val="bg1"/>
                </a:solidFill>
              </a:rPr>
              <a:t>- 1</a:t>
            </a:r>
            <a:endParaRPr lang="en-IN" sz="3200" dirty="0"/>
          </a:p>
        </p:txBody>
      </p:sp>
      <p:sp>
        <p:nvSpPr>
          <p:cNvPr id="3" name="Text Placeholder 2"/>
          <p:cNvSpPr>
            <a:spLocks noGrp="1"/>
          </p:cNvSpPr>
          <p:nvPr>
            <p:ph type="body" idx="1"/>
          </p:nvPr>
        </p:nvSpPr>
        <p:spPr>
          <a:xfrm>
            <a:off x="457200" y="1277655"/>
            <a:ext cx="8229600" cy="5580346"/>
          </a:xfrm>
        </p:spPr>
        <p:txBody>
          <a:bodyPr/>
          <a:lstStyle/>
          <a:p>
            <a:endParaRPr lang="en-IN" dirty="0">
              <a:solidFill>
                <a:schemeClr val="bg1"/>
              </a:solidFill>
            </a:endParaRPr>
          </a:p>
          <a:p>
            <a:r>
              <a:rPr lang="en-IN" dirty="0">
                <a:solidFill>
                  <a:schemeClr val="bg1"/>
                </a:solidFill>
              </a:rPr>
              <a:t> </a:t>
            </a:r>
            <a:r>
              <a:rPr lang="en-IN" sz="3200" dirty="0" smtClean="0">
                <a:solidFill>
                  <a:schemeClr val="bg1"/>
                </a:solidFill>
              </a:rPr>
              <a:t>There </a:t>
            </a:r>
            <a:r>
              <a:rPr lang="en-IN" sz="3200" dirty="0">
                <a:solidFill>
                  <a:schemeClr val="bg1"/>
                </a:solidFill>
              </a:rPr>
              <a:t>also “involuntary emotions” known as </a:t>
            </a:r>
            <a:r>
              <a:rPr lang="en-IN" sz="3200" dirty="0" err="1" smtClean="0">
                <a:solidFill>
                  <a:schemeClr val="bg1"/>
                </a:solidFill>
              </a:rPr>
              <a:t>Sattvikabhava</a:t>
            </a:r>
            <a:r>
              <a:rPr lang="en-IN" sz="3200" dirty="0" smtClean="0">
                <a:solidFill>
                  <a:schemeClr val="bg1"/>
                </a:solidFill>
              </a:rPr>
              <a:t>:</a:t>
            </a:r>
          </a:p>
          <a:p>
            <a:pPr marL="457200" indent="-457200">
              <a:buFont typeface="Arial" pitchFamily="34" charset="0"/>
              <a:buChar char="•"/>
            </a:pPr>
            <a:r>
              <a:rPr lang="en-IN" sz="3200" dirty="0" smtClean="0">
                <a:solidFill>
                  <a:schemeClr val="bg1"/>
                </a:solidFill>
              </a:rPr>
              <a:t> </a:t>
            </a:r>
            <a:r>
              <a:rPr lang="en-IN" sz="3200" dirty="0" err="1" smtClean="0">
                <a:solidFill>
                  <a:schemeClr val="bg1"/>
                </a:solidFill>
              </a:rPr>
              <a:t>Stambha</a:t>
            </a:r>
            <a:r>
              <a:rPr lang="en-IN" sz="3200" dirty="0" smtClean="0">
                <a:solidFill>
                  <a:schemeClr val="bg1"/>
                </a:solidFill>
              </a:rPr>
              <a:t>: paralysis</a:t>
            </a:r>
          </a:p>
          <a:p>
            <a:pPr marL="457200" indent="-457200">
              <a:buFont typeface="Arial" pitchFamily="34" charset="0"/>
              <a:buChar char="•"/>
            </a:pPr>
            <a:r>
              <a:rPr lang="en-IN" sz="3200" dirty="0" smtClean="0">
                <a:solidFill>
                  <a:schemeClr val="bg1"/>
                </a:solidFill>
              </a:rPr>
              <a:t> </a:t>
            </a:r>
            <a:r>
              <a:rPr lang="en-IN" sz="3200" dirty="0" err="1" smtClean="0">
                <a:solidFill>
                  <a:schemeClr val="bg1"/>
                </a:solidFill>
              </a:rPr>
              <a:t>Sveta</a:t>
            </a:r>
            <a:r>
              <a:rPr lang="en-IN" sz="3200" dirty="0" smtClean="0">
                <a:solidFill>
                  <a:schemeClr val="bg1"/>
                </a:solidFill>
              </a:rPr>
              <a:t> : sweating</a:t>
            </a:r>
          </a:p>
          <a:p>
            <a:pPr marL="457200" indent="-457200">
              <a:buFont typeface="Arial" pitchFamily="34" charset="0"/>
              <a:buChar char="•"/>
            </a:pPr>
            <a:r>
              <a:rPr lang="en-IN" sz="3200" dirty="0" smtClean="0">
                <a:solidFill>
                  <a:schemeClr val="bg1"/>
                </a:solidFill>
              </a:rPr>
              <a:t> Romance : hair </a:t>
            </a:r>
            <a:r>
              <a:rPr lang="en-IN" sz="3200" dirty="0">
                <a:solidFill>
                  <a:schemeClr val="bg1"/>
                </a:solidFill>
              </a:rPr>
              <a:t>standing on </a:t>
            </a:r>
            <a:r>
              <a:rPr lang="en-IN" sz="3200" dirty="0" smtClean="0">
                <a:solidFill>
                  <a:schemeClr val="bg1"/>
                </a:solidFill>
              </a:rPr>
              <a:t>end</a:t>
            </a:r>
          </a:p>
          <a:p>
            <a:pPr marL="457200" indent="-457200">
              <a:buFont typeface="Arial" pitchFamily="34" charset="0"/>
              <a:buChar char="•"/>
            </a:pPr>
            <a:r>
              <a:rPr lang="en-IN" sz="3200" dirty="0" err="1" smtClean="0">
                <a:solidFill>
                  <a:schemeClr val="bg1"/>
                </a:solidFill>
              </a:rPr>
              <a:t>Svarabheda</a:t>
            </a:r>
            <a:r>
              <a:rPr lang="en-IN" sz="3200" dirty="0" smtClean="0">
                <a:solidFill>
                  <a:schemeClr val="bg1"/>
                </a:solidFill>
              </a:rPr>
              <a:t>: </a:t>
            </a:r>
            <a:r>
              <a:rPr lang="en-IN" sz="3200" dirty="0">
                <a:solidFill>
                  <a:schemeClr val="bg1"/>
                </a:solidFill>
              </a:rPr>
              <a:t>changes in one’s tone of </a:t>
            </a:r>
            <a:r>
              <a:rPr lang="en-IN" sz="3200" dirty="0" smtClean="0">
                <a:solidFill>
                  <a:schemeClr val="bg1"/>
                </a:solidFill>
              </a:rPr>
              <a:t>voice</a:t>
            </a:r>
          </a:p>
          <a:p>
            <a:pPr marL="457200" indent="-457200">
              <a:buFont typeface="Arial" pitchFamily="34" charset="0"/>
              <a:buChar char="•"/>
            </a:pPr>
            <a:r>
              <a:rPr lang="en-IN" sz="3200" dirty="0" err="1" smtClean="0">
                <a:solidFill>
                  <a:schemeClr val="bg1"/>
                </a:solidFill>
              </a:rPr>
              <a:t>Vepathu</a:t>
            </a:r>
            <a:r>
              <a:rPr lang="en-IN" sz="3200" dirty="0" smtClean="0">
                <a:solidFill>
                  <a:schemeClr val="bg1"/>
                </a:solidFill>
              </a:rPr>
              <a:t>: trembling</a:t>
            </a:r>
          </a:p>
          <a:p>
            <a:pPr marL="457200" indent="-457200">
              <a:buFont typeface="Arial" pitchFamily="34" charset="0"/>
              <a:buChar char="•"/>
            </a:pPr>
            <a:r>
              <a:rPr lang="en-IN" sz="3200" dirty="0" err="1" smtClean="0">
                <a:solidFill>
                  <a:schemeClr val="bg1"/>
                </a:solidFill>
              </a:rPr>
              <a:t>Vaivarnya</a:t>
            </a:r>
            <a:r>
              <a:rPr lang="en-IN" sz="3200" dirty="0" smtClean="0">
                <a:solidFill>
                  <a:schemeClr val="bg1"/>
                </a:solidFill>
              </a:rPr>
              <a:t>: change </a:t>
            </a:r>
            <a:r>
              <a:rPr lang="en-IN" sz="3200" dirty="0">
                <a:solidFill>
                  <a:schemeClr val="bg1"/>
                </a:solidFill>
              </a:rPr>
              <a:t>in the </a:t>
            </a:r>
            <a:r>
              <a:rPr lang="en-IN" sz="3200" dirty="0" smtClean="0">
                <a:solidFill>
                  <a:schemeClr val="bg1"/>
                </a:solidFill>
              </a:rPr>
              <a:t>colour </a:t>
            </a:r>
            <a:r>
              <a:rPr lang="en-IN" sz="3200" dirty="0">
                <a:solidFill>
                  <a:schemeClr val="bg1"/>
                </a:solidFill>
              </a:rPr>
              <a:t>of one’s face. </a:t>
            </a:r>
            <a:r>
              <a:rPr lang="en-IN" sz="3200" dirty="0" err="1" smtClean="0">
                <a:solidFill>
                  <a:schemeClr val="bg1"/>
                </a:solidFill>
              </a:rPr>
              <a:t>Asru</a:t>
            </a:r>
            <a:r>
              <a:rPr lang="en-IN" sz="3200" dirty="0" smtClean="0">
                <a:solidFill>
                  <a:schemeClr val="bg1"/>
                </a:solidFill>
              </a:rPr>
              <a:t>: becoming tearful</a:t>
            </a:r>
          </a:p>
          <a:p>
            <a:pPr marL="457200" indent="-457200">
              <a:buFont typeface="Arial" pitchFamily="34" charset="0"/>
              <a:buChar char="•"/>
            </a:pPr>
            <a:r>
              <a:rPr lang="en-IN" sz="3200" dirty="0" err="1" smtClean="0">
                <a:solidFill>
                  <a:schemeClr val="bg1"/>
                </a:solidFill>
              </a:rPr>
              <a:t>Pralaya</a:t>
            </a:r>
            <a:r>
              <a:rPr lang="en-IN" sz="3200" dirty="0" smtClean="0">
                <a:solidFill>
                  <a:schemeClr val="bg1"/>
                </a:solidFill>
              </a:rPr>
              <a:t>: fainting</a:t>
            </a:r>
            <a:r>
              <a:rPr lang="en-IN" sz="3200" dirty="0">
                <a:solidFill>
                  <a:schemeClr val="bg1"/>
                </a:solidFill>
              </a:rPr>
              <a:t>.</a:t>
            </a:r>
          </a:p>
          <a:p>
            <a:endParaRPr lang="en-IN" sz="3200" dirty="0">
              <a:solidFill>
                <a:schemeClr val="bg1"/>
              </a:solidFill>
            </a:endParaRPr>
          </a:p>
          <a:p>
            <a:endParaRPr lang="en-IN" dirty="0"/>
          </a:p>
        </p:txBody>
      </p:sp>
    </p:spTree>
    <p:extLst>
      <p:ext uri="{BB962C8B-B14F-4D97-AF65-F5344CB8AC3E}">
        <p14:creationId xmlns:p14="http://schemas.microsoft.com/office/powerpoint/2010/main" val="87101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492443"/>
          </a:xfrm>
        </p:spPr>
        <p:txBody>
          <a:bodyPr/>
          <a:lstStyle/>
          <a:p>
            <a:r>
              <a:rPr lang="en-IN" sz="3200" dirty="0" smtClean="0">
                <a:solidFill>
                  <a:schemeClr val="bg1"/>
                </a:solidFill>
              </a:rPr>
              <a:t> 33 </a:t>
            </a:r>
            <a:r>
              <a:rPr lang="en-IN" sz="3200" dirty="0" err="1" smtClean="0">
                <a:solidFill>
                  <a:schemeClr val="bg1"/>
                </a:solidFill>
              </a:rPr>
              <a:t>Vyabhicharibhava</a:t>
            </a:r>
            <a:r>
              <a:rPr lang="en-IN" sz="3200" dirty="0" smtClean="0">
                <a:solidFill>
                  <a:schemeClr val="bg1"/>
                </a:solidFill>
              </a:rPr>
              <a:t> (complementary states</a:t>
            </a:r>
            <a:r>
              <a:rPr lang="en-IN" sz="3200" dirty="0">
                <a:solidFill>
                  <a:schemeClr val="bg1"/>
                </a:solidFill>
              </a:rPr>
              <a:t>)</a:t>
            </a:r>
            <a:endParaRPr lang="en-IN" sz="3200" dirty="0"/>
          </a:p>
        </p:txBody>
      </p:sp>
      <p:sp>
        <p:nvSpPr>
          <p:cNvPr id="3" name="Text Placeholder 2"/>
          <p:cNvSpPr>
            <a:spLocks noGrp="1"/>
          </p:cNvSpPr>
          <p:nvPr>
            <p:ph type="body" idx="1"/>
          </p:nvPr>
        </p:nvSpPr>
        <p:spPr>
          <a:xfrm>
            <a:off x="457200" y="1066800"/>
            <a:ext cx="8229600" cy="5416868"/>
          </a:xfrm>
        </p:spPr>
        <p:txBody>
          <a:bodyPr/>
          <a:lstStyle/>
          <a:p>
            <a:r>
              <a:rPr lang="en-IN" sz="2000" b="1" dirty="0" err="1" smtClean="0">
                <a:solidFill>
                  <a:schemeClr val="bg1"/>
                </a:solidFill>
              </a:rPr>
              <a:t>Sthayibhava</a:t>
            </a:r>
            <a:r>
              <a:rPr lang="en-IN" sz="2000" dirty="0" smtClean="0">
                <a:solidFill>
                  <a:schemeClr val="bg1"/>
                </a:solidFill>
              </a:rPr>
              <a:t> </a:t>
            </a:r>
            <a:r>
              <a:rPr lang="en-IN" sz="2000" dirty="0">
                <a:solidFill>
                  <a:schemeClr val="bg1"/>
                </a:solidFill>
              </a:rPr>
              <a:t>(permanent </a:t>
            </a:r>
            <a:r>
              <a:rPr lang="en-IN" sz="2000" dirty="0" smtClean="0">
                <a:solidFill>
                  <a:schemeClr val="bg1"/>
                </a:solidFill>
              </a:rPr>
              <a:t>mood</a:t>
            </a:r>
            <a:r>
              <a:rPr lang="en-IN" sz="2000" dirty="0">
                <a:solidFill>
                  <a:schemeClr val="bg1"/>
                </a:solidFill>
              </a:rPr>
              <a:t>) is a major emotion which is developed by a number of minor feelings referred to as </a:t>
            </a:r>
            <a:r>
              <a:rPr lang="en-IN" sz="2000" dirty="0" err="1" smtClean="0">
                <a:solidFill>
                  <a:schemeClr val="bg1"/>
                </a:solidFill>
              </a:rPr>
              <a:t>Vyabhicharibhava</a:t>
            </a:r>
            <a:r>
              <a:rPr lang="en-IN" sz="2000" dirty="0" smtClean="0">
                <a:solidFill>
                  <a:schemeClr val="bg1"/>
                </a:solidFill>
              </a:rPr>
              <a:t>.</a:t>
            </a:r>
          </a:p>
          <a:p>
            <a:pPr marL="342900" indent="-342900" algn="just">
              <a:buFont typeface="Arial" pitchFamily="34" charset="0"/>
              <a:buChar char="•"/>
            </a:pPr>
            <a:r>
              <a:rPr lang="en-IN" sz="2400" b="1" dirty="0" err="1" smtClean="0">
                <a:solidFill>
                  <a:schemeClr val="bg1"/>
                </a:solidFill>
              </a:rPr>
              <a:t>Nirveda</a:t>
            </a:r>
            <a:r>
              <a:rPr lang="en-IN" sz="2400" b="1" dirty="0" smtClean="0">
                <a:solidFill>
                  <a:schemeClr val="bg1"/>
                </a:solidFill>
              </a:rPr>
              <a:t> </a:t>
            </a:r>
            <a:r>
              <a:rPr lang="en-IN" sz="2400" b="1" dirty="0">
                <a:solidFill>
                  <a:schemeClr val="bg1"/>
                </a:solidFill>
              </a:rPr>
              <a:t>(</a:t>
            </a:r>
            <a:r>
              <a:rPr lang="en-IN" sz="2400" b="1" dirty="0" err="1">
                <a:solidFill>
                  <a:schemeClr val="bg1"/>
                </a:solidFill>
              </a:rPr>
              <a:t>disintrest</a:t>
            </a:r>
            <a:r>
              <a:rPr lang="en-IN" sz="2400" b="1" dirty="0" smtClean="0">
                <a:solidFill>
                  <a:schemeClr val="bg1"/>
                </a:solidFill>
              </a:rPr>
              <a:t>)</a:t>
            </a:r>
          </a:p>
          <a:p>
            <a:pPr marL="800100" lvl="1" indent="-342900" algn="just">
              <a:buFont typeface="Arial" pitchFamily="34" charset="0"/>
              <a:buChar char="•"/>
            </a:pPr>
            <a:r>
              <a:rPr lang="en-IN" sz="2400" b="1" dirty="0" smtClean="0">
                <a:solidFill>
                  <a:schemeClr val="bg1"/>
                </a:solidFill>
              </a:rPr>
              <a:t> </a:t>
            </a:r>
            <a:r>
              <a:rPr lang="en-IN" sz="2400" b="1" dirty="0" err="1">
                <a:solidFill>
                  <a:schemeClr val="bg1"/>
                </a:solidFill>
              </a:rPr>
              <a:t>Glani</a:t>
            </a:r>
            <a:r>
              <a:rPr lang="en-IN" sz="2400" b="1" dirty="0">
                <a:solidFill>
                  <a:schemeClr val="bg1"/>
                </a:solidFill>
              </a:rPr>
              <a:t> (tiredness</a:t>
            </a:r>
            <a:r>
              <a:rPr lang="en-IN" sz="2400" b="1" dirty="0" smtClean="0">
                <a:solidFill>
                  <a:schemeClr val="bg1"/>
                </a:solidFill>
              </a:rPr>
              <a:t>)</a:t>
            </a:r>
          </a:p>
          <a:p>
            <a:pPr marL="800100" lvl="1" indent="-342900" algn="just">
              <a:buFont typeface="Arial" pitchFamily="34" charset="0"/>
              <a:buChar char="•"/>
            </a:pPr>
            <a:r>
              <a:rPr lang="en-IN" sz="2400" b="1" dirty="0" smtClean="0">
                <a:solidFill>
                  <a:schemeClr val="bg1"/>
                </a:solidFill>
              </a:rPr>
              <a:t> </a:t>
            </a:r>
            <a:r>
              <a:rPr lang="en-IN" sz="2400" b="1" dirty="0" err="1">
                <a:solidFill>
                  <a:schemeClr val="bg1"/>
                </a:solidFill>
              </a:rPr>
              <a:t>Sanaka</a:t>
            </a:r>
            <a:r>
              <a:rPr lang="en-IN" sz="2400" b="1" dirty="0">
                <a:solidFill>
                  <a:schemeClr val="bg1"/>
                </a:solidFill>
              </a:rPr>
              <a:t> </a:t>
            </a:r>
            <a:r>
              <a:rPr lang="en-IN" sz="2400" b="1" dirty="0" smtClean="0">
                <a:solidFill>
                  <a:schemeClr val="bg1"/>
                </a:solidFill>
              </a:rPr>
              <a:t>(apprehension)</a:t>
            </a:r>
          </a:p>
          <a:p>
            <a:pPr marL="800100" lvl="1" indent="-342900" algn="just">
              <a:buFont typeface="Arial" pitchFamily="34" charset="0"/>
              <a:buChar char="•"/>
            </a:pPr>
            <a:r>
              <a:rPr lang="en-IN" sz="2400" b="1" dirty="0" smtClean="0">
                <a:solidFill>
                  <a:schemeClr val="bg1"/>
                </a:solidFill>
              </a:rPr>
              <a:t> </a:t>
            </a:r>
            <a:r>
              <a:rPr lang="en-IN" sz="2400" b="1" dirty="0" err="1">
                <a:solidFill>
                  <a:schemeClr val="bg1"/>
                </a:solidFill>
              </a:rPr>
              <a:t>Asuya</a:t>
            </a:r>
            <a:r>
              <a:rPr lang="en-IN" sz="2400" b="1" dirty="0">
                <a:solidFill>
                  <a:schemeClr val="bg1"/>
                </a:solidFill>
              </a:rPr>
              <a:t> </a:t>
            </a:r>
            <a:r>
              <a:rPr lang="en-IN" sz="2400" b="1" dirty="0" smtClean="0">
                <a:solidFill>
                  <a:schemeClr val="bg1"/>
                </a:solidFill>
              </a:rPr>
              <a:t>(</a:t>
            </a:r>
            <a:r>
              <a:rPr lang="en-IN" sz="2400" b="1" dirty="0">
                <a:solidFill>
                  <a:schemeClr val="bg1"/>
                </a:solidFill>
              </a:rPr>
              <a:t>insecurity</a:t>
            </a:r>
            <a:r>
              <a:rPr lang="en-IN" sz="2400" b="1" dirty="0" smtClean="0">
                <a:solidFill>
                  <a:schemeClr val="bg1"/>
                </a:solidFill>
              </a:rPr>
              <a:t>)</a:t>
            </a:r>
          </a:p>
          <a:p>
            <a:pPr marL="800100" lvl="1" indent="-342900" algn="just">
              <a:buFont typeface="Arial" pitchFamily="34" charset="0"/>
              <a:buChar char="•"/>
            </a:pPr>
            <a:r>
              <a:rPr lang="en-IN" sz="2400" b="1" dirty="0" smtClean="0">
                <a:solidFill>
                  <a:schemeClr val="bg1"/>
                </a:solidFill>
              </a:rPr>
              <a:t> </a:t>
            </a:r>
            <a:r>
              <a:rPr lang="en-IN" sz="2400" b="1" dirty="0" err="1">
                <a:solidFill>
                  <a:schemeClr val="bg1"/>
                </a:solidFill>
              </a:rPr>
              <a:t>Mada</a:t>
            </a:r>
            <a:r>
              <a:rPr lang="en-IN" sz="2400" b="1" dirty="0">
                <a:solidFill>
                  <a:schemeClr val="bg1"/>
                </a:solidFill>
              </a:rPr>
              <a:t> (</a:t>
            </a:r>
            <a:r>
              <a:rPr lang="en-IN" sz="2400" b="1" dirty="0" smtClean="0">
                <a:solidFill>
                  <a:schemeClr val="bg1"/>
                </a:solidFill>
              </a:rPr>
              <a:t>intoxication)</a:t>
            </a:r>
          </a:p>
          <a:p>
            <a:pPr marL="800100" lvl="1" indent="-342900" algn="just">
              <a:buFont typeface="Arial" pitchFamily="34" charset="0"/>
              <a:buChar char="•"/>
            </a:pPr>
            <a:r>
              <a:rPr lang="en-IN" sz="2400" b="1" dirty="0" err="1" smtClean="0">
                <a:solidFill>
                  <a:schemeClr val="bg1"/>
                </a:solidFill>
              </a:rPr>
              <a:t>Srama</a:t>
            </a:r>
            <a:r>
              <a:rPr lang="en-IN" sz="2400" b="1" dirty="0" smtClean="0">
                <a:solidFill>
                  <a:schemeClr val="bg1"/>
                </a:solidFill>
              </a:rPr>
              <a:t> </a:t>
            </a:r>
            <a:r>
              <a:rPr lang="en-IN" sz="2400" b="1" dirty="0">
                <a:solidFill>
                  <a:schemeClr val="bg1"/>
                </a:solidFill>
              </a:rPr>
              <a:t>(exhaustion </a:t>
            </a:r>
            <a:r>
              <a:rPr lang="en-IN" sz="2400" b="1" dirty="0" smtClean="0">
                <a:solidFill>
                  <a:schemeClr val="bg1"/>
                </a:solidFill>
              </a:rPr>
              <a:t>)</a:t>
            </a:r>
          </a:p>
          <a:p>
            <a:pPr marL="800100" lvl="1" indent="-342900" algn="just">
              <a:buFont typeface="Arial" pitchFamily="34" charset="0"/>
              <a:buChar char="•"/>
            </a:pPr>
            <a:r>
              <a:rPr lang="en-IN" sz="2400" b="1" dirty="0" smtClean="0">
                <a:solidFill>
                  <a:schemeClr val="bg1"/>
                </a:solidFill>
              </a:rPr>
              <a:t> </a:t>
            </a:r>
            <a:r>
              <a:rPr lang="en-IN" sz="2400" b="1" dirty="0" err="1">
                <a:solidFill>
                  <a:schemeClr val="bg1"/>
                </a:solidFill>
              </a:rPr>
              <a:t>Alasya</a:t>
            </a:r>
            <a:r>
              <a:rPr lang="en-IN" sz="2400" b="1" dirty="0">
                <a:solidFill>
                  <a:schemeClr val="bg1"/>
                </a:solidFill>
              </a:rPr>
              <a:t> (lethargy</a:t>
            </a:r>
            <a:r>
              <a:rPr lang="en-IN" sz="2400" b="1" dirty="0" smtClean="0">
                <a:solidFill>
                  <a:schemeClr val="bg1"/>
                </a:solidFill>
              </a:rPr>
              <a:t>)</a:t>
            </a:r>
          </a:p>
          <a:p>
            <a:pPr marL="800100" lvl="1" indent="-342900" algn="just">
              <a:buFont typeface="Arial" pitchFamily="34" charset="0"/>
              <a:buChar char="•"/>
            </a:pPr>
            <a:r>
              <a:rPr lang="en-IN" sz="2400" b="1" dirty="0" smtClean="0">
                <a:solidFill>
                  <a:schemeClr val="bg1"/>
                </a:solidFill>
              </a:rPr>
              <a:t> </a:t>
            </a:r>
            <a:r>
              <a:rPr lang="en-IN" sz="2400" b="1" dirty="0" err="1" smtClean="0">
                <a:solidFill>
                  <a:schemeClr val="bg1"/>
                </a:solidFill>
              </a:rPr>
              <a:t>Dainya</a:t>
            </a:r>
            <a:r>
              <a:rPr lang="en-IN" sz="2400" b="1" dirty="0" smtClean="0">
                <a:solidFill>
                  <a:schemeClr val="bg1"/>
                </a:solidFill>
              </a:rPr>
              <a:t> </a:t>
            </a:r>
            <a:r>
              <a:rPr lang="en-IN" sz="2400" b="1" dirty="0">
                <a:solidFill>
                  <a:schemeClr val="bg1"/>
                </a:solidFill>
              </a:rPr>
              <a:t>(pity</a:t>
            </a:r>
            <a:r>
              <a:rPr lang="en-IN" sz="2400" b="1" dirty="0" smtClean="0">
                <a:solidFill>
                  <a:schemeClr val="bg1"/>
                </a:solidFill>
              </a:rPr>
              <a:t>)</a:t>
            </a:r>
          </a:p>
          <a:p>
            <a:pPr marL="800100" lvl="1" indent="-342900" algn="just">
              <a:buFont typeface="Arial" pitchFamily="34" charset="0"/>
              <a:buChar char="•"/>
            </a:pPr>
            <a:r>
              <a:rPr lang="en-IN" sz="2400" b="1" dirty="0" smtClean="0">
                <a:solidFill>
                  <a:schemeClr val="bg1"/>
                </a:solidFill>
              </a:rPr>
              <a:t> </a:t>
            </a:r>
            <a:r>
              <a:rPr lang="en-IN" sz="2400" b="1" dirty="0" err="1">
                <a:solidFill>
                  <a:schemeClr val="bg1"/>
                </a:solidFill>
              </a:rPr>
              <a:t>Cinta</a:t>
            </a:r>
            <a:r>
              <a:rPr lang="en-IN" sz="2400" b="1" dirty="0">
                <a:solidFill>
                  <a:schemeClr val="bg1"/>
                </a:solidFill>
              </a:rPr>
              <a:t> (anxiety</a:t>
            </a:r>
            <a:r>
              <a:rPr lang="en-IN" sz="2400" b="1" dirty="0" smtClean="0">
                <a:solidFill>
                  <a:schemeClr val="bg1"/>
                </a:solidFill>
              </a:rPr>
              <a:t>)</a:t>
            </a:r>
          </a:p>
          <a:p>
            <a:pPr marL="800100" lvl="1" indent="-342900" algn="just">
              <a:buFont typeface="Arial" pitchFamily="34" charset="0"/>
              <a:buChar char="•"/>
            </a:pPr>
            <a:r>
              <a:rPr lang="en-IN" sz="2400" b="1" dirty="0" smtClean="0">
                <a:solidFill>
                  <a:schemeClr val="bg1"/>
                </a:solidFill>
              </a:rPr>
              <a:t> </a:t>
            </a:r>
            <a:r>
              <a:rPr lang="en-IN" sz="2400" b="1" dirty="0" err="1" smtClean="0">
                <a:solidFill>
                  <a:schemeClr val="bg1"/>
                </a:solidFill>
              </a:rPr>
              <a:t>Moho</a:t>
            </a:r>
            <a:r>
              <a:rPr lang="en-IN" sz="2400" b="1" dirty="0" smtClean="0">
                <a:solidFill>
                  <a:schemeClr val="bg1"/>
                </a:solidFill>
              </a:rPr>
              <a:t> (</a:t>
            </a:r>
            <a:r>
              <a:rPr lang="en-IN" sz="2400" b="1" dirty="0">
                <a:solidFill>
                  <a:schemeClr val="bg1"/>
                </a:solidFill>
              </a:rPr>
              <a:t>delusion</a:t>
            </a:r>
            <a:r>
              <a:rPr lang="en-IN" sz="2400" b="1" dirty="0" smtClean="0">
                <a:solidFill>
                  <a:schemeClr val="bg1"/>
                </a:solidFill>
              </a:rPr>
              <a:t>)</a:t>
            </a:r>
          </a:p>
          <a:p>
            <a:pPr marL="800100" lvl="1" indent="-342900" algn="just">
              <a:buFont typeface="Arial" pitchFamily="34" charset="0"/>
              <a:buChar char="•"/>
            </a:pPr>
            <a:r>
              <a:rPr lang="en-IN" sz="2400" b="1" dirty="0" smtClean="0">
                <a:solidFill>
                  <a:schemeClr val="bg1"/>
                </a:solidFill>
              </a:rPr>
              <a:t> </a:t>
            </a:r>
            <a:r>
              <a:rPr lang="en-IN" sz="2400" b="1" dirty="0" err="1">
                <a:solidFill>
                  <a:schemeClr val="bg1"/>
                </a:solidFill>
              </a:rPr>
              <a:t>Smrti</a:t>
            </a:r>
            <a:r>
              <a:rPr lang="en-IN" sz="2400" b="1" dirty="0">
                <a:solidFill>
                  <a:schemeClr val="bg1"/>
                </a:solidFill>
              </a:rPr>
              <a:t> (recollection</a:t>
            </a:r>
            <a:r>
              <a:rPr lang="en-IN" sz="2400" b="1" dirty="0" smtClean="0">
                <a:solidFill>
                  <a:schemeClr val="bg1"/>
                </a:solidFill>
              </a:rPr>
              <a:t>)</a:t>
            </a:r>
          </a:p>
          <a:p>
            <a:pPr marL="800100" lvl="1" indent="-342900" algn="just">
              <a:buFont typeface="Arial" pitchFamily="34" charset="0"/>
              <a:buChar char="•"/>
            </a:pPr>
            <a:r>
              <a:rPr lang="en-IN" sz="2400" b="1" dirty="0" smtClean="0">
                <a:solidFill>
                  <a:schemeClr val="bg1"/>
                </a:solidFill>
              </a:rPr>
              <a:t> </a:t>
            </a:r>
            <a:r>
              <a:rPr lang="en-IN" sz="2400" b="1" dirty="0" err="1" smtClean="0">
                <a:solidFill>
                  <a:schemeClr val="bg1"/>
                </a:solidFill>
              </a:rPr>
              <a:t>Dhriti</a:t>
            </a:r>
            <a:r>
              <a:rPr lang="en-IN" sz="2400" b="1" dirty="0" smtClean="0">
                <a:solidFill>
                  <a:schemeClr val="bg1"/>
                </a:solidFill>
              </a:rPr>
              <a:t> </a:t>
            </a:r>
            <a:r>
              <a:rPr lang="en-IN" sz="2400" b="1" dirty="0">
                <a:solidFill>
                  <a:schemeClr val="bg1"/>
                </a:solidFill>
              </a:rPr>
              <a:t>(steadfastness</a:t>
            </a:r>
            <a:r>
              <a:rPr lang="en-IN" sz="2400" b="1" dirty="0" smtClean="0">
                <a:solidFill>
                  <a:schemeClr val="bg1"/>
                </a:solidFill>
              </a:rPr>
              <a:t>)</a:t>
            </a:r>
          </a:p>
          <a:p>
            <a:pPr marL="800100" lvl="1" indent="-342900" algn="just">
              <a:buFont typeface="Arial" pitchFamily="34" charset="0"/>
              <a:buChar char="•"/>
            </a:pPr>
            <a:r>
              <a:rPr lang="en-IN" sz="2400" b="1" dirty="0" smtClean="0">
                <a:solidFill>
                  <a:schemeClr val="bg1"/>
                </a:solidFill>
              </a:rPr>
              <a:t> </a:t>
            </a:r>
            <a:r>
              <a:rPr lang="en-IN" sz="2400" b="1" dirty="0" err="1">
                <a:solidFill>
                  <a:schemeClr val="bg1"/>
                </a:solidFill>
              </a:rPr>
              <a:t>Vrida</a:t>
            </a:r>
            <a:r>
              <a:rPr lang="en-IN" sz="2400" b="1" dirty="0">
                <a:solidFill>
                  <a:schemeClr val="bg1"/>
                </a:solidFill>
              </a:rPr>
              <a:t> (shame</a:t>
            </a:r>
            <a:r>
              <a:rPr lang="en-IN" sz="2400" b="1" dirty="0" smtClean="0">
                <a:solidFill>
                  <a:schemeClr val="bg1"/>
                </a:solidFill>
              </a:rPr>
              <a:t>) </a:t>
            </a:r>
            <a:r>
              <a:rPr lang="en-IN" sz="2400" b="1" dirty="0">
                <a:solidFill>
                  <a:schemeClr val="bg1"/>
                </a:solidFill>
              </a:rPr>
              <a:t>      </a:t>
            </a:r>
            <a:r>
              <a:rPr lang="en-IN" sz="2000" dirty="0">
                <a:solidFill>
                  <a:schemeClr val="bg1"/>
                </a:solidFill>
              </a:rPr>
              <a:t>   </a:t>
            </a:r>
          </a:p>
        </p:txBody>
      </p:sp>
    </p:spTree>
    <p:extLst>
      <p:ext uri="{BB962C8B-B14F-4D97-AF65-F5344CB8AC3E}">
        <p14:creationId xmlns:p14="http://schemas.microsoft.com/office/powerpoint/2010/main" val="315008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492443"/>
          </a:xfrm>
        </p:spPr>
        <p:txBody>
          <a:bodyPr/>
          <a:lstStyle/>
          <a:p>
            <a:r>
              <a:rPr lang="en-IN" sz="3200" dirty="0" smtClean="0">
                <a:solidFill>
                  <a:schemeClr val="bg1"/>
                </a:solidFill>
              </a:rPr>
              <a:t>33 </a:t>
            </a:r>
            <a:r>
              <a:rPr lang="en-IN" sz="3200" dirty="0" err="1" smtClean="0">
                <a:solidFill>
                  <a:schemeClr val="bg1"/>
                </a:solidFill>
              </a:rPr>
              <a:t>Vyabhicharibhava</a:t>
            </a:r>
            <a:r>
              <a:rPr lang="en-IN" sz="3200" dirty="0" smtClean="0">
                <a:solidFill>
                  <a:schemeClr val="bg1"/>
                </a:solidFill>
              </a:rPr>
              <a:t> - 1</a:t>
            </a:r>
            <a:endParaRPr lang="en-IN" sz="3200" dirty="0"/>
          </a:p>
        </p:txBody>
      </p:sp>
      <p:sp>
        <p:nvSpPr>
          <p:cNvPr id="3" name="Text Placeholder 2"/>
          <p:cNvSpPr>
            <a:spLocks noGrp="1"/>
          </p:cNvSpPr>
          <p:nvPr>
            <p:ph type="body" idx="1"/>
          </p:nvPr>
        </p:nvSpPr>
        <p:spPr>
          <a:xfrm>
            <a:off x="457200" y="1066800"/>
            <a:ext cx="8229600" cy="5170646"/>
          </a:xfrm>
        </p:spPr>
        <p:txBody>
          <a:bodyPr/>
          <a:lstStyle/>
          <a:p>
            <a:pPr marL="342900" indent="-342900">
              <a:buFont typeface="Arial" pitchFamily="34" charset="0"/>
              <a:buChar char="•"/>
            </a:pPr>
            <a:r>
              <a:rPr lang="en-IN" sz="2400" b="1" dirty="0" err="1" smtClean="0">
                <a:solidFill>
                  <a:schemeClr val="bg1"/>
                </a:solidFill>
              </a:rPr>
              <a:t>Capalata</a:t>
            </a:r>
            <a:r>
              <a:rPr lang="en-IN" sz="2400" b="1" dirty="0" smtClean="0">
                <a:solidFill>
                  <a:schemeClr val="bg1"/>
                </a:solidFill>
              </a:rPr>
              <a:t> </a:t>
            </a:r>
            <a:r>
              <a:rPr lang="en-IN" sz="2400" b="1" dirty="0">
                <a:solidFill>
                  <a:schemeClr val="bg1"/>
                </a:solidFill>
              </a:rPr>
              <a:t>(impulsiveness</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err="1">
                <a:solidFill>
                  <a:schemeClr val="bg1"/>
                </a:solidFill>
              </a:rPr>
              <a:t>Harasa</a:t>
            </a:r>
            <a:r>
              <a:rPr lang="en-IN" sz="2400" b="1" dirty="0">
                <a:solidFill>
                  <a:schemeClr val="bg1"/>
                </a:solidFill>
              </a:rPr>
              <a:t> </a:t>
            </a:r>
            <a:r>
              <a:rPr lang="en-IN" sz="2400" b="1" dirty="0" smtClean="0">
                <a:solidFill>
                  <a:schemeClr val="bg1"/>
                </a:solidFill>
              </a:rPr>
              <a:t>	(sudden delight)</a:t>
            </a:r>
          </a:p>
          <a:p>
            <a:pPr marL="342900" indent="-342900">
              <a:buFont typeface="Arial" pitchFamily="34" charset="0"/>
              <a:buChar char="•"/>
            </a:pPr>
            <a:r>
              <a:rPr lang="en-IN" sz="2400" b="1" dirty="0" smtClean="0">
                <a:solidFill>
                  <a:schemeClr val="bg1"/>
                </a:solidFill>
              </a:rPr>
              <a:t> </a:t>
            </a:r>
            <a:r>
              <a:rPr lang="en-IN" sz="2400" b="1" dirty="0" err="1">
                <a:solidFill>
                  <a:schemeClr val="bg1"/>
                </a:solidFill>
              </a:rPr>
              <a:t>Avega</a:t>
            </a:r>
            <a:r>
              <a:rPr lang="en-IN" sz="2400" b="1" dirty="0">
                <a:solidFill>
                  <a:schemeClr val="bg1"/>
                </a:solidFill>
              </a:rPr>
              <a:t> (excitement</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err="1">
                <a:solidFill>
                  <a:schemeClr val="bg1"/>
                </a:solidFill>
              </a:rPr>
              <a:t>Jadata</a:t>
            </a:r>
            <a:r>
              <a:rPr lang="en-IN" sz="2400" b="1" dirty="0">
                <a:solidFill>
                  <a:schemeClr val="bg1"/>
                </a:solidFill>
              </a:rPr>
              <a:t> (stupor</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a:solidFill>
                  <a:schemeClr val="bg1"/>
                </a:solidFill>
              </a:rPr>
              <a:t>Grava </a:t>
            </a:r>
            <a:r>
              <a:rPr lang="en-IN" sz="2400" b="1" dirty="0" smtClean="0">
                <a:solidFill>
                  <a:schemeClr val="bg1"/>
                </a:solidFill>
              </a:rPr>
              <a:t>(</a:t>
            </a:r>
            <a:r>
              <a:rPr lang="en-IN" sz="2400" b="1" dirty="0">
                <a:solidFill>
                  <a:schemeClr val="bg1"/>
                </a:solidFill>
              </a:rPr>
              <a:t>arrogance</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err="1">
                <a:solidFill>
                  <a:schemeClr val="bg1"/>
                </a:solidFill>
              </a:rPr>
              <a:t>Visada</a:t>
            </a:r>
            <a:r>
              <a:rPr lang="en-IN" sz="2400" b="1" dirty="0">
                <a:solidFill>
                  <a:schemeClr val="bg1"/>
                </a:solidFill>
              </a:rPr>
              <a:t> (depression</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err="1">
                <a:solidFill>
                  <a:schemeClr val="bg1"/>
                </a:solidFill>
              </a:rPr>
              <a:t>Autsuka</a:t>
            </a:r>
            <a:r>
              <a:rPr lang="en-IN" sz="2400" b="1" dirty="0">
                <a:solidFill>
                  <a:schemeClr val="bg1"/>
                </a:solidFill>
              </a:rPr>
              <a:t> (longing</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err="1">
                <a:solidFill>
                  <a:schemeClr val="bg1"/>
                </a:solidFill>
              </a:rPr>
              <a:t>Nindra</a:t>
            </a:r>
            <a:r>
              <a:rPr lang="en-IN" sz="2400" b="1" dirty="0">
                <a:solidFill>
                  <a:schemeClr val="bg1"/>
                </a:solidFill>
              </a:rPr>
              <a:t> (sleep</a:t>
            </a:r>
            <a:r>
              <a:rPr lang="en-IN" sz="2400" b="1" dirty="0" smtClean="0">
                <a:solidFill>
                  <a:schemeClr val="bg1"/>
                </a:solidFill>
              </a:rPr>
              <a:t>)</a:t>
            </a:r>
          </a:p>
          <a:p>
            <a:pPr marL="342900" indent="-342900">
              <a:buFont typeface="Arial" pitchFamily="34" charset="0"/>
              <a:buChar char="•"/>
            </a:pPr>
            <a:r>
              <a:rPr lang="en-IN" sz="2400" b="1" dirty="0" err="1" smtClean="0">
                <a:solidFill>
                  <a:schemeClr val="bg1"/>
                </a:solidFill>
              </a:rPr>
              <a:t>Apusmara</a:t>
            </a:r>
            <a:r>
              <a:rPr lang="en-IN" sz="2400" b="1" dirty="0" smtClean="0">
                <a:solidFill>
                  <a:schemeClr val="bg1"/>
                </a:solidFill>
              </a:rPr>
              <a:t> </a:t>
            </a:r>
            <a:r>
              <a:rPr lang="en-IN" sz="2400" b="1" dirty="0">
                <a:solidFill>
                  <a:schemeClr val="bg1"/>
                </a:solidFill>
              </a:rPr>
              <a:t>(epilepsy</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err="1">
                <a:solidFill>
                  <a:schemeClr val="bg1"/>
                </a:solidFill>
              </a:rPr>
              <a:t>Supta</a:t>
            </a:r>
            <a:r>
              <a:rPr lang="en-IN" sz="2400" b="1" dirty="0">
                <a:solidFill>
                  <a:schemeClr val="bg1"/>
                </a:solidFill>
              </a:rPr>
              <a:t> (dreaming</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err="1">
                <a:solidFill>
                  <a:schemeClr val="bg1"/>
                </a:solidFill>
              </a:rPr>
              <a:t>Vibodha</a:t>
            </a:r>
            <a:r>
              <a:rPr lang="en-IN" sz="2400" b="1" dirty="0">
                <a:solidFill>
                  <a:schemeClr val="bg1"/>
                </a:solidFill>
              </a:rPr>
              <a:t> (awakening</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err="1">
                <a:solidFill>
                  <a:schemeClr val="bg1"/>
                </a:solidFill>
              </a:rPr>
              <a:t>Amarsa</a:t>
            </a:r>
            <a:r>
              <a:rPr lang="en-IN" sz="2400" b="1" dirty="0">
                <a:solidFill>
                  <a:schemeClr val="bg1"/>
                </a:solidFill>
              </a:rPr>
              <a:t> </a:t>
            </a:r>
            <a:r>
              <a:rPr lang="en-IN" sz="2400" b="1" dirty="0" smtClean="0">
                <a:solidFill>
                  <a:schemeClr val="bg1"/>
                </a:solidFill>
              </a:rPr>
              <a:t>(</a:t>
            </a:r>
            <a:r>
              <a:rPr lang="en-IN" sz="2400" b="1" dirty="0">
                <a:solidFill>
                  <a:schemeClr val="bg1"/>
                </a:solidFill>
              </a:rPr>
              <a:t>restrained anger</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err="1">
                <a:solidFill>
                  <a:schemeClr val="bg1"/>
                </a:solidFill>
              </a:rPr>
              <a:t>Avahittha</a:t>
            </a:r>
            <a:r>
              <a:rPr lang="en-IN" sz="2400" b="1" dirty="0">
                <a:solidFill>
                  <a:schemeClr val="bg1"/>
                </a:solidFill>
              </a:rPr>
              <a:t> (deception</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err="1">
                <a:solidFill>
                  <a:schemeClr val="bg1"/>
                </a:solidFill>
              </a:rPr>
              <a:t>Ugrata</a:t>
            </a:r>
            <a:r>
              <a:rPr lang="en-IN" sz="2400" b="1" dirty="0">
                <a:solidFill>
                  <a:schemeClr val="bg1"/>
                </a:solidFill>
              </a:rPr>
              <a:t> (ferociousness</a:t>
            </a:r>
            <a:r>
              <a:rPr lang="en-IN" sz="2400" b="1" dirty="0" smtClean="0">
                <a:solidFill>
                  <a:schemeClr val="bg1"/>
                </a:solidFill>
              </a:rPr>
              <a:t>) </a:t>
            </a:r>
            <a:r>
              <a:rPr lang="en-IN" sz="2400" b="1" dirty="0">
                <a:solidFill>
                  <a:schemeClr val="bg1"/>
                </a:solidFill>
              </a:rPr>
              <a:t>      </a:t>
            </a:r>
            <a:r>
              <a:rPr lang="en-IN" sz="2000" dirty="0">
                <a:solidFill>
                  <a:schemeClr val="bg1"/>
                </a:solidFill>
              </a:rPr>
              <a:t>   </a:t>
            </a:r>
          </a:p>
        </p:txBody>
      </p:sp>
    </p:spTree>
    <p:extLst>
      <p:ext uri="{BB962C8B-B14F-4D97-AF65-F5344CB8AC3E}">
        <p14:creationId xmlns:p14="http://schemas.microsoft.com/office/powerpoint/2010/main" val="320141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492443"/>
          </a:xfrm>
        </p:spPr>
        <p:txBody>
          <a:bodyPr/>
          <a:lstStyle/>
          <a:p>
            <a:r>
              <a:rPr lang="en-IN" sz="3200" dirty="0">
                <a:solidFill>
                  <a:schemeClr val="bg1"/>
                </a:solidFill>
              </a:rPr>
              <a:t>33 </a:t>
            </a:r>
            <a:r>
              <a:rPr lang="en-IN" sz="3200" dirty="0" err="1">
                <a:solidFill>
                  <a:schemeClr val="bg1"/>
                </a:solidFill>
              </a:rPr>
              <a:t>Vyabhicharibhava</a:t>
            </a:r>
            <a:r>
              <a:rPr lang="en-IN" sz="3200" dirty="0">
                <a:solidFill>
                  <a:schemeClr val="bg1"/>
                </a:solidFill>
              </a:rPr>
              <a:t> - </a:t>
            </a:r>
            <a:r>
              <a:rPr lang="en-IN" sz="3200" dirty="0" smtClean="0">
                <a:solidFill>
                  <a:schemeClr val="bg1"/>
                </a:solidFill>
              </a:rPr>
              <a:t>2</a:t>
            </a:r>
            <a:endParaRPr lang="en-IN" sz="3200" dirty="0"/>
          </a:p>
        </p:txBody>
      </p:sp>
      <p:sp>
        <p:nvSpPr>
          <p:cNvPr id="3" name="Text Placeholder 2"/>
          <p:cNvSpPr>
            <a:spLocks noGrp="1"/>
          </p:cNvSpPr>
          <p:nvPr>
            <p:ph type="body" idx="1"/>
          </p:nvPr>
        </p:nvSpPr>
        <p:spPr>
          <a:xfrm>
            <a:off x="457200" y="1066800"/>
            <a:ext cx="8229600" cy="2585323"/>
          </a:xfrm>
        </p:spPr>
        <p:txBody>
          <a:bodyPr/>
          <a:lstStyle/>
          <a:p>
            <a:pPr marL="342900" indent="-342900">
              <a:buFont typeface="Arial" pitchFamily="34" charset="0"/>
              <a:buChar char="•"/>
            </a:pPr>
            <a:r>
              <a:rPr lang="en-IN" sz="2400" b="1" dirty="0" err="1" smtClean="0">
                <a:solidFill>
                  <a:schemeClr val="bg1"/>
                </a:solidFill>
              </a:rPr>
              <a:t>Mati</a:t>
            </a:r>
            <a:r>
              <a:rPr lang="en-IN" sz="2400" b="1" dirty="0" smtClean="0">
                <a:solidFill>
                  <a:schemeClr val="bg1"/>
                </a:solidFill>
              </a:rPr>
              <a:t> 	(</a:t>
            </a:r>
            <a:r>
              <a:rPr lang="en-IN" sz="2400" b="1" dirty="0">
                <a:solidFill>
                  <a:schemeClr val="bg1"/>
                </a:solidFill>
              </a:rPr>
              <a:t>analysis</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err="1">
                <a:solidFill>
                  <a:schemeClr val="bg1"/>
                </a:solidFill>
              </a:rPr>
              <a:t>Vyadhi</a:t>
            </a:r>
            <a:r>
              <a:rPr lang="en-IN" sz="2400" b="1" dirty="0">
                <a:solidFill>
                  <a:schemeClr val="bg1"/>
                </a:solidFill>
              </a:rPr>
              <a:t> (sickness</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err="1">
                <a:solidFill>
                  <a:schemeClr val="bg1"/>
                </a:solidFill>
              </a:rPr>
              <a:t>Unmada</a:t>
            </a:r>
            <a:r>
              <a:rPr lang="en-IN" sz="2400" b="1" dirty="0">
                <a:solidFill>
                  <a:schemeClr val="bg1"/>
                </a:solidFill>
              </a:rPr>
              <a:t> (temporary insanity</a:t>
            </a:r>
            <a:r>
              <a:rPr lang="en-IN" sz="2400" b="1" dirty="0" smtClean="0">
                <a:solidFill>
                  <a:schemeClr val="bg1"/>
                </a:solidFill>
              </a:rPr>
              <a:t>)</a:t>
            </a:r>
          </a:p>
          <a:p>
            <a:pPr marL="342900" indent="-342900">
              <a:buFont typeface="Arial" pitchFamily="34" charset="0"/>
              <a:buChar char="•"/>
            </a:pPr>
            <a:r>
              <a:rPr lang="en-IN" sz="2400" b="1" dirty="0" smtClean="0">
                <a:solidFill>
                  <a:schemeClr val="bg1"/>
                </a:solidFill>
              </a:rPr>
              <a:t> </a:t>
            </a:r>
            <a:r>
              <a:rPr lang="en-IN" sz="2400" b="1" dirty="0">
                <a:solidFill>
                  <a:schemeClr val="bg1"/>
                </a:solidFill>
              </a:rPr>
              <a:t>Marana </a:t>
            </a:r>
            <a:r>
              <a:rPr lang="en-IN" sz="2400" b="1" dirty="0" smtClean="0">
                <a:solidFill>
                  <a:schemeClr val="bg1"/>
                </a:solidFill>
              </a:rPr>
              <a:t>	(</a:t>
            </a:r>
            <a:r>
              <a:rPr lang="en-IN" sz="2400" b="1" dirty="0">
                <a:solidFill>
                  <a:schemeClr val="bg1"/>
                </a:solidFill>
              </a:rPr>
              <a:t>death</a:t>
            </a:r>
            <a:r>
              <a:rPr lang="en-IN" sz="2400" b="1" dirty="0" smtClean="0">
                <a:solidFill>
                  <a:schemeClr val="bg1"/>
                </a:solidFill>
              </a:rPr>
              <a:t>) </a:t>
            </a:r>
          </a:p>
          <a:p>
            <a:pPr marL="342900" indent="-342900">
              <a:buFont typeface="Arial" pitchFamily="34" charset="0"/>
              <a:buChar char="•"/>
            </a:pPr>
            <a:r>
              <a:rPr lang="en-IN" sz="2400" b="1" dirty="0" err="1" smtClean="0">
                <a:solidFill>
                  <a:schemeClr val="bg1"/>
                </a:solidFill>
              </a:rPr>
              <a:t>Trasa</a:t>
            </a:r>
            <a:r>
              <a:rPr lang="en-IN" sz="2400" b="1" dirty="0" smtClean="0">
                <a:solidFill>
                  <a:schemeClr val="bg1"/>
                </a:solidFill>
              </a:rPr>
              <a:t> </a:t>
            </a:r>
            <a:r>
              <a:rPr lang="en-IN" sz="2400" b="1" dirty="0">
                <a:solidFill>
                  <a:schemeClr val="bg1"/>
                </a:solidFill>
              </a:rPr>
              <a:t>(</a:t>
            </a:r>
            <a:r>
              <a:rPr lang="en-IN" sz="2400" b="1" dirty="0" smtClean="0">
                <a:solidFill>
                  <a:schemeClr val="bg1"/>
                </a:solidFill>
              </a:rPr>
              <a:t>panic)</a:t>
            </a:r>
          </a:p>
          <a:p>
            <a:pPr marL="342900" indent="-342900">
              <a:buFont typeface="Arial" pitchFamily="34" charset="0"/>
              <a:buChar char="•"/>
            </a:pPr>
            <a:r>
              <a:rPr lang="en-IN" sz="2400" b="1" dirty="0" err="1" smtClean="0">
                <a:solidFill>
                  <a:schemeClr val="bg1"/>
                </a:solidFill>
              </a:rPr>
              <a:t>Vitarka</a:t>
            </a:r>
            <a:r>
              <a:rPr lang="en-IN" sz="2400" b="1" dirty="0" smtClean="0">
                <a:solidFill>
                  <a:schemeClr val="bg1"/>
                </a:solidFill>
              </a:rPr>
              <a:t> </a:t>
            </a:r>
            <a:r>
              <a:rPr lang="en-IN" sz="2400" b="1" dirty="0">
                <a:solidFill>
                  <a:schemeClr val="bg1"/>
                </a:solidFill>
              </a:rPr>
              <a:t>(</a:t>
            </a:r>
            <a:r>
              <a:rPr lang="en-IN" sz="2400" b="1" dirty="0" smtClean="0">
                <a:solidFill>
                  <a:schemeClr val="bg1"/>
                </a:solidFill>
              </a:rPr>
              <a:t>argumentativeness</a:t>
            </a:r>
            <a:r>
              <a:rPr lang="en-IN" sz="2400" b="1" dirty="0">
                <a:solidFill>
                  <a:schemeClr val="bg1"/>
                </a:solidFill>
              </a:rPr>
              <a:t>).</a:t>
            </a:r>
          </a:p>
          <a:p>
            <a:pPr algn="r"/>
            <a:r>
              <a:rPr lang="en-IN" sz="2400" b="1" dirty="0">
                <a:solidFill>
                  <a:schemeClr val="bg1"/>
                </a:solidFill>
              </a:rPr>
              <a:t>      </a:t>
            </a:r>
            <a:r>
              <a:rPr lang="en-IN" sz="2000" dirty="0">
                <a:solidFill>
                  <a:schemeClr val="bg1"/>
                </a:solidFill>
              </a:rPr>
              <a:t>   </a:t>
            </a:r>
          </a:p>
        </p:txBody>
      </p:sp>
    </p:spTree>
    <p:extLst>
      <p:ext uri="{BB962C8B-B14F-4D97-AF65-F5344CB8AC3E}">
        <p14:creationId xmlns:p14="http://schemas.microsoft.com/office/powerpoint/2010/main" val="1182841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553998"/>
          </a:xfrm>
        </p:spPr>
        <p:txBody>
          <a:bodyPr/>
          <a:lstStyle/>
          <a:p>
            <a:r>
              <a:rPr lang="en-IN" sz="3600" dirty="0" smtClean="0">
                <a:solidFill>
                  <a:schemeClr val="bg1"/>
                </a:solidFill>
              </a:rPr>
              <a:t>Examples</a:t>
            </a:r>
            <a:endParaRPr lang="en-IN" sz="3600" dirty="0">
              <a:solidFill>
                <a:schemeClr val="bg1"/>
              </a:solidFill>
            </a:endParaRPr>
          </a:p>
        </p:txBody>
      </p:sp>
      <p:sp>
        <p:nvSpPr>
          <p:cNvPr id="3" name="Text Placeholder 2"/>
          <p:cNvSpPr>
            <a:spLocks noGrp="1"/>
          </p:cNvSpPr>
          <p:nvPr>
            <p:ph type="body" idx="1"/>
          </p:nvPr>
        </p:nvSpPr>
        <p:spPr>
          <a:xfrm>
            <a:off x="457200" y="1577340"/>
            <a:ext cx="8229600" cy="4585871"/>
          </a:xfrm>
        </p:spPr>
        <p:txBody>
          <a:bodyPr/>
          <a:lstStyle/>
          <a:p>
            <a:pPr marL="457200" indent="-457200">
              <a:buFont typeface="Wingdings" pitchFamily="2" charset="2"/>
              <a:buChar char="Ø"/>
            </a:pPr>
            <a:r>
              <a:rPr lang="en-IN" sz="2800" dirty="0" smtClean="0">
                <a:solidFill>
                  <a:schemeClr val="bg1"/>
                </a:solidFill>
              </a:rPr>
              <a:t>The </a:t>
            </a:r>
            <a:r>
              <a:rPr lang="en-IN" sz="2800" dirty="0">
                <a:solidFill>
                  <a:schemeClr val="bg1"/>
                </a:solidFill>
              </a:rPr>
              <a:t>erotic Rasa arises from the </a:t>
            </a:r>
            <a:r>
              <a:rPr lang="en-IN" sz="2800" dirty="0" err="1" smtClean="0">
                <a:solidFill>
                  <a:schemeClr val="bg1"/>
                </a:solidFill>
              </a:rPr>
              <a:t>Alambhana</a:t>
            </a:r>
            <a:r>
              <a:rPr lang="en-IN" sz="2800" dirty="0" smtClean="0">
                <a:solidFill>
                  <a:schemeClr val="bg1"/>
                </a:solidFill>
              </a:rPr>
              <a:t> </a:t>
            </a:r>
            <a:r>
              <a:rPr lang="en-IN" sz="2800" dirty="0" err="1" smtClean="0">
                <a:solidFill>
                  <a:schemeClr val="bg1"/>
                </a:solidFill>
              </a:rPr>
              <a:t>Vibhava</a:t>
            </a:r>
            <a:r>
              <a:rPr lang="en-IN" sz="2800" dirty="0" smtClean="0">
                <a:solidFill>
                  <a:schemeClr val="bg1"/>
                </a:solidFill>
              </a:rPr>
              <a:t>-presence </a:t>
            </a:r>
            <a:r>
              <a:rPr lang="en-IN" sz="2800" dirty="0">
                <a:solidFill>
                  <a:schemeClr val="bg1"/>
                </a:solidFill>
              </a:rPr>
              <a:t>of the lover and </a:t>
            </a:r>
            <a:r>
              <a:rPr lang="en-IN" sz="2800" dirty="0" smtClean="0">
                <a:solidFill>
                  <a:schemeClr val="bg1"/>
                </a:solidFill>
              </a:rPr>
              <a:t>beloved</a:t>
            </a:r>
          </a:p>
          <a:p>
            <a:pPr marL="457200" indent="-457200">
              <a:buFont typeface="Wingdings" pitchFamily="2" charset="2"/>
              <a:buChar char="Ø"/>
            </a:pPr>
            <a:r>
              <a:rPr lang="en-IN" sz="2800" dirty="0" smtClean="0">
                <a:solidFill>
                  <a:schemeClr val="bg1"/>
                </a:solidFill>
              </a:rPr>
              <a:t> </a:t>
            </a:r>
            <a:r>
              <a:rPr lang="en-IN" sz="2800" dirty="0">
                <a:solidFill>
                  <a:schemeClr val="bg1"/>
                </a:solidFill>
              </a:rPr>
              <a:t>the </a:t>
            </a:r>
            <a:r>
              <a:rPr lang="en-IN" sz="2800" dirty="0" err="1" smtClean="0">
                <a:solidFill>
                  <a:schemeClr val="bg1"/>
                </a:solidFill>
              </a:rPr>
              <a:t>Uddipana</a:t>
            </a:r>
            <a:r>
              <a:rPr lang="en-IN" sz="2800" dirty="0" smtClean="0">
                <a:solidFill>
                  <a:schemeClr val="bg1"/>
                </a:solidFill>
              </a:rPr>
              <a:t> </a:t>
            </a:r>
            <a:r>
              <a:rPr lang="en-IN" sz="2800" dirty="0" err="1" smtClean="0">
                <a:solidFill>
                  <a:schemeClr val="bg1"/>
                </a:solidFill>
              </a:rPr>
              <a:t>Vibhava’s</a:t>
            </a:r>
            <a:r>
              <a:rPr lang="en-IN" sz="2800" dirty="0" smtClean="0">
                <a:solidFill>
                  <a:schemeClr val="bg1"/>
                </a:solidFill>
              </a:rPr>
              <a:t> </a:t>
            </a:r>
            <a:r>
              <a:rPr lang="en-IN" sz="2800" dirty="0">
                <a:solidFill>
                  <a:schemeClr val="bg1"/>
                </a:solidFill>
              </a:rPr>
              <a:t>– the atmosphere of place where the two meet, the call of night birds; a gentle breeze, the moon, etc</a:t>
            </a:r>
            <a:r>
              <a:rPr lang="en-IN" sz="2800" dirty="0" smtClean="0">
                <a:solidFill>
                  <a:schemeClr val="bg1"/>
                </a:solidFill>
              </a:rPr>
              <a:t>.</a:t>
            </a:r>
          </a:p>
          <a:p>
            <a:pPr marL="457200" indent="-457200">
              <a:buFont typeface="Wingdings" pitchFamily="2" charset="2"/>
              <a:buChar char="Ø"/>
            </a:pPr>
            <a:r>
              <a:rPr lang="en-IN" sz="2800" dirty="0" smtClean="0">
                <a:solidFill>
                  <a:schemeClr val="bg1"/>
                </a:solidFill>
              </a:rPr>
              <a:t> </a:t>
            </a:r>
            <a:r>
              <a:rPr lang="en-IN" sz="2800" dirty="0">
                <a:solidFill>
                  <a:schemeClr val="bg1"/>
                </a:solidFill>
              </a:rPr>
              <a:t>it gives rise to the </a:t>
            </a:r>
            <a:r>
              <a:rPr lang="en-IN" sz="2800" dirty="0" err="1">
                <a:solidFill>
                  <a:schemeClr val="bg1"/>
                </a:solidFill>
              </a:rPr>
              <a:t>Anubhavas</a:t>
            </a:r>
            <a:r>
              <a:rPr lang="en-IN" sz="2800" dirty="0">
                <a:solidFill>
                  <a:schemeClr val="bg1"/>
                </a:solidFill>
              </a:rPr>
              <a:t>-how the lovers express themselves to each other to holding hands and etc</a:t>
            </a:r>
            <a:r>
              <a:rPr lang="en-IN" sz="2800" dirty="0" smtClean="0">
                <a:solidFill>
                  <a:schemeClr val="bg1"/>
                </a:solidFill>
              </a:rPr>
              <a:t>.</a:t>
            </a:r>
          </a:p>
          <a:p>
            <a:pPr marL="457200" indent="-457200">
              <a:buFont typeface="Wingdings" pitchFamily="2" charset="2"/>
              <a:buChar char="Ø"/>
            </a:pPr>
            <a:r>
              <a:rPr lang="en-IN" sz="2800" dirty="0" smtClean="0">
                <a:solidFill>
                  <a:schemeClr val="bg1"/>
                </a:solidFill>
              </a:rPr>
              <a:t>it </a:t>
            </a:r>
            <a:r>
              <a:rPr lang="en-IN" sz="2800" dirty="0">
                <a:solidFill>
                  <a:schemeClr val="bg1"/>
                </a:solidFill>
              </a:rPr>
              <a:t>produces involuntary bodily responses (the </a:t>
            </a:r>
            <a:r>
              <a:rPr lang="en-IN" sz="2800" dirty="0" err="1" smtClean="0">
                <a:solidFill>
                  <a:schemeClr val="bg1"/>
                </a:solidFill>
              </a:rPr>
              <a:t>Sattvikabhavas</a:t>
            </a:r>
            <a:r>
              <a:rPr lang="en-IN" sz="2800" dirty="0">
                <a:solidFill>
                  <a:schemeClr val="bg1"/>
                </a:solidFill>
              </a:rPr>
              <a:t>) and may give rise to complementary or transitory emotional states- the </a:t>
            </a:r>
            <a:r>
              <a:rPr lang="en-IN" sz="2800" dirty="0" err="1">
                <a:solidFill>
                  <a:schemeClr val="bg1"/>
                </a:solidFill>
              </a:rPr>
              <a:t>Vyabicharibhavas</a:t>
            </a:r>
            <a:r>
              <a:rPr lang="en-IN" sz="2800" dirty="0">
                <a:solidFill>
                  <a:schemeClr val="bg1"/>
                </a:solidFill>
              </a:rPr>
              <a:t>.</a:t>
            </a:r>
          </a:p>
          <a:p>
            <a:endParaRPr lang="en-IN" dirty="0"/>
          </a:p>
        </p:txBody>
      </p:sp>
    </p:spTree>
    <p:extLst>
      <p:ext uri="{BB962C8B-B14F-4D97-AF65-F5344CB8AC3E}">
        <p14:creationId xmlns:p14="http://schemas.microsoft.com/office/powerpoint/2010/main" val="3812311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430887"/>
          </a:xfrm>
        </p:spPr>
        <p:txBody>
          <a:bodyPr/>
          <a:lstStyle/>
          <a:p>
            <a:r>
              <a:rPr lang="en-IN" sz="2800" dirty="0" smtClean="0">
                <a:solidFill>
                  <a:schemeClr val="bg1"/>
                </a:solidFill>
              </a:rPr>
              <a:t>Introduction</a:t>
            </a:r>
            <a:endParaRPr lang="en-IN" sz="2800" dirty="0">
              <a:solidFill>
                <a:schemeClr val="bg1"/>
              </a:solidFill>
            </a:endParaRPr>
          </a:p>
        </p:txBody>
      </p:sp>
      <p:sp>
        <p:nvSpPr>
          <p:cNvPr id="3" name="Text Placeholder 2"/>
          <p:cNvSpPr>
            <a:spLocks noGrp="1"/>
          </p:cNvSpPr>
          <p:nvPr>
            <p:ph type="body" idx="1"/>
          </p:nvPr>
        </p:nvSpPr>
        <p:spPr>
          <a:xfrm>
            <a:off x="457200" y="1577340"/>
            <a:ext cx="8229600" cy="4847481"/>
          </a:xfrm>
        </p:spPr>
        <p:txBody>
          <a:bodyPr/>
          <a:lstStyle/>
          <a:p>
            <a:pPr marL="285750" indent="-285750">
              <a:lnSpc>
                <a:spcPct val="150000"/>
              </a:lnSpc>
              <a:buFont typeface="Wingdings" pitchFamily="2" charset="2"/>
              <a:buChar char="Ø"/>
            </a:pPr>
            <a:r>
              <a:rPr lang="en-IN" sz="2200" dirty="0" err="1">
                <a:solidFill>
                  <a:schemeClr val="bg1"/>
                </a:solidFill>
              </a:rPr>
              <a:t>Bharatmuni’s</a:t>
            </a:r>
            <a:r>
              <a:rPr lang="en-IN" sz="2200" dirty="0">
                <a:solidFill>
                  <a:schemeClr val="bg1"/>
                </a:solidFill>
              </a:rPr>
              <a:t> </a:t>
            </a:r>
            <a:r>
              <a:rPr lang="en-IN" sz="2200" dirty="0" err="1">
                <a:solidFill>
                  <a:schemeClr val="bg1"/>
                </a:solidFill>
              </a:rPr>
              <a:t>Natyasastra</a:t>
            </a:r>
            <a:r>
              <a:rPr lang="en-IN" sz="2200" dirty="0">
                <a:solidFill>
                  <a:schemeClr val="bg1"/>
                </a:solidFill>
              </a:rPr>
              <a:t> is an encyclopaedia of Sanskrit literature </a:t>
            </a:r>
            <a:r>
              <a:rPr lang="en-IN" sz="2200" dirty="0" smtClean="0">
                <a:solidFill>
                  <a:schemeClr val="bg1"/>
                </a:solidFill>
              </a:rPr>
              <a:t>is one of  </a:t>
            </a:r>
            <a:r>
              <a:rPr lang="en-IN" sz="2200" dirty="0">
                <a:solidFill>
                  <a:schemeClr val="bg1"/>
                </a:solidFill>
              </a:rPr>
              <a:t>the earliest </a:t>
            </a:r>
            <a:r>
              <a:rPr lang="en-IN" sz="2200" dirty="0" smtClean="0">
                <a:solidFill>
                  <a:schemeClr val="bg1"/>
                </a:solidFill>
              </a:rPr>
              <a:t>works on dramaturgy</a:t>
            </a:r>
          </a:p>
          <a:p>
            <a:pPr marL="285750" indent="-285750">
              <a:lnSpc>
                <a:spcPct val="150000"/>
              </a:lnSpc>
              <a:buFont typeface="Wingdings" pitchFamily="2" charset="2"/>
              <a:buChar char="Ø"/>
            </a:pPr>
            <a:r>
              <a:rPr lang="en-IN" sz="2200" b="1" u="sng" dirty="0" smtClean="0">
                <a:solidFill>
                  <a:schemeClr val="bg1"/>
                </a:solidFill>
              </a:rPr>
              <a:t>‘</a:t>
            </a:r>
            <a:r>
              <a:rPr lang="en-IN" sz="2200" b="1" u="sng" dirty="0" err="1" smtClean="0">
                <a:solidFill>
                  <a:schemeClr val="bg1"/>
                </a:solidFill>
              </a:rPr>
              <a:t>Bhava</a:t>
            </a:r>
            <a:r>
              <a:rPr lang="en-IN" sz="2200" b="1" u="sng" dirty="0">
                <a:solidFill>
                  <a:schemeClr val="bg1"/>
                </a:solidFill>
              </a:rPr>
              <a:t>’ &amp; ‘</a:t>
            </a:r>
            <a:r>
              <a:rPr lang="en-IN" sz="2200" b="1" u="sng" dirty="0" smtClean="0">
                <a:solidFill>
                  <a:schemeClr val="bg1"/>
                </a:solidFill>
              </a:rPr>
              <a:t>Rasa’</a:t>
            </a:r>
            <a:r>
              <a:rPr lang="en-IN" sz="2200" dirty="0">
                <a:solidFill>
                  <a:schemeClr val="bg1"/>
                </a:solidFill>
              </a:rPr>
              <a:t> </a:t>
            </a:r>
            <a:r>
              <a:rPr lang="en-IN" sz="2200" dirty="0" smtClean="0">
                <a:solidFill>
                  <a:schemeClr val="bg1"/>
                </a:solidFill>
              </a:rPr>
              <a:t>:- Where </a:t>
            </a:r>
            <a:r>
              <a:rPr lang="en-IN" sz="2200" dirty="0">
                <a:solidFill>
                  <a:schemeClr val="bg1"/>
                </a:solidFill>
              </a:rPr>
              <a:t>the hand goes, the gaze follows. Where the eyes turn, there goes the mind. Where the mind goes, there comes </a:t>
            </a:r>
            <a:r>
              <a:rPr lang="en-IN" sz="2200" dirty="0" err="1">
                <a:solidFill>
                  <a:schemeClr val="bg1"/>
                </a:solidFill>
              </a:rPr>
              <a:t>Bhava</a:t>
            </a:r>
            <a:r>
              <a:rPr lang="en-IN" sz="2200" dirty="0">
                <a:solidFill>
                  <a:schemeClr val="bg1"/>
                </a:solidFill>
              </a:rPr>
              <a:t>. And where the </a:t>
            </a:r>
            <a:r>
              <a:rPr lang="en-IN" sz="2200" dirty="0" err="1">
                <a:solidFill>
                  <a:schemeClr val="bg1"/>
                </a:solidFill>
              </a:rPr>
              <a:t>Bhava</a:t>
            </a:r>
            <a:r>
              <a:rPr lang="en-IN" sz="2200" dirty="0">
                <a:solidFill>
                  <a:schemeClr val="bg1"/>
                </a:solidFill>
              </a:rPr>
              <a:t> comes, there also will be Rasa</a:t>
            </a:r>
            <a:r>
              <a:rPr lang="en-IN" sz="2200" dirty="0" smtClean="0">
                <a:solidFill>
                  <a:schemeClr val="bg1"/>
                </a:solidFill>
              </a:rPr>
              <a:t>.</a:t>
            </a:r>
            <a:r>
              <a:rPr lang="en-IN" sz="2200" dirty="0">
                <a:solidFill>
                  <a:schemeClr val="bg1"/>
                </a:solidFill>
              </a:rPr>
              <a:t> </a:t>
            </a:r>
          </a:p>
          <a:p>
            <a:pPr marL="285750" indent="-285750">
              <a:lnSpc>
                <a:spcPct val="150000"/>
              </a:lnSpc>
              <a:buFont typeface="Wingdings" pitchFamily="2" charset="2"/>
              <a:buChar char="Ø"/>
            </a:pPr>
            <a:r>
              <a:rPr lang="en-IN" sz="2200" dirty="0" smtClean="0">
                <a:solidFill>
                  <a:schemeClr val="bg1"/>
                </a:solidFill>
              </a:rPr>
              <a:t>Rasa </a:t>
            </a:r>
            <a:r>
              <a:rPr lang="en-IN" sz="2200" dirty="0">
                <a:solidFill>
                  <a:schemeClr val="bg1"/>
                </a:solidFill>
              </a:rPr>
              <a:t>is derived from the root ‘rasa’ it means ‘juice</a:t>
            </a:r>
            <a:r>
              <a:rPr lang="en-IN" sz="2200" dirty="0" smtClean="0">
                <a:solidFill>
                  <a:schemeClr val="bg1"/>
                </a:solidFill>
              </a:rPr>
              <a:t>’. It also denotes ‘interest</a:t>
            </a:r>
            <a:r>
              <a:rPr lang="en-IN" sz="2200" dirty="0">
                <a:solidFill>
                  <a:schemeClr val="bg1"/>
                </a:solidFill>
              </a:rPr>
              <a:t>.’ </a:t>
            </a:r>
            <a:endParaRPr lang="en-IN" sz="2200" dirty="0" smtClean="0">
              <a:solidFill>
                <a:schemeClr val="bg1"/>
              </a:solidFill>
            </a:endParaRPr>
          </a:p>
          <a:p>
            <a:pPr marL="285750" indent="-285750">
              <a:lnSpc>
                <a:spcPct val="150000"/>
              </a:lnSpc>
              <a:buFont typeface="Wingdings" pitchFamily="2" charset="2"/>
              <a:buChar char="Ø"/>
            </a:pPr>
            <a:r>
              <a:rPr lang="en-IN" sz="2200" dirty="0" smtClean="0">
                <a:solidFill>
                  <a:schemeClr val="bg1"/>
                </a:solidFill>
              </a:rPr>
              <a:t>Rasa </a:t>
            </a:r>
            <a:r>
              <a:rPr lang="en-IN" sz="2200" dirty="0">
                <a:solidFill>
                  <a:schemeClr val="bg1"/>
                </a:solidFill>
              </a:rPr>
              <a:t>means ‘</a:t>
            </a:r>
            <a:r>
              <a:rPr lang="en-IN" sz="2200" dirty="0" err="1">
                <a:solidFill>
                  <a:schemeClr val="bg1"/>
                </a:solidFill>
              </a:rPr>
              <a:t>khato</a:t>
            </a:r>
            <a:r>
              <a:rPr lang="en-IN" sz="2200" dirty="0">
                <a:solidFill>
                  <a:schemeClr val="bg1"/>
                </a:solidFill>
              </a:rPr>
              <a:t>, </a:t>
            </a:r>
            <a:r>
              <a:rPr lang="en-IN" sz="2200" dirty="0" err="1">
                <a:solidFill>
                  <a:schemeClr val="bg1"/>
                </a:solidFill>
              </a:rPr>
              <a:t>kharo</a:t>
            </a:r>
            <a:r>
              <a:rPr lang="en-IN" sz="2200" dirty="0">
                <a:solidFill>
                  <a:schemeClr val="bg1"/>
                </a:solidFill>
              </a:rPr>
              <a:t>, </a:t>
            </a:r>
            <a:r>
              <a:rPr lang="en-IN" sz="2200" dirty="0" err="1">
                <a:solidFill>
                  <a:schemeClr val="bg1"/>
                </a:solidFill>
              </a:rPr>
              <a:t>turo</a:t>
            </a:r>
            <a:r>
              <a:rPr lang="en-IN" sz="2200" dirty="0">
                <a:solidFill>
                  <a:schemeClr val="bg1"/>
                </a:solidFill>
              </a:rPr>
              <a:t>, </a:t>
            </a:r>
            <a:r>
              <a:rPr lang="en-IN" sz="2200" dirty="0" err="1">
                <a:solidFill>
                  <a:schemeClr val="bg1"/>
                </a:solidFill>
              </a:rPr>
              <a:t>tikho</a:t>
            </a:r>
            <a:r>
              <a:rPr lang="en-IN" sz="2200" dirty="0">
                <a:solidFill>
                  <a:schemeClr val="bg1"/>
                </a:solidFill>
              </a:rPr>
              <a:t>, </a:t>
            </a:r>
            <a:r>
              <a:rPr lang="en-IN" sz="2200" dirty="0" err="1">
                <a:solidFill>
                  <a:schemeClr val="bg1"/>
                </a:solidFill>
              </a:rPr>
              <a:t>kadvo</a:t>
            </a:r>
            <a:r>
              <a:rPr lang="en-IN" sz="2200" dirty="0">
                <a:solidFill>
                  <a:schemeClr val="bg1"/>
                </a:solidFill>
              </a:rPr>
              <a:t>, </a:t>
            </a:r>
            <a:r>
              <a:rPr lang="en-IN" sz="2200" dirty="0" err="1" smtClean="0">
                <a:solidFill>
                  <a:schemeClr val="bg1"/>
                </a:solidFill>
              </a:rPr>
              <a:t>mitho</a:t>
            </a:r>
            <a:r>
              <a:rPr lang="en-IN" sz="2200" dirty="0" smtClean="0">
                <a:solidFill>
                  <a:schemeClr val="bg1"/>
                </a:solidFill>
              </a:rPr>
              <a:t> </a:t>
            </a:r>
            <a:r>
              <a:rPr lang="en-IN" sz="2200" dirty="0" err="1" smtClean="0">
                <a:solidFill>
                  <a:schemeClr val="bg1"/>
                </a:solidFill>
              </a:rPr>
              <a:t>etc</a:t>
            </a:r>
            <a:r>
              <a:rPr lang="en-IN" sz="2200" dirty="0" smtClean="0">
                <a:solidFill>
                  <a:schemeClr val="bg1"/>
                </a:solidFill>
              </a:rPr>
              <a:t> .</a:t>
            </a:r>
          </a:p>
          <a:p>
            <a:pPr marL="285750" indent="-285750">
              <a:lnSpc>
                <a:spcPct val="150000"/>
              </a:lnSpc>
              <a:buFont typeface="Wingdings" pitchFamily="2" charset="2"/>
              <a:buChar char="Ø"/>
            </a:pPr>
            <a:r>
              <a:rPr lang="en-IN" sz="2200" dirty="0" smtClean="0">
                <a:solidFill>
                  <a:schemeClr val="bg1"/>
                </a:solidFill>
              </a:rPr>
              <a:t>The </a:t>
            </a:r>
            <a:r>
              <a:rPr lang="en-IN" sz="2200" dirty="0">
                <a:solidFill>
                  <a:schemeClr val="bg1"/>
                </a:solidFill>
              </a:rPr>
              <a:t>denotative meaning of Rasa is Pleasure (</a:t>
            </a:r>
            <a:r>
              <a:rPr lang="en-IN" sz="2200" dirty="0" err="1">
                <a:solidFill>
                  <a:schemeClr val="bg1"/>
                </a:solidFill>
              </a:rPr>
              <a:t>Ananda</a:t>
            </a:r>
            <a:r>
              <a:rPr lang="en-IN" sz="2200" dirty="0" smtClean="0">
                <a:solidFill>
                  <a:schemeClr val="bg1"/>
                </a:solidFill>
              </a:rPr>
              <a:t>).</a:t>
            </a:r>
          </a:p>
          <a:p>
            <a:pPr marL="285750" indent="-285750">
              <a:buFont typeface="Wingdings" pitchFamily="2" charset="2"/>
              <a:buChar char="Ø"/>
            </a:pPr>
            <a:endParaRPr lang="en-IN" dirty="0">
              <a:solidFill>
                <a:schemeClr val="bg1"/>
              </a:solidFill>
            </a:endParaRPr>
          </a:p>
        </p:txBody>
      </p:sp>
    </p:spTree>
    <p:extLst>
      <p:ext uri="{BB962C8B-B14F-4D97-AF65-F5344CB8AC3E}">
        <p14:creationId xmlns:p14="http://schemas.microsoft.com/office/powerpoint/2010/main" val="418628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206087"/>
            <a:ext cx="2308860" cy="1729380"/>
          </a:xfrm>
        </p:spPr>
        <p:txBody>
          <a:bodyPr/>
          <a:lstStyle/>
          <a:p>
            <a:r>
              <a:rPr lang="en-IN" dirty="0" smtClean="0">
                <a:solidFill>
                  <a:schemeClr val="bg1"/>
                </a:solidFill>
              </a:rPr>
              <a:t>Stages</a:t>
            </a:r>
            <a:endParaRPr lang="en-IN" dirty="0">
              <a:solidFill>
                <a:schemeClr val="bg1"/>
              </a:solidFill>
            </a:endParaRPr>
          </a:p>
        </p:txBody>
      </p:sp>
      <p:sp>
        <p:nvSpPr>
          <p:cNvPr id="3" name="Text Placeholder 2"/>
          <p:cNvSpPr>
            <a:spLocks noGrp="1"/>
          </p:cNvSpPr>
          <p:nvPr>
            <p:ph type="body" idx="1"/>
          </p:nvPr>
        </p:nvSpPr>
        <p:spPr>
          <a:xfrm>
            <a:off x="457200" y="956863"/>
            <a:ext cx="8229600" cy="7150265"/>
          </a:xfrm>
        </p:spPr>
        <p:txBody>
          <a:bodyPr/>
          <a:lstStyle/>
          <a:p>
            <a:pPr marL="285750" indent="-285750">
              <a:buFont typeface="Wingdings" pitchFamily="2" charset="2"/>
              <a:buChar char="Ø"/>
            </a:pPr>
            <a:r>
              <a:rPr lang="en-IN" sz="2400" dirty="0">
                <a:solidFill>
                  <a:schemeClr val="bg1"/>
                </a:solidFill>
              </a:rPr>
              <a:t>Every human being is born with a set of inherited instinctual propensities. His thoughts, actions, and experiences constantly generate impressions which sink back into the subconscious mind ready to be revived on the conscious level. </a:t>
            </a:r>
            <a:endParaRPr lang="en-IN" sz="2400" dirty="0" smtClean="0">
              <a:solidFill>
                <a:schemeClr val="bg1"/>
              </a:solidFill>
            </a:endParaRPr>
          </a:p>
          <a:p>
            <a:pPr marL="285750" indent="-285750">
              <a:buFont typeface="Wingdings" pitchFamily="2" charset="2"/>
              <a:buChar char="Ø"/>
            </a:pPr>
            <a:r>
              <a:rPr lang="en-IN" sz="2400" dirty="0" smtClean="0">
                <a:solidFill>
                  <a:schemeClr val="bg1"/>
                </a:solidFill>
              </a:rPr>
              <a:t>These </a:t>
            </a:r>
            <a:r>
              <a:rPr lang="en-IN" sz="2400" dirty="0">
                <a:solidFill>
                  <a:schemeClr val="bg1"/>
                </a:solidFill>
              </a:rPr>
              <a:t>impressions, which are called </a:t>
            </a:r>
            <a:r>
              <a:rPr lang="en-IN" sz="2400" i="1" dirty="0" err="1" smtClean="0">
                <a:solidFill>
                  <a:schemeClr val="bg1"/>
                </a:solidFill>
              </a:rPr>
              <a:t>samskaras</a:t>
            </a:r>
            <a:r>
              <a:rPr lang="en-IN" sz="2400" dirty="0" smtClean="0">
                <a:solidFill>
                  <a:schemeClr val="bg1"/>
                </a:solidFill>
              </a:rPr>
              <a:t> </a:t>
            </a:r>
            <a:r>
              <a:rPr lang="en-IN" sz="2400" dirty="0">
                <a:solidFill>
                  <a:schemeClr val="bg1"/>
                </a:solidFill>
              </a:rPr>
              <a:t>in Indian philosophy and psychology, </a:t>
            </a:r>
            <a:r>
              <a:rPr lang="en-IN" sz="2400" dirty="0" smtClean="0">
                <a:solidFill>
                  <a:schemeClr val="bg1"/>
                </a:solidFill>
              </a:rPr>
              <a:t>governed around </a:t>
            </a:r>
            <a:r>
              <a:rPr lang="en-IN" sz="2400" dirty="0">
                <a:solidFill>
                  <a:schemeClr val="bg1"/>
                </a:solidFill>
              </a:rPr>
              <a:t>emotions. </a:t>
            </a:r>
            <a:endParaRPr lang="en-IN" sz="2400" dirty="0" smtClean="0">
              <a:solidFill>
                <a:schemeClr val="bg1"/>
              </a:solidFill>
            </a:endParaRPr>
          </a:p>
          <a:p>
            <a:pPr marL="285750" indent="-285750">
              <a:buFont typeface="Wingdings" pitchFamily="2" charset="2"/>
              <a:buChar char="Ø"/>
            </a:pPr>
            <a:r>
              <a:rPr lang="en-IN" sz="2400" dirty="0" smtClean="0">
                <a:solidFill>
                  <a:schemeClr val="bg1"/>
                </a:solidFill>
              </a:rPr>
              <a:t>The </a:t>
            </a:r>
            <a:r>
              <a:rPr lang="en-IN" sz="2400" dirty="0">
                <a:solidFill>
                  <a:schemeClr val="bg1"/>
                </a:solidFill>
              </a:rPr>
              <a:t>emotions are related to typical and universal situations and generate definable patterns of </a:t>
            </a:r>
            <a:r>
              <a:rPr lang="en-IN" sz="2400" dirty="0" smtClean="0">
                <a:solidFill>
                  <a:schemeClr val="bg1"/>
                </a:solidFill>
              </a:rPr>
              <a:t>action known as </a:t>
            </a:r>
            <a:r>
              <a:rPr lang="en-IN" sz="2400" i="1" dirty="0" err="1" smtClean="0">
                <a:solidFill>
                  <a:schemeClr val="bg1"/>
                </a:solidFill>
              </a:rPr>
              <a:t>sthayibhava</a:t>
            </a:r>
            <a:r>
              <a:rPr lang="en-IN" sz="2400" dirty="0">
                <a:solidFill>
                  <a:schemeClr val="bg1"/>
                </a:solidFill>
              </a:rPr>
              <a:t>, permanent emotions, because they always remain embedded in human organism and character</a:t>
            </a:r>
            <a:r>
              <a:rPr lang="en-IN" sz="2400" dirty="0" smtClean="0">
                <a:solidFill>
                  <a:schemeClr val="bg1"/>
                </a:solidFill>
              </a:rPr>
              <a:t>.</a:t>
            </a:r>
          </a:p>
          <a:p>
            <a:pPr marL="285750" indent="-285750">
              <a:buFont typeface="Wingdings" pitchFamily="2" charset="2"/>
              <a:buChar char="Ø"/>
            </a:pPr>
            <a:r>
              <a:rPr lang="en-IN" sz="2400" dirty="0" smtClean="0">
                <a:solidFill>
                  <a:schemeClr val="bg1"/>
                </a:solidFill>
              </a:rPr>
              <a:t> </a:t>
            </a:r>
            <a:r>
              <a:rPr lang="en-IN" sz="2400" dirty="0">
                <a:solidFill>
                  <a:schemeClr val="bg1"/>
                </a:solidFill>
              </a:rPr>
              <a:t>Indian aestheticians have grouped the instinctual propensities and impressions around nine basic emotions: delight, sorrow, anger, etc. Apart from these clearly organized basic emotions there are innumerable transient feelings and moods which accompany the former in any experience. They do not attain the intensity of the basic emotions nor do they last long. </a:t>
            </a:r>
          </a:p>
        </p:txBody>
      </p:sp>
    </p:spTree>
    <p:extLst>
      <p:ext uri="{BB962C8B-B14F-4D97-AF65-F5344CB8AC3E}">
        <p14:creationId xmlns:p14="http://schemas.microsoft.com/office/powerpoint/2010/main" val="2731138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615553"/>
          </a:xfrm>
        </p:spPr>
        <p:txBody>
          <a:bodyPr/>
          <a:lstStyle/>
          <a:p>
            <a:r>
              <a:rPr lang="en-IN" sz="4000" dirty="0" smtClean="0">
                <a:solidFill>
                  <a:schemeClr val="bg1"/>
                </a:solidFill>
              </a:rPr>
              <a:t>Stages(I)</a:t>
            </a:r>
            <a:endParaRPr lang="en-IN" dirty="0">
              <a:solidFill>
                <a:schemeClr val="bg1"/>
              </a:solidFill>
            </a:endParaRPr>
          </a:p>
        </p:txBody>
      </p:sp>
      <p:sp>
        <p:nvSpPr>
          <p:cNvPr id="3" name="Text Placeholder 2"/>
          <p:cNvSpPr>
            <a:spLocks noGrp="1"/>
          </p:cNvSpPr>
          <p:nvPr>
            <p:ph type="body" idx="1"/>
          </p:nvPr>
        </p:nvSpPr>
        <p:spPr>
          <a:xfrm>
            <a:off x="457200" y="1577340"/>
            <a:ext cx="8229600" cy="4568943"/>
          </a:xfrm>
        </p:spPr>
        <p:txBody>
          <a:bodyPr/>
          <a:lstStyle/>
          <a:p>
            <a:pPr>
              <a:lnSpc>
                <a:spcPct val="150000"/>
              </a:lnSpc>
              <a:buFont typeface="Wingdings" pitchFamily="2" charset="2"/>
              <a:buChar char="Ø"/>
            </a:pPr>
            <a:r>
              <a:rPr lang="en-IN" sz="2000" dirty="0">
                <a:solidFill>
                  <a:schemeClr val="bg1"/>
                </a:solidFill>
              </a:rPr>
              <a:t>They are concomitant feelings, </a:t>
            </a:r>
            <a:r>
              <a:rPr lang="en-IN" sz="2000" dirty="0" err="1" smtClean="0">
                <a:solidFill>
                  <a:schemeClr val="bg1"/>
                </a:solidFill>
              </a:rPr>
              <a:t>vyabhicharins</a:t>
            </a:r>
            <a:r>
              <a:rPr lang="en-IN" sz="2000" dirty="0">
                <a:solidFill>
                  <a:schemeClr val="bg1"/>
                </a:solidFill>
              </a:rPr>
              <a:t>, which rise with well- defined emotions and subside with them. Anxiety, exultation, bashfulness, </a:t>
            </a:r>
            <a:r>
              <a:rPr lang="en-IN" sz="2000" dirty="0" err="1">
                <a:solidFill>
                  <a:schemeClr val="bg1"/>
                </a:solidFill>
              </a:rPr>
              <a:t>langour</a:t>
            </a:r>
            <a:r>
              <a:rPr lang="en-IN" sz="2000" dirty="0">
                <a:solidFill>
                  <a:schemeClr val="bg1"/>
                </a:solidFill>
              </a:rPr>
              <a:t>, etc., are </a:t>
            </a:r>
            <a:r>
              <a:rPr lang="en-IN" sz="2000" dirty="0" smtClean="0">
                <a:solidFill>
                  <a:schemeClr val="bg1"/>
                </a:solidFill>
              </a:rPr>
              <a:t>examples.</a:t>
            </a:r>
          </a:p>
          <a:p>
            <a:pPr>
              <a:lnSpc>
                <a:spcPct val="150000"/>
              </a:lnSpc>
              <a:buFont typeface="Wingdings" pitchFamily="2" charset="2"/>
              <a:buChar char="Ø"/>
            </a:pPr>
            <a:r>
              <a:rPr lang="en-IN" sz="2000" dirty="0" smtClean="0">
                <a:solidFill>
                  <a:schemeClr val="bg1"/>
                </a:solidFill>
              </a:rPr>
              <a:t>Thirty-three </a:t>
            </a:r>
            <a:r>
              <a:rPr lang="en-IN" sz="2000" dirty="0">
                <a:solidFill>
                  <a:schemeClr val="bg1"/>
                </a:solidFill>
              </a:rPr>
              <a:t>such </a:t>
            </a:r>
            <a:r>
              <a:rPr lang="en-IN" sz="2000" dirty="0" smtClean="0">
                <a:solidFill>
                  <a:schemeClr val="bg1"/>
                </a:solidFill>
              </a:rPr>
              <a:t>accessory </a:t>
            </a:r>
            <a:r>
              <a:rPr lang="en-IN" sz="2000" dirty="0">
                <a:solidFill>
                  <a:schemeClr val="bg1"/>
                </a:solidFill>
              </a:rPr>
              <a:t>feelings are recognized though the list does not exhaust the variety of human feelings. </a:t>
            </a:r>
            <a:endParaRPr lang="en-IN" sz="2000" dirty="0" smtClean="0">
              <a:solidFill>
                <a:schemeClr val="bg1"/>
              </a:solidFill>
            </a:endParaRPr>
          </a:p>
          <a:p>
            <a:pPr>
              <a:lnSpc>
                <a:spcPct val="150000"/>
              </a:lnSpc>
              <a:buFont typeface="Wingdings" pitchFamily="2" charset="2"/>
              <a:buChar char="Ø"/>
            </a:pPr>
            <a:r>
              <a:rPr lang="en-IN" sz="2000" dirty="0">
                <a:solidFill>
                  <a:schemeClr val="bg1"/>
                </a:solidFill>
              </a:rPr>
              <a:t>In life some stimuli are necessary to cause emotional response in us. </a:t>
            </a:r>
            <a:r>
              <a:rPr lang="en-IN" sz="2000" dirty="0" smtClean="0">
                <a:solidFill>
                  <a:schemeClr val="bg1"/>
                </a:solidFill>
              </a:rPr>
              <a:t>It could be </a:t>
            </a:r>
            <a:r>
              <a:rPr lang="en-IN" sz="2000" dirty="0">
                <a:solidFill>
                  <a:schemeClr val="bg1"/>
                </a:solidFill>
              </a:rPr>
              <a:t>material, existing in the environment, or ideal, existing in the mind. </a:t>
            </a:r>
            <a:endParaRPr lang="en-IN" sz="2000" dirty="0" smtClean="0">
              <a:solidFill>
                <a:schemeClr val="bg1"/>
              </a:solidFill>
            </a:endParaRPr>
          </a:p>
          <a:p>
            <a:pPr>
              <a:lnSpc>
                <a:spcPct val="150000"/>
              </a:lnSpc>
              <a:buFont typeface="Wingdings" pitchFamily="2" charset="2"/>
              <a:buChar char="Ø"/>
            </a:pPr>
            <a:r>
              <a:rPr lang="en-IN" sz="2000" dirty="0" smtClean="0">
                <a:solidFill>
                  <a:schemeClr val="bg1"/>
                </a:solidFill>
              </a:rPr>
              <a:t>These </a:t>
            </a:r>
            <a:r>
              <a:rPr lang="en-IN" sz="2000" dirty="0">
                <a:solidFill>
                  <a:schemeClr val="bg1"/>
                </a:solidFill>
              </a:rPr>
              <a:t>human and environmental stimuli when depicted in poetry are called </a:t>
            </a:r>
            <a:r>
              <a:rPr lang="en-IN" sz="2000" dirty="0" err="1" smtClean="0">
                <a:solidFill>
                  <a:schemeClr val="bg1"/>
                </a:solidFill>
              </a:rPr>
              <a:t>vibhavas</a:t>
            </a:r>
            <a:r>
              <a:rPr lang="en-IN" sz="2000" dirty="0" smtClean="0">
                <a:solidFill>
                  <a:schemeClr val="bg1"/>
                </a:solidFill>
              </a:rPr>
              <a:t>. They </a:t>
            </a:r>
            <a:r>
              <a:rPr lang="en-IN" sz="2000" dirty="0">
                <a:solidFill>
                  <a:schemeClr val="bg1"/>
                </a:solidFill>
              </a:rPr>
              <a:t>are the characters and situations which determine and define the feeling-complex to be evoked in the </a:t>
            </a:r>
            <a:r>
              <a:rPr lang="en-IN" sz="2000" dirty="0" smtClean="0">
                <a:solidFill>
                  <a:schemeClr val="bg1"/>
                </a:solidFill>
              </a:rPr>
              <a:t>reader</a:t>
            </a:r>
          </a:p>
        </p:txBody>
      </p:sp>
    </p:spTree>
    <p:extLst>
      <p:ext uri="{BB962C8B-B14F-4D97-AF65-F5344CB8AC3E}">
        <p14:creationId xmlns:p14="http://schemas.microsoft.com/office/powerpoint/2010/main" val="1826150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615553"/>
          </a:xfrm>
        </p:spPr>
        <p:txBody>
          <a:bodyPr/>
          <a:lstStyle/>
          <a:p>
            <a:r>
              <a:rPr lang="en-IN" sz="4000" dirty="0" smtClean="0">
                <a:solidFill>
                  <a:schemeClr val="bg1"/>
                </a:solidFill>
              </a:rPr>
              <a:t>Stages(II)</a:t>
            </a:r>
            <a:endParaRPr lang="en-IN" sz="4000" dirty="0"/>
          </a:p>
        </p:txBody>
      </p:sp>
      <p:sp>
        <p:nvSpPr>
          <p:cNvPr id="3" name="Text Placeholder 2"/>
          <p:cNvSpPr>
            <a:spLocks noGrp="1"/>
          </p:cNvSpPr>
          <p:nvPr>
            <p:ph type="body" idx="1"/>
          </p:nvPr>
        </p:nvSpPr>
        <p:spPr>
          <a:xfrm>
            <a:off x="457200" y="1577340"/>
            <a:ext cx="8229600" cy="5539978"/>
          </a:xfrm>
        </p:spPr>
        <p:txBody>
          <a:bodyPr/>
          <a:lstStyle/>
          <a:p>
            <a:pPr marL="285750" indent="-285750">
              <a:buFont typeface="Wingdings" pitchFamily="2" charset="2"/>
              <a:buChar char="Ø"/>
            </a:pPr>
            <a:r>
              <a:rPr lang="en-IN" sz="2400" dirty="0">
                <a:solidFill>
                  <a:schemeClr val="bg1"/>
                </a:solidFill>
              </a:rPr>
              <a:t>For Eliot they are the "objective correlatives." The ancient mariner, his shipmates, the albatross, the sea, the moon, the slimy things in the sea, etc.-they are the </a:t>
            </a:r>
            <a:r>
              <a:rPr lang="en-IN" sz="2400" dirty="0" err="1">
                <a:solidFill>
                  <a:schemeClr val="bg1"/>
                </a:solidFill>
              </a:rPr>
              <a:t>vibhavas</a:t>
            </a:r>
            <a:r>
              <a:rPr lang="en-IN" sz="2400" dirty="0">
                <a:solidFill>
                  <a:schemeClr val="bg1"/>
                </a:solidFill>
              </a:rPr>
              <a:t>. </a:t>
            </a:r>
            <a:endParaRPr lang="en-IN" sz="2400" dirty="0" smtClean="0">
              <a:solidFill>
                <a:schemeClr val="bg1"/>
              </a:solidFill>
            </a:endParaRPr>
          </a:p>
          <a:p>
            <a:pPr marL="285750" indent="-285750">
              <a:buFont typeface="Wingdings" pitchFamily="2" charset="2"/>
              <a:buChar char="Ø"/>
            </a:pPr>
            <a:endParaRPr lang="en-IN" sz="2400" dirty="0">
              <a:solidFill>
                <a:schemeClr val="bg1"/>
              </a:solidFill>
            </a:endParaRPr>
          </a:p>
          <a:p>
            <a:pPr marL="285750" indent="-285750">
              <a:buFont typeface="Wingdings" pitchFamily="2" charset="2"/>
              <a:buChar char="Ø"/>
            </a:pPr>
            <a:r>
              <a:rPr lang="en-IN" sz="2400" dirty="0">
                <a:solidFill>
                  <a:schemeClr val="bg1"/>
                </a:solidFill>
              </a:rPr>
              <a:t> The special mode in which the poetic characters exist and are apprehended is indicated by the term </a:t>
            </a:r>
            <a:r>
              <a:rPr lang="en-IN" sz="2400" i="1" dirty="0" err="1">
                <a:solidFill>
                  <a:schemeClr val="bg1"/>
                </a:solidFill>
              </a:rPr>
              <a:t>alaukika</a:t>
            </a:r>
            <a:r>
              <a:rPr lang="en-IN" sz="2400" dirty="0">
                <a:solidFill>
                  <a:schemeClr val="bg1"/>
                </a:solidFill>
              </a:rPr>
              <a:t>, non-ordinary</a:t>
            </a:r>
            <a:r>
              <a:rPr lang="en-IN" sz="2400" dirty="0" smtClean="0">
                <a:solidFill>
                  <a:schemeClr val="bg1"/>
                </a:solidFill>
              </a:rPr>
              <a:t>.</a:t>
            </a:r>
          </a:p>
          <a:p>
            <a:pPr marL="285750" indent="-285750">
              <a:buFont typeface="Wingdings" pitchFamily="2" charset="2"/>
              <a:buChar char="Ø"/>
            </a:pPr>
            <a:endParaRPr lang="en-IN" sz="2400" dirty="0">
              <a:solidFill>
                <a:schemeClr val="bg1"/>
              </a:solidFill>
            </a:endParaRPr>
          </a:p>
          <a:p>
            <a:pPr marL="285750" indent="-285750">
              <a:buFont typeface="Wingdings" pitchFamily="2" charset="2"/>
              <a:buChar char="Ø"/>
            </a:pPr>
            <a:r>
              <a:rPr lang="en-IN" sz="2400" dirty="0">
                <a:solidFill>
                  <a:schemeClr val="bg1"/>
                </a:solidFill>
              </a:rPr>
              <a:t> In life our reactions to persons and objects can be described in terms of attraction, repulsion, or indifference. Men and things directly and indirectly impinge on our life and on its practical interests. Therefore our responses are governed by positive or negative interests. The poem exists only for our perception; it exists dissociated from our everyday existence; hence our response to the poem is called </a:t>
            </a:r>
            <a:r>
              <a:rPr lang="en-IN" sz="2400" dirty="0" err="1">
                <a:solidFill>
                  <a:schemeClr val="bg1"/>
                </a:solidFill>
              </a:rPr>
              <a:t>alaukika</a:t>
            </a:r>
            <a:endParaRPr lang="en-IN" sz="2400" dirty="0">
              <a:solidFill>
                <a:schemeClr val="bg1"/>
              </a:solidFill>
            </a:endParaRPr>
          </a:p>
          <a:p>
            <a:endParaRPr lang="en-IN" sz="2400" dirty="0"/>
          </a:p>
        </p:txBody>
      </p:sp>
    </p:spTree>
    <p:extLst>
      <p:ext uri="{BB962C8B-B14F-4D97-AF65-F5344CB8AC3E}">
        <p14:creationId xmlns:p14="http://schemas.microsoft.com/office/powerpoint/2010/main" val="3145875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307777"/>
          </a:xfrm>
        </p:spPr>
        <p:txBody>
          <a:bodyPr/>
          <a:lstStyle/>
          <a:p>
            <a:r>
              <a:rPr lang="en-IN" sz="2000" dirty="0" smtClean="0">
                <a:solidFill>
                  <a:schemeClr val="bg1"/>
                </a:solidFill>
              </a:rPr>
              <a:t>Notions of Poetry</a:t>
            </a:r>
            <a:endParaRPr lang="en-IN" sz="2000" dirty="0">
              <a:solidFill>
                <a:schemeClr val="bg1"/>
              </a:solidFill>
            </a:endParaRPr>
          </a:p>
        </p:txBody>
      </p:sp>
      <p:sp>
        <p:nvSpPr>
          <p:cNvPr id="3" name="Text Placeholder 2"/>
          <p:cNvSpPr>
            <a:spLocks noGrp="1"/>
          </p:cNvSpPr>
          <p:nvPr>
            <p:ph type="body" idx="1"/>
          </p:nvPr>
        </p:nvSpPr>
        <p:spPr>
          <a:xfrm>
            <a:off x="457200" y="1577340"/>
            <a:ext cx="8229600" cy="5170646"/>
          </a:xfrm>
        </p:spPr>
        <p:txBody>
          <a:bodyPr/>
          <a:lstStyle/>
          <a:p>
            <a:pPr marL="285750" indent="-285750">
              <a:buFont typeface="Wingdings" pitchFamily="2" charset="2"/>
              <a:buChar char="v"/>
            </a:pPr>
            <a:r>
              <a:rPr lang="en-IN" sz="2400" dirty="0">
                <a:solidFill>
                  <a:schemeClr val="bg1"/>
                </a:solidFill>
              </a:rPr>
              <a:t> </a:t>
            </a:r>
            <a:r>
              <a:rPr lang="en-IN" sz="2400" dirty="0" smtClean="0">
                <a:solidFill>
                  <a:schemeClr val="bg1"/>
                </a:solidFill>
              </a:rPr>
              <a:t>For Plato poetry fed </a:t>
            </a:r>
            <a:r>
              <a:rPr lang="en-IN" sz="2400" dirty="0">
                <a:solidFill>
                  <a:schemeClr val="bg1"/>
                </a:solidFill>
              </a:rPr>
              <a:t>and </a:t>
            </a:r>
            <a:r>
              <a:rPr lang="en-IN" sz="2400" dirty="0" smtClean="0">
                <a:solidFill>
                  <a:schemeClr val="bg1"/>
                </a:solidFill>
              </a:rPr>
              <a:t>watered  </a:t>
            </a:r>
            <a:r>
              <a:rPr lang="en-IN" sz="2400" dirty="0">
                <a:solidFill>
                  <a:schemeClr val="bg1"/>
                </a:solidFill>
              </a:rPr>
              <a:t>passions</a:t>
            </a:r>
            <a:r>
              <a:rPr lang="en-IN" sz="2400" dirty="0" smtClean="0">
                <a:solidFill>
                  <a:schemeClr val="bg1"/>
                </a:solidFill>
              </a:rPr>
              <a:t>.</a:t>
            </a:r>
          </a:p>
          <a:p>
            <a:pPr marL="285750" indent="-285750">
              <a:buFont typeface="Wingdings" pitchFamily="2" charset="2"/>
              <a:buChar char="v"/>
            </a:pPr>
            <a:r>
              <a:rPr lang="en-IN" sz="2400" dirty="0" smtClean="0">
                <a:solidFill>
                  <a:schemeClr val="bg1"/>
                </a:solidFill>
              </a:rPr>
              <a:t>For Indian </a:t>
            </a:r>
            <a:r>
              <a:rPr lang="en-IN" sz="2400" dirty="0">
                <a:solidFill>
                  <a:schemeClr val="bg1"/>
                </a:solidFill>
              </a:rPr>
              <a:t>theorists </a:t>
            </a:r>
            <a:r>
              <a:rPr lang="en-IN" sz="2400" dirty="0" err="1" smtClean="0">
                <a:solidFill>
                  <a:schemeClr val="bg1"/>
                </a:solidFill>
              </a:rPr>
              <a:t>rasas</a:t>
            </a:r>
            <a:r>
              <a:rPr lang="en-IN" sz="2400" dirty="0" smtClean="0">
                <a:solidFill>
                  <a:schemeClr val="bg1"/>
                </a:solidFill>
              </a:rPr>
              <a:t> </a:t>
            </a:r>
            <a:r>
              <a:rPr lang="en-IN" sz="2400" dirty="0">
                <a:solidFill>
                  <a:schemeClr val="bg1"/>
                </a:solidFill>
              </a:rPr>
              <a:t>like </a:t>
            </a:r>
            <a:r>
              <a:rPr lang="en-IN" sz="2400" i="1" dirty="0" err="1">
                <a:solidFill>
                  <a:schemeClr val="bg1"/>
                </a:solidFill>
              </a:rPr>
              <a:t>karuna</a:t>
            </a:r>
            <a:r>
              <a:rPr lang="en-IN" sz="2400" dirty="0">
                <a:solidFill>
                  <a:schemeClr val="bg1"/>
                </a:solidFill>
              </a:rPr>
              <a:t>, the pathetic, evokes sorrow in the mind of the reader. </a:t>
            </a:r>
            <a:endParaRPr lang="en-IN" sz="2400" dirty="0" smtClean="0">
              <a:solidFill>
                <a:schemeClr val="bg1"/>
              </a:solidFill>
            </a:endParaRPr>
          </a:p>
          <a:p>
            <a:pPr marL="285750" indent="-285750">
              <a:buFont typeface="Wingdings" pitchFamily="2" charset="2"/>
              <a:buChar char="v"/>
            </a:pPr>
            <a:r>
              <a:rPr lang="en-IN" sz="2400" dirty="0" smtClean="0">
                <a:solidFill>
                  <a:schemeClr val="bg1"/>
                </a:solidFill>
              </a:rPr>
              <a:t>The </a:t>
            </a:r>
            <a:r>
              <a:rPr lang="en-IN" sz="2400" dirty="0">
                <a:solidFill>
                  <a:schemeClr val="bg1"/>
                </a:solidFill>
              </a:rPr>
              <a:t>feelings evoked in poetic experience are </a:t>
            </a:r>
            <a:r>
              <a:rPr lang="en-IN" sz="2400" dirty="0" err="1">
                <a:solidFill>
                  <a:schemeClr val="bg1"/>
                </a:solidFill>
              </a:rPr>
              <a:t>alaukika</a:t>
            </a:r>
            <a:r>
              <a:rPr lang="en-IN" sz="2400" dirty="0">
                <a:solidFill>
                  <a:schemeClr val="bg1"/>
                </a:solidFill>
              </a:rPr>
              <a:t>, non-ordinary, and therefore there is no question of sorrow. </a:t>
            </a:r>
            <a:endParaRPr lang="en-IN" sz="2400" dirty="0" smtClean="0">
              <a:solidFill>
                <a:schemeClr val="bg1"/>
              </a:solidFill>
            </a:endParaRPr>
          </a:p>
          <a:p>
            <a:pPr marL="285750" indent="-285750">
              <a:buFont typeface="Wingdings" pitchFamily="2" charset="2"/>
              <a:buChar char="v"/>
            </a:pPr>
            <a:r>
              <a:rPr lang="en-IN" sz="2400" dirty="0" smtClean="0">
                <a:solidFill>
                  <a:schemeClr val="bg1"/>
                </a:solidFill>
              </a:rPr>
              <a:t>Drama </a:t>
            </a:r>
            <a:r>
              <a:rPr lang="en-IN" sz="2400" dirty="0">
                <a:solidFill>
                  <a:schemeClr val="bg1"/>
                </a:solidFill>
              </a:rPr>
              <a:t>always gives delight to the spectator, never </a:t>
            </a:r>
            <a:r>
              <a:rPr lang="en-IN" sz="2400" dirty="0" smtClean="0">
                <a:solidFill>
                  <a:schemeClr val="bg1"/>
                </a:solidFill>
              </a:rPr>
              <a:t>sorrow.</a:t>
            </a:r>
          </a:p>
          <a:p>
            <a:pPr marL="285750" indent="-285750">
              <a:buFont typeface="Wingdings" pitchFamily="2" charset="2"/>
              <a:buChar char="v"/>
            </a:pPr>
            <a:r>
              <a:rPr lang="en-IN" sz="2400" dirty="0" err="1" smtClean="0">
                <a:solidFill>
                  <a:schemeClr val="bg1"/>
                </a:solidFill>
              </a:rPr>
              <a:t>Bharatamuni</a:t>
            </a:r>
            <a:r>
              <a:rPr lang="en-IN" sz="2400" dirty="0" smtClean="0">
                <a:solidFill>
                  <a:schemeClr val="bg1"/>
                </a:solidFill>
              </a:rPr>
              <a:t> </a:t>
            </a:r>
            <a:r>
              <a:rPr lang="en-IN" sz="2400" dirty="0">
                <a:solidFill>
                  <a:schemeClr val="bg1"/>
                </a:solidFill>
              </a:rPr>
              <a:t>devised music and dance to remove such personal feelings as may arise in the minds of untrained and uncultivated spectators</a:t>
            </a:r>
            <a:r>
              <a:rPr lang="en-IN" sz="2400" dirty="0" smtClean="0">
                <a:solidFill>
                  <a:schemeClr val="bg1"/>
                </a:solidFill>
              </a:rPr>
              <a:t>. As </a:t>
            </a:r>
            <a:r>
              <a:rPr lang="en-IN" sz="2400" dirty="0">
                <a:solidFill>
                  <a:schemeClr val="bg1"/>
                </a:solidFill>
              </a:rPr>
              <a:t>poetic feelings are evoked within a frame of detachment from our immediate egoistic interests, the question of why the depiction of suffering causes </a:t>
            </a:r>
            <a:r>
              <a:rPr lang="en-IN" sz="2400" dirty="0" smtClean="0">
                <a:solidFill>
                  <a:schemeClr val="bg1"/>
                </a:solidFill>
              </a:rPr>
              <a:t>delight </a:t>
            </a:r>
            <a:r>
              <a:rPr lang="en-IN" sz="2400" dirty="0">
                <a:solidFill>
                  <a:schemeClr val="bg1"/>
                </a:solidFill>
              </a:rPr>
              <a:t>is irrelevant. </a:t>
            </a:r>
            <a:endParaRPr lang="en-IN" sz="2400" dirty="0" smtClean="0">
              <a:solidFill>
                <a:schemeClr val="bg1"/>
              </a:solidFill>
            </a:endParaRPr>
          </a:p>
          <a:p>
            <a:pPr marL="285750" indent="-285750">
              <a:buFont typeface="Wingdings" pitchFamily="2" charset="2"/>
              <a:buChar char="v"/>
            </a:pPr>
            <a:r>
              <a:rPr lang="en-IN" sz="2400" dirty="0" smtClean="0">
                <a:solidFill>
                  <a:schemeClr val="bg1"/>
                </a:solidFill>
              </a:rPr>
              <a:t>In </a:t>
            </a:r>
            <a:r>
              <a:rPr lang="en-IN" sz="2400" dirty="0">
                <a:solidFill>
                  <a:schemeClr val="bg1"/>
                </a:solidFill>
              </a:rPr>
              <a:t>aesthetic experience there is a sense of </a:t>
            </a:r>
            <a:r>
              <a:rPr lang="en-IN" sz="2400" dirty="0" err="1" smtClean="0">
                <a:solidFill>
                  <a:schemeClr val="bg1"/>
                </a:solidFill>
              </a:rPr>
              <a:t>visranti</a:t>
            </a:r>
            <a:r>
              <a:rPr lang="en-IN" sz="2400" dirty="0">
                <a:solidFill>
                  <a:schemeClr val="bg1"/>
                </a:solidFill>
              </a:rPr>
              <a:t>, rest or composure. </a:t>
            </a:r>
          </a:p>
        </p:txBody>
      </p:sp>
    </p:spTree>
    <p:extLst>
      <p:ext uri="{BB962C8B-B14F-4D97-AF65-F5344CB8AC3E}">
        <p14:creationId xmlns:p14="http://schemas.microsoft.com/office/powerpoint/2010/main" val="577587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276999"/>
          </a:xfrm>
        </p:spPr>
        <p:txBody>
          <a:bodyPr/>
          <a:lstStyle/>
          <a:p>
            <a:r>
              <a:rPr lang="en-IN" sz="1800" dirty="0">
                <a:solidFill>
                  <a:schemeClr val="bg1"/>
                </a:solidFill>
              </a:rPr>
              <a:t>Notions of </a:t>
            </a:r>
            <a:r>
              <a:rPr lang="en-IN" sz="1800" dirty="0" smtClean="0">
                <a:solidFill>
                  <a:schemeClr val="bg1"/>
                </a:solidFill>
              </a:rPr>
              <a:t>Poetry (I)</a:t>
            </a:r>
            <a:endParaRPr lang="en-IN" sz="1800" dirty="0"/>
          </a:p>
        </p:txBody>
      </p:sp>
      <p:sp>
        <p:nvSpPr>
          <p:cNvPr id="3" name="Text Placeholder 2"/>
          <p:cNvSpPr>
            <a:spLocks noGrp="1"/>
          </p:cNvSpPr>
          <p:nvPr>
            <p:ph type="body" idx="1"/>
          </p:nvPr>
        </p:nvSpPr>
        <p:spPr>
          <a:xfrm>
            <a:off x="457200" y="1577340"/>
            <a:ext cx="8229600" cy="4308872"/>
          </a:xfrm>
        </p:spPr>
        <p:txBody>
          <a:bodyPr/>
          <a:lstStyle/>
          <a:p>
            <a:pPr marL="285750" indent="-285750">
              <a:buFont typeface="Wingdings" pitchFamily="2" charset="2"/>
              <a:buChar char="v"/>
            </a:pPr>
            <a:r>
              <a:rPr lang="en-IN" sz="2000" dirty="0">
                <a:solidFill>
                  <a:schemeClr val="bg1"/>
                </a:solidFill>
              </a:rPr>
              <a:t>The apparent evocation of sorrow and other feelings is only a coloration (</a:t>
            </a:r>
            <a:r>
              <a:rPr lang="en-IN" sz="2000" dirty="0" err="1">
                <a:solidFill>
                  <a:schemeClr val="bg1"/>
                </a:solidFill>
              </a:rPr>
              <a:t>anuranjana</a:t>
            </a:r>
            <a:r>
              <a:rPr lang="en-IN" sz="2000" dirty="0">
                <a:solidFill>
                  <a:schemeClr val="bg1"/>
                </a:solidFill>
              </a:rPr>
              <a:t>), or resonance of the non- ordinary feelings embodied in the poem</a:t>
            </a:r>
            <a:r>
              <a:rPr lang="en-IN" sz="2000" dirty="0" smtClean="0">
                <a:solidFill>
                  <a:schemeClr val="bg1"/>
                </a:solidFill>
              </a:rPr>
              <a:t>.</a:t>
            </a:r>
          </a:p>
          <a:p>
            <a:pPr marL="285750" indent="-285750">
              <a:buFont typeface="Wingdings" pitchFamily="2" charset="2"/>
              <a:buChar char="v"/>
            </a:pPr>
            <a:r>
              <a:rPr lang="en-IN" sz="2000" dirty="0" smtClean="0">
                <a:solidFill>
                  <a:schemeClr val="bg1"/>
                </a:solidFill>
              </a:rPr>
              <a:t> </a:t>
            </a:r>
            <a:r>
              <a:rPr lang="en-IN" sz="2000" dirty="0">
                <a:solidFill>
                  <a:schemeClr val="bg1"/>
                </a:solidFill>
              </a:rPr>
              <a:t>The Indian theorists do not </a:t>
            </a:r>
            <a:r>
              <a:rPr lang="en-IN" sz="2000" dirty="0" smtClean="0">
                <a:solidFill>
                  <a:schemeClr val="bg1"/>
                </a:solidFill>
              </a:rPr>
              <a:t>believe in the notions of  romantic or classical poetry</a:t>
            </a:r>
          </a:p>
          <a:p>
            <a:pPr marL="285750" indent="-285750">
              <a:buFont typeface="Wingdings" pitchFamily="2" charset="2"/>
              <a:buChar char="v"/>
            </a:pPr>
            <a:r>
              <a:rPr lang="en-IN" sz="2000" dirty="0" smtClean="0">
                <a:solidFill>
                  <a:schemeClr val="bg1"/>
                </a:solidFill>
              </a:rPr>
              <a:t>Poetry </a:t>
            </a:r>
            <a:r>
              <a:rPr lang="en-IN" sz="2000" dirty="0">
                <a:solidFill>
                  <a:schemeClr val="bg1"/>
                </a:solidFill>
              </a:rPr>
              <a:t>is objective </a:t>
            </a:r>
            <a:r>
              <a:rPr lang="en-IN" sz="2000" dirty="0" smtClean="0">
                <a:solidFill>
                  <a:schemeClr val="bg1"/>
                </a:solidFill>
              </a:rPr>
              <a:t>because </a:t>
            </a:r>
            <a:r>
              <a:rPr lang="en-IN" sz="2000" dirty="0">
                <a:solidFill>
                  <a:schemeClr val="bg1"/>
                </a:solidFill>
              </a:rPr>
              <a:t>poet </a:t>
            </a:r>
            <a:r>
              <a:rPr lang="en-IN" sz="2000" dirty="0" smtClean="0">
                <a:solidFill>
                  <a:schemeClr val="bg1"/>
                </a:solidFill>
              </a:rPr>
              <a:t> objectifies </a:t>
            </a:r>
            <a:r>
              <a:rPr lang="en-IN" sz="2000" dirty="0">
                <a:solidFill>
                  <a:schemeClr val="bg1"/>
                </a:solidFill>
              </a:rPr>
              <a:t>feelings in terms of images, </a:t>
            </a:r>
            <a:r>
              <a:rPr lang="en-IN" sz="2000" dirty="0" smtClean="0">
                <a:solidFill>
                  <a:schemeClr val="bg1"/>
                </a:solidFill>
              </a:rPr>
              <a:t>characters</a:t>
            </a:r>
            <a:r>
              <a:rPr lang="en-IN" sz="2000" dirty="0">
                <a:solidFill>
                  <a:schemeClr val="bg1"/>
                </a:solidFill>
              </a:rPr>
              <a:t>, action, etc. </a:t>
            </a:r>
            <a:endParaRPr lang="en-IN" sz="2000" dirty="0" smtClean="0">
              <a:solidFill>
                <a:schemeClr val="bg1"/>
              </a:solidFill>
            </a:endParaRPr>
          </a:p>
          <a:p>
            <a:pPr marL="285750" indent="-285750">
              <a:buFont typeface="Wingdings" pitchFamily="2" charset="2"/>
              <a:buChar char="v"/>
            </a:pPr>
            <a:r>
              <a:rPr lang="en-IN" sz="2000" dirty="0" smtClean="0">
                <a:solidFill>
                  <a:schemeClr val="bg1"/>
                </a:solidFill>
              </a:rPr>
              <a:t>The </a:t>
            </a:r>
            <a:r>
              <a:rPr lang="en-IN" sz="2000" dirty="0">
                <a:solidFill>
                  <a:schemeClr val="bg1"/>
                </a:solidFill>
              </a:rPr>
              <a:t>poet's own experiences can be the subject matter of his </a:t>
            </a:r>
            <a:r>
              <a:rPr lang="en-IN" sz="2000" dirty="0" smtClean="0">
                <a:solidFill>
                  <a:schemeClr val="bg1"/>
                </a:solidFill>
              </a:rPr>
              <a:t>poetry</a:t>
            </a:r>
          </a:p>
          <a:p>
            <a:pPr marL="285750" indent="-285750">
              <a:buFont typeface="Wingdings" pitchFamily="2" charset="2"/>
              <a:buChar char="v"/>
            </a:pPr>
            <a:r>
              <a:rPr lang="en-IN" sz="2000" dirty="0" smtClean="0">
                <a:solidFill>
                  <a:schemeClr val="bg1"/>
                </a:solidFill>
              </a:rPr>
              <a:t> </a:t>
            </a:r>
            <a:r>
              <a:rPr lang="en-IN" sz="2000" dirty="0">
                <a:solidFill>
                  <a:schemeClr val="bg1"/>
                </a:solidFill>
              </a:rPr>
              <a:t>The personal experience of the poet becomes the transpersonal </a:t>
            </a:r>
            <a:r>
              <a:rPr lang="en-IN" sz="2000" dirty="0" smtClean="0">
                <a:solidFill>
                  <a:schemeClr val="bg1"/>
                </a:solidFill>
              </a:rPr>
              <a:t>experience </a:t>
            </a:r>
            <a:r>
              <a:rPr lang="en-IN" sz="2000" dirty="0">
                <a:solidFill>
                  <a:schemeClr val="bg1"/>
                </a:solidFill>
              </a:rPr>
              <a:t>potentially accessible to all mankind</a:t>
            </a:r>
            <a:r>
              <a:rPr lang="en-IN" sz="2000" dirty="0" smtClean="0">
                <a:solidFill>
                  <a:schemeClr val="bg1"/>
                </a:solidFill>
              </a:rPr>
              <a:t>.</a:t>
            </a:r>
          </a:p>
          <a:p>
            <a:pPr marL="285750" indent="-285750">
              <a:buFont typeface="Wingdings" pitchFamily="2" charset="2"/>
              <a:buChar char="v"/>
            </a:pPr>
            <a:r>
              <a:rPr lang="en-IN" sz="2000" dirty="0" smtClean="0">
                <a:solidFill>
                  <a:schemeClr val="bg1"/>
                </a:solidFill>
              </a:rPr>
              <a:t> </a:t>
            </a:r>
            <a:r>
              <a:rPr lang="en-IN" sz="2000" dirty="0">
                <a:solidFill>
                  <a:schemeClr val="bg1"/>
                </a:solidFill>
              </a:rPr>
              <a:t>This twin process of objectification and universalization is comprehended by the term </a:t>
            </a:r>
            <a:r>
              <a:rPr lang="en-IN" sz="2000" dirty="0" err="1" smtClean="0">
                <a:solidFill>
                  <a:schemeClr val="bg1"/>
                </a:solidFill>
              </a:rPr>
              <a:t>sddhdranikarana</a:t>
            </a:r>
            <a:r>
              <a:rPr lang="en-IN" sz="2000" dirty="0">
                <a:solidFill>
                  <a:schemeClr val="bg1"/>
                </a:solidFill>
              </a:rPr>
              <a:t>, </a:t>
            </a:r>
            <a:r>
              <a:rPr lang="en-IN" sz="2000" dirty="0" err="1" smtClean="0">
                <a:solidFill>
                  <a:schemeClr val="bg1"/>
                </a:solidFill>
              </a:rPr>
              <a:t>transpersonalization</a:t>
            </a:r>
            <a:endParaRPr lang="en-IN" sz="2000" dirty="0" smtClean="0">
              <a:solidFill>
                <a:schemeClr val="bg1"/>
              </a:solidFill>
            </a:endParaRPr>
          </a:p>
          <a:p>
            <a:pPr marL="285750" indent="-285750">
              <a:buFont typeface="Wingdings" pitchFamily="2" charset="2"/>
              <a:buChar char="v"/>
            </a:pPr>
            <a:r>
              <a:rPr lang="en-IN" sz="2000" dirty="0" smtClean="0">
                <a:solidFill>
                  <a:schemeClr val="bg1"/>
                </a:solidFill>
              </a:rPr>
              <a:t>This </a:t>
            </a:r>
            <a:r>
              <a:rPr lang="en-IN" sz="2000" dirty="0">
                <a:solidFill>
                  <a:schemeClr val="bg1"/>
                </a:solidFill>
              </a:rPr>
              <a:t>doctrine implies the elevation of the consciousness of the poet and the reader from the plane of their private </a:t>
            </a:r>
            <a:r>
              <a:rPr lang="en-IN" sz="2000" dirty="0" smtClean="0">
                <a:solidFill>
                  <a:schemeClr val="bg1"/>
                </a:solidFill>
              </a:rPr>
              <a:t>everyday world</a:t>
            </a:r>
            <a:endParaRPr lang="en-IN" sz="2000" dirty="0"/>
          </a:p>
        </p:txBody>
      </p:sp>
    </p:spTree>
    <p:extLst>
      <p:ext uri="{BB962C8B-B14F-4D97-AF65-F5344CB8AC3E}">
        <p14:creationId xmlns:p14="http://schemas.microsoft.com/office/powerpoint/2010/main" val="2371362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276999"/>
          </a:xfrm>
        </p:spPr>
        <p:txBody>
          <a:bodyPr/>
          <a:lstStyle/>
          <a:p>
            <a:r>
              <a:rPr lang="en-IN" sz="1800" dirty="0">
                <a:solidFill>
                  <a:schemeClr val="bg1"/>
                </a:solidFill>
              </a:rPr>
              <a:t>Notions of Poetry (</a:t>
            </a:r>
            <a:r>
              <a:rPr lang="en-IN" sz="1800" dirty="0" smtClean="0">
                <a:solidFill>
                  <a:schemeClr val="bg1"/>
                </a:solidFill>
              </a:rPr>
              <a:t>II)</a:t>
            </a:r>
            <a:endParaRPr lang="en-IN" dirty="0"/>
          </a:p>
        </p:txBody>
      </p:sp>
      <p:sp>
        <p:nvSpPr>
          <p:cNvPr id="3" name="Text Placeholder 2"/>
          <p:cNvSpPr>
            <a:spLocks noGrp="1"/>
          </p:cNvSpPr>
          <p:nvPr>
            <p:ph type="body" idx="1"/>
          </p:nvPr>
        </p:nvSpPr>
        <p:spPr>
          <a:xfrm>
            <a:off x="457200" y="1124909"/>
            <a:ext cx="8229600" cy="4616648"/>
          </a:xfrm>
        </p:spPr>
        <p:txBody>
          <a:bodyPr/>
          <a:lstStyle/>
          <a:p>
            <a:pPr marL="285750" indent="-285750">
              <a:buFont typeface="Wingdings" pitchFamily="2" charset="2"/>
              <a:buChar char="v"/>
            </a:pPr>
            <a:r>
              <a:rPr lang="en-IN" sz="2000" dirty="0">
                <a:solidFill>
                  <a:schemeClr val="bg1"/>
                </a:solidFill>
              </a:rPr>
              <a:t>The concept of </a:t>
            </a:r>
            <a:r>
              <a:rPr lang="en-IN" sz="2000" dirty="0" err="1" smtClean="0">
                <a:solidFill>
                  <a:schemeClr val="bg1"/>
                </a:solidFill>
              </a:rPr>
              <a:t>sddhdranikarana</a:t>
            </a:r>
            <a:r>
              <a:rPr lang="en-IN" sz="2000" dirty="0" smtClean="0">
                <a:solidFill>
                  <a:schemeClr val="bg1"/>
                </a:solidFill>
              </a:rPr>
              <a:t> </a:t>
            </a:r>
            <a:r>
              <a:rPr lang="en-IN" sz="2000" dirty="0">
                <a:solidFill>
                  <a:schemeClr val="bg1"/>
                </a:solidFill>
              </a:rPr>
              <a:t>does not imply that we </a:t>
            </a:r>
            <a:r>
              <a:rPr lang="en-IN" sz="2000" dirty="0" err="1">
                <a:solidFill>
                  <a:schemeClr val="bg1"/>
                </a:solidFill>
              </a:rPr>
              <a:t>deindividualize</a:t>
            </a:r>
            <a:r>
              <a:rPr lang="en-IN" sz="2000" dirty="0">
                <a:solidFill>
                  <a:schemeClr val="bg1"/>
                </a:solidFill>
              </a:rPr>
              <a:t> and de- particularize the characters and their </a:t>
            </a:r>
            <a:r>
              <a:rPr lang="en-IN" sz="2000" dirty="0" smtClean="0">
                <a:solidFill>
                  <a:schemeClr val="bg1"/>
                </a:solidFill>
              </a:rPr>
              <a:t>feelings.</a:t>
            </a:r>
          </a:p>
          <a:p>
            <a:pPr marL="285750" indent="-285750">
              <a:buFont typeface="Wingdings" pitchFamily="2" charset="2"/>
              <a:buChar char="v"/>
            </a:pPr>
            <a:r>
              <a:rPr lang="en-IN" sz="2000" dirty="0" smtClean="0">
                <a:solidFill>
                  <a:schemeClr val="bg1"/>
                </a:solidFill>
              </a:rPr>
              <a:t>Rasa </a:t>
            </a:r>
            <a:r>
              <a:rPr lang="en-IN" sz="2000" dirty="0">
                <a:solidFill>
                  <a:schemeClr val="bg1"/>
                </a:solidFill>
              </a:rPr>
              <a:t>is manifested by poetic </a:t>
            </a:r>
            <a:r>
              <a:rPr lang="en-IN" sz="2000" dirty="0" smtClean="0">
                <a:solidFill>
                  <a:schemeClr val="bg1"/>
                </a:solidFill>
              </a:rPr>
              <a:t>language that is </a:t>
            </a:r>
            <a:r>
              <a:rPr lang="en-IN" sz="2000" dirty="0" err="1" smtClean="0">
                <a:solidFill>
                  <a:schemeClr val="bg1"/>
                </a:solidFill>
              </a:rPr>
              <a:t>abhivyakti</a:t>
            </a:r>
            <a:r>
              <a:rPr lang="en-IN" sz="2000" dirty="0" smtClean="0">
                <a:solidFill>
                  <a:schemeClr val="bg1"/>
                </a:solidFill>
              </a:rPr>
              <a:t>;</a:t>
            </a:r>
          </a:p>
          <a:p>
            <a:pPr marL="285750" indent="-285750">
              <a:buFont typeface="Wingdings" pitchFamily="2" charset="2"/>
              <a:buChar char="v"/>
            </a:pPr>
            <a:r>
              <a:rPr lang="en-IN" sz="2000" dirty="0" smtClean="0">
                <a:solidFill>
                  <a:schemeClr val="bg1"/>
                </a:solidFill>
              </a:rPr>
              <a:t>Connotation </a:t>
            </a:r>
            <a:r>
              <a:rPr lang="en-IN" sz="2000" dirty="0">
                <a:solidFill>
                  <a:schemeClr val="bg1"/>
                </a:solidFill>
              </a:rPr>
              <a:t>of </a:t>
            </a:r>
            <a:r>
              <a:rPr lang="en-IN" sz="2000" dirty="0" err="1" smtClean="0">
                <a:solidFill>
                  <a:schemeClr val="bg1"/>
                </a:solidFill>
              </a:rPr>
              <a:t>abhiviyakti</a:t>
            </a:r>
            <a:r>
              <a:rPr lang="en-IN" sz="2000" dirty="0" smtClean="0">
                <a:solidFill>
                  <a:schemeClr val="bg1"/>
                </a:solidFill>
              </a:rPr>
              <a:t> is individuality. </a:t>
            </a:r>
          </a:p>
          <a:p>
            <a:pPr marL="285750" indent="-285750">
              <a:buFont typeface="Wingdings" pitchFamily="2" charset="2"/>
              <a:buChar char="v"/>
            </a:pPr>
            <a:r>
              <a:rPr lang="en-IN" sz="2000" dirty="0" smtClean="0">
                <a:solidFill>
                  <a:schemeClr val="bg1"/>
                </a:solidFill>
              </a:rPr>
              <a:t>The </a:t>
            </a:r>
            <a:r>
              <a:rPr lang="en-IN" sz="2000" dirty="0">
                <a:solidFill>
                  <a:schemeClr val="bg1"/>
                </a:solidFill>
              </a:rPr>
              <a:t>antithetical concepts involved in the doctrine are not general and particular but personal and transpersonal. </a:t>
            </a:r>
            <a:endParaRPr lang="en-IN" sz="2000" dirty="0" smtClean="0">
              <a:solidFill>
                <a:schemeClr val="bg1"/>
              </a:solidFill>
            </a:endParaRPr>
          </a:p>
          <a:p>
            <a:pPr marL="285750" indent="-285750">
              <a:buFont typeface="Wingdings" pitchFamily="2" charset="2"/>
              <a:buChar char="v"/>
            </a:pPr>
            <a:r>
              <a:rPr lang="en-IN" sz="2000" dirty="0" smtClean="0">
                <a:solidFill>
                  <a:schemeClr val="bg1"/>
                </a:solidFill>
              </a:rPr>
              <a:t>In </a:t>
            </a:r>
            <a:r>
              <a:rPr lang="en-IN" sz="2000" dirty="0">
                <a:solidFill>
                  <a:schemeClr val="bg1"/>
                </a:solidFill>
              </a:rPr>
              <a:t>poetry it is not enough to name feelings; it is necessary to give them a local </a:t>
            </a:r>
            <a:r>
              <a:rPr lang="en-IN" sz="2000" dirty="0" smtClean="0">
                <a:solidFill>
                  <a:schemeClr val="bg1"/>
                </a:solidFill>
              </a:rPr>
              <a:t>habitation</a:t>
            </a:r>
            <a:r>
              <a:rPr lang="en-IN" sz="2000" dirty="0">
                <a:solidFill>
                  <a:schemeClr val="bg1"/>
                </a:solidFill>
              </a:rPr>
              <a:t>. The ancient mariner's sense of guilt and his expiation through love and </a:t>
            </a:r>
            <a:r>
              <a:rPr lang="en-IN" sz="2000" dirty="0" smtClean="0">
                <a:solidFill>
                  <a:schemeClr val="bg1"/>
                </a:solidFill>
              </a:rPr>
              <a:t>repentance </a:t>
            </a:r>
            <a:r>
              <a:rPr lang="en-IN" sz="2000" dirty="0">
                <a:solidFill>
                  <a:schemeClr val="bg1"/>
                </a:solidFill>
              </a:rPr>
              <a:t>are no doubt instances of guilt and expiation but they have a peculiar ring which marks them off from other such instances. </a:t>
            </a:r>
            <a:endParaRPr lang="en-IN" sz="2000" dirty="0" smtClean="0">
              <a:solidFill>
                <a:schemeClr val="bg1"/>
              </a:solidFill>
            </a:endParaRPr>
          </a:p>
          <a:p>
            <a:pPr marL="285750" indent="-285750">
              <a:buFont typeface="Wingdings" pitchFamily="2" charset="2"/>
              <a:buChar char="v"/>
            </a:pPr>
            <a:r>
              <a:rPr lang="en-IN" sz="2000" dirty="0" smtClean="0">
                <a:solidFill>
                  <a:schemeClr val="bg1"/>
                </a:solidFill>
              </a:rPr>
              <a:t>Aesthetic </a:t>
            </a:r>
            <a:r>
              <a:rPr lang="en-IN" sz="2000" dirty="0">
                <a:solidFill>
                  <a:schemeClr val="bg1"/>
                </a:solidFill>
              </a:rPr>
              <a:t>response is transpersonal does not mean that it is a cold and unemotional response. </a:t>
            </a:r>
            <a:endParaRPr lang="en-IN" sz="2000" dirty="0" smtClean="0">
              <a:solidFill>
                <a:schemeClr val="bg1"/>
              </a:solidFill>
            </a:endParaRPr>
          </a:p>
          <a:p>
            <a:pPr marL="285750" indent="-285750">
              <a:buFont typeface="Wingdings" pitchFamily="2" charset="2"/>
              <a:buChar char="v"/>
            </a:pPr>
            <a:r>
              <a:rPr lang="en-IN" sz="2000" dirty="0" smtClean="0">
                <a:solidFill>
                  <a:schemeClr val="bg1"/>
                </a:solidFill>
              </a:rPr>
              <a:t>Though </a:t>
            </a:r>
            <a:r>
              <a:rPr lang="en-IN" sz="2000" dirty="0">
                <a:solidFill>
                  <a:schemeClr val="bg1"/>
                </a:solidFill>
              </a:rPr>
              <a:t>the feelings are evoked in the </a:t>
            </a:r>
            <a:r>
              <a:rPr lang="en-IN" sz="2000" dirty="0" smtClean="0">
                <a:solidFill>
                  <a:schemeClr val="bg1"/>
                </a:solidFill>
              </a:rPr>
              <a:t>framework </a:t>
            </a:r>
            <a:r>
              <a:rPr lang="en-IN" sz="2000" dirty="0">
                <a:solidFill>
                  <a:schemeClr val="bg1"/>
                </a:solidFill>
              </a:rPr>
              <a:t>of </a:t>
            </a:r>
            <a:r>
              <a:rPr lang="en-IN" sz="2000" dirty="0" err="1">
                <a:solidFill>
                  <a:schemeClr val="bg1"/>
                </a:solidFill>
              </a:rPr>
              <a:t>transpersonalization</a:t>
            </a:r>
            <a:r>
              <a:rPr lang="en-IN" sz="2000" dirty="0">
                <a:solidFill>
                  <a:schemeClr val="bg1"/>
                </a:solidFill>
              </a:rPr>
              <a:t> yet they </a:t>
            </a:r>
            <a:r>
              <a:rPr lang="en-IN" sz="2000" dirty="0" smtClean="0">
                <a:solidFill>
                  <a:schemeClr val="bg1"/>
                </a:solidFill>
              </a:rPr>
              <a:t>retain </a:t>
            </a:r>
            <a:r>
              <a:rPr lang="en-IN" sz="2000" dirty="0">
                <a:solidFill>
                  <a:schemeClr val="bg1"/>
                </a:solidFill>
              </a:rPr>
              <a:t>all their human qualities</a:t>
            </a:r>
          </a:p>
        </p:txBody>
      </p:sp>
    </p:spTree>
    <p:extLst>
      <p:ext uri="{BB962C8B-B14F-4D97-AF65-F5344CB8AC3E}">
        <p14:creationId xmlns:p14="http://schemas.microsoft.com/office/powerpoint/2010/main" val="2320007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5725" y="2657475"/>
            <a:ext cx="8429625" cy="26003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04065"/>
            <a:ext cx="6705600" cy="430887"/>
          </a:xfrm>
        </p:spPr>
        <p:txBody>
          <a:bodyPr/>
          <a:lstStyle/>
          <a:p>
            <a:r>
              <a:rPr lang="en-IN" sz="2800" dirty="0" smtClean="0">
                <a:solidFill>
                  <a:schemeClr val="bg1"/>
                </a:solidFill>
              </a:rPr>
              <a:t>Representative Disciplines &amp; Texts</a:t>
            </a:r>
            <a:endParaRPr lang="en-IN" sz="2800" dirty="0">
              <a:solidFill>
                <a:schemeClr val="bg1"/>
              </a:solidFill>
            </a:endParaRPr>
          </a:p>
        </p:txBody>
      </p:sp>
      <p:sp>
        <p:nvSpPr>
          <p:cNvPr id="3" name="Content Placeholder 2"/>
          <p:cNvSpPr>
            <a:spLocks noGrp="1"/>
          </p:cNvSpPr>
          <p:nvPr>
            <p:ph sz="half" idx="2"/>
          </p:nvPr>
        </p:nvSpPr>
        <p:spPr>
          <a:xfrm>
            <a:off x="457200" y="1577340"/>
            <a:ext cx="3977640" cy="4893647"/>
          </a:xfrm>
        </p:spPr>
        <p:txBody>
          <a:bodyPr/>
          <a:lstStyle/>
          <a:p>
            <a:pPr marL="342900" indent="-342900">
              <a:buAutoNum type="arabicPeriod"/>
            </a:pPr>
            <a:r>
              <a:rPr lang="en-IN" sz="2000" b="1" dirty="0" err="1" smtClean="0">
                <a:solidFill>
                  <a:schemeClr val="bg1"/>
                </a:solidFill>
              </a:rPr>
              <a:t>Darasana</a:t>
            </a:r>
            <a:r>
              <a:rPr lang="en-IN" sz="2000" b="1" dirty="0" smtClean="0">
                <a:solidFill>
                  <a:schemeClr val="bg1"/>
                </a:solidFill>
              </a:rPr>
              <a:t> (Philosophy)</a:t>
            </a:r>
          </a:p>
          <a:p>
            <a:pPr marL="342900" indent="-342900">
              <a:buAutoNum type="arabicPeriod"/>
            </a:pPr>
            <a:endParaRPr lang="en-IN" sz="2000" b="1" dirty="0">
              <a:solidFill>
                <a:schemeClr val="bg1"/>
              </a:solidFill>
            </a:endParaRPr>
          </a:p>
          <a:p>
            <a:pPr marL="342900" indent="-342900">
              <a:buAutoNum type="arabicPeriod"/>
            </a:pPr>
            <a:endParaRPr lang="en-IN" sz="2000" b="1" dirty="0" smtClean="0">
              <a:solidFill>
                <a:schemeClr val="bg1"/>
              </a:solidFill>
            </a:endParaRPr>
          </a:p>
          <a:p>
            <a:pPr marL="342900" indent="-342900">
              <a:buAutoNum type="arabicPeriod"/>
            </a:pPr>
            <a:r>
              <a:rPr lang="en-IN" sz="2000" b="1" dirty="0" err="1" smtClean="0">
                <a:solidFill>
                  <a:schemeClr val="bg1"/>
                </a:solidFill>
              </a:rPr>
              <a:t>Dharamshastra</a:t>
            </a:r>
            <a:r>
              <a:rPr lang="en-IN" sz="2000" b="1" dirty="0" smtClean="0">
                <a:solidFill>
                  <a:schemeClr val="bg1"/>
                </a:solidFill>
              </a:rPr>
              <a:t>(Social &amp; individual life)</a:t>
            </a:r>
          </a:p>
          <a:p>
            <a:pPr marL="342900" indent="-342900">
              <a:buAutoNum type="arabicPeriod"/>
            </a:pPr>
            <a:endParaRPr lang="en-IN" sz="2000" b="1" dirty="0">
              <a:solidFill>
                <a:schemeClr val="bg1"/>
              </a:solidFill>
            </a:endParaRPr>
          </a:p>
          <a:p>
            <a:pPr marL="342900" indent="-342900">
              <a:buAutoNum type="arabicPeriod"/>
            </a:pPr>
            <a:r>
              <a:rPr lang="en-IN" sz="2000" b="1" dirty="0" smtClean="0">
                <a:solidFill>
                  <a:schemeClr val="bg1"/>
                </a:solidFill>
              </a:rPr>
              <a:t>Ayurveda(Medicine)</a:t>
            </a:r>
          </a:p>
          <a:p>
            <a:pPr marL="342900" indent="-342900">
              <a:buAutoNum type="arabicPeriod"/>
            </a:pPr>
            <a:endParaRPr lang="en-IN" sz="2000" b="1" dirty="0">
              <a:solidFill>
                <a:schemeClr val="bg1"/>
              </a:solidFill>
            </a:endParaRPr>
          </a:p>
          <a:p>
            <a:pPr marL="342900" indent="-342900">
              <a:buAutoNum type="arabicPeriod"/>
            </a:pPr>
            <a:r>
              <a:rPr lang="en-IN" sz="2000" b="1" dirty="0" err="1" smtClean="0">
                <a:solidFill>
                  <a:schemeClr val="bg1"/>
                </a:solidFill>
              </a:rPr>
              <a:t>Vyakarana</a:t>
            </a:r>
            <a:r>
              <a:rPr lang="en-IN" sz="2000" b="1" dirty="0" smtClean="0">
                <a:solidFill>
                  <a:schemeClr val="bg1"/>
                </a:solidFill>
              </a:rPr>
              <a:t> (Grammar)</a:t>
            </a:r>
          </a:p>
          <a:p>
            <a:pPr marL="342900" indent="-342900">
              <a:buAutoNum type="arabicPeriod"/>
            </a:pPr>
            <a:endParaRPr lang="en-IN" sz="2000" b="1" dirty="0">
              <a:solidFill>
                <a:schemeClr val="bg1"/>
              </a:solidFill>
            </a:endParaRPr>
          </a:p>
          <a:p>
            <a:pPr marL="342900" indent="-342900">
              <a:buAutoNum type="arabicPeriod"/>
            </a:pPr>
            <a:r>
              <a:rPr lang="en-IN" sz="2000" b="1" dirty="0" err="1" smtClean="0">
                <a:solidFill>
                  <a:schemeClr val="bg1"/>
                </a:solidFill>
              </a:rPr>
              <a:t>Niti</a:t>
            </a:r>
            <a:r>
              <a:rPr lang="en-IN" sz="2000" b="1" dirty="0" smtClean="0">
                <a:solidFill>
                  <a:schemeClr val="bg1"/>
                </a:solidFill>
              </a:rPr>
              <a:t> (Polity)</a:t>
            </a:r>
          </a:p>
          <a:p>
            <a:pPr marL="342900" indent="-342900">
              <a:buAutoNum type="arabicPeriod"/>
            </a:pPr>
            <a:endParaRPr lang="en-IN" sz="2000" b="1" dirty="0">
              <a:solidFill>
                <a:schemeClr val="bg1"/>
              </a:solidFill>
            </a:endParaRPr>
          </a:p>
          <a:p>
            <a:pPr marL="342900" indent="-342900">
              <a:buAutoNum type="arabicPeriod"/>
            </a:pPr>
            <a:r>
              <a:rPr lang="en-IN" sz="2000" b="1" dirty="0" err="1" smtClean="0">
                <a:solidFill>
                  <a:schemeClr val="bg1"/>
                </a:solidFill>
              </a:rPr>
              <a:t>Kavya-shastra</a:t>
            </a:r>
            <a:r>
              <a:rPr lang="en-IN" sz="2000" b="1" dirty="0" smtClean="0">
                <a:solidFill>
                  <a:schemeClr val="bg1"/>
                </a:solidFill>
              </a:rPr>
              <a:t> (Poetry)</a:t>
            </a:r>
          </a:p>
          <a:p>
            <a:pPr marL="342900" indent="-342900">
              <a:buAutoNum type="arabicPeriod"/>
            </a:pPr>
            <a:endParaRPr lang="en-IN" sz="2000" b="1" dirty="0">
              <a:solidFill>
                <a:schemeClr val="bg1"/>
              </a:solidFill>
            </a:endParaRPr>
          </a:p>
          <a:p>
            <a:pPr marL="342900" indent="-342900">
              <a:buAutoNum type="arabicPeriod"/>
            </a:pPr>
            <a:endParaRPr lang="en-IN" sz="2000" b="1" dirty="0" smtClean="0">
              <a:solidFill>
                <a:schemeClr val="bg1"/>
              </a:solidFill>
            </a:endParaRPr>
          </a:p>
          <a:p>
            <a:pPr marL="342900" indent="-342900">
              <a:buAutoNum type="arabicPeriod"/>
            </a:pPr>
            <a:r>
              <a:rPr lang="en-IN" sz="2000" b="1" dirty="0" err="1" smtClean="0">
                <a:solidFill>
                  <a:schemeClr val="bg1"/>
                </a:solidFill>
              </a:rPr>
              <a:t>Itihasa</a:t>
            </a:r>
            <a:r>
              <a:rPr lang="en-IN" sz="2000" b="1" dirty="0" smtClean="0">
                <a:solidFill>
                  <a:schemeClr val="bg1"/>
                </a:solidFill>
              </a:rPr>
              <a:t> </a:t>
            </a:r>
            <a:r>
              <a:rPr lang="en-IN" sz="2000" b="1" dirty="0" err="1" smtClean="0">
                <a:solidFill>
                  <a:schemeClr val="bg1"/>
                </a:solidFill>
              </a:rPr>
              <a:t>Purana</a:t>
            </a:r>
            <a:r>
              <a:rPr lang="en-IN" sz="2000" b="1" dirty="0" smtClean="0">
                <a:solidFill>
                  <a:schemeClr val="bg1"/>
                </a:solidFill>
              </a:rPr>
              <a:t> (History)</a:t>
            </a:r>
            <a:endParaRPr lang="en-IN" sz="2000" b="1" dirty="0">
              <a:solidFill>
                <a:schemeClr val="bg1"/>
              </a:solidFill>
            </a:endParaRPr>
          </a:p>
        </p:txBody>
      </p:sp>
      <p:sp>
        <p:nvSpPr>
          <p:cNvPr id="4" name="Content Placeholder 3"/>
          <p:cNvSpPr>
            <a:spLocks noGrp="1"/>
          </p:cNvSpPr>
          <p:nvPr>
            <p:ph sz="half" idx="3"/>
          </p:nvPr>
        </p:nvSpPr>
        <p:spPr>
          <a:xfrm>
            <a:off x="4709160" y="1577340"/>
            <a:ext cx="3977640" cy="4616648"/>
          </a:xfrm>
        </p:spPr>
        <p:txBody>
          <a:bodyPr/>
          <a:lstStyle/>
          <a:p>
            <a:r>
              <a:rPr lang="en-IN" dirty="0" smtClean="0">
                <a:solidFill>
                  <a:schemeClr val="bg1"/>
                </a:solidFill>
              </a:rPr>
              <a:t> </a:t>
            </a:r>
            <a:r>
              <a:rPr lang="en-IN" sz="2000" b="1" dirty="0" smtClean="0">
                <a:solidFill>
                  <a:schemeClr val="bg1"/>
                </a:solidFill>
              </a:rPr>
              <a:t>1. </a:t>
            </a:r>
            <a:r>
              <a:rPr lang="en-IN" sz="2000" b="1" i="1" dirty="0" smtClean="0">
                <a:solidFill>
                  <a:schemeClr val="bg1"/>
                </a:solidFill>
              </a:rPr>
              <a:t>Sutras- </a:t>
            </a:r>
            <a:r>
              <a:rPr lang="en-IN" sz="2000" b="1" i="1" dirty="0" err="1" smtClean="0">
                <a:solidFill>
                  <a:schemeClr val="bg1"/>
                </a:solidFill>
              </a:rPr>
              <a:t>mimansa</a:t>
            </a:r>
            <a:r>
              <a:rPr lang="en-IN" sz="2000" b="1" i="1" dirty="0" smtClean="0">
                <a:solidFill>
                  <a:schemeClr val="bg1"/>
                </a:solidFill>
              </a:rPr>
              <a:t>, </a:t>
            </a:r>
            <a:r>
              <a:rPr lang="en-IN" sz="2000" b="1" i="1" dirty="0" err="1" smtClean="0">
                <a:solidFill>
                  <a:schemeClr val="bg1"/>
                </a:solidFill>
              </a:rPr>
              <a:t>vedanta</a:t>
            </a:r>
            <a:r>
              <a:rPr lang="en-IN" sz="2000" b="1" i="1" dirty="0" smtClean="0">
                <a:solidFill>
                  <a:schemeClr val="bg1"/>
                </a:solidFill>
              </a:rPr>
              <a:t>, </a:t>
            </a:r>
            <a:r>
              <a:rPr lang="en-IN" sz="2000" b="1" i="1" dirty="0" err="1" smtClean="0">
                <a:solidFill>
                  <a:schemeClr val="bg1"/>
                </a:solidFill>
              </a:rPr>
              <a:t>nayaya,vesisika</a:t>
            </a:r>
            <a:r>
              <a:rPr lang="en-IN" sz="2000" b="1" i="1" dirty="0" smtClean="0">
                <a:solidFill>
                  <a:schemeClr val="bg1"/>
                </a:solidFill>
              </a:rPr>
              <a:t>, </a:t>
            </a:r>
            <a:r>
              <a:rPr lang="en-IN" sz="2000" b="1" i="1" dirty="0" err="1" smtClean="0">
                <a:solidFill>
                  <a:schemeClr val="bg1"/>
                </a:solidFill>
              </a:rPr>
              <a:t>samakhya</a:t>
            </a:r>
            <a:r>
              <a:rPr lang="en-IN" sz="2000" b="1" i="1" dirty="0" smtClean="0">
                <a:solidFill>
                  <a:schemeClr val="bg1"/>
                </a:solidFill>
              </a:rPr>
              <a:t>, yoga, </a:t>
            </a:r>
            <a:r>
              <a:rPr lang="en-IN" sz="2000" b="1" dirty="0" smtClean="0">
                <a:solidFill>
                  <a:schemeClr val="bg1"/>
                </a:solidFill>
              </a:rPr>
              <a:t>Buddhist &amp; Jain thought</a:t>
            </a:r>
          </a:p>
          <a:p>
            <a:r>
              <a:rPr lang="en-IN" sz="2000" b="1" i="1" dirty="0" smtClean="0">
                <a:solidFill>
                  <a:schemeClr val="bg1"/>
                </a:solidFill>
              </a:rPr>
              <a:t>2. </a:t>
            </a:r>
            <a:r>
              <a:rPr lang="en-IN" sz="2000" b="1" i="1" dirty="0" err="1" smtClean="0">
                <a:solidFill>
                  <a:schemeClr val="bg1"/>
                </a:solidFill>
              </a:rPr>
              <a:t>Manusamriti</a:t>
            </a:r>
            <a:r>
              <a:rPr lang="en-IN" sz="2000" b="1" i="1" dirty="0" smtClean="0">
                <a:solidFill>
                  <a:schemeClr val="bg1"/>
                </a:solidFill>
              </a:rPr>
              <a:t> ; </a:t>
            </a:r>
            <a:r>
              <a:rPr lang="en-IN" sz="2000" b="1" i="1" dirty="0" err="1" smtClean="0">
                <a:solidFill>
                  <a:schemeClr val="bg1"/>
                </a:solidFill>
              </a:rPr>
              <a:t>Prasar</a:t>
            </a:r>
            <a:r>
              <a:rPr lang="en-IN" sz="2000" b="1" i="1" dirty="0" smtClean="0">
                <a:solidFill>
                  <a:schemeClr val="bg1"/>
                </a:solidFill>
              </a:rPr>
              <a:t> </a:t>
            </a:r>
            <a:r>
              <a:rPr lang="en-IN" sz="2000" b="1" i="1" dirty="0" err="1" smtClean="0">
                <a:solidFill>
                  <a:schemeClr val="bg1"/>
                </a:solidFill>
              </a:rPr>
              <a:t>Samhita</a:t>
            </a:r>
            <a:endParaRPr lang="en-IN" sz="2000" b="1" i="1" dirty="0" smtClean="0">
              <a:solidFill>
                <a:schemeClr val="bg1"/>
              </a:solidFill>
            </a:endParaRPr>
          </a:p>
          <a:p>
            <a:endParaRPr lang="en-IN" sz="2000" b="1" i="1" dirty="0" smtClean="0">
              <a:solidFill>
                <a:schemeClr val="bg1"/>
              </a:solidFill>
            </a:endParaRPr>
          </a:p>
          <a:p>
            <a:endParaRPr lang="en-IN" sz="2000" b="1" i="1" dirty="0">
              <a:solidFill>
                <a:schemeClr val="bg1"/>
              </a:solidFill>
            </a:endParaRPr>
          </a:p>
          <a:p>
            <a:r>
              <a:rPr lang="en-IN" sz="2000" b="1" i="1" dirty="0" smtClean="0">
                <a:solidFill>
                  <a:schemeClr val="bg1"/>
                </a:solidFill>
              </a:rPr>
              <a:t>3. </a:t>
            </a:r>
            <a:r>
              <a:rPr lang="en-IN" sz="2000" b="1" i="1" dirty="0" err="1" smtClean="0">
                <a:solidFill>
                  <a:schemeClr val="bg1"/>
                </a:solidFill>
              </a:rPr>
              <a:t>Caraka</a:t>
            </a:r>
            <a:r>
              <a:rPr lang="en-IN" sz="2000" b="1" i="1" dirty="0" smtClean="0">
                <a:solidFill>
                  <a:schemeClr val="bg1"/>
                </a:solidFill>
              </a:rPr>
              <a:t> </a:t>
            </a:r>
            <a:r>
              <a:rPr lang="en-IN" sz="2000" b="1" i="1" dirty="0" err="1" smtClean="0">
                <a:solidFill>
                  <a:schemeClr val="bg1"/>
                </a:solidFill>
              </a:rPr>
              <a:t>Sanhita</a:t>
            </a:r>
            <a:r>
              <a:rPr lang="en-IN" sz="2000" b="1" i="1" dirty="0" smtClean="0">
                <a:solidFill>
                  <a:schemeClr val="bg1"/>
                </a:solidFill>
              </a:rPr>
              <a:t> &amp; </a:t>
            </a:r>
            <a:r>
              <a:rPr lang="en-IN" sz="2000" b="1" i="1" dirty="0" err="1" smtClean="0">
                <a:solidFill>
                  <a:schemeClr val="bg1"/>
                </a:solidFill>
              </a:rPr>
              <a:t>Susruta</a:t>
            </a:r>
            <a:r>
              <a:rPr lang="en-IN" sz="2000" b="1" i="1" dirty="0" smtClean="0">
                <a:solidFill>
                  <a:schemeClr val="bg1"/>
                </a:solidFill>
              </a:rPr>
              <a:t> </a:t>
            </a:r>
            <a:r>
              <a:rPr lang="en-IN" sz="2000" b="1" i="1" dirty="0" err="1" smtClean="0">
                <a:solidFill>
                  <a:schemeClr val="bg1"/>
                </a:solidFill>
              </a:rPr>
              <a:t>Samhita</a:t>
            </a:r>
            <a:endParaRPr lang="en-IN" sz="2000" b="1" i="1" dirty="0" smtClean="0">
              <a:solidFill>
                <a:schemeClr val="bg1"/>
              </a:solidFill>
            </a:endParaRPr>
          </a:p>
          <a:p>
            <a:endParaRPr lang="en-IN" sz="2000" b="1" i="1" dirty="0">
              <a:solidFill>
                <a:schemeClr val="bg1"/>
              </a:solidFill>
            </a:endParaRPr>
          </a:p>
          <a:p>
            <a:r>
              <a:rPr lang="en-IN" sz="2000" b="1" i="1" dirty="0" smtClean="0">
                <a:solidFill>
                  <a:schemeClr val="bg1"/>
                </a:solidFill>
              </a:rPr>
              <a:t>4. </a:t>
            </a:r>
            <a:r>
              <a:rPr lang="en-IN" sz="2000" b="1" i="1" dirty="0" err="1" smtClean="0">
                <a:solidFill>
                  <a:schemeClr val="bg1"/>
                </a:solidFill>
              </a:rPr>
              <a:t>Astadhyayi</a:t>
            </a:r>
            <a:r>
              <a:rPr lang="en-IN" sz="2000" b="1" i="1" dirty="0" smtClean="0">
                <a:solidFill>
                  <a:schemeClr val="bg1"/>
                </a:solidFill>
              </a:rPr>
              <a:t>, </a:t>
            </a:r>
            <a:r>
              <a:rPr lang="en-IN" sz="2000" b="1" i="1" dirty="0" err="1" smtClean="0">
                <a:solidFill>
                  <a:schemeClr val="bg1"/>
                </a:solidFill>
              </a:rPr>
              <a:t>Vakyapada</a:t>
            </a:r>
            <a:endParaRPr lang="en-IN" sz="2000" b="1" i="1" dirty="0" smtClean="0">
              <a:solidFill>
                <a:schemeClr val="bg1"/>
              </a:solidFill>
            </a:endParaRPr>
          </a:p>
          <a:p>
            <a:endParaRPr lang="en-IN" sz="2000" b="1" i="1" dirty="0">
              <a:solidFill>
                <a:schemeClr val="bg1"/>
              </a:solidFill>
            </a:endParaRPr>
          </a:p>
          <a:p>
            <a:r>
              <a:rPr lang="en-IN" sz="2000" b="1" i="1" dirty="0" smtClean="0">
                <a:solidFill>
                  <a:schemeClr val="bg1"/>
                </a:solidFill>
              </a:rPr>
              <a:t>5. </a:t>
            </a:r>
            <a:r>
              <a:rPr lang="en-IN" sz="2000" b="1" i="1" dirty="0" err="1" smtClean="0">
                <a:solidFill>
                  <a:schemeClr val="bg1"/>
                </a:solidFill>
              </a:rPr>
              <a:t>Arthashastra</a:t>
            </a:r>
            <a:endParaRPr lang="en-IN" sz="2000" b="1" i="1" dirty="0" smtClean="0">
              <a:solidFill>
                <a:schemeClr val="bg1"/>
              </a:solidFill>
            </a:endParaRPr>
          </a:p>
          <a:p>
            <a:endParaRPr lang="en-IN" sz="2000" b="1" i="1" dirty="0">
              <a:solidFill>
                <a:schemeClr val="bg1"/>
              </a:solidFill>
            </a:endParaRPr>
          </a:p>
          <a:p>
            <a:r>
              <a:rPr lang="en-IN" sz="2000" b="1" i="1" dirty="0" smtClean="0">
                <a:solidFill>
                  <a:schemeClr val="bg1"/>
                </a:solidFill>
              </a:rPr>
              <a:t>6. </a:t>
            </a:r>
            <a:r>
              <a:rPr lang="en-IN" sz="2000" b="1" i="1" dirty="0" err="1" smtClean="0">
                <a:solidFill>
                  <a:schemeClr val="bg1"/>
                </a:solidFill>
              </a:rPr>
              <a:t>Natyashastra</a:t>
            </a:r>
            <a:r>
              <a:rPr lang="en-IN" sz="2000" b="1" i="1" dirty="0" smtClean="0">
                <a:solidFill>
                  <a:schemeClr val="bg1"/>
                </a:solidFill>
              </a:rPr>
              <a:t>, </a:t>
            </a:r>
            <a:r>
              <a:rPr lang="en-IN" sz="2000" b="1" i="1" dirty="0" err="1" smtClean="0">
                <a:solidFill>
                  <a:schemeClr val="bg1"/>
                </a:solidFill>
              </a:rPr>
              <a:t>Rasagangadhara</a:t>
            </a:r>
            <a:endParaRPr lang="en-IN" sz="2000" b="1" i="1" dirty="0" smtClean="0">
              <a:solidFill>
                <a:schemeClr val="bg1"/>
              </a:solidFill>
            </a:endParaRPr>
          </a:p>
          <a:p>
            <a:endParaRPr lang="en-IN" sz="2000" b="1" i="1" dirty="0">
              <a:solidFill>
                <a:schemeClr val="bg1"/>
              </a:solidFill>
            </a:endParaRPr>
          </a:p>
          <a:p>
            <a:r>
              <a:rPr lang="en-IN" sz="2000" b="1" i="1" dirty="0" smtClean="0">
                <a:solidFill>
                  <a:schemeClr val="bg1"/>
                </a:solidFill>
              </a:rPr>
              <a:t>7. Mahabharata &amp; </a:t>
            </a:r>
            <a:r>
              <a:rPr lang="en-IN" sz="2000" b="1" i="1" dirty="0" err="1" smtClean="0">
                <a:solidFill>
                  <a:schemeClr val="bg1"/>
                </a:solidFill>
              </a:rPr>
              <a:t>Puranas</a:t>
            </a:r>
            <a:endParaRPr lang="en-IN" sz="2000" b="1" i="1" dirty="0">
              <a:solidFill>
                <a:schemeClr val="bg1"/>
              </a:solidFill>
            </a:endParaRPr>
          </a:p>
        </p:txBody>
      </p:sp>
    </p:spTree>
    <p:extLst>
      <p:ext uri="{BB962C8B-B14F-4D97-AF65-F5344CB8AC3E}">
        <p14:creationId xmlns:p14="http://schemas.microsoft.com/office/powerpoint/2010/main" val="891714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56" y="704065"/>
            <a:ext cx="8475944" cy="715581"/>
          </a:xfrm>
        </p:spPr>
        <p:txBody>
          <a:bodyPr/>
          <a:lstStyle/>
          <a:p>
            <a:r>
              <a:rPr lang="en-IN" dirty="0" smtClean="0">
                <a:solidFill>
                  <a:schemeClr val="bg1"/>
                </a:solidFill>
              </a:rPr>
              <a:t>C</a:t>
            </a:r>
            <a:r>
              <a:rPr lang="en-IN" sz="4000" dirty="0" smtClean="0">
                <a:solidFill>
                  <a:schemeClr val="bg1"/>
                </a:solidFill>
              </a:rPr>
              <a:t>lassification of Literary Theories</a:t>
            </a:r>
            <a:endParaRPr lang="en-IN" sz="4000" dirty="0">
              <a:solidFill>
                <a:schemeClr val="bg1"/>
              </a:solidFill>
            </a:endParaRPr>
          </a:p>
        </p:txBody>
      </p:sp>
      <p:sp>
        <p:nvSpPr>
          <p:cNvPr id="3" name="Text Placeholder 2"/>
          <p:cNvSpPr>
            <a:spLocks noGrp="1"/>
          </p:cNvSpPr>
          <p:nvPr>
            <p:ph type="body" idx="1"/>
          </p:nvPr>
        </p:nvSpPr>
        <p:spPr>
          <a:xfrm>
            <a:off x="457200" y="1577340"/>
            <a:ext cx="8229600" cy="4924425"/>
          </a:xfrm>
        </p:spPr>
        <p:txBody>
          <a:bodyPr/>
          <a:lstStyle/>
          <a:p>
            <a:pPr marL="342900" indent="-342900">
              <a:lnSpc>
                <a:spcPct val="200000"/>
              </a:lnSpc>
              <a:buAutoNum type="arabicPeriod"/>
            </a:pPr>
            <a:r>
              <a:rPr lang="en-IN" sz="2000" b="1" dirty="0" smtClean="0">
                <a:solidFill>
                  <a:schemeClr val="bg1"/>
                </a:solidFill>
              </a:rPr>
              <a:t>Principles of Figurativeness (</a:t>
            </a:r>
            <a:r>
              <a:rPr lang="en-IN" sz="2000" b="1" i="1" dirty="0" err="1" smtClean="0">
                <a:solidFill>
                  <a:schemeClr val="bg1"/>
                </a:solidFill>
              </a:rPr>
              <a:t>Alamkara</a:t>
            </a:r>
            <a:r>
              <a:rPr lang="en-IN" sz="2000" b="1" dirty="0" smtClean="0">
                <a:solidFill>
                  <a:schemeClr val="bg1"/>
                </a:solidFill>
              </a:rPr>
              <a:t>); Principles of Deviation </a:t>
            </a:r>
            <a:r>
              <a:rPr lang="en-IN" sz="2000" b="1" i="1" dirty="0" smtClean="0">
                <a:solidFill>
                  <a:schemeClr val="bg1"/>
                </a:solidFill>
              </a:rPr>
              <a:t>(</a:t>
            </a:r>
            <a:r>
              <a:rPr lang="en-IN" sz="2000" b="1" i="1" dirty="0" err="1" smtClean="0">
                <a:solidFill>
                  <a:schemeClr val="bg1"/>
                </a:solidFill>
              </a:rPr>
              <a:t>Vakrokti</a:t>
            </a:r>
            <a:r>
              <a:rPr lang="en-IN" sz="2000" b="1" i="1" dirty="0" smtClean="0">
                <a:solidFill>
                  <a:schemeClr val="bg1"/>
                </a:solidFill>
              </a:rPr>
              <a:t>)</a:t>
            </a:r>
          </a:p>
          <a:p>
            <a:pPr marL="342900" indent="-342900">
              <a:lnSpc>
                <a:spcPct val="200000"/>
              </a:lnSpc>
              <a:buAutoNum type="arabicPeriod"/>
            </a:pPr>
            <a:r>
              <a:rPr lang="en-IN" sz="2000" b="1" dirty="0" smtClean="0">
                <a:solidFill>
                  <a:schemeClr val="bg1"/>
                </a:solidFill>
              </a:rPr>
              <a:t>Style of Compositional Value</a:t>
            </a:r>
            <a:r>
              <a:rPr lang="en-IN" sz="2000" b="1" i="1" dirty="0" smtClean="0">
                <a:solidFill>
                  <a:schemeClr val="bg1"/>
                </a:solidFill>
              </a:rPr>
              <a:t>-  </a:t>
            </a:r>
            <a:r>
              <a:rPr lang="en-IN" sz="2000" b="1" i="1" dirty="0" err="1" smtClean="0">
                <a:solidFill>
                  <a:schemeClr val="bg1"/>
                </a:solidFill>
              </a:rPr>
              <a:t>Guna</a:t>
            </a:r>
            <a:r>
              <a:rPr lang="en-IN" sz="2000" b="1" i="1" dirty="0" smtClean="0">
                <a:solidFill>
                  <a:schemeClr val="bg1"/>
                </a:solidFill>
              </a:rPr>
              <a:t> &amp; Dosh i.e.</a:t>
            </a:r>
            <a:r>
              <a:rPr lang="en-IN" sz="2000" b="1" dirty="0" smtClean="0">
                <a:solidFill>
                  <a:schemeClr val="bg1"/>
                </a:solidFill>
              </a:rPr>
              <a:t> excellence and faults</a:t>
            </a:r>
            <a:r>
              <a:rPr lang="en-IN" sz="2000" b="1" i="1" dirty="0" smtClean="0">
                <a:solidFill>
                  <a:schemeClr val="bg1"/>
                </a:solidFill>
              </a:rPr>
              <a:t>, </a:t>
            </a:r>
            <a:r>
              <a:rPr lang="en-IN" sz="2000" b="1" i="1" dirty="0" err="1" smtClean="0">
                <a:solidFill>
                  <a:schemeClr val="bg1"/>
                </a:solidFill>
              </a:rPr>
              <a:t>riti</a:t>
            </a:r>
            <a:r>
              <a:rPr lang="en-IN" sz="2000" b="1" i="1" dirty="0" smtClean="0">
                <a:solidFill>
                  <a:schemeClr val="bg1"/>
                </a:solidFill>
              </a:rPr>
              <a:t> i.e. </a:t>
            </a:r>
            <a:r>
              <a:rPr lang="en-IN" sz="2000" b="1" dirty="0" smtClean="0">
                <a:solidFill>
                  <a:schemeClr val="bg1"/>
                </a:solidFill>
              </a:rPr>
              <a:t>mode of expression and </a:t>
            </a:r>
            <a:r>
              <a:rPr lang="en-IN" sz="2000" b="1" i="1" dirty="0" err="1" smtClean="0">
                <a:solidFill>
                  <a:schemeClr val="bg1"/>
                </a:solidFill>
              </a:rPr>
              <a:t>aucitya</a:t>
            </a:r>
            <a:r>
              <a:rPr lang="en-IN" sz="2000" b="1" i="1" dirty="0" smtClean="0">
                <a:solidFill>
                  <a:schemeClr val="bg1"/>
                </a:solidFill>
              </a:rPr>
              <a:t> i.e.</a:t>
            </a:r>
            <a:r>
              <a:rPr lang="en-IN" sz="2000" b="1" dirty="0" smtClean="0">
                <a:solidFill>
                  <a:schemeClr val="bg1"/>
                </a:solidFill>
              </a:rPr>
              <a:t> propriety</a:t>
            </a:r>
          </a:p>
          <a:p>
            <a:pPr marL="342900" indent="-342900">
              <a:lnSpc>
                <a:spcPct val="200000"/>
              </a:lnSpc>
              <a:buAutoNum type="arabicPeriod"/>
            </a:pPr>
            <a:r>
              <a:rPr lang="en-IN" sz="2000" b="1" dirty="0" smtClean="0">
                <a:solidFill>
                  <a:schemeClr val="bg1"/>
                </a:solidFill>
              </a:rPr>
              <a:t>Verbal Symbolism</a:t>
            </a:r>
            <a:r>
              <a:rPr lang="en-IN" sz="2000" b="1" i="1" dirty="0" smtClean="0">
                <a:solidFill>
                  <a:schemeClr val="bg1"/>
                </a:solidFill>
              </a:rPr>
              <a:t> i.e. </a:t>
            </a:r>
            <a:r>
              <a:rPr lang="en-IN" sz="2000" b="1" i="1" dirty="0" err="1" smtClean="0">
                <a:solidFill>
                  <a:schemeClr val="bg1"/>
                </a:solidFill>
              </a:rPr>
              <a:t>Dhvani</a:t>
            </a:r>
            <a:endParaRPr lang="en-IN" sz="2000" b="1" i="1" dirty="0" smtClean="0">
              <a:solidFill>
                <a:schemeClr val="bg1"/>
              </a:solidFill>
            </a:endParaRPr>
          </a:p>
          <a:p>
            <a:pPr marL="342900" indent="-342900">
              <a:lnSpc>
                <a:spcPct val="200000"/>
              </a:lnSpc>
              <a:buAutoNum type="arabicPeriod"/>
            </a:pPr>
            <a:r>
              <a:rPr lang="en-IN" sz="2000" b="1" dirty="0" smtClean="0">
                <a:solidFill>
                  <a:schemeClr val="bg1"/>
                </a:solidFill>
              </a:rPr>
              <a:t>Aesthetic Experience</a:t>
            </a:r>
            <a:r>
              <a:rPr lang="en-IN" sz="2000" b="1" i="1" dirty="0" smtClean="0">
                <a:solidFill>
                  <a:schemeClr val="bg1"/>
                </a:solidFill>
              </a:rPr>
              <a:t> i.e. Rasa</a:t>
            </a:r>
          </a:p>
          <a:p>
            <a:pPr marL="342900" indent="-342900">
              <a:lnSpc>
                <a:spcPct val="200000"/>
              </a:lnSpc>
              <a:buAutoNum type="arabicPeriod"/>
            </a:pPr>
            <a:r>
              <a:rPr lang="en-IN" sz="2000" b="1" dirty="0" smtClean="0">
                <a:solidFill>
                  <a:schemeClr val="bg1"/>
                </a:solidFill>
              </a:rPr>
              <a:t>Narrative</a:t>
            </a:r>
            <a:r>
              <a:rPr lang="en-IN" sz="2000" b="1" i="1" dirty="0" smtClean="0">
                <a:solidFill>
                  <a:schemeClr val="bg1"/>
                </a:solidFill>
              </a:rPr>
              <a:t> e.g. </a:t>
            </a:r>
            <a:r>
              <a:rPr lang="en-IN" sz="2000" b="1" i="1" dirty="0" err="1" smtClean="0">
                <a:solidFill>
                  <a:schemeClr val="bg1"/>
                </a:solidFill>
              </a:rPr>
              <a:t>mahakavya</a:t>
            </a:r>
            <a:endParaRPr lang="en-IN" sz="2000" b="1" i="1" dirty="0" smtClean="0">
              <a:solidFill>
                <a:schemeClr val="bg1"/>
              </a:solidFill>
            </a:endParaRPr>
          </a:p>
          <a:p>
            <a:pPr marL="342900" indent="-342900">
              <a:lnSpc>
                <a:spcPct val="200000"/>
              </a:lnSpc>
              <a:buAutoNum type="arabicPeriod"/>
            </a:pPr>
            <a:r>
              <a:rPr lang="en-IN" sz="2000" b="1" dirty="0" smtClean="0">
                <a:solidFill>
                  <a:schemeClr val="bg1"/>
                </a:solidFill>
              </a:rPr>
              <a:t>Discourse Analysis</a:t>
            </a:r>
            <a:r>
              <a:rPr lang="en-IN" sz="2000" b="1" i="1" dirty="0" smtClean="0">
                <a:solidFill>
                  <a:schemeClr val="bg1"/>
                </a:solidFill>
              </a:rPr>
              <a:t> i.e. </a:t>
            </a:r>
            <a:r>
              <a:rPr lang="en-IN" sz="2000" b="1" i="1" dirty="0" err="1" smtClean="0">
                <a:solidFill>
                  <a:schemeClr val="bg1"/>
                </a:solidFill>
              </a:rPr>
              <a:t>Arthashastra</a:t>
            </a:r>
            <a:endParaRPr lang="en-IN" sz="2000" b="1" i="1" dirty="0" smtClean="0">
              <a:solidFill>
                <a:schemeClr val="bg1"/>
              </a:solidFill>
            </a:endParaRPr>
          </a:p>
          <a:p>
            <a:pPr marL="342900" indent="-342900">
              <a:lnSpc>
                <a:spcPct val="200000"/>
              </a:lnSpc>
              <a:buAutoNum type="arabicPeriod"/>
            </a:pPr>
            <a:r>
              <a:rPr lang="en-IN" sz="2000" b="1" dirty="0" smtClean="0">
                <a:solidFill>
                  <a:schemeClr val="bg1"/>
                </a:solidFill>
              </a:rPr>
              <a:t>Comprehensive analysis</a:t>
            </a:r>
            <a:r>
              <a:rPr lang="en-IN" sz="2000" b="1" i="1" dirty="0" smtClean="0">
                <a:solidFill>
                  <a:schemeClr val="bg1"/>
                </a:solidFill>
              </a:rPr>
              <a:t> i.e. </a:t>
            </a:r>
            <a:r>
              <a:rPr lang="en-IN" sz="2000" b="1" i="1" dirty="0" err="1" smtClean="0">
                <a:solidFill>
                  <a:schemeClr val="bg1"/>
                </a:solidFill>
              </a:rPr>
              <a:t>Kavyamimansa</a:t>
            </a:r>
            <a:r>
              <a:rPr lang="en-IN" sz="2000" b="1" i="1" dirty="0" smtClean="0">
                <a:solidFill>
                  <a:schemeClr val="bg1"/>
                </a:solidFill>
              </a:rPr>
              <a:t> </a:t>
            </a:r>
            <a:endParaRPr lang="en-IN" sz="2000" b="1" i="1" dirty="0">
              <a:solidFill>
                <a:schemeClr val="bg1"/>
              </a:solidFill>
            </a:endParaRPr>
          </a:p>
        </p:txBody>
      </p:sp>
    </p:spTree>
    <p:extLst>
      <p:ext uri="{BB962C8B-B14F-4D97-AF65-F5344CB8AC3E}">
        <p14:creationId xmlns:p14="http://schemas.microsoft.com/office/powerpoint/2010/main" val="1126923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65"/>
            <a:ext cx="8153399" cy="553998"/>
          </a:xfrm>
        </p:spPr>
        <p:txBody>
          <a:bodyPr/>
          <a:lstStyle/>
          <a:p>
            <a:r>
              <a:rPr lang="en-IN" sz="3600" dirty="0" smtClean="0">
                <a:solidFill>
                  <a:schemeClr val="bg1"/>
                </a:solidFill>
              </a:rPr>
              <a:t>Major  Schools, Thinkers &amp; Texts</a:t>
            </a:r>
            <a:endParaRPr lang="en-IN" sz="3600" dirty="0">
              <a:solidFill>
                <a:schemeClr val="bg1"/>
              </a:solidFill>
            </a:endParaRPr>
          </a:p>
        </p:txBody>
      </p:sp>
      <p:sp>
        <p:nvSpPr>
          <p:cNvPr id="7" name="Rectangle 6"/>
          <p:cNvSpPr/>
          <p:nvPr/>
        </p:nvSpPr>
        <p:spPr>
          <a:xfrm>
            <a:off x="381000" y="1447800"/>
            <a:ext cx="1905000" cy="5105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a:p>
        </p:txBody>
      </p:sp>
      <p:sp>
        <p:nvSpPr>
          <p:cNvPr id="8" name="Rectangle 7"/>
          <p:cNvSpPr/>
          <p:nvPr/>
        </p:nvSpPr>
        <p:spPr>
          <a:xfrm>
            <a:off x="2286000" y="1447800"/>
            <a:ext cx="2362200" cy="5105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a:p>
        </p:txBody>
      </p:sp>
      <p:sp>
        <p:nvSpPr>
          <p:cNvPr id="9" name="Rectangle 8"/>
          <p:cNvSpPr/>
          <p:nvPr/>
        </p:nvSpPr>
        <p:spPr>
          <a:xfrm>
            <a:off x="4648200" y="1447799"/>
            <a:ext cx="3810000" cy="50746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10" name="TextBox 9"/>
          <p:cNvSpPr txBox="1"/>
          <p:nvPr/>
        </p:nvSpPr>
        <p:spPr>
          <a:xfrm>
            <a:off x="533400" y="1584445"/>
            <a:ext cx="1524000" cy="5940088"/>
          </a:xfrm>
          <a:prstGeom prst="rect">
            <a:avLst/>
          </a:prstGeom>
          <a:noFill/>
        </p:spPr>
        <p:txBody>
          <a:bodyPr wrap="square" rtlCol="0">
            <a:spAutoFit/>
          </a:bodyPr>
          <a:lstStyle/>
          <a:p>
            <a:pPr marL="342900" indent="-342900">
              <a:buAutoNum type="arabicPeriod"/>
            </a:pPr>
            <a:r>
              <a:rPr lang="en-IN" sz="1900" b="1" dirty="0" smtClean="0"/>
              <a:t>Rasa</a:t>
            </a:r>
          </a:p>
          <a:p>
            <a:pPr marL="342900" indent="-342900">
              <a:buAutoNum type="arabicPeriod"/>
            </a:pPr>
            <a:endParaRPr lang="en-IN" sz="1900" b="1" dirty="0" smtClean="0"/>
          </a:p>
          <a:p>
            <a:pPr marL="342900" indent="-342900">
              <a:buAutoNum type="arabicPeriod"/>
            </a:pPr>
            <a:endParaRPr lang="en-IN" sz="1900" b="1" dirty="0"/>
          </a:p>
          <a:p>
            <a:pPr marL="342900" indent="-342900">
              <a:buAutoNum type="arabicPeriod"/>
            </a:pPr>
            <a:endParaRPr lang="en-IN" sz="1900" b="1" dirty="0"/>
          </a:p>
          <a:p>
            <a:pPr marL="342900" indent="-342900">
              <a:buAutoNum type="arabicPeriod"/>
            </a:pPr>
            <a:endParaRPr lang="en-IN" sz="1900" b="1" dirty="0" smtClean="0"/>
          </a:p>
          <a:p>
            <a:pPr marL="342900" indent="-342900">
              <a:buAutoNum type="arabicPeriod"/>
            </a:pPr>
            <a:r>
              <a:rPr lang="en-IN" sz="1900" b="1" dirty="0" err="1" smtClean="0"/>
              <a:t>Alamkara</a:t>
            </a:r>
            <a:endParaRPr lang="en-IN" sz="1900" b="1" dirty="0" smtClean="0"/>
          </a:p>
          <a:p>
            <a:pPr marL="342900" indent="-342900">
              <a:buAutoNum type="arabicPeriod"/>
            </a:pPr>
            <a:endParaRPr lang="en-IN" sz="1900" b="1" dirty="0"/>
          </a:p>
          <a:p>
            <a:pPr marL="342900" indent="-342900">
              <a:buAutoNum type="arabicPeriod"/>
            </a:pPr>
            <a:endParaRPr lang="en-IN" sz="1900" b="1" dirty="0" smtClean="0"/>
          </a:p>
          <a:p>
            <a:pPr marL="342900" indent="-342900">
              <a:buAutoNum type="arabicPeriod"/>
            </a:pPr>
            <a:endParaRPr lang="en-IN" sz="1900" b="1" dirty="0"/>
          </a:p>
          <a:p>
            <a:pPr marL="342900" indent="-342900">
              <a:buAutoNum type="arabicPeriod"/>
            </a:pPr>
            <a:endParaRPr lang="en-IN" sz="1900" b="1" dirty="0" smtClean="0"/>
          </a:p>
          <a:p>
            <a:pPr marL="342900" indent="-342900">
              <a:buAutoNum type="arabicPeriod"/>
            </a:pPr>
            <a:endParaRPr lang="en-IN" sz="1900" b="1" dirty="0"/>
          </a:p>
          <a:p>
            <a:pPr marL="342900" indent="-342900">
              <a:buAutoNum type="arabicPeriod"/>
            </a:pPr>
            <a:endParaRPr lang="en-IN" sz="1900" b="1" dirty="0" smtClean="0"/>
          </a:p>
          <a:p>
            <a:pPr marL="342900" indent="-342900">
              <a:buAutoNum type="arabicPeriod"/>
            </a:pPr>
            <a:endParaRPr lang="en-IN" sz="1900" b="1" dirty="0" smtClean="0"/>
          </a:p>
          <a:p>
            <a:pPr marL="342900" indent="-342900">
              <a:buAutoNum type="arabicPeriod"/>
            </a:pPr>
            <a:endParaRPr lang="en-IN" sz="1900" b="1" dirty="0"/>
          </a:p>
          <a:p>
            <a:pPr marL="342900" indent="-342900">
              <a:buAutoNum type="arabicPeriod"/>
            </a:pPr>
            <a:endParaRPr lang="en-IN" sz="1900" b="1" dirty="0" smtClean="0"/>
          </a:p>
          <a:p>
            <a:pPr marL="342900" indent="-342900">
              <a:buAutoNum type="arabicPeriod"/>
            </a:pPr>
            <a:r>
              <a:rPr lang="en-IN" sz="1900" b="1" dirty="0" err="1" smtClean="0"/>
              <a:t>Riti</a:t>
            </a:r>
            <a:endParaRPr lang="en-IN" sz="1900" b="1" dirty="0" smtClean="0"/>
          </a:p>
          <a:p>
            <a:pPr marL="342900" indent="-342900">
              <a:buAutoNum type="arabicPeriod"/>
            </a:pPr>
            <a:endParaRPr lang="en-IN" sz="1900" b="1" dirty="0"/>
          </a:p>
          <a:p>
            <a:pPr marL="342900" indent="-342900">
              <a:buAutoNum type="arabicPeriod"/>
            </a:pPr>
            <a:endParaRPr lang="en-IN" sz="1900" b="1" dirty="0"/>
          </a:p>
          <a:p>
            <a:pPr marL="342900" indent="-342900">
              <a:buAutoNum type="arabicPeriod"/>
            </a:pPr>
            <a:endParaRPr lang="en-IN" sz="1900" b="1" dirty="0" smtClean="0"/>
          </a:p>
          <a:p>
            <a:endParaRPr lang="en-IN" sz="1900" b="1" dirty="0"/>
          </a:p>
        </p:txBody>
      </p:sp>
      <p:sp>
        <p:nvSpPr>
          <p:cNvPr id="11" name="TextBox 10"/>
          <p:cNvSpPr txBox="1"/>
          <p:nvPr/>
        </p:nvSpPr>
        <p:spPr>
          <a:xfrm>
            <a:off x="2385686" y="1584445"/>
            <a:ext cx="2057400" cy="5539978"/>
          </a:xfrm>
          <a:prstGeom prst="rect">
            <a:avLst/>
          </a:prstGeom>
          <a:noFill/>
        </p:spPr>
        <p:txBody>
          <a:bodyPr wrap="square" rtlCol="0">
            <a:spAutoFit/>
          </a:bodyPr>
          <a:lstStyle/>
          <a:p>
            <a:pPr marL="342900" indent="-342900">
              <a:buAutoNum type="arabicPeriod"/>
            </a:pPr>
            <a:r>
              <a:rPr lang="en-IN" sz="2000" b="1" dirty="0" err="1" smtClean="0"/>
              <a:t>Bharata</a:t>
            </a:r>
            <a:r>
              <a:rPr lang="en-IN" sz="2000" b="1" dirty="0" smtClean="0"/>
              <a:t>; </a:t>
            </a:r>
            <a:r>
              <a:rPr lang="en-IN" sz="2000" b="1" dirty="0" err="1" smtClean="0"/>
              <a:t>Dhanika</a:t>
            </a:r>
            <a:r>
              <a:rPr lang="en-IN" sz="2000" b="1" dirty="0" smtClean="0"/>
              <a:t>- </a:t>
            </a:r>
            <a:r>
              <a:rPr lang="en-IN" sz="2000" b="1" dirty="0" err="1" smtClean="0"/>
              <a:t>Dhananjaya</a:t>
            </a:r>
            <a:endParaRPr lang="en-IN" sz="2000" b="1" dirty="0" smtClean="0"/>
          </a:p>
          <a:p>
            <a:pPr marL="342900" indent="-342900">
              <a:buAutoNum type="arabicPeriod"/>
            </a:pPr>
            <a:endParaRPr lang="en-IN" sz="2000" b="1" dirty="0"/>
          </a:p>
          <a:p>
            <a:pPr marL="342900" indent="-342900">
              <a:buAutoNum type="arabicPeriod"/>
            </a:pPr>
            <a:endParaRPr lang="en-IN" sz="2000" b="1" dirty="0" smtClean="0"/>
          </a:p>
          <a:p>
            <a:pPr marL="342900" indent="-342900">
              <a:buAutoNum type="arabicPeriod"/>
            </a:pPr>
            <a:r>
              <a:rPr lang="en-IN" sz="2000" b="1" dirty="0" err="1" smtClean="0"/>
              <a:t>Bhamaha</a:t>
            </a:r>
            <a:r>
              <a:rPr lang="en-IN" sz="2000" b="1" dirty="0" smtClean="0"/>
              <a:t>, </a:t>
            </a:r>
            <a:r>
              <a:rPr lang="en-IN" sz="2000" b="1" dirty="0" err="1" smtClean="0"/>
              <a:t>Dandin</a:t>
            </a:r>
            <a:r>
              <a:rPr lang="en-IN" sz="2000" b="1" dirty="0" smtClean="0"/>
              <a:t>, </a:t>
            </a:r>
            <a:r>
              <a:rPr lang="en-IN" sz="2000" b="1" dirty="0" err="1" smtClean="0"/>
              <a:t>Udbhata</a:t>
            </a:r>
            <a:r>
              <a:rPr lang="en-IN" sz="2000" b="1" dirty="0" smtClean="0"/>
              <a:t>, </a:t>
            </a:r>
            <a:r>
              <a:rPr lang="en-IN" sz="2000" b="1" dirty="0" err="1" smtClean="0"/>
              <a:t>Rudrata</a:t>
            </a:r>
            <a:endParaRPr lang="en-IN" sz="2000" b="1" dirty="0" smtClean="0"/>
          </a:p>
          <a:p>
            <a:pPr marL="342900" indent="-342900">
              <a:buAutoNum type="arabicPeriod"/>
            </a:pPr>
            <a:endParaRPr lang="en-IN" sz="2000" b="1" dirty="0" smtClean="0"/>
          </a:p>
          <a:p>
            <a:pPr marL="342900" indent="-342900">
              <a:buAutoNum type="arabicPeriod"/>
            </a:pPr>
            <a:endParaRPr lang="en-IN" sz="2000" b="1" dirty="0"/>
          </a:p>
          <a:p>
            <a:pPr marL="342900" indent="-342900">
              <a:buAutoNum type="arabicPeriod"/>
            </a:pPr>
            <a:endParaRPr lang="en-IN" sz="2000" b="1" dirty="0" smtClean="0"/>
          </a:p>
          <a:p>
            <a:pPr marL="342900" indent="-342900">
              <a:buAutoNum type="arabicPeriod"/>
            </a:pPr>
            <a:endParaRPr lang="en-IN" sz="2000" b="1" dirty="0"/>
          </a:p>
          <a:p>
            <a:pPr marL="342900" indent="-342900">
              <a:buAutoNum type="arabicPeriod"/>
            </a:pPr>
            <a:endParaRPr lang="en-IN" sz="2000" b="1" dirty="0"/>
          </a:p>
          <a:p>
            <a:pPr marL="342900" indent="-342900">
              <a:buAutoNum type="arabicPeriod"/>
            </a:pPr>
            <a:r>
              <a:rPr lang="en-IN" sz="2000" b="1" dirty="0" err="1" smtClean="0"/>
              <a:t>Vamana</a:t>
            </a:r>
            <a:endParaRPr lang="en-IN" sz="2000" b="1" dirty="0" smtClean="0"/>
          </a:p>
          <a:p>
            <a:endParaRPr lang="en-IN" dirty="0" smtClean="0"/>
          </a:p>
          <a:p>
            <a:pPr marL="342900" indent="-342900">
              <a:buAutoNum type="arabicPeriod"/>
            </a:pPr>
            <a:endParaRPr lang="en-IN" dirty="0"/>
          </a:p>
          <a:p>
            <a:pPr marL="342900" indent="-342900">
              <a:buAutoNum type="arabicPeriod"/>
            </a:pPr>
            <a:endParaRPr lang="en-IN" dirty="0"/>
          </a:p>
        </p:txBody>
      </p:sp>
      <p:sp>
        <p:nvSpPr>
          <p:cNvPr id="12" name="TextBox 11"/>
          <p:cNvSpPr txBox="1"/>
          <p:nvPr/>
        </p:nvSpPr>
        <p:spPr>
          <a:xfrm>
            <a:off x="4648200" y="1584445"/>
            <a:ext cx="3657600" cy="5078313"/>
          </a:xfrm>
          <a:prstGeom prst="rect">
            <a:avLst/>
          </a:prstGeom>
          <a:noFill/>
        </p:spPr>
        <p:txBody>
          <a:bodyPr wrap="square" rtlCol="0">
            <a:spAutoFit/>
          </a:bodyPr>
          <a:lstStyle/>
          <a:p>
            <a:r>
              <a:rPr lang="en-IN" sz="2200" b="1" dirty="0" err="1" smtClean="0"/>
              <a:t>Natyashastra</a:t>
            </a:r>
            <a:r>
              <a:rPr lang="en-IN" sz="2200" b="1" dirty="0" smtClean="0"/>
              <a:t> </a:t>
            </a:r>
            <a:r>
              <a:rPr lang="en-IN" b="1" dirty="0" smtClean="0"/>
              <a:t>( 2</a:t>
            </a:r>
            <a:r>
              <a:rPr lang="en-IN" b="1" baseline="30000" dirty="0" smtClean="0"/>
              <a:t>nd</a:t>
            </a:r>
            <a:r>
              <a:rPr lang="en-IN" b="1" dirty="0" smtClean="0"/>
              <a:t>  century B.C.)</a:t>
            </a:r>
          </a:p>
          <a:p>
            <a:r>
              <a:rPr lang="en-IN" sz="2200" b="1" dirty="0" err="1" smtClean="0"/>
              <a:t>Dasarupaka</a:t>
            </a:r>
            <a:r>
              <a:rPr lang="en-IN" sz="2200" b="1" dirty="0" smtClean="0"/>
              <a:t> </a:t>
            </a:r>
            <a:r>
              <a:rPr lang="en-IN" sz="2000" b="1" dirty="0" smtClean="0"/>
              <a:t>(10</a:t>
            </a:r>
            <a:r>
              <a:rPr lang="en-IN" sz="2000" b="1" baseline="30000" dirty="0" smtClean="0"/>
              <a:t>th</a:t>
            </a:r>
            <a:r>
              <a:rPr lang="en-IN" sz="2000" b="1" dirty="0" smtClean="0"/>
              <a:t>  century A.D.)</a:t>
            </a:r>
          </a:p>
          <a:p>
            <a:endParaRPr lang="en-IN" sz="2200" b="1" dirty="0" smtClean="0"/>
          </a:p>
          <a:p>
            <a:endParaRPr lang="en-IN" sz="2200" b="1" dirty="0"/>
          </a:p>
          <a:p>
            <a:r>
              <a:rPr lang="en-IN" sz="2200" b="1" dirty="0" err="1" smtClean="0"/>
              <a:t>Kavyalankara</a:t>
            </a:r>
            <a:r>
              <a:rPr lang="en-IN" sz="2200" b="1" dirty="0" smtClean="0"/>
              <a:t> </a:t>
            </a:r>
            <a:r>
              <a:rPr lang="en-IN" b="1" dirty="0" smtClean="0"/>
              <a:t>(6</a:t>
            </a:r>
            <a:r>
              <a:rPr lang="en-IN" b="1" baseline="30000" dirty="0" smtClean="0"/>
              <a:t>th</a:t>
            </a:r>
            <a:r>
              <a:rPr lang="en-IN" b="1" dirty="0" smtClean="0"/>
              <a:t> Century A.D.)</a:t>
            </a:r>
          </a:p>
          <a:p>
            <a:r>
              <a:rPr lang="en-IN" sz="2200" b="1" dirty="0" err="1" smtClean="0"/>
              <a:t>Kavyadarasa</a:t>
            </a:r>
            <a:r>
              <a:rPr lang="en-IN" sz="2000" b="1" dirty="0" smtClean="0"/>
              <a:t> ( 7</a:t>
            </a:r>
            <a:r>
              <a:rPr lang="en-IN" sz="2000" b="1" baseline="30000" dirty="0" smtClean="0"/>
              <a:t>th</a:t>
            </a:r>
            <a:r>
              <a:rPr lang="en-IN" sz="2000" b="1" dirty="0" smtClean="0"/>
              <a:t> Century A.D.)</a:t>
            </a:r>
          </a:p>
          <a:p>
            <a:r>
              <a:rPr lang="en-IN" sz="2200" b="1" dirty="0" err="1" smtClean="0"/>
              <a:t>Kavyalankarasarasamgraha</a:t>
            </a:r>
            <a:r>
              <a:rPr lang="en-IN" sz="1600" b="1" dirty="0" smtClean="0"/>
              <a:t>              ( 9</a:t>
            </a:r>
            <a:r>
              <a:rPr lang="en-IN" sz="1600" b="1" baseline="30000" dirty="0" smtClean="0"/>
              <a:t>th</a:t>
            </a:r>
            <a:r>
              <a:rPr lang="en-IN" sz="1600" b="1" dirty="0" smtClean="0"/>
              <a:t> Century A.D.)</a:t>
            </a:r>
            <a:endParaRPr lang="en-IN" b="1" dirty="0" smtClean="0"/>
          </a:p>
          <a:p>
            <a:r>
              <a:rPr lang="en-IN" sz="2200" b="1" dirty="0" err="1" smtClean="0"/>
              <a:t>Kavyalankara</a:t>
            </a:r>
            <a:r>
              <a:rPr lang="en-IN" sz="2200" b="1" dirty="0" smtClean="0"/>
              <a:t> </a:t>
            </a:r>
            <a:r>
              <a:rPr lang="en-IN" sz="2000" b="1" dirty="0" smtClean="0"/>
              <a:t>(9</a:t>
            </a:r>
            <a:r>
              <a:rPr lang="en-IN" sz="2000" b="1" baseline="30000" dirty="0" smtClean="0"/>
              <a:t>th</a:t>
            </a:r>
            <a:r>
              <a:rPr lang="en-IN" sz="2000" b="1" dirty="0" smtClean="0"/>
              <a:t> Century A.D.)</a:t>
            </a:r>
            <a:endParaRPr lang="en-IN" sz="2200" b="1" dirty="0"/>
          </a:p>
          <a:p>
            <a:endParaRPr lang="en-IN" sz="2200" b="1" dirty="0" smtClean="0"/>
          </a:p>
          <a:p>
            <a:endParaRPr lang="en-IN" sz="2200" b="1" dirty="0"/>
          </a:p>
          <a:p>
            <a:endParaRPr lang="en-IN" sz="2200" b="1" dirty="0" smtClean="0"/>
          </a:p>
          <a:p>
            <a:endParaRPr lang="en-IN" sz="2200" b="1" dirty="0" smtClean="0"/>
          </a:p>
          <a:p>
            <a:r>
              <a:rPr lang="en-IN" sz="2200" b="1" dirty="0" err="1" smtClean="0"/>
              <a:t>Kavyalankarasutra</a:t>
            </a:r>
            <a:r>
              <a:rPr lang="en-IN" sz="1400" b="1" dirty="0" smtClean="0"/>
              <a:t> (9</a:t>
            </a:r>
            <a:r>
              <a:rPr lang="en-IN" sz="1400" b="1" baseline="30000" dirty="0" smtClean="0"/>
              <a:t>th</a:t>
            </a:r>
            <a:r>
              <a:rPr lang="en-IN" sz="1400" b="1" dirty="0" smtClean="0"/>
              <a:t> Century A.D.)</a:t>
            </a:r>
            <a:endParaRPr lang="en-IN" sz="1400" b="1" dirty="0"/>
          </a:p>
          <a:p>
            <a:endParaRPr lang="en-IN" sz="2200" b="1" dirty="0"/>
          </a:p>
        </p:txBody>
      </p:sp>
    </p:spTree>
    <p:extLst>
      <p:ext uri="{BB962C8B-B14F-4D97-AF65-F5344CB8AC3E}">
        <p14:creationId xmlns:p14="http://schemas.microsoft.com/office/powerpoint/2010/main" val="100238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65"/>
            <a:ext cx="8153399" cy="553998"/>
          </a:xfrm>
        </p:spPr>
        <p:txBody>
          <a:bodyPr/>
          <a:lstStyle/>
          <a:p>
            <a:r>
              <a:rPr lang="en-IN" sz="3600" dirty="0" smtClean="0">
                <a:solidFill>
                  <a:schemeClr val="bg1"/>
                </a:solidFill>
              </a:rPr>
              <a:t>Major  Schools, Thinkers &amp; Texts</a:t>
            </a:r>
            <a:endParaRPr lang="en-IN" sz="3600" dirty="0">
              <a:solidFill>
                <a:schemeClr val="bg1"/>
              </a:solidFill>
            </a:endParaRPr>
          </a:p>
        </p:txBody>
      </p:sp>
      <p:sp>
        <p:nvSpPr>
          <p:cNvPr id="7" name="Rectangle 6"/>
          <p:cNvSpPr/>
          <p:nvPr/>
        </p:nvSpPr>
        <p:spPr>
          <a:xfrm>
            <a:off x="381000" y="1447800"/>
            <a:ext cx="1905000" cy="5105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a:p>
        </p:txBody>
      </p:sp>
      <p:sp>
        <p:nvSpPr>
          <p:cNvPr id="8" name="Rectangle 7"/>
          <p:cNvSpPr/>
          <p:nvPr/>
        </p:nvSpPr>
        <p:spPr>
          <a:xfrm>
            <a:off x="2286000" y="1447800"/>
            <a:ext cx="2362200" cy="510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9" name="Rectangle 8"/>
          <p:cNvSpPr/>
          <p:nvPr/>
        </p:nvSpPr>
        <p:spPr>
          <a:xfrm>
            <a:off x="4648200" y="1447799"/>
            <a:ext cx="3810000" cy="50746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10" name="TextBox 9"/>
          <p:cNvSpPr txBox="1"/>
          <p:nvPr/>
        </p:nvSpPr>
        <p:spPr>
          <a:xfrm>
            <a:off x="533400" y="1584445"/>
            <a:ext cx="1524000" cy="5601533"/>
          </a:xfrm>
          <a:prstGeom prst="rect">
            <a:avLst/>
          </a:prstGeom>
          <a:noFill/>
        </p:spPr>
        <p:txBody>
          <a:bodyPr wrap="square" rtlCol="0">
            <a:spAutoFit/>
          </a:bodyPr>
          <a:lstStyle/>
          <a:p>
            <a:r>
              <a:rPr lang="en-IN" dirty="0" smtClean="0"/>
              <a:t>4. </a:t>
            </a:r>
            <a:r>
              <a:rPr lang="en-IN" sz="2000" b="1" dirty="0" err="1" smtClean="0"/>
              <a:t>Dhavani</a:t>
            </a:r>
            <a:endParaRPr lang="en-IN" sz="2000" b="1" dirty="0" smtClean="0"/>
          </a:p>
          <a:p>
            <a:endParaRPr lang="en-IN" sz="2000" b="1" dirty="0"/>
          </a:p>
          <a:p>
            <a:endParaRPr lang="en-IN" sz="2000" b="1" dirty="0" smtClean="0"/>
          </a:p>
          <a:p>
            <a:endParaRPr lang="en-IN" sz="2000" b="1" dirty="0" smtClean="0"/>
          </a:p>
          <a:p>
            <a:endParaRPr lang="en-IN" sz="2000" b="1" dirty="0" smtClean="0"/>
          </a:p>
          <a:p>
            <a:r>
              <a:rPr lang="en-IN" sz="2000" b="1" dirty="0" smtClean="0"/>
              <a:t>5. </a:t>
            </a:r>
            <a:r>
              <a:rPr lang="en-IN" sz="2000" b="1" dirty="0" err="1" smtClean="0"/>
              <a:t>Vakrokti</a:t>
            </a:r>
            <a:endParaRPr lang="en-IN" sz="2000" b="1" dirty="0" smtClean="0"/>
          </a:p>
          <a:p>
            <a:pPr marL="342900" indent="-342900">
              <a:buAutoNum type="arabicPeriod"/>
            </a:pPr>
            <a:endParaRPr lang="en-IN" sz="2000" b="1" dirty="0"/>
          </a:p>
          <a:p>
            <a:r>
              <a:rPr lang="en-IN" sz="2000" b="1" dirty="0" smtClean="0"/>
              <a:t>6. </a:t>
            </a:r>
            <a:r>
              <a:rPr lang="en-IN" sz="2000" b="1" dirty="0" err="1" smtClean="0"/>
              <a:t>Guna</a:t>
            </a:r>
            <a:r>
              <a:rPr lang="en-IN" sz="2000" b="1" dirty="0" smtClean="0"/>
              <a:t>- Dosh</a:t>
            </a:r>
          </a:p>
          <a:p>
            <a:endParaRPr lang="en-IN" sz="2000" b="1" dirty="0"/>
          </a:p>
          <a:p>
            <a:endParaRPr lang="en-IN" sz="2000" b="1" dirty="0" smtClean="0"/>
          </a:p>
          <a:p>
            <a:endParaRPr lang="en-IN" sz="2000" b="1" dirty="0" smtClean="0"/>
          </a:p>
          <a:p>
            <a:endParaRPr lang="en-IN" sz="2000" b="1" dirty="0"/>
          </a:p>
          <a:p>
            <a:endParaRPr lang="en-IN" sz="2000" b="1" dirty="0"/>
          </a:p>
          <a:p>
            <a:r>
              <a:rPr lang="en-IN" sz="2000" b="1" dirty="0" smtClean="0"/>
              <a:t>7. </a:t>
            </a:r>
            <a:r>
              <a:rPr lang="en-IN" sz="2000" b="1" dirty="0" err="1" smtClean="0"/>
              <a:t>Aucitya</a:t>
            </a:r>
            <a:endParaRPr lang="en-IN" sz="2000" b="1" dirty="0" smtClean="0"/>
          </a:p>
          <a:p>
            <a:pPr marL="342900" indent="-342900">
              <a:buAutoNum type="arabicPeriod"/>
            </a:pPr>
            <a:endParaRPr lang="en-IN" sz="2000" b="1" dirty="0"/>
          </a:p>
          <a:p>
            <a:pPr marL="342900" indent="-342900">
              <a:buAutoNum type="arabicPeriod"/>
            </a:pPr>
            <a:endParaRPr lang="en-IN" sz="2000" b="1" dirty="0" smtClean="0"/>
          </a:p>
          <a:p>
            <a:endParaRPr lang="en-IN" dirty="0"/>
          </a:p>
        </p:txBody>
      </p:sp>
      <p:sp>
        <p:nvSpPr>
          <p:cNvPr id="11" name="TextBox 10"/>
          <p:cNvSpPr txBox="1"/>
          <p:nvPr/>
        </p:nvSpPr>
        <p:spPr>
          <a:xfrm>
            <a:off x="2385686" y="1584445"/>
            <a:ext cx="2057400" cy="5570756"/>
          </a:xfrm>
          <a:prstGeom prst="rect">
            <a:avLst/>
          </a:prstGeom>
          <a:noFill/>
        </p:spPr>
        <p:txBody>
          <a:bodyPr wrap="square" rtlCol="0">
            <a:spAutoFit/>
          </a:bodyPr>
          <a:lstStyle/>
          <a:p>
            <a:r>
              <a:rPr lang="en-IN" dirty="0" smtClean="0"/>
              <a:t>4. </a:t>
            </a:r>
            <a:r>
              <a:rPr lang="en-IN" sz="2000" b="1" dirty="0" err="1" smtClean="0"/>
              <a:t>Anandvardhan</a:t>
            </a:r>
            <a:r>
              <a:rPr lang="en-IN" sz="2000" b="1" dirty="0" smtClean="0"/>
              <a:t>, </a:t>
            </a:r>
            <a:r>
              <a:rPr lang="en-IN" sz="2000" b="1" dirty="0" err="1" smtClean="0"/>
              <a:t>Abhinavgupta</a:t>
            </a:r>
            <a:r>
              <a:rPr lang="en-IN" sz="2000" b="1" dirty="0" smtClean="0"/>
              <a:t>,</a:t>
            </a:r>
          </a:p>
          <a:p>
            <a:endParaRPr lang="en-IN" sz="2000" b="1" dirty="0" smtClean="0"/>
          </a:p>
          <a:p>
            <a:r>
              <a:rPr lang="en-IN" sz="2000" b="1" dirty="0" err="1" smtClean="0"/>
              <a:t>Mahimabhatta</a:t>
            </a:r>
            <a:endParaRPr lang="en-IN" sz="2000" b="1" dirty="0" smtClean="0"/>
          </a:p>
          <a:p>
            <a:endParaRPr lang="en-IN" sz="2000" b="1" dirty="0"/>
          </a:p>
          <a:p>
            <a:r>
              <a:rPr lang="en-IN" sz="2000" b="1" dirty="0" smtClean="0"/>
              <a:t>5. </a:t>
            </a:r>
            <a:r>
              <a:rPr lang="en-IN" sz="2000" b="1" dirty="0" err="1" smtClean="0"/>
              <a:t>Kuntaka</a:t>
            </a:r>
            <a:endParaRPr lang="en-IN" sz="2000" b="1" dirty="0" smtClean="0"/>
          </a:p>
          <a:p>
            <a:endParaRPr lang="en-IN" sz="2000" b="1" dirty="0"/>
          </a:p>
          <a:p>
            <a:r>
              <a:rPr lang="en-IN" sz="2000" b="1" dirty="0" smtClean="0"/>
              <a:t>6. </a:t>
            </a:r>
            <a:r>
              <a:rPr lang="en-IN" sz="2000" b="1" dirty="0" err="1" smtClean="0"/>
              <a:t>Dandain</a:t>
            </a:r>
            <a:endParaRPr lang="en-IN" sz="2000" b="1" dirty="0" smtClean="0"/>
          </a:p>
          <a:p>
            <a:endParaRPr lang="en-IN" sz="2000" b="1" dirty="0"/>
          </a:p>
          <a:p>
            <a:r>
              <a:rPr lang="en-IN" sz="2000" b="1" dirty="0" smtClean="0"/>
              <a:t> </a:t>
            </a:r>
            <a:r>
              <a:rPr lang="en-IN" sz="2000" b="1" dirty="0" err="1" smtClean="0"/>
              <a:t>Bhamaha</a:t>
            </a:r>
            <a:endParaRPr lang="en-IN" sz="2000" b="1" dirty="0" smtClean="0"/>
          </a:p>
          <a:p>
            <a:endParaRPr lang="en-IN" sz="2000" b="1" dirty="0"/>
          </a:p>
          <a:p>
            <a:endParaRPr lang="en-IN" sz="2000" b="1" dirty="0" smtClean="0"/>
          </a:p>
          <a:p>
            <a:endParaRPr lang="en-IN" sz="2000" b="1" dirty="0" smtClean="0"/>
          </a:p>
          <a:p>
            <a:endParaRPr lang="en-IN" sz="2000" b="1" dirty="0"/>
          </a:p>
          <a:p>
            <a:r>
              <a:rPr lang="en-IN" sz="2000" b="1" dirty="0" smtClean="0"/>
              <a:t>7. </a:t>
            </a:r>
            <a:r>
              <a:rPr lang="en-IN" sz="2000" b="1" dirty="0" err="1" smtClean="0"/>
              <a:t>Ksemendra</a:t>
            </a:r>
            <a:endParaRPr lang="en-IN" sz="2000" b="1" dirty="0" smtClean="0"/>
          </a:p>
          <a:p>
            <a:endParaRPr lang="en-IN" sz="2000" b="1" dirty="0" smtClean="0"/>
          </a:p>
          <a:p>
            <a:pPr marL="342900" indent="-342900">
              <a:buAutoNum type="arabicPeriod"/>
            </a:pPr>
            <a:endParaRPr lang="en-IN" dirty="0"/>
          </a:p>
          <a:p>
            <a:pPr marL="342900" indent="-342900">
              <a:buAutoNum type="arabicPeriod"/>
            </a:pPr>
            <a:endParaRPr lang="en-IN" dirty="0"/>
          </a:p>
        </p:txBody>
      </p:sp>
      <p:sp>
        <p:nvSpPr>
          <p:cNvPr id="12" name="TextBox 11"/>
          <p:cNvSpPr txBox="1"/>
          <p:nvPr/>
        </p:nvSpPr>
        <p:spPr>
          <a:xfrm>
            <a:off x="4648200" y="1584445"/>
            <a:ext cx="3657600" cy="4985980"/>
          </a:xfrm>
          <a:prstGeom prst="rect">
            <a:avLst/>
          </a:prstGeom>
          <a:noFill/>
        </p:spPr>
        <p:txBody>
          <a:bodyPr wrap="square" rtlCol="0">
            <a:spAutoFit/>
          </a:bodyPr>
          <a:lstStyle/>
          <a:p>
            <a:r>
              <a:rPr lang="en-IN" sz="2000" b="1" i="1" dirty="0" err="1" smtClean="0"/>
              <a:t>Dhavanuyaloka</a:t>
            </a:r>
            <a:r>
              <a:rPr lang="en-IN" sz="2000" b="1" i="1" dirty="0" smtClean="0"/>
              <a:t> (9</a:t>
            </a:r>
            <a:r>
              <a:rPr lang="en-IN" sz="2000" b="1" i="1" baseline="30000" dirty="0" smtClean="0"/>
              <a:t>th</a:t>
            </a:r>
            <a:r>
              <a:rPr lang="en-IN" sz="2000" b="1" i="1" dirty="0" smtClean="0"/>
              <a:t> Century)</a:t>
            </a:r>
          </a:p>
          <a:p>
            <a:r>
              <a:rPr lang="en-IN" sz="2000" b="1" i="1" dirty="0" err="1" smtClean="0"/>
              <a:t>Abhinavbharati</a:t>
            </a:r>
            <a:r>
              <a:rPr lang="en-IN" sz="2000" b="1" i="1" dirty="0" smtClean="0"/>
              <a:t> (11</a:t>
            </a:r>
            <a:r>
              <a:rPr lang="en-IN" sz="2000" b="1" i="1" baseline="30000" dirty="0" smtClean="0"/>
              <a:t>th</a:t>
            </a:r>
            <a:r>
              <a:rPr lang="en-IN" sz="2000" b="1" i="1" dirty="0" smtClean="0"/>
              <a:t> Century also Rasa)</a:t>
            </a:r>
          </a:p>
          <a:p>
            <a:r>
              <a:rPr lang="en-IN" sz="2000" b="1" i="1" dirty="0" err="1" smtClean="0"/>
              <a:t>Vyaktiviveka</a:t>
            </a:r>
            <a:r>
              <a:rPr lang="en-IN" sz="2000" b="1" i="1" dirty="0" smtClean="0"/>
              <a:t> (11</a:t>
            </a:r>
            <a:r>
              <a:rPr lang="en-IN" sz="2000" b="1" i="1" baseline="30000" dirty="0" smtClean="0"/>
              <a:t>th</a:t>
            </a:r>
            <a:r>
              <a:rPr lang="en-IN" sz="2000" b="1" i="1" dirty="0" smtClean="0"/>
              <a:t> Century)</a:t>
            </a:r>
          </a:p>
          <a:p>
            <a:endParaRPr lang="en-IN" sz="2000" b="1" i="1" dirty="0"/>
          </a:p>
          <a:p>
            <a:r>
              <a:rPr lang="en-IN" sz="2000" b="1" i="1" dirty="0" err="1" smtClean="0"/>
              <a:t>Vakroktijivita</a:t>
            </a:r>
            <a:r>
              <a:rPr lang="en-IN" sz="2000" b="1" i="1" dirty="0" smtClean="0"/>
              <a:t> (11</a:t>
            </a:r>
            <a:r>
              <a:rPr lang="en-IN" sz="2000" b="1" i="1" baseline="30000" dirty="0" smtClean="0"/>
              <a:t>th</a:t>
            </a:r>
            <a:r>
              <a:rPr lang="en-IN" sz="2000" b="1" i="1" dirty="0" smtClean="0"/>
              <a:t>  Century)</a:t>
            </a:r>
          </a:p>
          <a:p>
            <a:endParaRPr lang="en-IN" sz="2000" b="1" i="1" dirty="0"/>
          </a:p>
          <a:p>
            <a:r>
              <a:rPr lang="en-IN" sz="2000" b="1" i="1" dirty="0" err="1" smtClean="0"/>
              <a:t>Kavyadarasa</a:t>
            </a:r>
            <a:r>
              <a:rPr lang="en-IN" sz="2000" b="1" i="1" dirty="0" smtClean="0"/>
              <a:t> ( 7</a:t>
            </a:r>
            <a:r>
              <a:rPr lang="en-IN" sz="2000" b="1" i="1" baseline="30000" dirty="0" smtClean="0"/>
              <a:t>th</a:t>
            </a:r>
            <a:r>
              <a:rPr lang="en-IN" sz="2000" b="1" i="1" dirty="0" smtClean="0"/>
              <a:t> Century)</a:t>
            </a:r>
          </a:p>
          <a:p>
            <a:endParaRPr lang="en-IN" sz="2000" b="1" i="1" dirty="0"/>
          </a:p>
          <a:p>
            <a:r>
              <a:rPr lang="en-IN" sz="2000" b="1" i="1" dirty="0" err="1" smtClean="0"/>
              <a:t>Kavyalankara</a:t>
            </a:r>
            <a:r>
              <a:rPr lang="en-IN" sz="2000" b="1" i="1" dirty="0" smtClean="0"/>
              <a:t> ( 9</a:t>
            </a:r>
            <a:r>
              <a:rPr lang="en-IN" sz="2000" b="1" i="1" baseline="30000" dirty="0" smtClean="0"/>
              <a:t>th</a:t>
            </a:r>
            <a:r>
              <a:rPr lang="en-IN" sz="2000" b="1" i="1" dirty="0" smtClean="0"/>
              <a:t> Century)</a:t>
            </a:r>
          </a:p>
          <a:p>
            <a:endParaRPr lang="en-IN" sz="2000" b="1" i="1" dirty="0" smtClean="0"/>
          </a:p>
          <a:p>
            <a:endParaRPr lang="en-IN" sz="2000" b="1" i="1" dirty="0"/>
          </a:p>
          <a:p>
            <a:endParaRPr lang="en-IN" sz="2000" b="1" i="1" dirty="0" smtClean="0"/>
          </a:p>
          <a:p>
            <a:endParaRPr lang="en-IN" sz="2000" b="1" i="1" dirty="0" smtClean="0"/>
          </a:p>
          <a:p>
            <a:r>
              <a:rPr lang="en-IN" sz="2000" b="1" i="1" dirty="0" err="1" smtClean="0"/>
              <a:t>Aucityavicharkarka</a:t>
            </a:r>
            <a:r>
              <a:rPr lang="en-IN" sz="2000" b="1" i="1" dirty="0" smtClean="0"/>
              <a:t> </a:t>
            </a:r>
            <a:r>
              <a:rPr lang="en-IN" b="1" i="1" dirty="0" smtClean="0"/>
              <a:t>(11</a:t>
            </a:r>
            <a:r>
              <a:rPr lang="en-IN" b="1" i="1" baseline="30000" dirty="0" smtClean="0"/>
              <a:t>th</a:t>
            </a:r>
            <a:r>
              <a:rPr lang="en-IN" b="1" i="1" dirty="0" smtClean="0"/>
              <a:t> Century)</a:t>
            </a:r>
            <a:endParaRPr lang="en-IN" sz="2000" b="1" i="1" dirty="0" smtClean="0"/>
          </a:p>
          <a:p>
            <a:endParaRPr lang="en-IN" dirty="0"/>
          </a:p>
        </p:txBody>
      </p:sp>
    </p:spTree>
    <p:extLst>
      <p:ext uri="{BB962C8B-B14F-4D97-AF65-F5344CB8AC3E}">
        <p14:creationId xmlns:p14="http://schemas.microsoft.com/office/powerpoint/2010/main" val="1215194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1"/>
            <a:ext cx="6248399" cy="1023357"/>
          </a:xfrm>
        </p:spPr>
        <p:txBody>
          <a:bodyPr/>
          <a:lstStyle/>
          <a:p>
            <a:r>
              <a:rPr lang="en-IN" sz="2000" spc="300" dirty="0" smtClean="0">
                <a:solidFill>
                  <a:schemeClr val="bg1"/>
                </a:solidFill>
                <a:latin typeface="Algerian" pitchFamily="82" charset="0"/>
              </a:rPr>
              <a:t>Introduction(I)</a:t>
            </a:r>
            <a:r>
              <a:rPr lang="en-IN" sz="4400" spc="300" dirty="0" smtClean="0">
                <a:latin typeface="Algerian" pitchFamily="82" charset="0"/>
              </a:rPr>
              <a:t>)</a:t>
            </a:r>
            <a:endParaRPr lang="en-IN" sz="4400" spc="300" dirty="0">
              <a:latin typeface="Algerian" pitchFamily="82" charset="0"/>
            </a:endParaRPr>
          </a:p>
        </p:txBody>
      </p:sp>
      <p:sp>
        <p:nvSpPr>
          <p:cNvPr id="3" name="Text Placeholder 2"/>
          <p:cNvSpPr>
            <a:spLocks noGrp="1"/>
          </p:cNvSpPr>
          <p:nvPr>
            <p:ph type="body" idx="1"/>
          </p:nvPr>
        </p:nvSpPr>
        <p:spPr>
          <a:xfrm>
            <a:off x="457200" y="1219200"/>
            <a:ext cx="8229600" cy="5447645"/>
          </a:xfrm>
        </p:spPr>
        <p:txBody>
          <a:bodyPr/>
          <a:lstStyle/>
          <a:p>
            <a:pPr marL="285750" indent="-285750">
              <a:buFont typeface="Wingdings" pitchFamily="2" charset="2"/>
              <a:buChar char="Ø"/>
            </a:pPr>
            <a:r>
              <a:rPr lang="en-IN" sz="2400" dirty="0" smtClean="0">
                <a:solidFill>
                  <a:schemeClr val="bg1"/>
                </a:solidFill>
              </a:rPr>
              <a:t>How </a:t>
            </a:r>
            <a:r>
              <a:rPr lang="en-IN" sz="2400" dirty="0">
                <a:solidFill>
                  <a:schemeClr val="bg1"/>
                </a:solidFill>
              </a:rPr>
              <a:t>we get pleasure from literary works and drama, acting (</a:t>
            </a:r>
            <a:r>
              <a:rPr lang="en-IN" sz="2400" dirty="0" err="1">
                <a:solidFill>
                  <a:schemeClr val="bg1"/>
                </a:solidFill>
              </a:rPr>
              <a:t>Abhinaya</a:t>
            </a:r>
            <a:r>
              <a:rPr lang="en-IN" sz="2400" dirty="0" smtClean="0">
                <a:solidFill>
                  <a:schemeClr val="bg1"/>
                </a:solidFill>
              </a:rPr>
              <a:t>):-</a:t>
            </a:r>
          </a:p>
          <a:p>
            <a:endParaRPr lang="en-IN" sz="2400" dirty="0">
              <a:solidFill>
                <a:schemeClr val="bg1"/>
              </a:solidFill>
            </a:endParaRPr>
          </a:p>
          <a:p>
            <a:r>
              <a:rPr lang="en-IN" sz="2400" dirty="0">
                <a:solidFill>
                  <a:schemeClr val="bg1"/>
                </a:solidFill>
              </a:rPr>
              <a:t> 1. </a:t>
            </a:r>
            <a:r>
              <a:rPr lang="en-IN" sz="2400" dirty="0" err="1" smtClean="0">
                <a:solidFill>
                  <a:schemeClr val="bg1"/>
                </a:solidFill>
              </a:rPr>
              <a:t>Angik</a:t>
            </a:r>
            <a:r>
              <a:rPr lang="en-IN" sz="2400" dirty="0" smtClean="0">
                <a:solidFill>
                  <a:schemeClr val="bg1"/>
                </a:solidFill>
              </a:rPr>
              <a:t> </a:t>
            </a:r>
            <a:r>
              <a:rPr lang="en-IN" sz="2400" dirty="0" err="1" smtClean="0">
                <a:solidFill>
                  <a:schemeClr val="bg1"/>
                </a:solidFill>
              </a:rPr>
              <a:t>Abhinaya</a:t>
            </a:r>
            <a:r>
              <a:rPr lang="en-IN" sz="2400" dirty="0" smtClean="0">
                <a:solidFill>
                  <a:schemeClr val="bg1"/>
                </a:solidFill>
              </a:rPr>
              <a:t> </a:t>
            </a:r>
            <a:r>
              <a:rPr lang="en-IN" sz="2400" dirty="0">
                <a:solidFill>
                  <a:schemeClr val="bg1"/>
                </a:solidFill>
              </a:rPr>
              <a:t>- movement or acting through the body, it’s called </a:t>
            </a:r>
            <a:r>
              <a:rPr lang="en-IN" sz="2400" dirty="0" err="1" smtClean="0">
                <a:solidFill>
                  <a:schemeClr val="bg1"/>
                </a:solidFill>
              </a:rPr>
              <a:t>Angik</a:t>
            </a:r>
            <a:r>
              <a:rPr lang="en-IN" sz="2400" dirty="0" smtClean="0">
                <a:solidFill>
                  <a:schemeClr val="bg1"/>
                </a:solidFill>
              </a:rPr>
              <a:t> </a:t>
            </a:r>
            <a:r>
              <a:rPr lang="en-IN" sz="2400" dirty="0" err="1" smtClean="0">
                <a:solidFill>
                  <a:schemeClr val="bg1"/>
                </a:solidFill>
              </a:rPr>
              <a:t>Abhinaya</a:t>
            </a:r>
            <a:r>
              <a:rPr lang="en-IN" sz="2400" dirty="0">
                <a:solidFill>
                  <a:schemeClr val="bg1"/>
                </a:solidFill>
              </a:rPr>
              <a:t>.</a:t>
            </a:r>
          </a:p>
          <a:p>
            <a:r>
              <a:rPr lang="en-IN" sz="2400" dirty="0">
                <a:solidFill>
                  <a:schemeClr val="bg1"/>
                </a:solidFill>
              </a:rPr>
              <a:t>2. </a:t>
            </a:r>
            <a:r>
              <a:rPr lang="en-IN" sz="2400" dirty="0" err="1" smtClean="0">
                <a:solidFill>
                  <a:schemeClr val="bg1"/>
                </a:solidFill>
              </a:rPr>
              <a:t>Vachik</a:t>
            </a:r>
            <a:r>
              <a:rPr lang="en-IN" sz="2400" dirty="0" smtClean="0">
                <a:solidFill>
                  <a:schemeClr val="bg1"/>
                </a:solidFill>
              </a:rPr>
              <a:t> </a:t>
            </a:r>
            <a:r>
              <a:rPr lang="en-IN" sz="2400" dirty="0" err="1" smtClean="0">
                <a:solidFill>
                  <a:schemeClr val="bg1"/>
                </a:solidFill>
              </a:rPr>
              <a:t>Abhinaya</a:t>
            </a:r>
            <a:r>
              <a:rPr lang="en-IN" sz="2400" dirty="0" smtClean="0">
                <a:solidFill>
                  <a:schemeClr val="bg1"/>
                </a:solidFill>
              </a:rPr>
              <a:t>–we </a:t>
            </a:r>
            <a:r>
              <a:rPr lang="en-IN" sz="2400" dirty="0">
                <a:solidFill>
                  <a:schemeClr val="bg1"/>
                </a:solidFill>
              </a:rPr>
              <a:t>passed message through speaking words with </a:t>
            </a:r>
            <a:r>
              <a:rPr lang="en-IN" sz="2400" dirty="0" smtClean="0">
                <a:solidFill>
                  <a:schemeClr val="bg1"/>
                </a:solidFill>
              </a:rPr>
              <a:t>stress</a:t>
            </a:r>
            <a:r>
              <a:rPr lang="en-IN" sz="2400" dirty="0">
                <a:solidFill>
                  <a:schemeClr val="bg1"/>
                </a:solidFill>
              </a:rPr>
              <a:t> </a:t>
            </a:r>
            <a:r>
              <a:rPr lang="en-IN" sz="2400" dirty="0" err="1" smtClean="0">
                <a:solidFill>
                  <a:schemeClr val="bg1"/>
                </a:solidFill>
              </a:rPr>
              <a:t>etc</a:t>
            </a:r>
            <a:endParaRPr lang="en-IN" sz="2400" dirty="0">
              <a:solidFill>
                <a:schemeClr val="bg1"/>
              </a:solidFill>
            </a:endParaRPr>
          </a:p>
          <a:p>
            <a:r>
              <a:rPr lang="en-IN" sz="2400" dirty="0">
                <a:solidFill>
                  <a:schemeClr val="bg1"/>
                </a:solidFill>
              </a:rPr>
              <a:t>3. </a:t>
            </a:r>
            <a:r>
              <a:rPr lang="en-IN" sz="2400" dirty="0" err="1" smtClean="0">
                <a:solidFill>
                  <a:schemeClr val="bg1"/>
                </a:solidFill>
              </a:rPr>
              <a:t>Ahariya</a:t>
            </a:r>
            <a:r>
              <a:rPr lang="en-IN" sz="2400" dirty="0" smtClean="0">
                <a:solidFill>
                  <a:schemeClr val="bg1"/>
                </a:solidFill>
              </a:rPr>
              <a:t> </a:t>
            </a:r>
            <a:r>
              <a:rPr lang="en-IN" sz="2400" dirty="0" err="1" smtClean="0">
                <a:solidFill>
                  <a:schemeClr val="bg1"/>
                </a:solidFill>
              </a:rPr>
              <a:t>Abhinaya</a:t>
            </a:r>
            <a:r>
              <a:rPr lang="en-IN" sz="2400" dirty="0" smtClean="0">
                <a:solidFill>
                  <a:schemeClr val="bg1"/>
                </a:solidFill>
              </a:rPr>
              <a:t>- </a:t>
            </a:r>
            <a:r>
              <a:rPr lang="en-IN" sz="2400" dirty="0">
                <a:solidFill>
                  <a:schemeClr val="bg1"/>
                </a:solidFill>
              </a:rPr>
              <a:t>we shows our identity of character through wearing cloth </a:t>
            </a:r>
            <a:r>
              <a:rPr lang="en-IN" sz="2400" dirty="0" smtClean="0">
                <a:solidFill>
                  <a:schemeClr val="bg1"/>
                </a:solidFill>
              </a:rPr>
              <a:t>	or </a:t>
            </a:r>
            <a:r>
              <a:rPr lang="en-IN" sz="2400" dirty="0">
                <a:solidFill>
                  <a:schemeClr val="bg1"/>
                </a:solidFill>
              </a:rPr>
              <a:t>costumes.</a:t>
            </a:r>
          </a:p>
          <a:p>
            <a:r>
              <a:rPr lang="en-IN" sz="2400" dirty="0">
                <a:solidFill>
                  <a:schemeClr val="bg1"/>
                </a:solidFill>
              </a:rPr>
              <a:t>4. </a:t>
            </a:r>
            <a:r>
              <a:rPr lang="en-IN" sz="2400" dirty="0" err="1" smtClean="0">
                <a:solidFill>
                  <a:schemeClr val="bg1"/>
                </a:solidFill>
              </a:rPr>
              <a:t>Satvik</a:t>
            </a:r>
            <a:r>
              <a:rPr lang="en-IN" sz="2400" dirty="0" smtClean="0">
                <a:solidFill>
                  <a:schemeClr val="bg1"/>
                </a:solidFill>
              </a:rPr>
              <a:t> </a:t>
            </a:r>
            <a:r>
              <a:rPr lang="en-IN" sz="2400" dirty="0" err="1" smtClean="0">
                <a:solidFill>
                  <a:schemeClr val="bg1"/>
                </a:solidFill>
              </a:rPr>
              <a:t>Abhinaya</a:t>
            </a:r>
            <a:r>
              <a:rPr lang="en-IN" sz="2400" dirty="0" smtClean="0">
                <a:solidFill>
                  <a:schemeClr val="bg1"/>
                </a:solidFill>
              </a:rPr>
              <a:t>-</a:t>
            </a:r>
            <a:r>
              <a:rPr lang="en-IN" sz="2400" dirty="0">
                <a:solidFill>
                  <a:schemeClr val="bg1"/>
                </a:solidFill>
              </a:rPr>
              <a:t> </a:t>
            </a:r>
            <a:r>
              <a:rPr lang="en-IN" sz="2400" dirty="0" smtClean="0">
                <a:solidFill>
                  <a:schemeClr val="bg1"/>
                </a:solidFill>
              </a:rPr>
              <a:t>Through </a:t>
            </a:r>
            <a:r>
              <a:rPr lang="en-IN" sz="2400" dirty="0">
                <a:solidFill>
                  <a:schemeClr val="bg1"/>
                </a:solidFill>
              </a:rPr>
              <a:t>this we can understand and enjoy the drama. This enjoyment </a:t>
            </a:r>
            <a:r>
              <a:rPr lang="en-IN" sz="2400" dirty="0" smtClean="0">
                <a:solidFill>
                  <a:schemeClr val="bg1"/>
                </a:solidFill>
              </a:rPr>
              <a:t>creates </a:t>
            </a:r>
            <a:r>
              <a:rPr lang="en-IN" sz="2400" dirty="0" err="1" smtClean="0">
                <a:solidFill>
                  <a:schemeClr val="bg1"/>
                </a:solidFill>
              </a:rPr>
              <a:t>Bhava</a:t>
            </a:r>
            <a:r>
              <a:rPr lang="en-IN" sz="2400" dirty="0" smtClean="0">
                <a:solidFill>
                  <a:schemeClr val="bg1"/>
                </a:solidFill>
              </a:rPr>
              <a:t> </a:t>
            </a:r>
            <a:r>
              <a:rPr lang="en-IN" sz="2400" dirty="0">
                <a:solidFill>
                  <a:schemeClr val="bg1"/>
                </a:solidFill>
              </a:rPr>
              <a:t>in our mind. </a:t>
            </a:r>
            <a:r>
              <a:rPr lang="en-IN" sz="2400" dirty="0" err="1" smtClean="0">
                <a:solidFill>
                  <a:schemeClr val="bg1"/>
                </a:solidFill>
              </a:rPr>
              <a:t>Natyashastra</a:t>
            </a:r>
            <a:r>
              <a:rPr lang="en-IN" sz="2400" dirty="0" smtClean="0">
                <a:solidFill>
                  <a:schemeClr val="bg1"/>
                </a:solidFill>
              </a:rPr>
              <a:t> mentions </a:t>
            </a:r>
            <a:r>
              <a:rPr lang="en-IN" sz="2400" dirty="0">
                <a:solidFill>
                  <a:schemeClr val="bg1"/>
                </a:solidFill>
              </a:rPr>
              <a:t>three types of </a:t>
            </a:r>
            <a:r>
              <a:rPr lang="en-IN" sz="2400" dirty="0" err="1">
                <a:solidFill>
                  <a:schemeClr val="bg1"/>
                </a:solidFill>
              </a:rPr>
              <a:t>Bhava</a:t>
            </a:r>
            <a:r>
              <a:rPr lang="en-IN" sz="2400" dirty="0">
                <a:solidFill>
                  <a:schemeClr val="bg1"/>
                </a:solidFill>
              </a:rPr>
              <a:t>. </a:t>
            </a:r>
            <a:endParaRPr lang="en-IN" sz="2400" dirty="0" smtClean="0">
              <a:solidFill>
                <a:schemeClr val="bg1"/>
              </a:solidFill>
            </a:endParaRPr>
          </a:p>
          <a:p>
            <a:r>
              <a:rPr lang="en-IN" sz="2400" b="1" u="sng" dirty="0" smtClean="0">
                <a:solidFill>
                  <a:schemeClr val="bg1"/>
                </a:solidFill>
              </a:rPr>
              <a:t>“</a:t>
            </a:r>
            <a:r>
              <a:rPr lang="en-IN" sz="2400" b="1" u="sng" dirty="0" err="1">
                <a:solidFill>
                  <a:schemeClr val="bg1"/>
                </a:solidFill>
              </a:rPr>
              <a:t>VibhavanubhavavyabhichrisanyogatRasanishpatti</a:t>
            </a:r>
            <a:r>
              <a:rPr lang="en-IN" sz="2400" b="1" u="sng" dirty="0">
                <a:solidFill>
                  <a:schemeClr val="bg1"/>
                </a:solidFill>
              </a:rPr>
              <a:t>”</a:t>
            </a:r>
            <a:endParaRPr lang="en-IN" sz="2400" dirty="0">
              <a:solidFill>
                <a:schemeClr val="bg1"/>
              </a:solidFill>
            </a:endParaRPr>
          </a:p>
          <a:p>
            <a:pPr marL="285750" indent="-285750">
              <a:buFont typeface="Wingdings" pitchFamily="2" charset="2"/>
              <a:buChar char="Ø"/>
            </a:pPr>
            <a:endParaRPr lang="en-IN" sz="2400" dirty="0">
              <a:solidFill>
                <a:schemeClr val="bg1"/>
              </a:solidFill>
            </a:endParaRPr>
          </a:p>
          <a:p>
            <a:endParaRPr lang="en-IN" dirty="0"/>
          </a:p>
        </p:txBody>
      </p:sp>
    </p:spTree>
    <p:extLst>
      <p:ext uri="{BB962C8B-B14F-4D97-AF65-F5344CB8AC3E}">
        <p14:creationId xmlns:p14="http://schemas.microsoft.com/office/powerpoint/2010/main" val="3914133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69" y="704065"/>
            <a:ext cx="2308860" cy="553998"/>
          </a:xfrm>
        </p:spPr>
        <p:txBody>
          <a:bodyPr/>
          <a:lstStyle/>
          <a:p>
            <a:r>
              <a:rPr lang="en-IN" sz="3600" dirty="0" smtClean="0">
                <a:solidFill>
                  <a:schemeClr val="bg1"/>
                </a:solidFill>
              </a:rPr>
              <a:t>Definition</a:t>
            </a:r>
            <a:endParaRPr lang="en-IN" sz="3600" dirty="0">
              <a:solidFill>
                <a:schemeClr val="bg1"/>
              </a:solidFill>
            </a:endParaRPr>
          </a:p>
        </p:txBody>
      </p:sp>
      <p:sp>
        <p:nvSpPr>
          <p:cNvPr id="3" name="Text Placeholder 2"/>
          <p:cNvSpPr>
            <a:spLocks noGrp="1"/>
          </p:cNvSpPr>
          <p:nvPr>
            <p:ph type="body" idx="1"/>
          </p:nvPr>
        </p:nvSpPr>
        <p:spPr>
          <a:xfrm>
            <a:off x="457200" y="1508090"/>
            <a:ext cx="8229600" cy="5447645"/>
          </a:xfrm>
        </p:spPr>
        <p:txBody>
          <a:bodyPr/>
          <a:lstStyle/>
          <a:p>
            <a:pPr marL="285750" indent="-285750">
              <a:buFont typeface="Wingdings" pitchFamily="2" charset="2"/>
              <a:buChar char="q"/>
            </a:pPr>
            <a:r>
              <a:rPr lang="en-IN" sz="2800" dirty="0">
                <a:solidFill>
                  <a:schemeClr val="bg1"/>
                </a:solidFill>
              </a:rPr>
              <a:t>F</a:t>
            </a:r>
            <a:r>
              <a:rPr lang="en-IN" sz="2800" dirty="0" smtClean="0">
                <a:solidFill>
                  <a:schemeClr val="bg1"/>
                </a:solidFill>
              </a:rPr>
              <a:t>ormulated </a:t>
            </a:r>
            <a:r>
              <a:rPr lang="en-IN" sz="2800" dirty="0">
                <a:solidFill>
                  <a:schemeClr val="bg1"/>
                </a:solidFill>
              </a:rPr>
              <a:t>by </a:t>
            </a:r>
            <a:r>
              <a:rPr lang="en-IN" sz="2800" dirty="0" err="1">
                <a:solidFill>
                  <a:schemeClr val="bg1"/>
                </a:solidFill>
              </a:rPr>
              <a:t>Bharata</a:t>
            </a:r>
            <a:r>
              <a:rPr lang="en-IN" sz="2800" dirty="0">
                <a:solidFill>
                  <a:schemeClr val="bg1"/>
                </a:solidFill>
              </a:rPr>
              <a:t> and later explicated and enriched by </a:t>
            </a:r>
            <a:r>
              <a:rPr lang="en-IN" sz="2800" dirty="0" err="1">
                <a:solidFill>
                  <a:schemeClr val="bg1"/>
                </a:solidFill>
              </a:rPr>
              <a:t>Anandavardhana</a:t>
            </a:r>
            <a:r>
              <a:rPr lang="en-IN" sz="2800" dirty="0">
                <a:solidFill>
                  <a:schemeClr val="bg1"/>
                </a:solidFill>
              </a:rPr>
              <a:t> and </a:t>
            </a:r>
            <a:r>
              <a:rPr lang="en-IN" sz="2800" dirty="0" err="1">
                <a:solidFill>
                  <a:schemeClr val="bg1"/>
                </a:solidFill>
              </a:rPr>
              <a:t>Abhinavagupta</a:t>
            </a:r>
            <a:r>
              <a:rPr lang="en-IN" sz="2800" dirty="0">
                <a:solidFill>
                  <a:schemeClr val="bg1"/>
                </a:solidFill>
              </a:rPr>
              <a:t> constitutes the Central Tradition in Indian aesthetics</a:t>
            </a:r>
            <a:r>
              <a:rPr lang="en-IN" sz="2800" dirty="0" smtClean="0">
                <a:solidFill>
                  <a:schemeClr val="bg1"/>
                </a:solidFill>
              </a:rPr>
              <a:t>.</a:t>
            </a:r>
          </a:p>
          <a:p>
            <a:pPr marL="285750" indent="-285750">
              <a:buFont typeface="Wingdings" pitchFamily="2" charset="2"/>
              <a:buChar char="q"/>
            </a:pPr>
            <a:r>
              <a:rPr lang="en-IN" sz="2800" dirty="0" smtClean="0">
                <a:solidFill>
                  <a:schemeClr val="bg1"/>
                </a:solidFill>
              </a:rPr>
              <a:t>Poetry </a:t>
            </a:r>
            <a:r>
              <a:rPr lang="en-IN" sz="2800" dirty="0">
                <a:solidFill>
                  <a:schemeClr val="bg1"/>
                </a:solidFill>
              </a:rPr>
              <a:t>is a multidimensional phenomenon which cuts across many levels of human experience</a:t>
            </a:r>
            <a:r>
              <a:rPr lang="en-IN" sz="2800" dirty="0" smtClean="0">
                <a:solidFill>
                  <a:schemeClr val="bg1"/>
                </a:solidFill>
              </a:rPr>
              <a:t>.</a:t>
            </a:r>
          </a:p>
          <a:p>
            <a:pPr marL="285750" indent="-285750">
              <a:buFont typeface="Wingdings" pitchFamily="2" charset="2"/>
              <a:buChar char="q"/>
            </a:pPr>
            <a:r>
              <a:rPr lang="en-IN" sz="2800" dirty="0" smtClean="0">
                <a:solidFill>
                  <a:schemeClr val="bg1"/>
                </a:solidFill>
              </a:rPr>
              <a:t> </a:t>
            </a:r>
            <a:r>
              <a:rPr lang="en-IN" sz="2800" dirty="0">
                <a:solidFill>
                  <a:schemeClr val="bg1"/>
                </a:solidFill>
              </a:rPr>
              <a:t>A correct </a:t>
            </a:r>
            <a:r>
              <a:rPr lang="en-IN" sz="2800" dirty="0" smtClean="0">
                <a:solidFill>
                  <a:schemeClr val="bg1"/>
                </a:solidFill>
              </a:rPr>
              <a:t>understanding </a:t>
            </a:r>
            <a:r>
              <a:rPr lang="en-IN" sz="2800" dirty="0">
                <a:solidFill>
                  <a:schemeClr val="bg1"/>
                </a:solidFill>
              </a:rPr>
              <a:t>of the theory of rasa enables us to keep all these dimensions and levels </a:t>
            </a:r>
            <a:r>
              <a:rPr lang="en-IN" sz="2800" dirty="0" smtClean="0">
                <a:solidFill>
                  <a:schemeClr val="bg1"/>
                </a:solidFill>
              </a:rPr>
              <a:t>simultaneously </a:t>
            </a:r>
            <a:r>
              <a:rPr lang="en-IN" sz="2800" dirty="0">
                <a:solidFill>
                  <a:schemeClr val="bg1"/>
                </a:solidFill>
              </a:rPr>
              <a:t>in </a:t>
            </a:r>
            <a:r>
              <a:rPr lang="en-IN" sz="2800" dirty="0" smtClean="0">
                <a:solidFill>
                  <a:schemeClr val="bg1"/>
                </a:solidFill>
              </a:rPr>
              <a:t>view. </a:t>
            </a:r>
          </a:p>
          <a:p>
            <a:pPr marL="285750" indent="-285750">
              <a:buFont typeface="Wingdings" pitchFamily="2" charset="2"/>
              <a:buChar char="q"/>
            </a:pPr>
            <a:r>
              <a:rPr lang="en-IN" sz="2800" dirty="0" smtClean="0">
                <a:solidFill>
                  <a:schemeClr val="bg1"/>
                </a:solidFill>
              </a:rPr>
              <a:t>It means ‘artistic’ and ‘aesthetic’ experiencing at one time </a:t>
            </a:r>
          </a:p>
          <a:p>
            <a:pPr marL="285750" indent="-285750">
              <a:buFont typeface="Wingdings" pitchFamily="2" charset="2"/>
              <a:buChar char="q"/>
            </a:pPr>
            <a:r>
              <a:rPr lang="en-IN" sz="2800" dirty="0" smtClean="0">
                <a:solidFill>
                  <a:schemeClr val="bg1"/>
                </a:solidFill>
              </a:rPr>
              <a:t>‘Artistic’ experience is related to the poet &amp; ‘aesthetic’ to the perceiver</a:t>
            </a:r>
          </a:p>
          <a:p>
            <a:pPr marL="285750" indent="-285750">
              <a:buFont typeface="Wingdings" pitchFamily="2" charset="2"/>
              <a:buChar char="q"/>
            </a:pPr>
            <a:endParaRPr lang="en-IN" dirty="0">
              <a:solidFill>
                <a:schemeClr val="bg1"/>
              </a:solidFill>
            </a:endParaRPr>
          </a:p>
        </p:txBody>
      </p:sp>
    </p:spTree>
    <p:extLst>
      <p:ext uri="{BB962C8B-B14F-4D97-AF65-F5344CB8AC3E}">
        <p14:creationId xmlns:p14="http://schemas.microsoft.com/office/powerpoint/2010/main" val="292233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2248" y="274700"/>
            <a:ext cx="2620010" cy="1455420"/>
          </a:xfrm>
          <a:custGeom>
            <a:avLst/>
            <a:gdLst/>
            <a:ahLst/>
            <a:cxnLst/>
            <a:rect l="l" t="t" r="r" b="b"/>
            <a:pathLst>
              <a:path w="2620010" h="1455420">
                <a:moveTo>
                  <a:pt x="2473960" y="0"/>
                </a:moveTo>
                <a:lnTo>
                  <a:pt x="145414" y="0"/>
                </a:lnTo>
                <a:lnTo>
                  <a:pt x="99470" y="7417"/>
                </a:lnTo>
                <a:lnTo>
                  <a:pt x="59554" y="28070"/>
                </a:lnTo>
                <a:lnTo>
                  <a:pt x="28070" y="59554"/>
                </a:lnTo>
                <a:lnTo>
                  <a:pt x="7417" y="99470"/>
                </a:lnTo>
                <a:lnTo>
                  <a:pt x="0" y="145414"/>
                </a:lnTo>
                <a:lnTo>
                  <a:pt x="0" y="1309751"/>
                </a:lnTo>
                <a:lnTo>
                  <a:pt x="7417" y="1355757"/>
                </a:lnTo>
                <a:lnTo>
                  <a:pt x="28070" y="1395710"/>
                </a:lnTo>
                <a:lnTo>
                  <a:pt x="59554" y="1427214"/>
                </a:lnTo>
                <a:lnTo>
                  <a:pt x="99470" y="1447874"/>
                </a:lnTo>
                <a:lnTo>
                  <a:pt x="145414" y="1455293"/>
                </a:lnTo>
                <a:lnTo>
                  <a:pt x="2473960" y="1455293"/>
                </a:lnTo>
                <a:lnTo>
                  <a:pt x="2519966" y="1447874"/>
                </a:lnTo>
                <a:lnTo>
                  <a:pt x="2559919" y="1427214"/>
                </a:lnTo>
                <a:lnTo>
                  <a:pt x="2591423" y="1395710"/>
                </a:lnTo>
                <a:lnTo>
                  <a:pt x="2612083" y="1355757"/>
                </a:lnTo>
                <a:lnTo>
                  <a:pt x="2619502" y="1309751"/>
                </a:lnTo>
                <a:lnTo>
                  <a:pt x="2619502" y="145414"/>
                </a:lnTo>
                <a:lnTo>
                  <a:pt x="2612083" y="99470"/>
                </a:lnTo>
                <a:lnTo>
                  <a:pt x="2591423" y="59554"/>
                </a:lnTo>
                <a:lnTo>
                  <a:pt x="2559919" y="28070"/>
                </a:lnTo>
                <a:lnTo>
                  <a:pt x="2519966" y="7417"/>
                </a:lnTo>
                <a:lnTo>
                  <a:pt x="2473960" y="0"/>
                </a:lnTo>
                <a:close/>
              </a:path>
            </a:pathLst>
          </a:custGeom>
          <a:solidFill>
            <a:srgbClr val="E36C09"/>
          </a:solidFill>
        </p:spPr>
        <p:txBody>
          <a:bodyPr wrap="square" lIns="0" tIns="0" rIns="0" bIns="0" rtlCol="0"/>
          <a:lstStyle/>
          <a:p>
            <a:endParaRPr/>
          </a:p>
        </p:txBody>
      </p:sp>
      <p:sp>
        <p:nvSpPr>
          <p:cNvPr id="3" name="object 3"/>
          <p:cNvSpPr/>
          <p:nvPr/>
        </p:nvSpPr>
        <p:spPr>
          <a:xfrm>
            <a:off x="3262248" y="274700"/>
            <a:ext cx="2620010" cy="1455420"/>
          </a:xfrm>
          <a:custGeom>
            <a:avLst/>
            <a:gdLst/>
            <a:ahLst/>
            <a:cxnLst/>
            <a:rect l="l" t="t" r="r" b="b"/>
            <a:pathLst>
              <a:path w="2620010" h="1455420">
                <a:moveTo>
                  <a:pt x="0" y="145414"/>
                </a:moveTo>
                <a:lnTo>
                  <a:pt x="7417" y="99470"/>
                </a:lnTo>
                <a:lnTo>
                  <a:pt x="28070" y="59554"/>
                </a:lnTo>
                <a:lnTo>
                  <a:pt x="59554" y="28070"/>
                </a:lnTo>
                <a:lnTo>
                  <a:pt x="99470" y="7417"/>
                </a:lnTo>
                <a:lnTo>
                  <a:pt x="145414" y="0"/>
                </a:lnTo>
                <a:lnTo>
                  <a:pt x="2473960" y="0"/>
                </a:lnTo>
                <a:lnTo>
                  <a:pt x="2519966" y="7417"/>
                </a:lnTo>
                <a:lnTo>
                  <a:pt x="2559919" y="28070"/>
                </a:lnTo>
                <a:lnTo>
                  <a:pt x="2591423" y="59554"/>
                </a:lnTo>
                <a:lnTo>
                  <a:pt x="2612083" y="99470"/>
                </a:lnTo>
                <a:lnTo>
                  <a:pt x="2619502" y="145414"/>
                </a:lnTo>
                <a:lnTo>
                  <a:pt x="2619502" y="1309751"/>
                </a:lnTo>
                <a:lnTo>
                  <a:pt x="2612083" y="1355757"/>
                </a:lnTo>
                <a:lnTo>
                  <a:pt x="2591423" y="1395710"/>
                </a:lnTo>
                <a:lnTo>
                  <a:pt x="2559919" y="1427214"/>
                </a:lnTo>
                <a:lnTo>
                  <a:pt x="2519966" y="1447874"/>
                </a:lnTo>
                <a:lnTo>
                  <a:pt x="2473960" y="1455293"/>
                </a:lnTo>
                <a:lnTo>
                  <a:pt x="145414" y="1455293"/>
                </a:lnTo>
                <a:lnTo>
                  <a:pt x="99470" y="1447874"/>
                </a:lnTo>
                <a:lnTo>
                  <a:pt x="59554" y="1427214"/>
                </a:lnTo>
                <a:lnTo>
                  <a:pt x="28070" y="1395710"/>
                </a:lnTo>
                <a:lnTo>
                  <a:pt x="7417" y="1355757"/>
                </a:lnTo>
                <a:lnTo>
                  <a:pt x="0" y="1309751"/>
                </a:lnTo>
                <a:lnTo>
                  <a:pt x="0" y="145414"/>
                </a:lnTo>
                <a:close/>
              </a:path>
            </a:pathLst>
          </a:custGeom>
          <a:ln w="25400">
            <a:solidFill>
              <a:srgbClr val="FFFFFF"/>
            </a:solidFill>
          </a:ln>
        </p:spPr>
        <p:txBody>
          <a:bodyPr wrap="square" lIns="0" tIns="0" rIns="0" bIns="0" rtlCol="0"/>
          <a:lstStyle/>
          <a:p>
            <a:endParaRPr/>
          </a:p>
        </p:txBody>
      </p:sp>
      <p:sp>
        <p:nvSpPr>
          <p:cNvPr id="4" name="object 4"/>
          <p:cNvSpPr txBox="1">
            <a:spLocks noGrp="1"/>
          </p:cNvSpPr>
          <p:nvPr>
            <p:ph type="title"/>
          </p:nvPr>
        </p:nvSpPr>
        <p:spPr>
          <a:xfrm>
            <a:off x="3551935" y="696290"/>
            <a:ext cx="2040889" cy="382797"/>
          </a:xfrm>
          <a:prstGeom prst="rect">
            <a:avLst/>
          </a:prstGeom>
        </p:spPr>
        <p:txBody>
          <a:bodyPr vert="horz" wrap="square" lIns="0" tIns="13335" rIns="0" bIns="0" rtlCol="0">
            <a:spAutoFit/>
          </a:bodyPr>
          <a:lstStyle/>
          <a:p>
            <a:pPr marL="12700">
              <a:lnSpc>
                <a:spcPct val="100000"/>
              </a:lnSpc>
              <a:spcBef>
                <a:spcPts val="105"/>
              </a:spcBef>
            </a:pPr>
            <a:r>
              <a:rPr sz="2400" i="0" dirty="0">
                <a:solidFill>
                  <a:srgbClr val="FFFFFF"/>
                </a:solidFill>
                <a:latin typeface="Arial"/>
                <a:cs typeface="Arial"/>
              </a:rPr>
              <a:t>Rasa Theory</a:t>
            </a:r>
            <a:endParaRPr sz="2400" dirty="0">
              <a:latin typeface="Arial"/>
              <a:cs typeface="Arial"/>
            </a:endParaRPr>
          </a:p>
        </p:txBody>
      </p:sp>
      <p:sp>
        <p:nvSpPr>
          <p:cNvPr id="5" name="object 5"/>
          <p:cNvSpPr/>
          <p:nvPr/>
        </p:nvSpPr>
        <p:spPr>
          <a:xfrm>
            <a:off x="4244594" y="1820926"/>
            <a:ext cx="655320" cy="546100"/>
          </a:xfrm>
          <a:custGeom>
            <a:avLst/>
            <a:gdLst/>
            <a:ahLst/>
            <a:cxnLst/>
            <a:rect l="l" t="t" r="r" b="b"/>
            <a:pathLst>
              <a:path w="655320" h="546100">
                <a:moveTo>
                  <a:pt x="654811" y="272923"/>
                </a:moveTo>
                <a:lnTo>
                  <a:pt x="0" y="272923"/>
                </a:lnTo>
                <a:lnTo>
                  <a:pt x="327405" y="545719"/>
                </a:lnTo>
                <a:lnTo>
                  <a:pt x="654811" y="272923"/>
                </a:lnTo>
                <a:close/>
              </a:path>
              <a:path w="655320" h="546100">
                <a:moveTo>
                  <a:pt x="523875" y="0"/>
                </a:moveTo>
                <a:lnTo>
                  <a:pt x="130936" y="0"/>
                </a:lnTo>
                <a:lnTo>
                  <a:pt x="130936" y="272923"/>
                </a:lnTo>
                <a:lnTo>
                  <a:pt x="523875" y="272923"/>
                </a:lnTo>
                <a:lnTo>
                  <a:pt x="523875" y="0"/>
                </a:lnTo>
                <a:close/>
              </a:path>
            </a:pathLst>
          </a:custGeom>
          <a:solidFill>
            <a:srgbClr val="00AFEF"/>
          </a:solidFill>
        </p:spPr>
        <p:txBody>
          <a:bodyPr wrap="square" lIns="0" tIns="0" rIns="0" bIns="0" rtlCol="0"/>
          <a:lstStyle/>
          <a:p>
            <a:endParaRPr/>
          </a:p>
        </p:txBody>
      </p:sp>
      <p:sp>
        <p:nvSpPr>
          <p:cNvPr id="6" name="object 6"/>
          <p:cNvSpPr/>
          <p:nvPr/>
        </p:nvSpPr>
        <p:spPr>
          <a:xfrm>
            <a:off x="3262248" y="2457704"/>
            <a:ext cx="2620010" cy="1455420"/>
          </a:xfrm>
          <a:custGeom>
            <a:avLst/>
            <a:gdLst/>
            <a:ahLst/>
            <a:cxnLst/>
            <a:rect l="l" t="t" r="r" b="b"/>
            <a:pathLst>
              <a:path w="2620010" h="1455420">
                <a:moveTo>
                  <a:pt x="2473960" y="0"/>
                </a:moveTo>
                <a:lnTo>
                  <a:pt x="145414" y="0"/>
                </a:lnTo>
                <a:lnTo>
                  <a:pt x="99470" y="7417"/>
                </a:lnTo>
                <a:lnTo>
                  <a:pt x="59554" y="28070"/>
                </a:lnTo>
                <a:lnTo>
                  <a:pt x="28070" y="59554"/>
                </a:lnTo>
                <a:lnTo>
                  <a:pt x="7417" y="99470"/>
                </a:lnTo>
                <a:lnTo>
                  <a:pt x="0" y="145415"/>
                </a:lnTo>
                <a:lnTo>
                  <a:pt x="0" y="1309751"/>
                </a:lnTo>
                <a:lnTo>
                  <a:pt x="7417" y="1355757"/>
                </a:lnTo>
                <a:lnTo>
                  <a:pt x="28070" y="1395710"/>
                </a:lnTo>
                <a:lnTo>
                  <a:pt x="59554" y="1427214"/>
                </a:lnTo>
                <a:lnTo>
                  <a:pt x="99470" y="1447874"/>
                </a:lnTo>
                <a:lnTo>
                  <a:pt x="145414" y="1455293"/>
                </a:lnTo>
                <a:lnTo>
                  <a:pt x="2473960" y="1455293"/>
                </a:lnTo>
                <a:lnTo>
                  <a:pt x="2519966" y="1447874"/>
                </a:lnTo>
                <a:lnTo>
                  <a:pt x="2559919" y="1427214"/>
                </a:lnTo>
                <a:lnTo>
                  <a:pt x="2591423" y="1395710"/>
                </a:lnTo>
                <a:lnTo>
                  <a:pt x="2612083" y="1355757"/>
                </a:lnTo>
                <a:lnTo>
                  <a:pt x="2619502" y="1309751"/>
                </a:lnTo>
                <a:lnTo>
                  <a:pt x="2619502" y="145415"/>
                </a:lnTo>
                <a:lnTo>
                  <a:pt x="2612083" y="99470"/>
                </a:lnTo>
                <a:lnTo>
                  <a:pt x="2591423" y="59554"/>
                </a:lnTo>
                <a:lnTo>
                  <a:pt x="2559919" y="28070"/>
                </a:lnTo>
                <a:lnTo>
                  <a:pt x="2519966" y="7417"/>
                </a:lnTo>
                <a:lnTo>
                  <a:pt x="2473960" y="0"/>
                </a:lnTo>
                <a:close/>
              </a:path>
            </a:pathLst>
          </a:custGeom>
          <a:solidFill>
            <a:srgbClr val="6F2F9F"/>
          </a:solidFill>
        </p:spPr>
        <p:txBody>
          <a:bodyPr wrap="square" lIns="0" tIns="0" rIns="0" bIns="0" rtlCol="0"/>
          <a:lstStyle/>
          <a:p>
            <a:endParaRPr/>
          </a:p>
        </p:txBody>
      </p:sp>
      <p:sp>
        <p:nvSpPr>
          <p:cNvPr id="7" name="object 7"/>
          <p:cNvSpPr/>
          <p:nvPr/>
        </p:nvSpPr>
        <p:spPr>
          <a:xfrm>
            <a:off x="3262248" y="2457704"/>
            <a:ext cx="2620010" cy="1455420"/>
          </a:xfrm>
          <a:custGeom>
            <a:avLst/>
            <a:gdLst/>
            <a:ahLst/>
            <a:cxnLst/>
            <a:rect l="l" t="t" r="r" b="b"/>
            <a:pathLst>
              <a:path w="2620010" h="1455420">
                <a:moveTo>
                  <a:pt x="0" y="145415"/>
                </a:moveTo>
                <a:lnTo>
                  <a:pt x="7417" y="99470"/>
                </a:lnTo>
                <a:lnTo>
                  <a:pt x="28070" y="59554"/>
                </a:lnTo>
                <a:lnTo>
                  <a:pt x="59554" y="28070"/>
                </a:lnTo>
                <a:lnTo>
                  <a:pt x="99470" y="7417"/>
                </a:lnTo>
                <a:lnTo>
                  <a:pt x="145414" y="0"/>
                </a:lnTo>
                <a:lnTo>
                  <a:pt x="2473960" y="0"/>
                </a:lnTo>
                <a:lnTo>
                  <a:pt x="2519966" y="7417"/>
                </a:lnTo>
                <a:lnTo>
                  <a:pt x="2559919" y="28070"/>
                </a:lnTo>
                <a:lnTo>
                  <a:pt x="2591423" y="59554"/>
                </a:lnTo>
                <a:lnTo>
                  <a:pt x="2612083" y="99470"/>
                </a:lnTo>
                <a:lnTo>
                  <a:pt x="2619502" y="145415"/>
                </a:lnTo>
                <a:lnTo>
                  <a:pt x="2619502" y="1309751"/>
                </a:lnTo>
                <a:lnTo>
                  <a:pt x="2612083" y="1355757"/>
                </a:lnTo>
                <a:lnTo>
                  <a:pt x="2591423" y="1395710"/>
                </a:lnTo>
                <a:lnTo>
                  <a:pt x="2559919" y="1427214"/>
                </a:lnTo>
                <a:lnTo>
                  <a:pt x="2519966" y="1447874"/>
                </a:lnTo>
                <a:lnTo>
                  <a:pt x="2473960" y="1455293"/>
                </a:lnTo>
                <a:lnTo>
                  <a:pt x="145414" y="1455293"/>
                </a:lnTo>
                <a:lnTo>
                  <a:pt x="99470" y="1447874"/>
                </a:lnTo>
                <a:lnTo>
                  <a:pt x="59554" y="1427214"/>
                </a:lnTo>
                <a:lnTo>
                  <a:pt x="28070" y="1395710"/>
                </a:lnTo>
                <a:lnTo>
                  <a:pt x="7417" y="1355757"/>
                </a:lnTo>
                <a:lnTo>
                  <a:pt x="0" y="1309751"/>
                </a:lnTo>
                <a:lnTo>
                  <a:pt x="0" y="145415"/>
                </a:lnTo>
                <a:close/>
              </a:path>
            </a:pathLst>
          </a:custGeom>
          <a:ln w="25400">
            <a:solidFill>
              <a:srgbClr val="FFFFFF"/>
            </a:solidFill>
          </a:ln>
        </p:spPr>
        <p:txBody>
          <a:bodyPr wrap="square" lIns="0" tIns="0" rIns="0" bIns="0" rtlCol="0"/>
          <a:lstStyle/>
          <a:p>
            <a:endParaRPr/>
          </a:p>
        </p:txBody>
      </p:sp>
      <p:sp>
        <p:nvSpPr>
          <p:cNvPr id="8" name="object 8"/>
          <p:cNvSpPr txBox="1"/>
          <p:nvPr/>
        </p:nvSpPr>
        <p:spPr>
          <a:xfrm>
            <a:off x="3536696" y="2879851"/>
            <a:ext cx="2074545" cy="513715"/>
          </a:xfrm>
          <a:prstGeom prst="rect">
            <a:avLst/>
          </a:prstGeom>
        </p:spPr>
        <p:txBody>
          <a:bodyPr vert="horz" wrap="square" lIns="0" tIns="13335" rIns="0" bIns="0" rtlCol="0">
            <a:spAutoFit/>
          </a:bodyPr>
          <a:lstStyle/>
          <a:p>
            <a:pPr marL="12700">
              <a:lnSpc>
                <a:spcPct val="100000"/>
              </a:lnSpc>
              <a:spcBef>
                <a:spcPts val="105"/>
              </a:spcBef>
            </a:pPr>
            <a:r>
              <a:rPr sz="3200" spc="-140" dirty="0">
                <a:solidFill>
                  <a:srgbClr val="FFFFFF"/>
                </a:solidFill>
                <a:latin typeface="Arial"/>
                <a:cs typeface="Arial"/>
              </a:rPr>
              <a:t>Bharat</a:t>
            </a:r>
            <a:r>
              <a:rPr sz="3200" spc="-280" dirty="0">
                <a:solidFill>
                  <a:srgbClr val="FFFFFF"/>
                </a:solidFill>
                <a:latin typeface="Arial"/>
                <a:cs typeface="Arial"/>
              </a:rPr>
              <a:t> </a:t>
            </a:r>
            <a:r>
              <a:rPr sz="3200" spc="-25" dirty="0">
                <a:solidFill>
                  <a:srgbClr val="FFFFFF"/>
                </a:solidFill>
                <a:latin typeface="Arial"/>
                <a:cs typeface="Arial"/>
              </a:rPr>
              <a:t>Muni</a:t>
            </a:r>
            <a:endParaRPr sz="3200">
              <a:latin typeface="Arial"/>
              <a:cs typeface="Arial"/>
            </a:endParaRPr>
          </a:p>
        </p:txBody>
      </p:sp>
      <p:sp>
        <p:nvSpPr>
          <p:cNvPr id="9" name="object 9"/>
          <p:cNvSpPr/>
          <p:nvPr/>
        </p:nvSpPr>
        <p:spPr>
          <a:xfrm>
            <a:off x="4244594" y="4003928"/>
            <a:ext cx="655320" cy="546100"/>
          </a:xfrm>
          <a:custGeom>
            <a:avLst/>
            <a:gdLst/>
            <a:ahLst/>
            <a:cxnLst/>
            <a:rect l="l" t="t" r="r" b="b"/>
            <a:pathLst>
              <a:path w="655320" h="546100">
                <a:moveTo>
                  <a:pt x="654811" y="272923"/>
                </a:moveTo>
                <a:lnTo>
                  <a:pt x="0" y="272923"/>
                </a:lnTo>
                <a:lnTo>
                  <a:pt x="327405" y="545719"/>
                </a:lnTo>
                <a:lnTo>
                  <a:pt x="654811" y="272923"/>
                </a:lnTo>
                <a:close/>
              </a:path>
              <a:path w="655320" h="546100">
                <a:moveTo>
                  <a:pt x="523875" y="0"/>
                </a:moveTo>
                <a:lnTo>
                  <a:pt x="130936" y="0"/>
                </a:lnTo>
                <a:lnTo>
                  <a:pt x="130936" y="272923"/>
                </a:lnTo>
                <a:lnTo>
                  <a:pt x="523875" y="272923"/>
                </a:lnTo>
                <a:lnTo>
                  <a:pt x="523875" y="0"/>
                </a:lnTo>
                <a:close/>
              </a:path>
            </a:pathLst>
          </a:custGeom>
          <a:solidFill>
            <a:srgbClr val="00AFEF"/>
          </a:solidFill>
        </p:spPr>
        <p:txBody>
          <a:bodyPr wrap="square" lIns="0" tIns="0" rIns="0" bIns="0" rtlCol="0"/>
          <a:lstStyle/>
          <a:p>
            <a:endParaRPr/>
          </a:p>
        </p:txBody>
      </p:sp>
      <p:sp>
        <p:nvSpPr>
          <p:cNvPr id="10" name="object 10"/>
          <p:cNvSpPr/>
          <p:nvPr/>
        </p:nvSpPr>
        <p:spPr>
          <a:xfrm>
            <a:off x="3262248" y="4640707"/>
            <a:ext cx="2620010" cy="1455420"/>
          </a:xfrm>
          <a:custGeom>
            <a:avLst/>
            <a:gdLst/>
            <a:ahLst/>
            <a:cxnLst/>
            <a:rect l="l" t="t" r="r" b="b"/>
            <a:pathLst>
              <a:path w="2620010" h="1455420">
                <a:moveTo>
                  <a:pt x="2473960" y="0"/>
                </a:moveTo>
                <a:lnTo>
                  <a:pt x="145414" y="0"/>
                </a:lnTo>
                <a:lnTo>
                  <a:pt x="99470" y="7418"/>
                </a:lnTo>
                <a:lnTo>
                  <a:pt x="59554" y="28078"/>
                </a:lnTo>
                <a:lnTo>
                  <a:pt x="28070" y="59582"/>
                </a:lnTo>
                <a:lnTo>
                  <a:pt x="7417" y="99535"/>
                </a:lnTo>
                <a:lnTo>
                  <a:pt x="0" y="145542"/>
                </a:lnTo>
                <a:lnTo>
                  <a:pt x="0" y="1309763"/>
                </a:lnTo>
                <a:lnTo>
                  <a:pt x="7417" y="1355759"/>
                </a:lnTo>
                <a:lnTo>
                  <a:pt x="28070" y="1395707"/>
                </a:lnTo>
                <a:lnTo>
                  <a:pt x="59554" y="1427211"/>
                </a:lnTo>
                <a:lnTo>
                  <a:pt x="99470" y="1447873"/>
                </a:lnTo>
                <a:lnTo>
                  <a:pt x="145414" y="1455293"/>
                </a:lnTo>
                <a:lnTo>
                  <a:pt x="2473960" y="1455293"/>
                </a:lnTo>
                <a:lnTo>
                  <a:pt x="2519966" y="1447873"/>
                </a:lnTo>
                <a:lnTo>
                  <a:pt x="2559919" y="1427211"/>
                </a:lnTo>
                <a:lnTo>
                  <a:pt x="2591423" y="1395707"/>
                </a:lnTo>
                <a:lnTo>
                  <a:pt x="2612083" y="1355759"/>
                </a:lnTo>
                <a:lnTo>
                  <a:pt x="2619502" y="1309763"/>
                </a:lnTo>
                <a:lnTo>
                  <a:pt x="2619502" y="145542"/>
                </a:lnTo>
                <a:lnTo>
                  <a:pt x="2612083" y="99535"/>
                </a:lnTo>
                <a:lnTo>
                  <a:pt x="2591423" y="59582"/>
                </a:lnTo>
                <a:lnTo>
                  <a:pt x="2559919" y="28078"/>
                </a:lnTo>
                <a:lnTo>
                  <a:pt x="2519966" y="7418"/>
                </a:lnTo>
                <a:lnTo>
                  <a:pt x="2473960" y="0"/>
                </a:lnTo>
                <a:close/>
              </a:path>
            </a:pathLst>
          </a:custGeom>
          <a:solidFill>
            <a:srgbClr val="92D050"/>
          </a:solidFill>
        </p:spPr>
        <p:txBody>
          <a:bodyPr wrap="square" lIns="0" tIns="0" rIns="0" bIns="0" rtlCol="0"/>
          <a:lstStyle/>
          <a:p>
            <a:endParaRPr/>
          </a:p>
        </p:txBody>
      </p:sp>
      <p:sp>
        <p:nvSpPr>
          <p:cNvPr id="11" name="object 11"/>
          <p:cNvSpPr/>
          <p:nvPr/>
        </p:nvSpPr>
        <p:spPr>
          <a:xfrm>
            <a:off x="3262248" y="4640707"/>
            <a:ext cx="2620010" cy="1455420"/>
          </a:xfrm>
          <a:custGeom>
            <a:avLst/>
            <a:gdLst/>
            <a:ahLst/>
            <a:cxnLst/>
            <a:rect l="l" t="t" r="r" b="b"/>
            <a:pathLst>
              <a:path w="2620010" h="1455420">
                <a:moveTo>
                  <a:pt x="0" y="145542"/>
                </a:moveTo>
                <a:lnTo>
                  <a:pt x="7417" y="99535"/>
                </a:lnTo>
                <a:lnTo>
                  <a:pt x="28070" y="59582"/>
                </a:lnTo>
                <a:lnTo>
                  <a:pt x="59554" y="28078"/>
                </a:lnTo>
                <a:lnTo>
                  <a:pt x="99470" y="7418"/>
                </a:lnTo>
                <a:lnTo>
                  <a:pt x="145414" y="0"/>
                </a:lnTo>
                <a:lnTo>
                  <a:pt x="2473960" y="0"/>
                </a:lnTo>
                <a:lnTo>
                  <a:pt x="2519966" y="7418"/>
                </a:lnTo>
                <a:lnTo>
                  <a:pt x="2559919" y="28078"/>
                </a:lnTo>
                <a:lnTo>
                  <a:pt x="2591423" y="59582"/>
                </a:lnTo>
                <a:lnTo>
                  <a:pt x="2612083" y="99535"/>
                </a:lnTo>
                <a:lnTo>
                  <a:pt x="2619502" y="145542"/>
                </a:lnTo>
                <a:lnTo>
                  <a:pt x="2619502" y="1309763"/>
                </a:lnTo>
                <a:lnTo>
                  <a:pt x="2612083" y="1355759"/>
                </a:lnTo>
                <a:lnTo>
                  <a:pt x="2591423" y="1395707"/>
                </a:lnTo>
                <a:lnTo>
                  <a:pt x="2559919" y="1427211"/>
                </a:lnTo>
                <a:lnTo>
                  <a:pt x="2519966" y="1447873"/>
                </a:lnTo>
                <a:lnTo>
                  <a:pt x="2473960" y="1455293"/>
                </a:lnTo>
                <a:lnTo>
                  <a:pt x="145414" y="1455293"/>
                </a:lnTo>
                <a:lnTo>
                  <a:pt x="99470" y="1447873"/>
                </a:lnTo>
                <a:lnTo>
                  <a:pt x="59554" y="1427211"/>
                </a:lnTo>
                <a:lnTo>
                  <a:pt x="28070" y="1395707"/>
                </a:lnTo>
                <a:lnTo>
                  <a:pt x="7417" y="1355759"/>
                </a:lnTo>
                <a:lnTo>
                  <a:pt x="0" y="1309763"/>
                </a:lnTo>
                <a:lnTo>
                  <a:pt x="0" y="145542"/>
                </a:lnTo>
                <a:close/>
              </a:path>
            </a:pathLst>
          </a:custGeom>
          <a:ln w="25400">
            <a:solidFill>
              <a:srgbClr val="FFFFFF"/>
            </a:solidFill>
          </a:ln>
        </p:spPr>
        <p:txBody>
          <a:bodyPr wrap="square" lIns="0" tIns="0" rIns="0" bIns="0" rtlCol="0"/>
          <a:lstStyle/>
          <a:p>
            <a:endParaRPr/>
          </a:p>
        </p:txBody>
      </p:sp>
      <p:sp>
        <p:nvSpPr>
          <p:cNvPr id="12" name="object 12"/>
          <p:cNvSpPr txBox="1"/>
          <p:nvPr/>
        </p:nvSpPr>
        <p:spPr>
          <a:xfrm>
            <a:off x="3420617" y="5063185"/>
            <a:ext cx="2302510" cy="444352"/>
          </a:xfrm>
          <a:prstGeom prst="rect">
            <a:avLst/>
          </a:prstGeom>
        </p:spPr>
        <p:txBody>
          <a:bodyPr vert="horz" wrap="square" lIns="0" tIns="13335" rIns="0" bIns="0" rtlCol="0">
            <a:spAutoFit/>
          </a:bodyPr>
          <a:lstStyle/>
          <a:p>
            <a:pPr marL="12700">
              <a:lnSpc>
                <a:spcPct val="100000"/>
              </a:lnSpc>
              <a:spcBef>
                <a:spcPts val="105"/>
              </a:spcBef>
            </a:pPr>
            <a:r>
              <a:rPr sz="2800" smtClean="0">
                <a:solidFill>
                  <a:srgbClr val="FFFFFF"/>
                </a:solidFill>
                <a:latin typeface="Arial"/>
                <a:cs typeface="Arial"/>
              </a:rPr>
              <a:t>Natyasastra</a:t>
            </a:r>
            <a:endParaRPr sz="2800" dirty="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TotalTime>
  <Words>1609</Words>
  <Application>Microsoft Office PowerPoint</Application>
  <PresentationFormat>On-screen Show (4:3)</PresentationFormat>
  <Paragraphs>276</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Rasa Theory</vt:lpstr>
      <vt:lpstr>Introduction</vt:lpstr>
      <vt:lpstr>Representative Disciplines &amp; Texts</vt:lpstr>
      <vt:lpstr>Classification of Literary Theories</vt:lpstr>
      <vt:lpstr>Major  Schools, Thinkers &amp; Texts</vt:lpstr>
      <vt:lpstr>Major  Schools, Thinkers &amp; Texts</vt:lpstr>
      <vt:lpstr>Introduction(I))</vt:lpstr>
      <vt:lpstr>Definition</vt:lpstr>
      <vt:lpstr>Rasa Theory</vt:lpstr>
      <vt:lpstr>Rasa</vt:lpstr>
      <vt:lpstr>RAS SUTRA</vt:lpstr>
      <vt:lpstr>Three stages of NATYARASA</vt:lpstr>
      <vt:lpstr>Vibhava(determinants or catalysts) </vt:lpstr>
      <vt:lpstr>Anubhava (consequences)</vt:lpstr>
      <vt:lpstr>Anubhava- 1</vt:lpstr>
      <vt:lpstr> 33 Vyabhicharibhava (complementary states)</vt:lpstr>
      <vt:lpstr>33 Vyabhicharibhava - 1</vt:lpstr>
      <vt:lpstr>33 Vyabhicharibhava - 2</vt:lpstr>
      <vt:lpstr>Examples</vt:lpstr>
      <vt:lpstr>Stages</vt:lpstr>
      <vt:lpstr>Stages(I)</vt:lpstr>
      <vt:lpstr>Stages(II)</vt:lpstr>
      <vt:lpstr>Notions of Poetry</vt:lpstr>
      <vt:lpstr>Notions of Poetry (I)</vt:lpstr>
      <vt:lpstr>Notions of Poetry (II)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HP</cp:lastModifiedBy>
  <cp:revision>43</cp:revision>
  <dcterms:created xsi:type="dcterms:W3CDTF">2018-09-03T11:45:36Z</dcterms:created>
  <dcterms:modified xsi:type="dcterms:W3CDTF">2020-05-02T07:00:47Z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2014-03-24T00:00:00Z</vt:filetime>
  </property>
  <property fmtid="{D5CDD505-2E9C-101B-9397-08002B2CF9AE}" pid="3" name="Creator">
    <vt:lpwstr>Microsoft® Office PowerPoint® 2007</vt:lpwstr>
  </property>
  <property fmtid="{D5CDD505-2E9C-101B-9397-08002B2CF9AE}" pid="4" name="LastSaved">
    <vt:filetime>2018-09-03T00:00:00Z</vt:filetime>
  </property>
</Properties>
</file>