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57" r:id="rId5"/>
    <p:sldId id="265" r:id="rId6"/>
    <p:sldId id="267" r:id="rId7"/>
    <p:sldId id="268" r:id="rId8"/>
    <p:sldId id="269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CFB67-2E79-4F2B-930D-EE9910E8A973}" type="datetimeFigureOut">
              <a:rPr lang="en-IN" smtClean="0"/>
              <a:pPr/>
              <a:t>16-10-2020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BEA5D-E74C-4ABE-9E35-4BE99E80DA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4556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4AD2F8D-709B-435B-B3C5-8480CB5D26B6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1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1911667D-5C68-4D18-A796-5535DBD1C53D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1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2FD9099-BE27-4364-BAE6-476A5F6387EB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10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2922043D-14C5-4198-A9EC-10A37C7346AF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10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88D5AA4-E6D1-4286-A5AF-D355C2FA31BF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11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95EDB992-685E-4663-B9EE-B61D26EDF0F4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11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E48DCDAA-3E1C-4535-B344-2D50748ACC8E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12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4250E8E2-0E2A-4E13-BEC2-700FC6ABCD90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12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9634E93B-6FF8-4B91-B7C6-829C2534B5C6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2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3122E985-EB4C-41B1-80CE-0256D878DB7D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2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9634E93B-6FF8-4B91-B7C6-829C2534B5C6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3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3122E985-EB4C-41B1-80CE-0256D878DB7D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3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9634E93B-6FF8-4B91-B7C6-829C2534B5C6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4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3122E985-EB4C-41B1-80CE-0256D878DB7D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4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9634E93B-6FF8-4B91-B7C6-829C2534B5C6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3122E985-EB4C-41B1-80CE-0256D878DB7D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5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9634E93B-6FF8-4B91-B7C6-829C2534B5C6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6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3122E985-EB4C-41B1-80CE-0256D878DB7D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6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0647A076-8D34-4753-B7CA-43E285063E30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36455312-977D-4B14-AD7E-24F98C90EF26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7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80F7721-7FB8-468E-A748-C6F65054B1DF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8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5D44C5D4-6B57-452D-9C26-7843EDDCF90B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8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DB7861C-BCD5-4FE3-B24D-10F54B3880A4}" type="slidenum">
              <a:rPr lang="en-US">
                <a:solidFill>
                  <a:srgbClr val="000000"/>
                </a:solidFill>
                <a:latin typeface="Calibri" pitchFamily="32" charset="0"/>
              </a:rPr>
              <a:pPr eaLnBrk="1" hangingPunct="1"/>
              <a:t>9</a:t>
            </a:fld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</a:pPr>
            <a:fld id="{84B8A41D-B976-459C-8C66-3A35F52604AF}" type="slidenum">
              <a:rPr lang="en-US" sz="1200" smtClean="0">
                <a:solidFill>
                  <a:srgbClr val="FFFFFF"/>
                </a:solidFill>
                <a:latin typeface="Calibri" pitchFamily="32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</a:pPr>
              <a:t>9</a:t>
            </a:fld>
            <a:endParaRPr lang="en-US" sz="1200" smtClean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6020-68C0-42A6-B11E-CBBB03E16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41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3B50-D2FE-4DF3-A36E-6985F9E62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062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C2ED5-BE44-444B-A0BA-BEC26464D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963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9A48-E39A-4471-A8E3-BE1A15312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69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0DC58-49DC-4F95-9BC0-E69C96D14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1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C5CB-F63A-4A87-B5BE-F7F15801E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164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F3F86-0B35-433B-97A0-137B2815B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55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C962-EB25-4E03-86B7-4B1DC7641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61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9341F-47E6-4686-A75B-360D13C3E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06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C3249-C9B5-47AD-91DA-8404F79BE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071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A289-C489-46A9-BDFD-48280E9C9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554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F306-8AFE-456A-8277-103146842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816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52A14-9510-48DE-81EB-00D6BC474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7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1F5BE-81B3-4032-81CE-961900B48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872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6832-C3CA-4833-ADD9-A867FEDDD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418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893E-E992-40DE-9CBE-32F63F6B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751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EC94C-1818-475B-90F4-64D536B5C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192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647F-78FB-4C47-8891-188A1C64B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39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3C26D-30D7-4931-B301-36689E3D9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181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C1316-09C1-43D0-8495-64BE380DC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438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3339-2450-4C92-8607-B9848127B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784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3D830-BD2A-4F47-8EC1-BD22D8E88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61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Calibri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048E7ACF-FEC3-432A-B47E-744CF02CD4BC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23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Calibri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C6891934-CDAA-4DD3-8BB8-F7DB4BA4C0AA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60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Aristotelian Catharsis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3429000"/>
            <a:ext cx="8228013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None/>
            </a:pPr>
            <a:r>
              <a:rPr lang="en-US" sz="3200" dirty="0" smtClean="0">
                <a:solidFill>
                  <a:srgbClr val="E46C0A"/>
                </a:solidFill>
                <a:cs typeface="Arial" charset="0"/>
              </a:rPr>
              <a:t>PRADEEP TRIKHA </a:t>
            </a:r>
            <a:endParaRPr lang="en-US" sz="3200" dirty="0" smtClean="0">
              <a:solidFill>
                <a:srgbClr val="E46C0A"/>
              </a:solidFill>
              <a:cs typeface="Arial" charset="0"/>
            </a:endParaRPr>
          </a:p>
          <a:p>
            <a:pPr algn="ctr"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None/>
            </a:pPr>
            <a:r>
              <a:rPr lang="en-US" sz="3200" dirty="0" smtClean="0">
                <a:solidFill>
                  <a:srgbClr val="E46C0A"/>
                </a:solidFill>
                <a:cs typeface="Arial" charset="0"/>
              </a:rPr>
              <a:t>Dept of English</a:t>
            </a:r>
          </a:p>
          <a:p>
            <a:pPr algn="ctr"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None/>
            </a:pPr>
            <a:r>
              <a:rPr lang="en-US" sz="3200" dirty="0" smtClean="0">
                <a:solidFill>
                  <a:srgbClr val="E46C0A"/>
                </a:solidFill>
                <a:cs typeface="Arial" charset="0"/>
              </a:rPr>
              <a:t>MLS University, Udaipur </a:t>
            </a:r>
            <a:endParaRPr lang="en-US" sz="3200" dirty="0" smtClean="0">
              <a:solidFill>
                <a:srgbClr val="E46C0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247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81013" y="207963"/>
            <a:ext cx="82280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None/>
            </a:pPr>
            <a:r>
              <a:rPr lang="en-US" sz="4400" smtClean="0">
                <a:solidFill>
                  <a:srgbClr val="E46C0A"/>
                </a:solidFill>
                <a:cs typeface="Arial" charset="0"/>
              </a:rPr>
              <a:t>Another Interpretation…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07963" y="1244600"/>
            <a:ext cx="4014787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ts val="65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2600" smtClean="0">
                <a:solidFill>
                  <a:srgbClr val="E46C0A"/>
                </a:solidFill>
                <a:cs typeface="Arial" charset="0"/>
              </a:rPr>
              <a:t>Aristotle believed emotions important for decision-making and character (</a:t>
            </a:r>
            <a:r>
              <a:rPr lang="en-US" sz="2600" i="1" smtClean="0">
                <a:solidFill>
                  <a:srgbClr val="E46C0A"/>
                </a:solidFill>
                <a:cs typeface="Arial" charset="0"/>
              </a:rPr>
              <a:t>Ethics</a:t>
            </a:r>
            <a:r>
              <a:rPr lang="en-US" sz="2600" smtClean="0">
                <a:solidFill>
                  <a:srgbClr val="E46C0A"/>
                </a:solidFill>
                <a:cs typeface="Arial" charset="0"/>
              </a:rPr>
              <a:t>)</a:t>
            </a:r>
            <a:r>
              <a:rPr lang="ar-SA" sz="2600" smtClean="0">
                <a:solidFill>
                  <a:srgbClr val="E46C0A"/>
                </a:solidFill>
                <a:cs typeface="Arial" charset="0"/>
              </a:rPr>
              <a:t>‏</a:t>
            </a:r>
            <a:endParaRPr lang="en-US" sz="2600" smtClean="0">
              <a:solidFill>
                <a:srgbClr val="E46C0A"/>
              </a:solidFill>
              <a:cs typeface="Arial" charset="0"/>
            </a:endParaRPr>
          </a:p>
          <a:p>
            <a:pPr defTabSz="457200" eaLnBrk="1" fontAlgn="base" hangingPunct="1">
              <a:spcBef>
                <a:spcPts val="65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2600" smtClean="0">
                <a:solidFill>
                  <a:srgbClr val="E46C0A"/>
                </a:solidFill>
                <a:cs typeface="Arial" charset="0"/>
              </a:rPr>
              <a:t>Example: Too much fear = cowardly, too little fear = foolhardy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62475"/>
            <a:ext cx="23336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354513" y="1450975"/>
            <a:ext cx="494506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720" tIns="40680" rIns="81720" bIns="40680"/>
          <a:lstStyle>
            <a:lvl1pPr marL="342900" indent="-3429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indent="-293688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75000"/>
              <a:buFont typeface="Arial" charset="0"/>
              <a:buNone/>
            </a:pPr>
            <a:r>
              <a:rPr lang="en-US" sz="2600" smtClean="0">
                <a:solidFill>
                  <a:srgbClr val="E46C0A"/>
                </a:solidFill>
              </a:rPr>
              <a:t>Catharsis is not, then, elimination; it is the reduction of these emotions from excess to balance.</a:t>
            </a:r>
          </a:p>
        </p:txBody>
      </p:sp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562475"/>
            <a:ext cx="207486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5683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81013" y="0"/>
            <a:ext cx="82280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Calibri" pitchFamily="32" charset="0"/>
              <a:buNone/>
            </a:pPr>
            <a:r>
              <a:rPr lang="en-US" sz="4400" smtClean="0">
                <a:solidFill>
                  <a:srgbClr val="E46C0A"/>
                </a:solidFill>
                <a:latin typeface="Calibri" pitchFamily="32" charset="0"/>
              </a:rPr>
              <a:t>Cathartic Relief in Literature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1125" y="1250950"/>
            <a:ext cx="424338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3000" smtClean="0">
                <a:solidFill>
                  <a:srgbClr val="E46C0A"/>
                </a:solidFill>
                <a:cs typeface="Arial" charset="0"/>
              </a:rPr>
              <a:t>“Agamemnon” ends with its namesake, his daughter, and his wife dead in a series of murders by one another.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4768850" y="4714875"/>
            <a:ext cx="42433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88938" indent="-293688" eaLnBrk="0" hangingPunct="0"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288"/>
              </a:spcAft>
              <a:buClr>
                <a:srgbClr val="E46C0A"/>
              </a:buClr>
              <a:buSzPct val="100000"/>
              <a:buFont typeface="Wingdings" charset="2"/>
              <a:buChar char=""/>
            </a:pPr>
            <a:r>
              <a:rPr lang="en-US" sz="2900" smtClean="0">
                <a:solidFill>
                  <a:srgbClr val="E46C0A"/>
                </a:solidFill>
              </a:rPr>
              <a:t>The Shakespeare's couple, Romeo and Juliet, lay dead in the end of their play.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07963" y="4300538"/>
            <a:ext cx="424338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88938" indent="-293688" eaLnBrk="0" hangingPunct="0"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388938" algn="l"/>
                <a:tab pos="1303338" algn="l"/>
                <a:tab pos="2217738" algn="l"/>
                <a:tab pos="3132138" algn="l"/>
                <a:tab pos="4046538" algn="l"/>
                <a:tab pos="4960938" algn="l"/>
                <a:tab pos="5875338" algn="l"/>
                <a:tab pos="6789738" algn="l"/>
                <a:tab pos="7704138" algn="l"/>
                <a:tab pos="8618538" algn="l"/>
                <a:tab pos="9532938" algn="l"/>
                <a:tab pos="10447338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1288"/>
              </a:spcAft>
              <a:buClr>
                <a:srgbClr val="E46C0A"/>
              </a:buClr>
              <a:buSzPct val="100000"/>
              <a:buFont typeface="Wingdings" charset="2"/>
              <a:buChar char=""/>
            </a:pPr>
            <a:r>
              <a:rPr lang="en-US" sz="2900" smtClean="0">
                <a:solidFill>
                  <a:srgbClr val="E46C0A"/>
                </a:solidFill>
              </a:rPr>
              <a:t>In Miller's </a:t>
            </a:r>
            <a:r>
              <a:rPr lang="en-US" sz="2900" i="1" smtClean="0">
                <a:solidFill>
                  <a:srgbClr val="E46C0A"/>
                </a:solidFill>
              </a:rPr>
              <a:t>All My Sons,</a:t>
            </a:r>
            <a:r>
              <a:rPr lang="en-US" sz="2900" smtClean="0">
                <a:solidFill>
                  <a:srgbClr val="E46C0A"/>
                </a:solidFill>
              </a:rPr>
              <a:t> Joe Keller, the father, commits suicide to relieve the burden he brought on his family.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475" y="830263"/>
            <a:ext cx="4216400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8720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14338" y="180975"/>
            <a:ext cx="82280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Calibri" pitchFamily="32" charset="0"/>
              <a:buNone/>
            </a:pPr>
            <a:r>
              <a:rPr lang="en-US" sz="4400" smtClean="0">
                <a:solidFill>
                  <a:srgbClr val="E46C0A"/>
                </a:solidFill>
                <a:latin typeface="Calibri" pitchFamily="32" charset="0"/>
              </a:rPr>
              <a:t>Works Cited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828675" y="1244600"/>
            <a:ext cx="8088313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ct val="95000"/>
              </a:lnSpc>
              <a:spcBef>
                <a:spcPts val="375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1500" smtClean="0">
                <a:solidFill>
                  <a:srgbClr val="E46C0A"/>
                </a:solidFill>
                <a:latin typeface="Times New Roman" pitchFamily="16" charset="0"/>
              </a:rPr>
              <a:t>Engelman, Edmund. "Sigmund Freud." Online Image. The Library of Congress Prints &amp; Photographs Online Catalog. Nov 15 1998. Sep 6 2008 &lt;http://www.loc.gov/rr/print/catalog.html&gt;. </a:t>
            </a:r>
          </a:p>
          <a:p>
            <a:pPr defTabSz="457200" eaLnBrk="1" fontAlgn="base" hangingPunct="1">
              <a:lnSpc>
                <a:spcPct val="95000"/>
              </a:lnSpc>
              <a:spcBef>
                <a:spcPts val="375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1500" smtClean="0">
                <a:solidFill>
                  <a:srgbClr val="E46C0A"/>
                </a:solidFill>
                <a:latin typeface="Times New Roman" pitchFamily="16" charset="0"/>
              </a:rPr>
              <a:t>Genius, Lisa. "Item # 002: Mary N.'s Book-Shaped Air Freshener." Online Image. Gouger Library Supplies. Jan 11 2007. Sep 6 2008 &lt;http://gougerlibrarysupplies.blogspot.com/2007_01_01_archive.html&gt;. </a:t>
            </a:r>
          </a:p>
          <a:p>
            <a:pPr defTabSz="457200" eaLnBrk="1" fontAlgn="base" hangingPunct="1">
              <a:lnSpc>
                <a:spcPct val="95000"/>
              </a:lnSpc>
              <a:spcBef>
                <a:spcPts val="375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1500" smtClean="0">
                <a:solidFill>
                  <a:srgbClr val="E46C0A"/>
                </a:solidFill>
                <a:latin typeface="Times New Roman" pitchFamily="16" charset="0"/>
              </a:rPr>
              <a:t>Holman, Geoffrey. "Scale." Online Image. iStockphoto. March 6 2008. Sep 6 2008 &lt;http://www.istockphoto.com/file_closeup/industry/law-enforcement-and-crime/5548316-scale.php?id=5548316&gt;. </a:t>
            </a:r>
          </a:p>
          <a:p>
            <a:pPr defTabSz="457200" eaLnBrk="1" fontAlgn="base" hangingPunct="1">
              <a:lnSpc>
                <a:spcPct val="95000"/>
              </a:lnSpc>
              <a:spcBef>
                <a:spcPts val="375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1500" smtClean="0">
                <a:solidFill>
                  <a:srgbClr val="E46C0A"/>
                </a:solidFill>
                <a:latin typeface="Times New Roman" pitchFamily="16" charset="0"/>
              </a:rPr>
              <a:t>Janko, Richard. CATHARSIS. 1987. Sep 6 2008 &lt;http://www.echonyc.com/~janedoe/classes/actreal/readings/catharsis.html&gt;. </a:t>
            </a:r>
          </a:p>
          <a:p>
            <a:pPr defTabSz="457200" eaLnBrk="1" fontAlgn="base" hangingPunct="1">
              <a:lnSpc>
                <a:spcPct val="95000"/>
              </a:lnSpc>
              <a:spcBef>
                <a:spcPts val="375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1500" smtClean="0">
                <a:solidFill>
                  <a:srgbClr val="E46C0A"/>
                </a:solidFill>
                <a:latin typeface="Times New Roman" pitchFamily="16" charset="0"/>
              </a:rPr>
              <a:t>Nehring, Nancy. "olive branch, Olea europaea." Online Image. iStockphoto. Aug 16 2007. Sep 6 2008 &lt;http://www.istockphoto.com/file_closeup/nature/nature-symbols-metaphors/4024057-olive-branch-olea-europaea.php?id=4024057&gt;. </a:t>
            </a:r>
          </a:p>
          <a:p>
            <a:pPr defTabSz="457200" eaLnBrk="1" fontAlgn="base" hangingPunct="1">
              <a:lnSpc>
                <a:spcPct val="95000"/>
              </a:lnSpc>
              <a:spcBef>
                <a:spcPts val="375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1500" smtClean="0">
                <a:solidFill>
                  <a:srgbClr val="E46C0A"/>
                </a:solidFill>
                <a:latin typeface="Times New Roman" pitchFamily="16" charset="0"/>
              </a:rPr>
              <a:t>Lord Leighton, Frederic . "The Reconciliation of the Montagues and Capulets over the Dead Bodies of Romeo and Juliet." Online Image. Museum Syndicate. No date. Sep 9 2008 &lt;http://www.museumsyndicate.com/item.php?item=11992&gt;. </a:t>
            </a:r>
          </a:p>
          <a:p>
            <a:pPr defTabSz="457200" eaLnBrk="1" fontAlgn="base" hangingPunct="1">
              <a:lnSpc>
                <a:spcPct val="95000"/>
              </a:lnSpc>
              <a:spcBef>
                <a:spcPts val="375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1500" smtClean="0">
                <a:solidFill>
                  <a:srgbClr val="E46C0A"/>
                </a:solidFill>
                <a:latin typeface="Times New Roman" pitchFamily="16" charset="0"/>
              </a:rPr>
              <a:t>Rossetti, Francesco. "Balance." Online Image. iStockphoto. May 12 2008. Sep 6 2008 &lt;http://www.istockphoto.com/file_closeup/isolated-objects/isolated-background-objects/6109207-balance.php?id=6109207&gt;. </a:t>
            </a:r>
          </a:p>
          <a:p>
            <a:pPr defTabSz="457200" eaLnBrk="1" fontAlgn="base" hangingPunct="1">
              <a:lnSpc>
                <a:spcPct val="95000"/>
              </a:lnSpc>
              <a:spcBef>
                <a:spcPts val="375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1500" smtClean="0">
                <a:solidFill>
                  <a:srgbClr val="E46C0A"/>
                </a:solidFill>
                <a:latin typeface="Times New Roman" pitchFamily="16" charset="0"/>
              </a:rPr>
              <a:t>Slammer, Justin. "Agua Caliente, Finca El Paraíso, Guatemala ." Online Image. flickr. Sep 30 2006. Sep 6 2008 &lt;http://www.flickr.com/photos/justinslammer/256532493/&gt;. </a:t>
            </a:r>
          </a:p>
        </p:txBody>
      </p:sp>
    </p:spTree>
    <p:extLst>
      <p:ext uri="{BB962C8B-B14F-4D97-AF65-F5344CB8AC3E}">
        <p14:creationId xmlns:p14="http://schemas.microsoft.com/office/powerpoint/2010/main" xmlns="" val="2721481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Calibri" pitchFamily="32" charset="0"/>
              <a:buNone/>
            </a:pPr>
            <a:r>
              <a:rPr lang="en-US" sz="4400" smtClean="0">
                <a:solidFill>
                  <a:srgbClr val="E46C0A"/>
                </a:solidFill>
                <a:latin typeface="Calibri" pitchFamily="32" charset="0"/>
              </a:rPr>
              <a:t>Catharsis –</a:t>
            </a:r>
            <a:r>
              <a:rPr lang="en-US" sz="4400" smtClean="0">
                <a:solidFill>
                  <a:srgbClr val="E46C0A"/>
                </a:solidFill>
                <a:latin typeface="Times New Roman" pitchFamily="16" charset="0"/>
              </a:rPr>
              <a:t> κάθαρσις</a:t>
            </a:r>
            <a:r>
              <a:rPr lang="en-US" sz="1100" smtClean="0">
                <a:solidFill>
                  <a:srgbClr val="E46C0A"/>
                </a:solidFill>
                <a:latin typeface="Times New Roman" pitchFamily="16" charset="0"/>
              </a:rPr>
              <a:t/>
            </a:r>
            <a:br>
              <a:rPr lang="en-US" sz="1100" smtClean="0">
                <a:solidFill>
                  <a:srgbClr val="E46C0A"/>
                </a:solidFill>
                <a:latin typeface="Times New Roman" pitchFamily="16" charset="0"/>
              </a:rPr>
            </a:br>
            <a:endParaRPr lang="en-US" sz="1100" smtClean="0">
              <a:solidFill>
                <a:srgbClr val="E46C0A"/>
              </a:solidFill>
              <a:latin typeface="Times New Roman" pitchFamily="16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672013" y="1604963"/>
            <a:ext cx="40147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2000" b="1" i="1" smtClean="0">
                <a:solidFill>
                  <a:srgbClr val="E46C0A"/>
                </a:solidFill>
                <a:cs typeface="Arial" charset="0"/>
              </a:rPr>
              <a:t>Medicine</a:t>
            </a:r>
            <a:r>
              <a:rPr lang="en-US" sz="2000" b="1" smtClean="0">
                <a:solidFill>
                  <a:srgbClr val="E46C0A"/>
                </a:solidFill>
                <a:cs typeface="Arial" charset="0"/>
              </a:rPr>
              <a:t> - Purgation, especially for the digestive system.</a:t>
            </a:r>
          </a:p>
          <a:p>
            <a:pPr defTabSz="45720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2000" b="1" smtClean="0">
                <a:solidFill>
                  <a:srgbClr val="E46C0A"/>
                </a:solidFill>
                <a:cs typeface="Arial" charset="0"/>
              </a:rPr>
              <a:t>A purifying or figurative cleansing of the emotions, especially pity and fear, described by Aristotle as an effect of tragic drama on its audience.</a:t>
            </a:r>
          </a:p>
          <a:p>
            <a:pPr defTabSz="45720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2000" b="1" smtClean="0">
                <a:solidFill>
                  <a:srgbClr val="E46C0A"/>
                </a:solidFill>
                <a:cs typeface="Arial" charset="0"/>
              </a:rPr>
              <a:t>A release of emotional tension, as after an overwhelming experience, that restores or refreshes the spirit.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63" y="1909763"/>
            <a:ext cx="4319587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837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Calibri" pitchFamily="32" charset="0"/>
              <a:buNone/>
            </a:pPr>
            <a:r>
              <a:rPr lang="en-US" sz="4400" dirty="0" smtClean="0">
                <a:solidFill>
                  <a:srgbClr val="E46C0A"/>
                </a:solidFill>
                <a:latin typeface="Calibri" pitchFamily="32" charset="0"/>
              </a:rPr>
              <a:t>Catharsis –</a:t>
            </a:r>
            <a:r>
              <a:rPr lang="en-US" sz="4400" dirty="0" smtClean="0">
                <a:solidFill>
                  <a:srgbClr val="E46C0A"/>
                </a:solidFill>
                <a:latin typeface="Times New Roman" pitchFamily="16" charset="0"/>
              </a:rPr>
              <a:t> Interpretations</a:t>
            </a:r>
            <a:endParaRPr lang="en-US" sz="1100" dirty="0" smtClean="0">
              <a:solidFill>
                <a:srgbClr val="E46C0A"/>
              </a:solidFill>
              <a:latin typeface="Times New Roman" pitchFamily="16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01264" y="1371600"/>
            <a:ext cx="8318553" cy="452596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AutoNum type="arabicPeriod"/>
            </a:pPr>
            <a:r>
              <a:rPr lang="en-US" sz="2800" b="1" dirty="0" smtClean="0">
                <a:solidFill>
                  <a:srgbClr val="E46C0A"/>
                </a:solidFill>
                <a:cs typeface="Arial" charset="0"/>
              </a:rPr>
              <a:t>Medical Interpretation</a:t>
            </a:r>
          </a:p>
          <a:p>
            <a:pPr marL="457200" indent="-45720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AutoNum type="arabicPeriod"/>
            </a:pPr>
            <a:r>
              <a:rPr lang="en-US" sz="2800" b="1" dirty="0" smtClean="0">
                <a:solidFill>
                  <a:srgbClr val="E46C0A"/>
                </a:solidFill>
                <a:cs typeface="Arial" charset="0"/>
              </a:rPr>
              <a:t>Miltonic Interpretation</a:t>
            </a:r>
          </a:p>
          <a:p>
            <a:pPr marL="457200" indent="-45720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AutoNum type="arabicPeriod"/>
            </a:pPr>
            <a:r>
              <a:rPr lang="en-US" sz="2800" b="1" dirty="0" smtClean="0">
                <a:solidFill>
                  <a:srgbClr val="E46C0A"/>
                </a:solidFill>
                <a:cs typeface="Arial" charset="0"/>
              </a:rPr>
              <a:t>Poetic Interpretation (19</a:t>
            </a:r>
            <a:r>
              <a:rPr lang="en-US" sz="2800" b="1" baseline="30000" dirty="0" smtClean="0">
                <a:solidFill>
                  <a:srgbClr val="E46C0A"/>
                </a:solidFill>
                <a:cs typeface="Arial" charset="0"/>
              </a:rPr>
              <a:t>th</a:t>
            </a:r>
            <a:r>
              <a:rPr lang="en-US" sz="2800" b="1" dirty="0" smtClean="0">
                <a:solidFill>
                  <a:srgbClr val="E46C0A"/>
                </a:solidFill>
                <a:cs typeface="Arial" charset="0"/>
              </a:rPr>
              <a:t> Century European)</a:t>
            </a:r>
          </a:p>
          <a:p>
            <a:pPr marL="457200" indent="-45720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AutoNum type="arabicPeriod"/>
            </a:pPr>
            <a:r>
              <a:rPr lang="en-US" sz="2800" b="1" dirty="0" smtClean="0">
                <a:solidFill>
                  <a:srgbClr val="E46C0A"/>
                </a:solidFill>
                <a:cs typeface="Arial" charset="0"/>
              </a:rPr>
              <a:t>Twentieth century Interpretation</a:t>
            </a:r>
          </a:p>
          <a:p>
            <a:pPr marL="457200" indent="-45720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AutoNum type="arabicPeriod"/>
            </a:pPr>
            <a:endParaRPr lang="en-US" sz="2800" b="1" dirty="0" smtClean="0">
              <a:solidFill>
                <a:srgbClr val="E46C0A"/>
              </a:solidFill>
              <a:cs typeface="Arial" charset="0"/>
            </a:endParaRPr>
          </a:p>
          <a:p>
            <a:pPr marL="457200" indent="-45720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AutoNum type="arabicPeriod"/>
            </a:pPr>
            <a:endParaRPr lang="en-US" sz="2800" b="1" dirty="0" smtClean="0">
              <a:solidFill>
                <a:srgbClr val="E46C0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08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Calibri" pitchFamily="32" charset="0"/>
              <a:buNone/>
            </a:pPr>
            <a:r>
              <a:rPr lang="en-US" sz="4400" dirty="0" smtClean="0">
                <a:solidFill>
                  <a:srgbClr val="E46C0A"/>
                </a:solidFill>
                <a:latin typeface="Calibri" pitchFamily="32" charset="0"/>
              </a:rPr>
              <a:t>Catharsis –</a:t>
            </a:r>
            <a:r>
              <a:rPr lang="en-US" sz="4400" dirty="0" smtClean="0">
                <a:solidFill>
                  <a:srgbClr val="E46C0A"/>
                </a:solidFill>
                <a:latin typeface="Times New Roman" pitchFamily="16" charset="0"/>
              </a:rPr>
              <a:t> Interpretations</a:t>
            </a:r>
            <a:endParaRPr lang="en-US" sz="1100" dirty="0" smtClean="0">
              <a:solidFill>
                <a:srgbClr val="E46C0A"/>
              </a:solidFill>
              <a:latin typeface="Times New Roman" pitchFamily="16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01264" y="1371600"/>
            <a:ext cx="8318553" cy="452596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defTabSz="457200" eaLnBrk="1" fontAlgn="base" hangingPunct="1">
              <a:spcAft>
                <a:spcPct val="0"/>
              </a:spcAft>
              <a:buClr>
                <a:srgbClr val="E46C0A"/>
              </a:buClr>
              <a:buSzPct val="100000"/>
              <a:buFontTx/>
              <a:buAutoNum type="arabicPeriod"/>
            </a:pPr>
            <a:r>
              <a:rPr lang="en-US" sz="2800" b="1" dirty="0" smtClean="0">
                <a:solidFill>
                  <a:srgbClr val="E46C0A"/>
                </a:solidFill>
                <a:cs typeface="Arial" charset="0"/>
              </a:rPr>
              <a:t>Medical Interpretation(</a:t>
            </a:r>
            <a:r>
              <a:rPr lang="en-US" sz="2800" b="1" dirty="0" err="1" smtClean="0">
                <a:solidFill>
                  <a:srgbClr val="E46C0A"/>
                </a:solidFill>
                <a:cs typeface="Arial" charset="0"/>
              </a:rPr>
              <a:t>Alopatheic</a:t>
            </a:r>
            <a:r>
              <a:rPr lang="en-US" sz="2800" b="1" dirty="0" smtClean="0">
                <a:solidFill>
                  <a:srgbClr val="E46C0A"/>
                </a:solidFill>
                <a:cs typeface="Arial" charset="0"/>
              </a:rPr>
              <a:t>)</a:t>
            </a:r>
            <a:endParaRPr lang="en-US" sz="2800" b="1" dirty="0">
              <a:solidFill>
                <a:schemeClr val="tx1"/>
              </a:solidFill>
              <a:cs typeface="Arial" charset="0"/>
            </a:endParaRPr>
          </a:p>
          <a:p>
            <a:pPr marL="0" indent="0" defTabSz="457200"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E46C0A"/>
              </a:buClr>
              <a:buSzPct val="100000"/>
            </a:pPr>
            <a:r>
              <a:rPr lang="en-IN" sz="2800" dirty="0" smtClean="0">
                <a:solidFill>
                  <a:schemeClr val="tx1"/>
                </a:solidFill>
              </a:rPr>
              <a:t>Removal or Cleansing </a:t>
            </a:r>
            <a:r>
              <a:rPr lang="en-IN" sz="2800" dirty="0">
                <a:solidFill>
                  <a:schemeClr val="tx1"/>
                </a:solidFill>
              </a:rPr>
              <a:t>(kenosis</a:t>
            </a:r>
            <a:r>
              <a:rPr lang="en-IN" sz="2800" dirty="0" smtClean="0">
                <a:solidFill>
                  <a:schemeClr val="tx1"/>
                </a:solidFill>
              </a:rPr>
              <a:t>): In </a:t>
            </a:r>
            <a:r>
              <a:rPr lang="en-IN" sz="2800" dirty="0">
                <a:solidFill>
                  <a:schemeClr val="tx1"/>
                </a:solidFill>
              </a:rPr>
              <a:t>the Hippocratic writings denotes the entire removal of </a:t>
            </a:r>
            <a:r>
              <a:rPr lang="en-IN" sz="2800" dirty="0" smtClean="0">
                <a:solidFill>
                  <a:schemeClr val="tx1"/>
                </a:solidFill>
              </a:rPr>
              <a:t>surplus humours or </a:t>
            </a:r>
            <a:r>
              <a:rPr lang="en-IN" sz="2800" dirty="0">
                <a:solidFill>
                  <a:schemeClr val="tx1"/>
                </a:solidFill>
              </a:rPr>
              <a:t>afflictions or </a:t>
            </a:r>
            <a:r>
              <a:rPr lang="en-IN" sz="2800" dirty="0" smtClean="0">
                <a:solidFill>
                  <a:schemeClr val="tx1"/>
                </a:solidFill>
              </a:rPr>
              <a:t>excesses. As for malignancy surgery is necessary, similarly catharsis offers an outlet to the malignant emotions</a:t>
            </a:r>
            <a:endParaRPr lang="en-US" sz="2800" b="1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168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Calibri" pitchFamily="32" charset="0"/>
              <a:buNone/>
            </a:pPr>
            <a:r>
              <a:rPr lang="en-US" sz="4400" dirty="0" smtClean="0">
                <a:solidFill>
                  <a:srgbClr val="E46C0A"/>
                </a:solidFill>
                <a:latin typeface="Calibri" pitchFamily="32" charset="0"/>
              </a:rPr>
              <a:t>Catharsis –</a:t>
            </a:r>
            <a:r>
              <a:rPr lang="en-US" sz="4400" dirty="0" smtClean="0">
                <a:solidFill>
                  <a:srgbClr val="E46C0A"/>
                </a:solidFill>
                <a:latin typeface="Times New Roman" pitchFamily="16" charset="0"/>
              </a:rPr>
              <a:t> Interpretations</a:t>
            </a:r>
            <a:endParaRPr lang="en-US" sz="1100" dirty="0" smtClean="0">
              <a:solidFill>
                <a:srgbClr val="E46C0A"/>
              </a:solidFill>
              <a:latin typeface="Times New Roman" pitchFamily="16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01264" y="1371600"/>
            <a:ext cx="8318553" cy="452596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FontTx/>
              <a:buAutoNum type="arabicPeriod"/>
            </a:pPr>
            <a:r>
              <a:rPr lang="en-US" sz="2800" b="1" dirty="0" smtClean="0">
                <a:solidFill>
                  <a:srgbClr val="E46C0A"/>
                </a:solidFill>
                <a:cs typeface="Arial" charset="0"/>
              </a:rPr>
              <a:t>Miltonic Interpretation: More like Homeopathic Treatment</a:t>
            </a:r>
          </a:p>
          <a:p>
            <a:pPr marL="457200" indent="-457200" defTabSz="457200"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E46C0A"/>
              </a:buClr>
              <a:buSzPct val="100000"/>
              <a:buFontTx/>
              <a:buAutoNum type="arabicPeriod"/>
            </a:pPr>
            <a:r>
              <a:rPr lang="en-US" sz="2800" b="1" dirty="0" smtClean="0">
                <a:solidFill>
                  <a:srgbClr val="E46C0A"/>
                </a:solidFill>
                <a:cs typeface="Arial" charset="0"/>
              </a:rPr>
              <a:t>Poetic Interpretation (19</a:t>
            </a:r>
            <a:r>
              <a:rPr lang="en-US" sz="2800" b="1" baseline="30000" dirty="0" smtClean="0">
                <a:solidFill>
                  <a:srgbClr val="E46C0A"/>
                </a:solidFill>
                <a:cs typeface="Arial" charset="0"/>
              </a:rPr>
              <a:t>th</a:t>
            </a:r>
            <a:r>
              <a:rPr lang="en-US" sz="2800" b="1" dirty="0" smtClean="0">
                <a:solidFill>
                  <a:srgbClr val="E46C0A"/>
                </a:solidFill>
                <a:cs typeface="Arial" charset="0"/>
              </a:rPr>
              <a:t> Century European)</a:t>
            </a:r>
            <a:endParaRPr lang="en-US" sz="2400" b="1" dirty="0" smtClean="0">
              <a:solidFill>
                <a:srgbClr val="000000"/>
              </a:solidFill>
              <a:cs typeface="Arial" charset="0"/>
            </a:endParaRPr>
          </a:p>
          <a:p>
            <a:pPr marL="0" indent="0" defTabSz="457200"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E46C0A"/>
              </a:buClr>
              <a:buSzPct val="100000"/>
            </a:pPr>
            <a:r>
              <a:rPr lang="en-IN" sz="2400" dirty="0">
                <a:solidFill>
                  <a:srgbClr val="000000"/>
                </a:solidFill>
              </a:rPr>
              <a:t>T</a:t>
            </a:r>
            <a:r>
              <a:rPr lang="en-IN" sz="2400" dirty="0" smtClean="0">
                <a:solidFill>
                  <a:srgbClr val="000000"/>
                </a:solidFill>
              </a:rPr>
              <a:t>ragic </a:t>
            </a:r>
            <a:r>
              <a:rPr lang="en-IN" sz="2400" dirty="0">
                <a:solidFill>
                  <a:srgbClr val="000000"/>
                </a:solidFill>
              </a:rPr>
              <a:t>catharsis like musical catharsis restores normally healthy emotional state, were not so </a:t>
            </a:r>
            <a:r>
              <a:rPr lang="en-IN" sz="2400" dirty="0" smtClean="0">
                <a:solidFill>
                  <a:srgbClr val="000000"/>
                </a:solidFill>
              </a:rPr>
              <a:t>wrong</a:t>
            </a:r>
            <a:endParaRPr lang="en-US" sz="2800" b="1" dirty="0" smtClean="0">
              <a:solidFill>
                <a:srgbClr val="E46C0A"/>
              </a:solidFill>
              <a:cs typeface="Arial" charset="0"/>
            </a:endParaRPr>
          </a:p>
          <a:p>
            <a:pPr marL="457200" indent="-45720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FontTx/>
              <a:buAutoNum type="arabicPeriod"/>
            </a:pPr>
            <a:endParaRPr lang="en-US" sz="2800" b="1" dirty="0" smtClean="0">
              <a:solidFill>
                <a:srgbClr val="E46C0A"/>
              </a:solidFill>
              <a:cs typeface="Arial" charset="0"/>
            </a:endParaRPr>
          </a:p>
          <a:p>
            <a:pPr marL="457200" indent="-45720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FontTx/>
              <a:buAutoNum type="arabicPeriod"/>
            </a:pPr>
            <a:endParaRPr lang="en-US" sz="2800" b="1" dirty="0" smtClean="0">
              <a:solidFill>
                <a:srgbClr val="E46C0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378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Calibri" pitchFamily="32" charset="0"/>
              <a:buNone/>
            </a:pPr>
            <a:r>
              <a:rPr lang="en-US" sz="4400" dirty="0" smtClean="0">
                <a:solidFill>
                  <a:srgbClr val="E46C0A"/>
                </a:solidFill>
                <a:latin typeface="Calibri" pitchFamily="32" charset="0"/>
              </a:rPr>
              <a:t>Catharsis –</a:t>
            </a:r>
            <a:r>
              <a:rPr lang="en-US" sz="4400" dirty="0" smtClean="0">
                <a:solidFill>
                  <a:srgbClr val="E46C0A"/>
                </a:solidFill>
                <a:latin typeface="Times New Roman" pitchFamily="16" charset="0"/>
              </a:rPr>
              <a:t> Interpretations</a:t>
            </a:r>
            <a:endParaRPr lang="en-US" sz="1100" dirty="0" smtClean="0">
              <a:solidFill>
                <a:srgbClr val="E46C0A"/>
              </a:solidFill>
              <a:latin typeface="Times New Roman" pitchFamily="16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01264" y="1371600"/>
            <a:ext cx="8318553" cy="452596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</a:pPr>
            <a:r>
              <a:rPr lang="en-US" sz="2800" b="1" dirty="0" smtClean="0">
                <a:solidFill>
                  <a:srgbClr val="E46C0A"/>
                </a:solidFill>
                <a:cs typeface="Arial" charset="0"/>
              </a:rPr>
              <a:t>Twentieth century Interpretation</a:t>
            </a:r>
          </a:p>
          <a:p>
            <a:pPr marL="0" indent="0" defTabSz="457200"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E46C0A"/>
              </a:buClr>
              <a:buSzPct val="100000"/>
            </a:pPr>
            <a:r>
              <a:rPr lang="en-IN" sz="2400" dirty="0">
                <a:solidFill>
                  <a:schemeClr val="tx1"/>
                </a:solidFill>
              </a:rPr>
              <a:t>Gerald Else </a:t>
            </a:r>
            <a:r>
              <a:rPr lang="en-IN" sz="2400" dirty="0" smtClean="0">
                <a:solidFill>
                  <a:schemeClr val="tx1"/>
                </a:solidFill>
              </a:rPr>
              <a:t>points out that catharsis lies in the actions of the hero because his sense of remorse </a:t>
            </a:r>
            <a:r>
              <a:rPr lang="en-IN" sz="2400" dirty="0">
                <a:solidFill>
                  <a:schemeClr val="tx1"/>
                </a:solidFill>
              </a:rPr>
              <a:t>makes the hero eligible to the spectators' pity, and this pity along with the hero's remorse proves that the act of transgression was actually a </a:t>
            </a:r>
            <a:r>
              <a:rPr lang="en-IN" sz="2400" dirty="0" smtClean="0">
                <a:solidFill>
                  <a:schemeClr val="tx1"/>
                </a:solidFill>
              </a:rPr>
              <a:t>pure act</a:t>
            </a:r>
            <a:r>
              <a:rPr lang="en-IN" sz="2400" dirty="0">
                <a:solidFill>
                  <a:schemeClr val="tx1"/>
                </a:solidFill>
              </a:rPr>
              <a:t>. </a:t>
            </a:r>
            <a:endParaRPr lang="en-IN" sz="2400" dirty="0" smtClean="0">
              <a:solidFill>
                <a:schemeClr val="tx1"/>
              </a:solidFill>
            </a:endParaRPr>
          </a:p>
          <a:p>
            <a:pPr marL="0" indent="0" defTabSz="457200" eaLnBrk="1" fontAlgn="base" hangingPunct="1">
              <a:lnSpc>
                <a:spcPct val="150000"/>
              </a:lnSpc>
              <a:spcAft>
                <a:spcPct val="0"/>
              </a:spcAft>
              <a:buClr>
                <a:srgbClr val="E46C0A"/>
              </a:buClr>
              <a:buSzPct val="100000"/>
            </a:pPr>
            <a:r>
              <a:rPr lang="en-IN" sz="2400" dirty="0" smtClean="0">
                <a:solidFill>
                  <a:schemeClr val="tx1"/>
                </a:solidFill>
              </a:rPr>
              <a:t>Thus </a:t>
            </a:r>
            <a:r>
              <a:rPr lang="en-IN" sz="2400" dirty="0">
                <a:solidFill>
                  <a:schemeClr val="tx1"/>
                </a:solidFill>
              </a:rPr>
              <a:t>catharsis is the process of proving purity. </a:t>
            </a:r>
            <a:endParaRPr lang="en-US" sz="2400" b="1" dirty="0" smtClean="0">
              <a:solidFill>
                <a:schemeClr val="tx1"/>
              </a:solidFill>
              <a:cs typeface="Arial" charset="0"/>
            </a:endParaRPr>
          </a:p>
          <a:p>
            <a:pPr marL="457200" indent="-45720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FontTx/>
              <a:buAutoNum type="arabicPeriod"/>
            </a:pPr>
            <a:endParaRPr lang="en-US" sz="2800" b="1" dirty="0" smtClean="0">
              <a:solidFill>
                <a:srgbClr val="E46C0A"/>
              </a:solidFill>
              <a:cs typeface="Arial" charset="0"/>
            </a:endParaRPr>
          </a:p>
          <a:p>
            <a:pPr marL="457200" indent="-457200" defTabSz="457200" eaLnBrk="1" fontAlgn="base" hangingPunct="1">
              <a:lnSpc>
                <a:spcPct val="200000"/>
              </a:lnSpc>
              <a:spcBef>
                <a:spcPts val="500"/>
              </a:spcBef>
              <a:spcAft>
                <a:spcPct val="0"/>
              </a:spcAft>
              <a:buClr>
                <a:srgbClr val="E46C0A"/>
              </a:buClr>
              <a:buSzPct val="100000"/>
              <a:buFontTx/>
              <a:buAutoNum type="arabicPeriod"/>
            </a:pPr>
            <a:endParaRPr lang="en-US" sz="2800" b="1" dirty="0" smtClean="0">
              <a:solidFill>
                <a:srgbClr val="E46C0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767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314325"/>
            <a:ext cx="82280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Calibri" pitchFamily="32" charset="0"/>
              <a:buNone/>
            </a:pPr>
            <a:r>
              <a:rPr lang="en-US" sz="4400" smtClean="0">
                <a:solidFill>
                  <a:srgbClr val="E46C0A"/>
                </a:solidFill>
                <a:latin typeface="Calibri" pitchFamily="32" charset="0"/>
              </a:rPr>
              <a:t>Ancient </a:t>
            </a:r>
            <a:r>
              <a:rPr lang="en-US" sz="4400" smtClean="0">
                <a:solidFill>
                  <a:srgbClr val="E46C0A"/>
                </a:solidFill>
                <a:latin typeface="Times New Roman" pitchFamily="16" charset="0"/>
              </a:rPr>
              <a:t>κάθαρσις - Lustration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547688" y="1984375"/>
            <a:ext cx="401478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3200" smtClean="0">
                <a:solidFill>
                  <a:srgbClr val="E46C0A"/>
                </a:solidFill>
                <a:cs typeface="Arial" charset="0"/>
              </a:rPr>
              <a:t>Ritual cleansing with water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3200" smtClean="0">
                <a:solidFill>
                  <a:srgbClr val="E46C0A"/>
                </a:solidFill>
                <a:cs typeface="Arial" charset="0"/>
              </a:rPr>
              <a:t>Burnt offerings – purification through smoke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3200" smtClean="0">
                <a:solidFill>
                  <a:srgbClr val="E46C0A"/>
                </a:solidFill>
                <a:cs typeface="Arial" charset="0"/>
              </a:rPr>
              <a:t>Purges individuals or </a:t>
            </a:r>
            <a:r>
              <a:rPr lang="en-US" sz="3200" i="1" smtClean="0">
                <a:solidFill>
                  <a:srgbClr val="E46C0A"/>
                </a:solidFill>
                <a:cs typeface="Arial" charset="0"/>
              </a:rPr>
              <a:t>whole cities</a:t>
            </a:r>
            <a:r>
              <a:rPr lang="en-US" sz="3200" smtClean="0">
                <a:solidFill>
                  <a:srgbClr val="E46C0A"/>
                </a:solidFill>
                <a:cs typeface="Arial" charset="0"/>
              </a:rPr>
              <a:t> of crimes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658938"/>
            <a:ext cx="40147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5870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81013" y="207963"/>
            <a:ext cx="82280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None/>
            </a:pPr>
            <a:r>
              <a:rPr lang="en-US" sz="4400" smtClean="0">
                <a:solidFill>
                  <a:srgbClr val="E46C0A"/>
                </a:solidFill>
                <a:cs typeface="Arial" charset="0"/>
              </a:rPr>
              <a:t>Aristotle's Catharsis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07963" y="1450975"/>
            <a:ext cx="79533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3200" smtClean="0">
                <a:solidFill>
                  <a:srgbClr val="E46C0A"/>
                </a:solidFill>
                <a:cs typeface="Arial" charset="0"/>
              </a:rPr>
              <a:t>Briefly touched on in </a:t>
            </a:r>
            <a:r>
              <a:rPr lang="en-US" sz="3200" i="1" smtClean="0">
                <a:solidFill>
                  <a:srgbClr val="E46C0A"/>
                </a:solidFill>
                <a:cs typeface="Arial" charset="0"/>
              </a:rPr>
              <a:t>Poetics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3200" smtClean="0">
                <a:solidFill>
                  <a:srgbClr val="E46C0A"/>
                </a:solidFill>
                <a:cs typeface="Arial" charset="0"/>
              </a:rPr>
              <a:t>Stirring up pity and fear, then dispelling them is the </a:t>
            </a:r>
            <a:r>
              <a:rPr lang="en-US" sz="3200" b="1" smtClean="0">
                <a:solidFill>
                  <a:srgbClr val="E46C0A"/>
                </a:solidFill>
                <a:cs typeface="Arial" charset="0"/>
              </a:rPr>
              <a:t>function</a:t>
            </a:r>
            <a:r>
              <a:rPr lang="en-US" sz="3200" smtClean="0">
                <a:solidFill>
                  <a:srgbClr val="E46C0A"/>
                </a:solidFill>
                <a:cs typeface="Arial" charset="0"/>
              </a:rPr>
              <a:t> of tragedy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3200" smtClean="0">
                <a:solidFill>
                  <a:srgbClr val="E46C0A"/>
                </a:solidFill>
                <a:cs typeface="Arial" charset="0"/>
              </a:rPr>
              <a:t>Promised a fuller explanation, but was probably lost to history with his book on Comedy.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0" y="4506913"/>
            <a:ext cx="3490913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9033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0" y="0"/>
            <a:ext cx="891698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None/>
            </a:pPr>
            <a:r>
              <a:rPr lang="en-US" sz="3600" smtClean="0">
                <a:solidFill>
                  <a:srgbClr val="E46C0A"/>
                </a:solidFill>
                <a:cs typeface="Arial" charset="0"/>
              </a:rPr>
              <a:t>Jakob Bernays – Uncle of Sigmund Freud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672013" y="1604963"/>
            <a:ext cx="4244975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3000" smtClean="0">
                <a:solidFill>
                  <a:srgbClr val="E46C0A"/>
                </a:solidFill>
                <a:cs typeface="Arial" charset="0"/>
              </a:rPr>
              <a:t>Classical interpretation comes from Bernays</a:t>
            </a:r>
          </a:p>
          <a:p>
            <a:pPr defTabSz="45720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3000" smtClean="0">
                <a:solidFill>
                  <a:srgbClr val="E46C0A"/>
                </a:solidFill>
                <a:cs typeface="Arial" charset="0"/>
              </a:rPr>
              <a:t>We build up undesirable emotions which are evoked and released through tragedy.</a:t>
            </a:r>
          </a:p>
          <a:p>
            <a:pPr defTabSz="45720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46C0A"/>
              </a:buClr>
              <a:buSzPct val="100000"/>
              <a:buFont typeface="Arial" charset="0"/>
              <a:buChar char="•"/>
            </a:pPr>
            <a:r>
              <a:rPr lang="en-US" sz="3000" smtClean="0">
                <a:solidFill>
                  <a:srgbClr val="E46C0A"/>
                </a:solidFill>
                <a:cs typeface="Arial" charset="0"/>
              </a:rPr>
              <a:t>These emotions are inherently negative.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963"/>
            <a:ext cx="40147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33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692</Words>
  <Application>Microsoft Office PowerPoint</Application>
  <PresentationFormat>On-screen Show (4:3)</PresentationFormat>
  <Paragraphs>77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12_Default Design</vt:lpstr>
      <vt:lpstr>13_Default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2006-08-16T00:00:00Z</dcterms:created>
  <dcterms:modified xsi:type="dcterms:W3CDTF">2020-10-16T15:04:14Z</dcterms:modified>
</cp:coreProperties>
</file>