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568E4-764A-4EAC-AA7B-837509C6D1B6}" type="datetimeFigureOut">
              <a:rPr lang="en-US" smtClean="0"/>
              <a:t>20/07/27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C9EAE-BFC1-46D5-973C-DC49E4AADC1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round/>
            <a:headEnd/>
            <a:tailEnd/>
          </a:ln>
        </p:spPr>
        <p:txBody>
          <a:bodyPr wrap="square" numCol="1" anchorCtr="0" compatLnSpc="1">
            <a:prstTxWarp prst="textNoShape">
              <a:avLst/>
            </a:prstTxWarp>
          </a:bodyPr>
          <a:lstStyle/>
          <a:p>
            <a:pPr>
              <a:tabLst>
                <a:tab pos="723900" algn="l"/>
                <a:tab pos="1447800" algn="l"/>
                <a:tab pos="2171700" algn="l"/>
                <a:tab pos="2895600" algn="l"/>
              </a:tabLst>
            </a:pPr>
            <a:fld id="{C43EF0BA-4053-453C-8DFF-F8C1B9155A58}" type="slidenum">
              <a:rPr lang="en-US" smtClean="0">
                <a:solidFill>
                  <a:srgbClr val="000000"/>
                </a:solidFill>
                <a:latin typeface="Calibri" pitchFamily="32" charset="0"/>
              </a:rPr>
              <a:pPr>
                <a:tabLst>
                  <a:tab pos="723900" algn="l"/>
                  <a:tab pos="1447800" algn="l"/>
                  <a:tab pos="2171700" algn="l"/>
                  <a:tab pos="2895600" algn="l"/>
                </a:tabLst>
              </a:pPr>
              <a:t>1</a:t>
            </a:fld>
            <a:endParaRPr lang="en-US" smtClean="0">
              <a:solidFill>
                <a:srgbClr val="000000"/>
              </a:solidFill>
              <a:latin typeface="Calibri" pitchFamily="32" charset="0"/>
            </a:endParaRPr>
          </a:p>
        </p:txBody>
      </p:sp>
      <p:sp>
        <p:nvSpPr>
          <p:cNvPr id="2867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DE07CC1-1B6F-4252-B34A-D5165CC8EA78}" type="slidenum">
              <a:rPr lang="en-US" sz="1200">
                <a:solidFill>
                  <a:srgbClr val="FFFFFF"/>
                </a:solidFill>
                <a:latin typeface="Calibri" pitchFamily="32" charset="0"/>
              </a:rPr>
              <a:pPr algn="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US" sz="1200">
              <a:solidFill>
                <a:srgbClr val="FFFFFF"/>
              </a:solidFill>
              <a:latin typeface="Calibri" pitchFamily="32" charset="0"/>
            </a:endParaRPr>
          </a:p>
        </p:txBody>
      </p:sp>
      <p:sp>
        <p:nvSpPr>
          <p:cNvPr id="28676"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pPr defTabSz="457200">
              <a:buClr>
                <a:srgbClr val="FFFFFF"/>
              </a:buClr>
              <a:buSzPct val="100000"/>
              <a:buFont typeface="Arial" charset="0"/>
              <a:buNone/>
            </a:pPr>
            <a:endParaRPr lang="en-US">
              <a:solidFill>
                <a:srgbClr val="FFFFFF"/>
              </a:solidFill>
            </a:endParaRPr>
          </a:p>
        </p:txBody>
      </p:sp>
      <p:sp>
        <p:nvSpPr>
          <p:cNvPr id="28677" name="Rectangle 3"/>
          <p:cNvSpPr>
            <a:spLocks noChangeArrowheads="1"/>
          </p:cNvSpPr>
          <p:nvPr>
            <p:ph type="body"/>
          </p:nvPr>
        </p:nvSpPr>
        <p:spPr bwMode="auto">
          <a:noFill/>
        </p:spPr>
        <p:txBody>
          <a:bodyPr wrap="none" numCol="1" anchor="ctr" anchorCtr="0" compatLnSpc="1">
            <a:prstTxWarp prst="textNoShape">
              <a:avLst/>
            </a:prstTxWarp>
          </a:bodyPr>
          <a:lstStyle/>
          <a:p>
            <a:r>
              <a:rPr lang="en-IN" smtClean="0"/>
              <a:t>the ferment of thoughts that leads to the point of choice is known as dianoia. </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round/>
            <a:headEnd/>
            <a:tailEnd/>
          </a:ln>
        </p:spPr>
        <p:txBody>
          <a:bodyPr wrap="square" numCol="1" anchorCtr="0" compatLnSpc="1">
            <a:prstTxWarp prst="textNoShape">
              <a:avLst/>
            </a:prstTxWarp>
          </a:bodyPr>
          <a:lstStyle/>
          <a:p>
            <a:pPr>
              <a:tabLst>
                <a:tab pos="723900" algn="l"/>
                <a:tab pos="1447800" algn="l"/>
                <a:tab pos="2171700" algn="l"/>
                <a:tab pos="2895600" algn="l"/>
              </a:tabLst>
            </a:pPr>
            <a:fld id="{787111D3-A45A-4CD4-87F3-B7123C1DCC57}" type="slidenum">
              <a:rPr lang="en-US" smtClean="0">
                <a:solidFill>
                  <a:srgbClr val="000000"/>
                </a:solidFill>
                <a:latin typeface="Calibri" pitchFamily="32" charset="0"/>
              </a:rPr>
              <a:pPr>
                <a:tabLst>
                  <a:tab pos="723900" algn="l"/>
                  <a:tab pos="1447800" algn="l"/>
                  <a:tab pos="2171700" algn="l"/>
                  <a:tab pos="2895600" algn="l"/>
                </a:tabLst>
              </a:pPr>
              <a:t>3</a:t>
            </a:fld>
            <a:endParaRPr lang="en-US" smtClean="0">
              <a:solidFill>
                <a:srgbClr val="000000"/>
              </a:solidFill>
              <a:latin typeface="Calibri" pitchFamily="32" charset="0"/>
            </a:endParaRPr>
          </a:p>
        </p:txBody>
      </p:sp>
      <p:sp>
        <p:nvSpPr>
          <p:cNvPr id="2969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4776CC3-98E5-4A74-8005-77AC4B60D3E2}" type="slidenum">
              <a:rPr lang="en-US" sz="1200">
                <a:solidFill>
                  <a:srgbClr val="FFFFFF"/>
                </a:solidFill>
                <a:latin typeface="Calibri" pitchFamily="32" charset="0"/>
              </a:rPr>
              <a:pPr algn="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US" sz="1200">
              <a:solidFill>
                <a:srgbClr val="FFFFFF"/>
              </a:solidFill>
              <a:latin typeface="Calibri" pitchFamily="32" charset="0"/>
            </a:endParaRPr>
          </a:p>
        </p:txBody>
      </p:sp>
      <p:sp>
        <p:nvSpPr>
          <p:cNvPr id="29700"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pPr defTabSz="457200">
              <a:buClr>
                <a:srgbClr val="FFFFFF"/>
              </a:buClr>
              <a:buSzPct val="100000"/>
              <a:buFont typeface="Arial" charset="0"/>
              <a:buNone/>
            </a:pPr>
            <a:endParaRPr lang="en-US">
              <a:solidFill>
                <a:srgbClr val="FFFFFF"/>
              </a:solidFill>
            </a:endParaRPr>
          </a:p>
        </p:txBody>
      </p:sp>
      <p:sp>
        <p:nvSpPr>
          <p:cNvPr id="29701" name="Rectangle 3"/>
          <p:cNvSpPr>
            <a:spLocks noChangeArrowheads="1"/>
          </p:cNvSpPr>
          <p:nvPr>
            <p:ph type="body"/>
          </p:nvPr>
        </p:nvSpPr>
        <p:spPr bwMode="auto">
          <a:noFill/>
        </p:spPr>
        <p:txBody>
          <a:bodyPr wrap="none" numCol="1" anchor="ctr"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round/>
            <a:headEnd/>
            <a:tailEnd/>
          </a:ln>
        </p:spPr>
        <p:txBody>
          <a:bodyPr wrap="square" numCol="1" anchorCtr="0" compatLnSpc="1">
            <a:prstTxWarp prst="textNoShape">
              <a:avLst/>
            </a:prstTxWarp>
          </a:bodyPr>
          <a:lstStyle/>
          <a:p>
            <a:pPr>
              <a:tabLst>
                <a:tab pos="723900" algn="l"/>
                <a:tab pos="1447800" algn="l"/>
                <a:tab pos="2171700" algn="l"/>
                <a:tab pos="2895600" algn="l"/>
              </a:tabLst>
            </a:pPr>
            <a:fld id="{3EEF32DF-C95F-43C6-8997-2E340EEE2D56}" type="slidenum">
              <a:rPr lang="en-US" smtClean="0">
                <a:solidFill>
                  <a:srgbClr val="000000"/>
                </a:solidFill>
                <a:latin typeface="Calibri" pitchFamily="32" charset="0"/>
              </a:rPr>
              <a:pPr>
                <a:tabLst>
                  <a:tab pos="723900" algn="l"/>
                  <a:tab pos="1447800" algn="l"/>
                  <a:tab pos="2171700" algn="l"/>
                  <a:tab pos="2895600" algn="l"/>
                </a:tabLst>
              </a:pPr>
              <a:t>4</a:t>
            </a:fld>
            <a:endParaRPr lang="en-US" smtClean="0">
              <a:solidFill>
                <a:srgbClr val="000000"/>
              </a:solidFill>
              <a:latin typeface="Calibri" pitchFamily="32" charset="0"/>
            </a:endParaRPr>
          </a:p>
        </p:txBody>
      </p:sp>
      <p:sp>
        <p:nvSpPr>
          <p:cNvPr id="3072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AEACC8C-C899-4BE8-A4CE-92C97BF46DA6}" type="slidenum">
              <a:rPr lang="en-US" sz="1200">
                <a:solidFill>
                  <a:srgbClr val="FFFFFF"/>
                </a:solidFill>
                <a:latin typeface="Calibri" pitchFamily="32" charset="0"/>
              </a:rPr>
              <a:pPr algn="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US" sz="1200">
              <a:solidFill>
                <a:srgbClr val="FFFFFF"/>
              </a:solidFill>
              <a:latin typeface="Calibri" pitchFamily="32" charset="0"/>
            </a:endParaRPr>
          </a:p>
        </p:txBody>
      </p:sp>
      <p:sp>
        <p:nvSpPr>
          <p:cNvPr id="30724"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pPr defTabSz="457200">
              <a:buClr>
                <a:srgbClr val="FFFFFF"/>
              </a:buClr>
              <a:buSzPct val="100000"/>
              <a:buFont typeface="Arial" charset="0"/>
              <a:buNone/>
            </a:pPr>
            <a:endParaRPr lang="en-US">
              <a:solidFill>
                <a:srgbClr val="FFFFFF"/>
              </a:solidFill>
            </a:endParaRPr>
          </a:p>
        </p:txBody>
      </p:sp>
      <p:sp>
        <p:nvSpPr>
          <p:cNvPr id="30725" name="Rectangle 3"/>
          <p:cNvSpPr>
            <a:spLocks noChangeArrowheads="1"/>
          </p:cNvSpPr>
          <p:nvPr>
            <p:ph type="body"/>
          </p:nvPr>
        </p:nvSpPr>
        <p:spPr bwMode="auto">
          <a:noFill/>
        </p:spPr>
        <p:txBody>
          <a:bodyPr wrap="none" numCol="1" anchor="ctr"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20/07/27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20/07/27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20/07/27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20/07/27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20/07/27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20/07/27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20/07/27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20/07/27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20/07/27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20/07/27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20/07/27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20/07/27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57200" y="381000"/>
            <a:ext cx="8229600" cy="1371600"/>
          </a:xfrm>
          <a:prstGeom prst="rect">
            <a:avLst/>
          </a:prstGeom>
          <a:noFill/>
          <a:ln w="9525">
            <a:noFill/>
            <a:round/>
            <a:headEnd/>
            <a:tailEnd/>
          </a:ln>
        </p:spPr>
        <p:txBody>
          <a:bodyPr anchor="ctr"/>
          <a:lstStyle/>
          <a:p>
            <a:pPr algn="ct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i="1">
                <a:solidFill>
                  <a:srgbClr val="000000"/>
                </a:solidFill>
                <a:latin typeface="Calibri" pitchFamily="32" charset="0"/>
              </a:rPr>
              <a:t>HAMARTIA</a:t>
            </a:r>
          </a:p>
        </p:txBody>
      </p:sp>
      <p:sp>
        <p:nvSpPr>
          <p:cNvPr id="12291" name="Text Box 2"/>
          <p:cNvSpPr txBox="1">
            <a:spLocks noChangeArrowheads="1"/>
          </p:cNvSpPr>
          <p:nvPr/>
        </p:nvSpPr>
        <p:spPr bwMode="auto">
          <a:xfrm>
            <a:off x="457200" y="1981200"/>
            <a:ext cx="8229600" cy="1981200"/>
          </a:xfrm>
          <a:prstGeom prst="rect">
            <a:avLst/>
          </a:prstGeom>
          <a:noFill/>
          <a:ln w="9525">
            <a:noFill/>
            <a:round/>
            <a:headEnd/>
            <a:tailEnd/>
          </a:ln>
        </p:spPr>
        <p:txBody>
          <a:bodyPr/>
          <a:lstStyle/>
          <a:p>
            <a:pPr marL="341313" indent="-341313" defTabSz="457200">
              <a:lnSpc>
                <a:spcPct val="80000"/>
              </a:lnSpc>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solidFill>
                  <a:srgbClr val="000000"/>
                </a:solidFill>
              </a:rPr>
              <a:t>Reflections upon the nature of things or an analysis of the human condition was not the aim of </a:t>
            </a:r>
            <a:r>
              <a:rPr lang="en-IN" sz="2400" i="1">
                <a:solidFill>
                  <a:srgbClr val="000000"/>
                </a:solidFill>
              </a:rPr>
              <a:t>dianoia (</a:t>
            </a:r>
            <a:r>
              <a:rPr lang="en-IN" sz="2400"/>
              <a:t>ferment of thoughts that leads to the point of choice</a:t>
            </a:r>
            <a:r>
              <a:rPr lang="en-IN" sz="2400" i="1">
                <a:solidFill>
                  <a:srgbClr val="000000"/>
                </a:solidFill>
              </a:rPr>
              <a:t>)</a:t>
            </a:r>
            <a:r>
              <a:rPr lang="en-IN" sz="2400">
                <a:solidFill>
                  <a:srgbClr val="000000"/>
                </a:solidFill>
              </a:rPr>
              <a:t>. Thinking was for choosing, doing this or that. </a:t>
            </a:r>
          </a:p>
          <a:p>
            <a:pPr marL="341313" indent="-341313" defTabSz="457200">
              <a:lnSpc>
                <a:spcPct val="80000"/>
              </a:lnSpc>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solidFill>
                  <a:srgbClr val="000000"/>
                </a:solidFill>
              </a:rPr>
              <a:t>Action was the culmination of ethos. But in spite of his best efforts and courageous choice, Man fails. </a:t>
            </a:r>
          </a:p>
          <a:p>
            <a:pPr marL="341313" indent="-341313" defTabSz="457200">
              <a:lnSpc>
                <a:spcPct val="80000"/>
              </a:lnSpc>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solidFill>
                  <a:srgbClr val="000000"/>
                </a:solidFill>
              </a:rPr>
              <a:t>To explain the logic of failure, Aristotle has used the term hamartia which means hitting off the mark. It is an error of judgement made inadvertently. </a:t>
            </a:r>
          </a:p>
          <a:p>
            <a:pPr marL="341313" indent="-341313" defTabSz="457200">
              <a:lnSpc>
                <a:spcPct val="80000"/>
              </a:lnSpc>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solidFill>
                  <a:srgbClr val="000000"/>
                </a:solidFill>
              </a:rPr>
              <a:t>A large number of Greek tragedies have little room even for hamartia. </a:t>
            </a:r>
            <a:r>
              <a:rPr lang="en-IN" sz="2400" i="1">
                <a:solidFill>
                  <a:srgbClr val="000000"/>
                </a:solidFill>
              </a:rPr>
              <a:t>Andromache, Supplices, Antigone, Daughters of Troy, Electra, Eumenides</a:t>
            </a:r>
            <a:r>
              <a:rPr lang="en-IN" sz="2400">
                <a:solidFill>
                  <a:srgbClr val="000000"/>
                </a:solidFill>
              </a:rPr>
              <a:t>, are all plays in which misfortune sets in motion even before the protagonist realises its presence. </a:t>
            </a:r>
            <a:endParaRPr lang="en-US" sz="2400">
              <a:solidFill>
                <a:srgbClr val="000000"/>
              </a:solidFill>
            </a:endParaRPr>
          </a:p>
        </p:txBody>
      </p:sp>
    </p:spTree>
  </p:cSld>
  <p:clrMapOvr>
    <a:masterClrMapping/>
  </p:clrMapOvr>
  <p:transition advTm="15360">
    <p:plus/>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IN" smtClean="0"/>
              <a:t>HAMARTIA (I)</a:t>
            </a:r>
          </a:p>
        </p:txBody>
      </p:sp>
      <p:sp>
        <p:nvSpPr>
          <p:cNvPr id="13315" name="Content Placeholder 2"/>
          <p:cNvSpPr>
            <a:spLocks noGrp="1"/>
          </p:cNvSpPr>
          <p:nvPr>
            <p:ph idx="1"/>
          </p:nvPr>
        </p:nvSpPr>
        <p:spPr/>
        <p:txBody>
          <a:bodyPr/>
          <a:lstStyle/>
          <a:p>
            <a:pPr eaLnBrk="1" hangingPunct="1">
              <a:lnSpc>
                <a:spcPct val="80000"/>
              </a:lnSpc>
              <a:spcBef>
                <a:spcPts val="600"/>
              </a:spcBef>
            </a:pPr>
            <a:r>
              <a:rPr lang="en-IN" smtClean="0"/>
              <a:t>In the majority of the tragedies the events are predetermined, a God has decided to destroy someone as in </a:t>
            </a:r>
            <a:r>
              <a:rPr lang="en-IN" i="1" smtClean="0"/>
              <a:t>Hippolytus</a:t>
            </a:r>
            <a:r>
              <a:rPr lang="en-IN" smtClean="0"/>
              <a:t>, or family duty holds the individual in absolute bondage as in </a:t>
            </a:r>
            <a:r>
              <a:rPr lang="en-IN" i="1" smtClean="0"/>
              <a:t>Oresteia, Electra or Antigone</a:t>
            </a:r>
            <a:r>
              <a:rPr lang="en-IN" smtClean="0"/>
              <a:t>. </a:t>
            </a:r>
          </a:p>
          <a:p>
            <a:pPr eaLnBrk="1" hangingPunct="1">
              <a:lnSpc>
                <a:spcPct val="80000"/>
              </a:lnSpc>
              <a:spcBef>
                <a:spcPts val="600"/>
              </a:spcBef>
            </a:pPr>
            <a:r>
              <a:rPr lang="en-IN" smtClean="0"/>
              <a:t>Hamartia, then, is a brief appearance in the action sequence of the hero, as an action which at the time of doing does not seem that consequential such as Oedipus' killing the old man in ignorance, or Hippolytus' rebuking the advances of his mother. </a:t>
            </a:r>
          </a:p>
          <a:p>
            <a:endParaRPr lang="en-IN"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57200" y="381000"/>
            <a:ext cx="8229600" cy="1371600"/>
          </a:xfrm>
          <a:prstGeom prst="rect">
            <a:avLst/>
          </a:prstGeom>
          <a:noFill/>
          <a:ln w="9525">
            <a:noFill/>
            <a:round/>
            <a:headEnd/>
            <a:tailEnd/>
          </a:ln>
        </p:spPr>
        <p:txBody>
          <a:bodyPr anchor="ctr"/>
          <a:lstStyle/>
          <a:p>
            <a:pPr algn="ct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i="1">
                <a:solidFill>
                  <a:srgbClr val="000000"/>
                </a:solidFill>
                <a:latin typeface="Calibri" pitchFamily="32" charset="0"/>
              </a:rPr>
              <a:t>HAMARTIA(II)</a:t>
            </a:r>
          </a:p>
        </p:txBody>
      </p:sp>
      <p:sp>
        <p:nvSpPr>
          <p:cNvPr id="14339" name="Text Box 2"/>
          <p:cNvSpPr txBox="1">
            <a:spLocks noChangeArrowheads="1"/>
          </p:cNvSpPr>
          <p:nvPr/>
        </p:nvSpPr>
        <p:spPr bwMode="auto">
          <a:xfrm>
            <a:off x="457200" y="1981200"/>
            <a:ext cx="8229600" cy="1981200"/>
          </a:xfrm>
          <a:prstGeom prst="rect">
            <a:avLst/>
          </a:prstGeom>
          <a:noFill/>
          <a:ln w="9525">
            <a:noFill/>
            <a:round/>
            <a:headEnd/>
            <a:tailEnd/>
          </a:ln>
        </p:spPr>
        <p:txBody>
          <a:bodyPr/>
          <a:lstStyle/>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t>The value of hamartia was highly raIsed in Christian as well as in modem moralistic tragedy where the downfall of the hero is caused by a cardinal sin or a serious lapse.</a:t>
            </a:r>
          </a:p>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t>In Christian or moralistic tragedy, pity for the protagonist and horror at excessive suffering, are both benumbed.</a:t>
            </a:r>
          </a:p>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t> In the Greek world, there was no free- will. Even by making the right choice the hero could not avert a calamity or suffering, because his suffering was not always caused by his weakness.</a:t>
            </a:r>
          </a:p>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t>It was not the ambition of a Macbeth, the jealousy of an Othello or the arrogance of a Lear, nor was it the inner sin that destroyed a man, but instead it was the dilemma imposed upon him by forces far beyond his control that caused his destruction.</a:t>
            </a:r>
            <a:endParaRPr lang="en-US" sz="2400"/>
          </a:p>
        </p:txBody>
      </p:sp>
    </p:spTree>
  </p:cSld>
  <p:clrMapOvr>
    <a:masterClrMapping/>
  </p:clrMapOvr>
  <p:transition advTm="15360">
    <p:plus/>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457200" y="381000"/>
            <a:ext cx="8229600" cy="1371600"/>
          </a:xfrm>
          <a:prstGeom prst="rect">
            <a:avLst/>
          </a:prstGeom>
          <a:noFill/>
          <a:ln w="9525">
            <a:noFill/>
            <a:round/>
            <a:headEnd/>
            <a:tailEnd/>
          </a:ln>
        </p:spPr>
        <p:txBody>
          <a:bodyPr anchor="ctr"/>
          <a:lstStyle/>
          <a:p>
            <a:pPr algn="ctr" defTabSz="457200">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i="1">
                <a:solidFill>
                  <a:srgbClr val="000000"/>
                </a:solidFill>
                <a:latin typeface="Calibri" pitchFamily="32" charset="0"/>
              </a:rPr>
              <a:t>HAMARTIA(III)</a:t>
            </a:r>
          </a:p>
        </p:txBody>
      </p:sp>
      <p:sp>
        <p:nvSpPr>
          <p:cNvPr id="15363" name="Text Box 2"/>
          <p:cNvSpPr txBox="1">
            <a:spLocks noChangeArrowheads="1"/>
          </p:cNvSpPr>
          <p:nvPr/>
        </p:nvSpPr>
        <p:spPr bwMode="auto">
          <a:xfrm>
            <a:off x="457200" y="1981200"/>
            <a:ext cx="8229600" cy="1981200"/>
          </a:xfrm>
          <a:prstGeom prst="rect">
            <a:avLst/>
          </a:prstGeom>
          <a:noFill/>
          <a:ln w="9525">
            <a:noFill/>
            <a:round/>
            <a:headEnd/>
            <a:tailEnd/>
          </a:ln>
        </p:spPr>
        <p:txBody>
          <a:bodyPr/>
          <a:lstStyle/>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t> His ethos or character was revealed in his choosing an admirable way to death.</a:t>
            </a:r>
          </a:p>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t> Here suffering comes not from within but from without. Instead of the Semitic, this was the Indo-Greek perception of Man's destiny.</a:t>
            </a:r>
          </a:p>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a:t> Here, two terms, </a:t>
            </a:r>
            <a:r>
              <a:rPr lang="en-IN" sz="2400" i="1"/>
              <a:t>moira</a:t>
            </a:r>
            <a:r>
              <a:rPr lang="en-IN" sz="2400"/>
              <a:t> and </a:t>
            </a:r>
            <a:r>
              <a:rPr lang="en-IN" sz="2400" i="1"/>
              <a:t>hubris</a:t>
            </a:r>
            <a:r>
              <a:rPr lang="en-IN" sz="2400"/>
              <a:t>, often used in this context, further indicate the helplessness of mankind.</a:t>
            </a:r>
          </a:p>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b="1" i="1"/>
              <a:t>Moira</a:t>
            </a:r>
            <a:r>
              <a:rPr lang="en-IN" sz="2400"/>
              <a:t>, literally meaning portion or the family share, metaphorically came to indicate the share of misfortune allotted by the gods.</a:t>
            </a:r>
          </a:p>
          <a:p>
            <a:pPr marL="342900" indent="-342900" defTabSz="457200">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2400" b="1" i="1"/>
              <a:t> Hubris</a:t>
            </a:r>
            <a:r>
              <a:rPr lang="en-IN" sz="2400"/>
              <a:t> meant the daring, sometimes transgression, that the hero made or committed in his desperate effort to escape impending misfortune, Hubris and hamartia were rather intertwined in the course of action.</a:t>
            </a:r>
            <a:endParaRPr lang="en-US" sz="2400"/>
          </a:p>
        </p:txBody>
      </p:sp>
    </p:spTree>
  </p:cSld>
  <p:clrMapOvr>
    <a:masterClrMapping/>
  </p:clrMapOvr>
  <p:transition advTm="15360">
    <p:plus/>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IN" smtClean="0"/>
              <a:t>HAMARTIA</a:t>
            </a:r>
            <a:r>
              <a:rPr lang="en-US" i="1" smtClean="0">
                <a:latin typeface="Calibri" pitchFamily="32" charset="0"/>
              </a:rPr>
              <a:t>(IV)</a:t>
            </a:r>
            <a:endParaRPr lang="en-IN" smtClean="0"/>
          </a:p>
        </p:txBody>
      </p:sp>
      <p:sp>
        <p:nvSpPr>
          <p:cNvPr id="16387" name="Content Placeholder 2"/>
          <p:cNvSpPr>
            <a:spLocks noGrp="1"/>
          </p:cNvSpPr>
          <p:nvPr>
            <p:ph idx="1"/>
          </p:nvPr>
        </p:nvSpPr>
        <p:spPr/>
        <p:txBody>
          <a:bodyPr/>
          <a:lstStyle/>
          <a:p>
            <a:r>
              <a:rPr lang="en-IN" smtClean="0"/>
              <a:t> It should nevertheless be remembered that </a:t>
            </a:r>
            <a:r>
              <a:rPr lang="en-IN" i="1" smtClean="0"/>
              <a:t>hubris</a:t>
            </a:r>
            <a:r>
              <a:rPr lang="en-IN" smtClean="0"/>
              <a:t> and </a:t>
            </a:r>
            <a:r>
              <a:rPr lang="en-IN" i="1" smtClean="0"/>
              <a:t>moira </a:t>
            </a:r>
            <a:r>
              <a:rPr lang="en-IN" smtClean="0"/>
              <a:t>are not terms used as categories by Aristotle. They were concepts used by the Greeks to define human behaviour.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NZ" b="1" smtClean="0"/>
              <a:t>Aristotelian Tragedy in </a:t>
            </a:r>
            <a:r>
              <a:rPr lang="en-NZ" b="1" u="sng" smtClean="0"/>
              <a:t>Oedipus the King</a:t>
            </a:r>
            <a:endParaRPr lang="en-NZ" smtClean="0"/>
          </a:p>
        </p:txBody>
      </p:sp>
      <p:sp>
        <p:nvSpPr>
          <p:cNvPr id="17411" name="Content Placeholder 2"/>
          <p:cNvSpPr>
            <a:spLocks noGrp="1"/>
          </p:cNvSpPr>
          <p:nvPr>
            <p:ph idx="1"/>
          </p:nvPr>
        </p:nvSpPr>
        <p:spPr/>
        <p:txBody>
          <a:bodyPr/>
          <a:lstStyle/>
          <a:p>
            <a:pPr eaLnBrk="1" hangingPunct="1">
              <a:lnSpc>
                <a:spcPct val="150000"/>
              </a:lnSpc>
              <a:buFontTx/>
              <a:buNone/>
            </a:pPr>
            <a:r>
              <a:rPr lang="en-US" b="1" smtClean="0"/>
              <a:t>ARISTOTLE </a:t>
            </a:r>
            <a:r>
              <a:rPr lang="en-US" smtClean="0"/>
              <a:t> (384-322 BC)</a:t>
            </a:r>
          </a:p>
          <a:p>
            <a:pPr eaLnBrk="1" hangingPunct="1">
              <a:lnSpc>
                <a:spcPct val="150000"/>
              </a:lnSpc>
            </a:pPr>
            <a:r>
              <a:rPr lang="en-NZ" smtClean="0"/>
              <a:t>Philosopher and academic, wrote prolifically</a:t>
            </a:r>
          </a:p>
          <a:p>
            <a:pPr eaLnBrk="1" hangingPunct="1">
              <a:lnSpc>
                <a:spcPct val="150000"/>
              </a:lnSpc>
            </a:pPr>
            <a:r>
              <a:rPr lang="en-NZ" smtClean="0"/>
              <a:t>He was writing at least three generations after Sophocles’ plays were seen. Certainly he had access to the text, but Sophocles did NOT follow Aristotle’s theory of tragedy.</a:t>
            </a:r>
          </a:p>
          <a:p>
            <a:pPr eaLnBrk="1" hangingPunct="1"/>
            <a:endParaRPr lang="en-NZ"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
            <a:ext cx="8507413" cy="1066800"/>
          </a:xfrm>
        </p:spPr>
        <p:txBody>
          <a:bodyPr/>
          <a:lstStyle/>
          <a:p>
            <a:r>
              <a:rPr lang="en-NZ" b="1" smtClean="0"/>
              <a:t>Aristotle’s Guide to a Terrific Tragedy</a:t>
            </a:r>
          </a:p>
        </p:txBody>
      </p:sp>
      <p:sp>
        <p:nvSpPr>
          <p:cNvPr id="3" name="Content Placeholder 2"/>
          <p:cNvSpPr>
            <a:spLocks noGrp="1"/>
          </p:cNvSpPr>
          <p:nvPr>
            <p:ph idx="1"/>
          </p:nvPr>
        </p:nvSpPr>
        <p:spPr>
          <a:xfrm>
            <a:off x="457200" y="1219200"/>
            <a:ext cx="8229600" cy="5378450"/>
          </a:xfrm>
        </p:spPr>
        <p:txBody>
          <a:bodyPr/>
          <a:lstStyle/>
          <a:p>
            <a:pPr>
              <a:buFontTx/>
              <a:buNone/>
              <a:defRPr/>
            </a:pPr>
            <a:r>
              <a:rPr lang="en-NZ" dirty="0" smtClean="0"/>
              <a:t>	According to Aristotle a good tragedy, like a good cake, must have the following ingredients to be successful:</a:t>
            </a:r>
          </a:p>
          <a:p>
            <a:pPr marL="514350" indent="-514350">
              <a:buFont typeface="+mj-lt"/>
              <a:buAutoNum type="arabicPeriod"/>
              <a:defRPr/>
            </a:pPr>
            <a:r>
              <a:rPr lang="en-NZ" dirty="0" smtClean="0"/>
              <a:t>The tragic ending is inevitable</a:t>
            </a:r>
          </a:p>
          <a:p>
            <a:pPr marL="514350" indent="-514350">
              <a:buFont typeface="+mj-lt"/>
              <a:buAutoNum type="arabicPeriod"/>
              <a:defRPr/>
            </a:pPr>
            <a:r>
              <a:rPr lang="en-NZ" dirty="0" smtClean="0"/>
              <a:t>The tragic character has a tragic flaw (</a:t>
            </a:r>
            <a:r>
              <a:rPr lang="en-NZ" i="1" dirty="0" err="1" smtClean="0"/>
              <a:t>hamartia</a:t>
            </a:r>
            <a:r>
              <a:rPr lang="en-NZ" dirty="0" smtClean="0"/>
              <a:t>) which leads to his/her downfall</a:t>
            </a:r>
          </a:p>
          <a:p>
            <a:pPr marL="514350" indent="-514350">
              <a:buFont typeface="+mj-lt"/>
              <a:buAutoNum type="arabicPeriod"/>
              <a:defRPr/>
            </a:pPr>
            <a:r>
              <a:rPr lang="en-NZ" dirty="0" smtClean="0"/>
              <a:t>The tragic character is of high status, so that his/her fall has great impact</a:t>
            </a:r>
          </a:p>
          <a:p>
            <a:pPr marL="514350" indent="-514350">
              <a:buFontTx/>
              <a:buNone/>
              <a:defRPr/>
            </a:pPr>
            <a:r>
              <a:rPr lang="en-NZ" b="1" dirty="0" smtClean="0">
                <a:solidFill>
                  <a:srgbClr val="FF0000"/>
                </a:solidFill>
              </a:rPr>
              <a:t>	</a:t>
            </a:r>
            <a:endParaRPr lang="en-NZ" b="1" dirty="0">
              <a:solidFill>
                <a:srgbClr val="FF0000"/>
              </a:solidFill>
            </a:endParaRPr>
          </a:p>
        </p:txBody>
      </p:sp>
      <p:sp>
        <p:nvSpPr>
          <p:cNvPr id="4" name="Oval 3"/>
          <p:cNvSpPr/>
          <p:nvPr/>
        </p:nvSpPr>
        <p:spPr>
          <a:xfrm>
            <a:off x="7092950" y="2276475"/>
            <a:ext cx="1800225" cy="8651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NZ" dirty="0">
                <a:solidFill>
                  <a:srgbClr val="FFFFFF"/>
                </a:solidFill>
              </a:rPr>
              <a:t>SIMPLE VERSION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NZ" b="1" smtClean="0"/>
              <a:t>Aristotelian Tragedy in </a:t>
            </a:r>
            <a:r>
              <a:rPr lang="en-NZ" b="1" u="sng" smtClean="0"/>
              <a:t>Oedipus the King</a:t>
            </a:r>
            <a:endParaRPr lang="en-NZ" u="sng" smtClean="0"/>
          </a:p>
        </p:txBody>
      </p:sp>
      <p:graphicFrame>
        <p:nvGraphicFramePr>
          <p:cNvPr id="4" name="Content Placeholder 3"/>
          <p:cNvGraphicFramePr>
            <a:graphicFrameLocks noGrp="1"/>
          </p:cNvGraphicFramePr>
          <p:nvPr>
            <p:ph idx="1"/>
          </p:nvPr>
        </p:nvGraphicFramePr>
        <p:xfrm>
          <a:off x="457200" y="1219200"/>
          <a:ext cx="8229600" cy="5235657"/>
        </p:xfrm>
        <a:graphic>
          <a:graphicData uri="http://schemas.openxmlformats.org/drawingml/2006/table">
            <a:tbl>
              <a:tblPr firstRow="1" bandRow="1">
                <a:tableStyleId>{5C22544A-7EE6-4342-B048-85BDC9FD1C3A}</a:tableStyleId>
              </a:tblPr>
              <a:tblGrid>
                <a:gridCol w="1614470"/>
                <a:gridCol w="2286016"/>
                <a:gridCol w="4329114"/>
              </a:tblGrid>
              <a:tr h="495225">
                <a:tc>
                  <a:txBody>
                    <a:bodyPr/>
                    <a:lstStyle/>
                    <a:p>
                      <a:r>
                        <a:rPr lang="en-NZ" sz="1800" dirty="0" smtClean="0"/>
                        <a:t>Greek</a:t>
                      </a:r>
                      <a:r>
                        <a:rPr lang="en-NZ" sz="1800" baseline="0" dirty="0" smtClean="0"/>
                        <a:t> Term</a:t>
                      </a:r>
                      <a:endParaRPr lang="en-NZ" sz="1800" dirty="0"/>
                    </a:p>
                  </a:txBody>
                  <a:tcPr marT="45714" marB="45714"/>
                </a:tc>
                <a:tc>
                  <a:txBody>
                    <a:bodyPr/>
                    <a:lstStyle/>
                    <a:p>
                      <a:r>
                        <a:rPr lang="en-NZ" sz="1800" dirty="0" smtClean="0"/>
                        <a:t>English Explanation</a:t>
                      </a:r>
                      <a:endParaRPr lang="en-NZ" sz="1800" dirty="0"/>
                    </a:p>
                  </a:txBody>
                  <a:tcPr marT="45714" marB="45714"/>
                </a:tc>
                <a:tc>
                  <a:txBody>
                    <a:bodyPr/>
                    <a:lstStyle/>
                    <a:p>
                      <a:r>
                        <a:rPr lang="en-NZ" sz="1500" u="sng" dirty="0" smtClean="0"/>
                        <a:t>Oedipus the King</a:t>
                      </a:r>
                      <a:r>
                        <a:rPr lang="en-NZ" sz="1500" dirty="0" smtClean="0"/>
                        <a:t> examples</a:t>
                      </a:r>
                      <a:endParaRPr lang="en-NZ" sz="1500" dirty="0"/>
                    </a:p>
                  </a:txBody>
                  <a:tcPr marT="45714" marB="45714"/>
                </a:tc>
              </a:tr>
              <a:tr h="1097253">
                <a:tc>
                  <a:txBody>
                    <a:bodyPr/>
                    <a:lstStyle/>
                    <a:p>
                      <a:pPr>
                        <a:spcAft>
                          <a:spcPts val="0"/>
                        </a:spcAft>
                      </a:pPr>
                      <a:r>
                        <a:rPr lang="en-NZ" sz="1600">
                          <a:latin typeface="+mn-lt"/>
                          <a:ea typeface="SimSun"/>
                        </a:rPr>
                        <a:t>hamartia</a:t>
                      </a:r>
                      <a:endParaRPr lang="en-NZ" sz="1200">
                        <a:latin typeface="+mn-lt"/>
                        <a:ea typeface="SimSun"/>
                      </a:endParaRPr>
                    </a:p>
                  </a:txBody>
                  <a:tcPr marL="68580" marR="68580" marT="0" marB="0"/>
                </a:tc>
                <a:tc>
                  <a:txBody>
                    <a:bodyPr/>
                    <a:lstStyle/>
                    <a:p>
                      <a:pPr>
                        <a:spcAft>
                          <a:spcPts val="0"/>
                        </a:spcAft>
                      </a:pPr>
                      <a:r>
                        <a:rPr lang="en-NZ" sz="1600" dirty="0">
                          <a:latin typeface="+mn-lt"/>
                          <a:ea typeface="SimSun"/>
                        </a:rPr>
                        <a:t>ignorance</a:t>
                      </a:r>
                      <a:endParaRPr lang="en-NZ" sz="1200" dirty="0">
                        <a:latin typeface="+mn-lt"/>
                        <a:ea typeface="SimSun"/>
                      </a:endParaRPr>
                    </a:p>
                  </a:txBody>
                  <a:tcPr marL="68580" marR="68580" marT="0" marB="0"/>
                </a:tc>
                <a:tc>
                  <a:txBody>
                    <a:bodyPr/>
                    <a:lstStyle/>
                    <a:p>
                      <a:pPr marL="342900" lvl="0" indent="-342900">
                        <a:spcAft>
                          <a:spcPts val="0"/>
                        </a:spcAft>
                        <a:buFont typeface="Symbol"/>
                        <a:buChar char=""/>
                        <a:tabLst>
                          <a:tab pos="457200" algn="l"/>
                        </a:tabLst>
                      </a:pPr>
                      <a:r>
                        <a:rPr lang="en-NZ" sz="1200" dirty="0">
                          <a:latin typeface="+mn-lt"/>
                          <a:ea typeface="SimSun"/>
                        </a:rPr>
                        <a:t>Oedipus does not know that the person he killed at the crossroads was the King of Thebes, </a:t>
                      </a:r>
                      <a:r>
                        <a:rPr lang="en-NZ" sz="1200" dirty="0" err="1">
                          <a:latin typeface="+mn-lt"/>
                          <a:ea typeface="SimSun"/>
                        </a:rPr>
                        <a:t>Laius</a:t>
                      </a:r>
                      <a:endParaRPr lang="en-NZ" sz="1200" dirty="0">
                        <a:latin typeface="+mn-lt"/>
                        <a:ea typeface="SimSun"/>
                      </a:endParaRPr>
                    </a:p>
                    <a:p>
                      <a:pPr marL="342900" lvl="0" indent="-342900">
                        <a:spcAft>
                          <a:spcPts val="0"/>
                        </a:spcAft>
                        <a:buFont typeface="Symbol"/>
                        <a:buChar char=""/>
                        <a:tabLst>
                          <a:tab pos="457200" algn="l"/>
                        </a:tabLst>
                      </a:pPr>
                      <a:r>
                        <a:rPr lang="en-NZ" sz="1200" dirty="0">
                          <a:latin typeface="+mn-lt"/>
                          <a:ea typeface="SimSun"/>
                        </a:rPr>
                        <a:t>Oedipus does not know that </a:t>
                      </a:r>
                      <a:r>
                        <a:rPr lang="en-NZ" sz="1200" dirty="0" err="1">
                          <a:latin typeface="+mn-lt"/>
                          <a:ea typeface="SimSun"/>
                        </a:rPr>
                        <a:t>Laius</a:t>
                      </a:r>
                      <a:r>
                        <a:rPr lang="en-NZ" sz="1200" dirty="0">
                          <a:latin typeface="+mn-lt"/>
                          <a:ea typeface="SimSun"/>
                        </a:rPr>
                        <a:t> was his father</a:t>
                      </a:r>
                    </a:p>
                    <a:p>
                      <a:pPr marL="342900" lvl="0" indent="-342900">
                        <a:spcAft>
                          <a:spcPts val="0"/>
                        </a:spcAft>
                        <a:buFont typeface="Symbol"/>
                        <a:buChar char=""/>
                        <a:tabLst>
                          <a:tab pos="457200" algn="l"/>
                        </a:tabLst>
                      </a:pPr>
                      <a:r>
                        <a:rPr lang="en-NZ" sz="1200" dirty="0">
                          <a:latin typeface="+mn-lt"/>
                          <a:ea typeface="SimSun"/>
                        </a:rPr>
                        <a:t>Oedipus does not know that </a:t>
                      </a:r>
                      <a:r>
                        <a:rPr lang="en-NZ" sz="1200" dirty="0" err="1">
                          <a:latin typeface="+mn-lt"/>
                          <a:ea typeface="SimSun"/>
                        </a:rPr>
                        <a:t>Jocasta</a:t>
                      </a:r>
                      <a:r>
                        <a:rPr lang="en-NZ" sz="1200" dirty="0">
                          <a:latin typeface="+mn-lt"/>
                          <a:ea typeface="SimSun"/>
                        </a:rPr>
                        <a:t> is his mother</a:t>
                      </a:r>
                    </a:p>
                    <a:p>
                      <a:pPr marL="342900" lvl="0" indent="-342900">
                        <a:spcAft>
                          <a:spcPts val="0"/>
                        </a:spcAft>
                        <a:buFont typeface="Symbol"/>
                        <a:buChar char=""/>
                        <a:tabLst>
                          <a:tab pos="457200" algn="l"/>
                        </a:tabLst>
                      </a:pPr>
                      <a:r>
                        <a:rPr lang="en-NZ" sz="1200" dirty="0">
                          <a:latin typeface="+mn-lt"/>
                          <a:ea typeface="SimSun"/>
                        </a:rPr>
                        <a:t>Oedipus does not know that </a:t>
                      </a:r>
                      <a:r>
                        <a:rPr lang="en-NZ" sz="1200" dirty="0" err="1">
                          <a:latin typeface="+mn-lt"/>
                          <a:ea typeface="SimSun"/>
                        </a:rPr>
                        <a:t>Polybus</a:t>
                      </a:r>
                      <a:r>
                        <a:rPr lang="en-NZ" sz="1200" dirty="0">
                          <a:latin typeface="+mn-lt"/>
                          <a:ea typeface="SimSun"/>
                        </a:rPr>
                        <a:t> and </a:t>
                      </a:r>
                      <a:r>
                        <a:rPr lang="en-NZ" sz="1200" dirty="0" err="1">
                          <a:latin typeface="+mn-lt"/>
                          <a:ea typeface="SimSun"/>
                        </a:rPr>
                        <a:t>Meropé</a:t>
                      </a:r>
                      <a:r>
                        <a:rPr lang="en-NZ" sz="1200" dirty="0">
                          <a:latin typeface="+mn-lt"/>
                          <a:ea typeface="SimSun"/>
                        </a:rPr>
                        <a:t> are not his natural parents</a:t>
                      </a:r>
                    </a:p>
                  </a:txBody>
                  <a:tcPr marL="68580" marR="68580" marT="0" marB="0"/>
                </a:tc>
              </a:tr>
              <a:tr h="617153">
                <a:tc>
                  <a:txBody>
                    <a:bodyPr/>
                    <a:lstStyle/>
                    <a:p>
                      <a:pPr>
                        <a:spcAft>
                          <a:spcPts val="0"/>
                        </a:spcAft>
                      </a:pPr>
                      <a:r>
                        <a:rPr lang="en-NZ" sz="1600">
                          <a:latin typeface="+mn-lt"/>
                          <a:ea typeface="SimSun"/>
                        </a:rPr>
                        <a:t>pathos</a:t>
                      </a:r>
                      <a:endParaRPr lang="en-NZ" sz="1200">
                        <a:latin typeface="+mn-lt"/>
                        <a:ea typeface="SimSun"/>
                      </a:endParaRPr>
                    </a:p>
                  </a:txBody>
                  <a:tcPr marL="68580" marR="68580" marT="0" marB="0"/>
                </a:tc>
                <a:tc>
                  <a:txBody>
                    <a:bodyPr/>
                    <a:lstStyle/>
                    <a:p>
                      <a:pPr>
                        <a:spcAft>
                          <a:spcPts val="0"/>
                        </a:spcAft>
                      </a:pPr>
                      <a:r>
                        <a:rPr lang="en-NZ" sz="1600">
                          <a:latin typeface="+mn-lt"/>
                          <a:ea typeface="SimSun"/>
                        </a:rPr>
                        <a:t>tragic acts</a:t>
                      </a:r>
                      <a:endParaRPr lang="en-NZ" sz="1200">
                        <a:latin typeface="+mn-lt"/>
                        <a:ea typeface="SimSun"/>
                      </a:endParaRPr>
                    </a:p>
                  </a:txBody>
                  <a:tcPr marL="68580" marR="68580" marT="0" marB="0"/>
                </a:tc>
                <a:tc>
                  <a:txBody>
                    <a:bodyPr/>
                    <a:lstStyle/>
                    <a:p>
                      <a:pPr marL="342900" lvl="0" indent="-342900">
                        <a:spcAft>
                          <a:spcPts val="0"/>
                        </a:spcAft>
                        <a:buFont typeface="Symbol"/>
                        <a:buChar char=""/>
                        <a:tabLst>
                          <a:tab pos="457200" algn="l"/>
                        </a:tabLst>
                      </a:pPr>
                      <a:r>
                        <a:rPr lang="en-NZ" sz="1200">
                          <a:latin typeface="+mn-lt"/>
                          <a:ea typeface="SimSun"/>
                        </a:rPr>
                        <a:t>Oedipus kills Laius</a:t>
                      </a:r>
                    </a:p>
                    <a:p>
                      <a:pPr marL="342900" lvl="0" indent="-342900">
                        <a:spcAft>
                          <a:spcPts val="0"/>
                        </a:spcAft>
                        <a:buFont typeface="Symbol"/>
                        <a:buChar char=""/>
                        <a:tabLst>
                          <a:tab pos="457200" algn="l"/>
                        </a:tabLst>
                      </a:pPr>
                      <a:r>
                        <a:rPr lang="en-NZ" sz="1200">
                          <a:latin typeface="+mn-lt"/>
                          <a:ea typeface="SimSun"/>
                        </a:rPr>
                        <a:t>Oedipus sleeps with Jocasta and produces 4 children, Antigone, Ismene, Polynices and Eteocles</a:t>
                      </a:r>
                    </a:p>
                  </a:txBody>
                  <a:tcPr marL="68580" marR="68580" marT="0" marB="0"/>
                </a:tc>
              </a:tr>
              <a:tr h="1097253">
                <a:tc>
                  <a:txBody>
                    <a:bodyPr/>
                    <a:lstStyle/>
                    <a:p>
                      <a:pPr>
                        <a:spcAft>
                          <a:spcPts val="0"/>
                        </a:spcAft>
                      </a:pPr>
                      <a:r>
                        <a:rPr lang="en-NZ" sz="1600">
                          <a:latin typeface="+mn-lt"/>
                          <a:ea typeface="SimSun"/>
                        </a:rPr>
                        <a:t>peripeteia</a:t>
                      </a:r>
                      <a:endParaRPr lang="en-NZ" sz="1200">
                        <a:latin typeface="+mn-lt"/>
                        <a:ea typeface="SimSun"/>
                      </a:endParaRPr>
                    </a:p>
                  </a:txBody>
                  <a:tcPr marL="68580" marR="68580" marT="0" marB="0"/>
                </a:tc>
                <a:tc>
                  <a:txBody>
                    <a:bodyPr/>
                    <a:lstStyle/>
                    <a:p>
                      <a:pPr>
                        <a:spcAft>
                          <a:spcPts val="0"/>
                        </a:spcAft>
                      </a:pPr>
                      <a:r>
                        <a:rPr lang="en-NZ" sz="1600" dirty="0">
                          <a:latin typeface="+mn-lt"/>
                          <a:ea typeface="SimSun"/>
                        </a:rPr>
                        <a:t>a reversal of action/intent</a:t>
                      </a:r>
                      <a:endParaRPr lang="en-NZ" sz="1200" dirty="0">
                        <a:latin typeface="+mn-lt"/>
                        <a:ea typeface="SimSun"/>
                      </a:endParaRPr>
                    </a:p>
                  </a:txBody>
                  <a:tcPr marL="68580" marR="68580" marT="0" marB="0"/>
                </a:tc>
                <a:tc>
                  <a:txBody>
                    <a:bodyPr/>
                    <a:lstStyle/>
                    <a:p>
                      <a:pPr marL="342900" lvl="0" indent="-342900">
                        <a:spcAft>
                          <a:spcPts val="0"/>
                        </a:spcAft>
                        <a:buFont typeface="Symbol"/>
                        <a:buChar char=""/>
                        <a:tabLst>
                          <a:tab pos="457200" algn="l"/>
                        </a:tabLst>
                      </a:pPr>
                      <a:r>
                        <a:rPr lang="en-NZ" sz="1200">
                          <a:latin typeface="+mn-lt"/>
                          <a:ea typeface="SimSun"/>
                        </a:rPr>
                        <a:t>The messenger tells Oedipus that he is to be King of Corinth – good news; but he ends up revealing that Polybus and Meropé were not the parents of Oedipus</a:t>
                      </a:r>
                    </a:p>
                    <a:p>
                      <a:pPr marL="342900" lvl="0" indent="-342900">
                        <a:spcAft>
                          <a:spcPts val="0"/>
                        </a:spcAft>
                        <a:buFont typeface="Symbol"/>
                        <a:buChar char=""/>
                        <a:tabLst>
                          <a:tab pos="457200" algn="l"/>
                        </a:tabLst>
                      </a:pPr>
                      <a:r>
                        <a:rPr lang="en-NZ" sz="1200">
                          <a:latin typeface="+mn-lt"/>
                          <a:ea typeface="SimSun"/>
                        </a:rPr>
                        <a:t>The shepherd is summoned to give evidence about the death of Laius; he ends up revealing that Oedipus was the baby whom he rescued from and gave to the messenger</a:t>
                      </a:r>
                    </a:p>
                  </a:txBody>
                  <a:tcPr marL="68580" marR="68580" marT="0" marB="0"/>
                </a:tc>
              </a:tr>
              <a:tr h="831439">
                <a:tc>
                  <a:txBody>
                    <a:bodyPr/>
                    <a:lstStyle/>
                    <a:p>
                      <a:pPr>
                        <a:spcAft>
                          <a:spcPts val="0"/>
                        </a:spcAft>
                      </a:pPr>
                      <a:r>
                        <a:rPr lang="en-NZ" sz="1600">
                          <a:latin typeface="+mn-lt"/>
                          <a:ea typeface="SimSun"/>
                        </a:rPr>
                        <a:t>anagnorisis</a:t>
                      </a:r>
                      <a:endParaRPr lang="en-NZ" sz="1200">
                        <a:latin typeface="+mn-lt"/>
                        <a:ea typeface="SimSun"/>
                      </a:endParaRPr>
                    </a:p>
                  </a:txBody>
                  <a:tcPr marL="68580" marR="68580" marT="0" marB="0"/>
                </a:tc>
                <a:tc>
                  <a:txBody>
                    <a:bodyPr/>
                    <a:lstStyle/>
                    <a:p>
                      <a:pPr>
                        <a:spcAft>
                          <a:spcPts val="0"/>
                        </a:spcAft>
                      </a:pPr>
                      <a:r>
                        <a:rPr lang="en-NZ" sz="1600" dirty="0">
                          <a:latin typeface="+mn-lt"/>
                          <a:ea typeface="SimSun"/>
                        </a:rPr>
                        <a:t>recognition (of ignorance)</a:t>
                      </a:r>
                      <a:endParaRPr lang="en-NZ" sz="1200" dirty="0">
                        <a:latin typeface="+mn-lt"/>
                        <a:ea typeface="SimSun"/>
                      </a:endParaRPr>
                    </a:p>
                  </a:txBody>
                  <a:tcPr marL="68580" marR="68580" marT="0" marB="0"/>
                </a:tc>
                <a:tc>
                  <a:txBody>
                    <a:bodyPr/>
                    <a:lstStyle/>
                    <a:p>
                      <a:pPr marL="342900" lvl="0" indent="-342900">
                        <a:spcAft>
                          <a:spcPts val="0"/>
                        </a:spcAft>
                        <a:buFont typeface="Symbol"/>
                        <a:buChar char=""/>
                        <a:tabLst>
                          <a:tab pos="457200" algn="l"/>
                        </a:tabLst>
                      </a:pPr>
                      <a:r>
                        <a:rPr lang="en-NZ" sz="1200">
                          <a:latin typeface="+mn-lt"/>
                          <a:ea typeface="SimSun"/>
                        </a:rPr>
                        <a:t>Oedipus finally makes the connection that the man he killed at the crossroads was his own father Laius, and that the woman he has married and slept with (Jocasta) is his own mother.</a:t>
                      </a:r>
                    </a:p>
                  </a:txBody>
                  <a:tcPr marL="68580" marR="68580" marT="0" marB="0"/>
                </a:tc>
              </a:tr>
              <a:tr h="1097253">
                <a:tc>
                  <a:txBody>
                    <a:bodyPr/>
                    <a:lstStyle/>
                    <a:p>
                      <a:pPr>
                        <a:spcAft>
                          <a:spcPts val="0"/>
                        </a:spcAft>
                      </a:pPr>
                      <a:r>
                        <a:rPr lang="en-NZ" sz="1600">
                          <a:latin typeface="+mn-lt"/>
                          <a:ea typeface="SimSun"/>
                        </a:rPr>
                        <a:t>catharsis</a:t>
                      </a:r>
                      <a:endParaRPr lang="en-NZ" sz="1200">
                        <a:latin typeface="+mn-lt"/>
                        <a:ea typeface="SimSun"/>
                      </a:endParaRPr>
                    </a:p>
                  </a:txBody>
                  <a:tcPr marL="68580" marR="68580" marT="0" marB="0"/>
                </a:tc>
                <a:tc>
                  <a:txBody>
                    <a:bodyPr/>
                    <a:lstStyle/>
                    <a:p>
                      <a:pPr>
                        <a:spcAft>
                          <a:spcPts val="0"/>
                        </a:spcAft>
                      </a:pPr>
                      <a:r>
                        <a:rPr lang="en-NZ" sz="1600" dirty="0">
                          <a:latin typeface="+mn-lt"/>
                          <a:ea typeface="SimSun"/>
                        </a:rPr>
                        <a:t>purification</a:t>
                      </a:r>
                      <a:endParaRPr lang="en-NZ" sz="1200" dirty="0">
                        <a:latin typeface="+mn-lt"/>
                        <a:ea typeface="SimSun"/>
                      </a:endParaRPr>
                    </a:p>
                  </a:txBody>
                  <a:tcPr marL="68580" marR="68580" marT="0" marB="0"/>
                </a:tc>
                <a:tc>
                  <a:txBody>
                    <a:bodyPr/>
                    <a:lstStyle/>
                    <a:p>
                      <a:pPr marL="342900" lvl="0" indent="-342900">
                        <a:spcAft>
                          <a:spcPts val="0"/>
                        </a:spcAft>
                        <a:buFont typeface="Symbol"/>
                        <a:buChar char=""/>
                        <a:tabLst>
                          <a:tab pos="457200" algn="l"/>
                        </a:tabLst>
                      </a:pPr>
                      <a:r>
                        <a:rPr lang="en-NZ" sz="1200" dirty="0">
                          <a:latin typeface="+mn-lt"/>
                          <a:ea typeface="SimSun"/>
                        </a:rPr>
                        <a:t>Oedipus acknowledges to the chorus and audience that he is a hated and revolting creature.</a:t>
                      </a:r>
                    </a:p>
                    <a:p>
                      <a:pPr marL="342900" lvl="0" indent="-342900">
                        <a:spcAft>
                          <a:spcPts val="0"/>
                        </a:spcAft>
                        <a:buFont typeface="Symbol"/>
                        <a:buChar char=""/>
                        <a:tabLst>
                          <a:tab pos="457200" algn="l"/>
                        </a:tabLst>
                      </a:pPr>
                      <a:r>
                        <a:rPr lang="en-NZ" sz="1200" dirty="0">
                          <a:latin typeface="+mn-lt"/>
                          <a:ea typeface="SimSun"/>
                        </a:rPr>
                        <a:t>He blinds himself – vigorously and violently…it’s not just the blinding, </a:t>
                      </a:r>
                      <a:r>
                        <a:rPr lang="en-NZ" sz="1200" dirty="0" smtClean="0">
                          <a:latin typeface="+mn-lt"/>
                          <a:ea typeface="SimSun"/>
                        </a:rPr>
                        <a:t> but </a:t>
                      </a:r>
                      <a:r>
                        <a:rPr lang="en-NZ" sz="1200" dirty="0">
                          <a:latin typeface="+mn-lt"/>
                          <a:ea typeface="SimSun"/>
                        </a:rPr>
                        <a:t>how it’s done</a:t>
                      </a:r>
                    </a:p>
                    <a:p>
                      <a:pPr marL="342900" lvl="0" indent="-342900">
                        <a:spcAft>
                          <a:spcPts val="0"/>
                        </a:spcAft>
                        <a:buFont typeface="Symbol"/>
                        <a:buChar char=""/>
                        <a:tabLst>
                          <a:tab pos="457200" algn="l"/>
                        </a:tabLst>
                      </a:pPr>
                      <a:r>
                        <a:rPr lang="en-NZ" sz="1200" dirty="0">
                          <a:latin typeface="+mn-lt"/>
                          <a:ea typeface="SimSun"/>
                        </a:rPr>
                        <a:t>He is resigned to his fate and urges </a:t>
                      </a:r>
                      <a:r>
                        <a:rPr lang="en-NZ" sz="1200" dirty="0" err="1">
                          <a:latin typeface="+mn-lt"/>
                          <a:ea typeface="SimSun"/>
                        </a:rPr>
                        <a:t>Creon</a:t>
                      </a:r>
                      <a:r>
                        <a:rPr lang="en-NZ" sz="1200" dirty="0">
                          <a:latin typeface="+mn-lt"/>
                          <a:ea typeface="SimSun"/>
                        </a:rPr>
                        <a:t> to banish him, thus purifying the city of </a:t>
                      </a:r>
                      <a:r>
                        <a:rPr lang="en-NZ" sz="1200" dirty="0" smtClean="0">
                          <a:latin typeface="+mn-lt"/>
                          <a:ea typeface="SimSun"/>
                        </a:rPr>
                        <a:t>Thebes.</a:t>
                      </a:r>
                      <a:endParaRPr lang="en-NZ" sz="1200" dirty="0">
                        <a:latin typeface="+mn-lt"/>
                        <a:ea typeface="SimSu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866</Words>
  <Application>Microsoft Office PowerPoint</Application>
  <PresentationFormat>On-screen Show (4:3)</PresentationFormat>
  <Paragraphs>65</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HAMARTIA (I)</vt:lpstr>
      <vt:lpstr>Slide 3</vt:lpstr>
      <vt:lpstr>Slide 4</vt:lpstr>
      <vt:lpstr>HAMARTIA(IV)</vt:lpstr>
      <vt:lpstr>Aristotelian Tragedy in Oedipus the King</vt:lpstr>
      <vt:lpstr>Aristotle’s Guide to a Terrific Tragedy</vt:lpstr>
      <vt:lpstr>Aristotelian Tragedy in Oedipus the King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Pradeep Trikha</dc:creator>
  <cp:lastModifiedBy>Acerpc</cp:lastModifiedBy>
  <cp:revision>1</cp:revision>
  <dcterms:created xsi:type="dcterms:W3CDTF">2006-08-16T00:00:00Z</dcterms:created>
  <dcterms:modified xsi:type="dcterms:W3CDTF">2020-07-27T05:26:13Z</dcterms:modified>
</cp:coreProperties>
</file>