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63" r:id="rId4"/>
    <p:sldId id="264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03D974-65A7-4024-9D16-79814F29AC7E}" type="datetimeFigureOut">
              <a:rPr lang="en-IN" smtClean="0"/>
              <a:t>04-08-2018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21D59-9594-4321-BB81-17682C7D49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0336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CDDACB90-CC02-4DD6-B2CF-B166F60F4FD1}" type="slidenum">
              <a:rPr lang="en-US">
                <a:solidFill>
                  <a:srgbClr val="000000"/>
                </a:solidFill>
                <a:latin typeface="Calibri" pitchFamily="32" charset="0"/>
              </a:rPr>
              <a:pPr eaLnBrk="1" hangingPunct="1"/>
              <a:t>1</a:t>
            </a:fld>
            <a:endParaRPr lang="en-US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3F9FFDF4-CA97-4291-A454-5156C1873A84}" type="slidenum">
              <a:rPr lang="en-US">
                <a:solidFill>
                  <a:srgbClr val="000000"/>
                </a:solidFill>
                <a:latin typeface="Calibri" pitchFamily="32" charset="0"/>
              </a:rPr>
              <a:pPr eaLnBrk="1" hangingPunct="1"/>
              <a:t>2</a:t>
            </a:fld>
            <a:endParaRPr lang="en-US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3F9FFDF4-CA97-4291-A454-5156C1873A84}" type="slidenum">
              <a:rPr lang="en-US">
                <a:solidFill>
                  <a:srgbClr val="000000"/>
                </a:solidFill>
                <a:latin typeface="Calibri" pitchFamily="32" charset="0"/>
              </a:rPr>
              <a:pPr eaLnBrk="1" hangingPunct="1"/>
              <a:t>3</a:t>
            </a:fld>
            <a:endParaRPr lang="en-US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3F9FFDF4-CA97-4291-A454-5156C1873A84}" type="slidenum">
              <a:rPr lang="en-US">
                <a:solidFill>
                  <a:srgbClr val="000000"/>
                </a:solidFill>
                <a:latin typeface="Calibri" pitchFamily="32" charset="0"/>
              </a:rPr>
              <a:pPr eaLnBrk="1" hangingPunct="1"/>
              <a:t>4</a:t>
            </a:fld>
            <a:endParaRPr lang="en-US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48F14ED4-2DBF-47D0-97A8-039673DA7F40}" type="slidenum">
              <a:rPr lang="en-US">
                <a:solidFill>
                  <a:srgbClr val="000000"/>
                </a:solidFill>
                <a:latin typeface="Calibri" pitchFamily="32" charset="0"/>
              </a:rPr>
              <a:pPr eaLnBrk="1" hangingPunct="1"/>
              <a:t>5</a:t>
            </a:fld>
            <a:endParaRPr lang="en-US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604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04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5611AC85-E8FB-48A7-8E56-1982FE41E2B0}" type="slidenum">
              <a:rPr lang="en-US">
                <a:solidFill>
                  <a:srgbClr val="000000"/>
                </a:solidFill>
                <a:latin typeface="Calibri" pitchFamily="32" charset="0"/>
              </a:rPr>
              <a:pPr eaLnBrk="1" hangingPunct="1"/>
              <a:t>6</a:t>
            </a:fld>
            <a:endParaRPr lang="en-US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C10310C1-9853-4FC8-9C0C-A585DA9FCD3C}" type="slidenum">
              <a:rPr lang="en-US">
                <a:solidFill>
                  <a:srgbClr val="000000"/>
                </a:solidFill>
                <a:latin typeface="Calibri" pitchFamily="32" charset="0"/>
              </a:rPr>
              <a:pPr eaLnBrk="1" hangingPunct="1"/>
              <a:t>7</a:t>
            </a:fld>
            <a:endParaRPr lang="en-US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624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endParaRPr lang="en-US" smtClean="0">
              <a:solidFill>
                <a:prstClr val="white"/>
              </a:solidFill>
            </a:endParaRPr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62469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defTabSz="4572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</a:pPr>
            <a:fld id="{BA7C46DE-A9C2-49D7-86D4-6C6FCD84B687}" type="slidenum">
              <a:rPr lang="en-US" sz="1200" smtClean="0">
                <a:solidFill>
                  <a:srgbClr val="FFFFFF"/>
                </a:solidFill>
                <a:latin typeface="Calibri" pitchFamily="32" charset="0"/>
              </a:rPr>
              <a:pPr algn="r" defTabSz="45720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Calibri" pitchFamily="32" charset="0"/>
                <a:buNone/>
              </a:pPr>
              <a:t>7</a:t>
            </a:fld>
            <a:endParaRPr lang="en-US" sz="1200" smtClean="0">
              <a:solidFill>
                <a:srgbClr val="FFFFFF"/>
              </a:solidFill>
              <a:latin typeface="Calibri" pitchFamily="3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C6CE9-ECC7-43E8-881B-E461EEE33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96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48D1F-494F-4D78-943F-C0B8BBB43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51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1DC03-EA68-47AF-B07E-9FEC4265D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574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F1288-2703-4727-B9A8-A0617C38CE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30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A2BF0-F28D-40A9-AD9D-CFCFE396A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032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8FBA1-0C6A-4C56-9B54-430615D2B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226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99A71-6286-4E19-BC62-BC559B224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937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5E8F9-FD01-4E83-A192-C6A6FE5AE0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87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D9F5B-67D8-4608-8E3F-3A333416F6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155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3BB31-1982-4C84-9E58-10CF4EF31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738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4438E-B8D7-4FE5-8D03-B6132E54B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5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>
                <a:srgbClr val="898989"/>
              </a:buClr>
              <a:buFont typeface="Calibri" pitchFamily="32" charset="0"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  <a:ea typeface="Lucida Sans Unicode" charset="0"/>
                <a:cs typeface="Lucida Sans Unicode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en-US"/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None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898989"/>
              </a:buClr>
              <a:buFont typeface="Calibri" pitchFamily="32" charset="0"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  <a:ea typeface="Lucida Sans Unicode" charset="0"/>
                <a:cs typeface="Lucida Sans Unicode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6F5143A4-BBE4-4F97-AF93-9E100BE1CC50}" type="slidenum">
              <a:rPr lang="en-US"/>
              <a:pPr defTabSz="457200" fontAlgn="base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</a:defRPr>
      </a:lvl9pPr>
    </p:titleStyle>
    <p:bodyStyle>
      <a:lvl1pPr marL="341313" indent="-341313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stockphoto.com/file_closeup/food-and-drink/baking/5948598-blueberry-pie.php?id=5948598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://www.istockphoto.com/file_closeup/isolated-objects/isolated-background-objects/5663100-clock.php?id=566310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www.cartoon-web.com/illus/proverbs/pro16-18.gif" TargetMode="External"/><Relationship Id="rId5" Type="http://schemas.openxmlformats.org/officeDocument/2006/relationships/hyperlink" Target="http://www.english-literature.org/essays/aristotle_poetics.html" TargetMode="External"/><Relationship Id="rId4" Type="http://schemas.openxmlformats.org/officeDocument/2006/relationships/hyperlink" Target="http://www.cnr.edu/home/bmcmanus/poetics.html" TargetMode="External"/><Relationship Id="rId9" Type="http://schemas.openxmlformats.org/officeDocument/2006/relationships/hyperlink" Target="http://www.istockphoto.com/file_closeup/arts-and-entertainment/arts-abstract/5203110-blue-energy.php?id=520311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457200" y="990600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buClr>
                <a:srgbClr val="95B3D7"/>
              </a:buClr>
              <a:buSzPct val="100000"/>
              <a:buFont typeface="Calibri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>
                <a:solidFill>
                  <a:srgbClr val="95B3D7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Aristotle on Plot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3048000" y="3048000"/>
            <a:ext cx="396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95B3D7"/>
              </a:buClr>
              <a:buSzPct val="100000"/>
              <a:buFont typeface="Arial" charset="0"/>
              <a:buNone/>
            </a:pPr>
            <a:r>
              <a:rPr lang="en-US" sz="2800" dirty="0" smtClean="0">
                <a:solidFill>
                  <a:srgbClr val="95B3D7"/>
                </a:solidFill>
                <a:latin typeface="Calibri" pitchFamily="32" charset="0"/>
              </a:rPr>
              <a:t>PRADEEP TRIKHA</a:t>
            </a:r>
          </a:p>
          <a:p>
            <a:pPr defTabSz="45720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95B3D7"/>
              </a:buClr>
              <a:buSzPct val="100000"/>
              <a:buFont typeface="Arial" charset="0"/>
              <a:buNone/>
            </a:pPr>
            <a:r>
              <a:rPr lang="en-US" sz="2800" dirty="0" smtClean="0">
                <a:solidFill>
                  <a:srgbClr val="95B3D7"/>
                </a:solidFill>
                <a:latin typeface="Calibri" pitchFamily="32" charset="0"/>
              </a:rPr>
              <a:t>4 AUGUST 2018</a:t>
            </a:r>
          </a:p>
        </p:txBody>
      </p:sp>
    </p:spTree>
    <p:extLst>
      <p:ext uri="{BB962C8B-B14F-4D97-AF65-F5344CB8AC3E}">
        <p14:creationId xmlns:p14="http://schemas.microsoft.com/office/powerpoint/2010/main" val="20178756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Calibri" pitchFamily="32" charset="0"/>
              <a:buNone/>
            </a:pPr>
            <a:r>
              <a:rPr lang="en-IN" sz="4400" dirty="0"/>
              <a:t>Constituent Parts of Tragedy</a:t>
            </a:r>
            <a:endParaRPr lang="en-US" sz="4400" dirty="0" smtClean="0">
              <a:solidFill>
                <a:srgbClr val="F2F2F2"/>
              </a:solidFill>
              <a:latin typeface="Calibri" pitchFamily="32" charset="0"/>
            </a:endParaRP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129207" y="1221502"/>
            <a:ext cx="4313587" cy="4978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marL="514350" indent="-514350" defTabSz="45720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AutoNum type="arabicPeriod"/>
            </a:pPr>
            <a:r>
              <a:rPr lang="en-US" sz="2800" dirty="0" smtClean="0">
                <a:solidFill>
                  <a:srgbClr val="F2F2F2"/>
                </a:solidFill>
                <a:latin typeface="Calibri" pitchFamily="32" charset="0"/>
              </a:rPr>
              <a:t>Plot</a:t>
            </a:r>
          </a:p>
          <a:p>
            <a:pPr marL="514350" indent="-514350" defTabSz="45720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AutoNum type="arabicPeriod"/>
            </a:pPr>
            <a:r>
              <a:rPr lang="en-US" sz="2800" dirty="0" smtClean="0">
                <a:solidFill>
                  <a:srgbClr val="F2F2F2"/>
                </a:solidFill>
                <a:latin typeface="Calibri" pitchFamily="32" charset="0"/>
              </a:rPr>
              <a:t>Character</a:t>
            </a:r>
          </a:p>
          <a:p>
            <a:pPr marL="514350" indent="-514350" defTabSz="45720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AutoNum type="arabicPeriod"/>
            </a:pPr>
            <a:r>
              <a:rPr lang="en-US" sz="2800" dirty="0" smtClean="0">
                <a:solidFill>
                  <a:srgbClr val="F2F2F2"/>
                </a:solidFill>
                <a:latin typeface="Calibri" pitchFamily="32" charset="0"/>
              </a:rPr>
              <a:t>Diction</a:t>
            </a:r>
          </a:p>
          <a:p>
            <a:pPr marL="514350" indent="-514350" defTabSz="45720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AutoNum type="arabicPeriod"/>
            </a:pPr>
            <a:r>
              <a:rPr lang="en-US" sz="2800" dirty="0" smtClean="0">
                <a:solidFill>
                  <a:srgbClr val="F2F2F2"/>
                </a:solidFill>
                <a:latin typeface="Calibri" pitchFamily="32" charset="0"/>
              </a:rPr>
              <a:t>Thought</a:t>
            </a:r>
          </a:p>
          <a:p>
            <a:pPr marL="514350" indent="-514350" defTabSz="45720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AutoNum type="arabicPeriod"/>
            </a:pPr>
            <a:r>
              <a:rPr lang="en-US" sz="2800" dirty="0" smtClean="0">
                <a:solidFill>
                  <a:srgbClr val="F2F2F2"/>
                </a:solidFill>
                <a:latin typeface="Calibri" pitchFamily="32" charset="0"/>
              </a:rPr>
              <a:t>Spectacle</a:t>
            </a:r>
          </a:p>
          <a:p>
            <a:pPr marL="514350" indent="-514350" defTabSz="45720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AutoNum type="arabicPeriod"/>
            </a:pPr>
            <a:r>
              <a:rPr lang="en-US" sz="2800" dirty="0" smtClean="0">
                <a:solidFill>
                  <a:srgbClr val="F2F2F2"/>
                </a:solidFill>
                <a:latin typeface="Calibri" pitchFamily="32" charset="0"/>
              </a:rPr>
              <a:t>Song</a:t>
            </a:r>
          </a:p>
        </p:txBody>
      </p:sp>
    </p:spTree>
    <p:extLst>
      <p:ext uri="{BB962C8B-B14F-4D97-AF65-F5344CB8AC3E}">
        <p14:creationId xmlns:p14="http://schemas.microsoft.com/office/powerpoint/2010/main" val="19567527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Calibri" pitchFamily="32" charset="0"/>
              <a:buNone/>
            </a:pPr>
            <a:r>
              <a:rPr lang="en-US" sz="4400" dirty="0" smtClean="0">
                <a:solidFill>
                  <a:srgbClr val="F2F2F2"/>
                </a:solidFill>
                <a:latin typeface="Calibri" pitchFamily="32" charset="0"/>
              </a:rPr>
              <a:t>Structure of Plot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457200" y="1447800"/>
            <a:ext cx="365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marL="514350" indent="-514350" algn="ctr" defTabSz="45720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AutoNum type="arabicPeriod"/>
            </a:pPr>
            <a:r>
              <a:rPr lang="en-US" sz="2800" dirty="0" smtClean="0">
                <a:solidFill>
                  <a:srgbClr val="F2F2F2"/>
                </a:solidFill>
                <a:latin typeface="Calibri" pitchFamily="32" charset="0"/>
              </a:rPr>
              <a:t>Retrospective  (Prologue)</a:t>
            </a:r>
          </a:p>
          <a:p>
            <a:pPr marL="514350" indent="-514350" algn="ctr" defTabSz="45720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AutoNum type="arabicPeriod"/>
            </a:pPr>
            <a:r>
              <a:rPr lang="en-US" sz="2800" dirty="0" smtClean="0">
                <a:solidFill>
                  <a:srgbClr val="F2F2F2"/>
                </a:solidFill>
                <a:latin typeface="Calibri" pitchFamily="32" charset="0"/>
              </a:rPr>
              <a:t>Rising Action</a:t>
            </a:r>
          </a:p>
          <a:p>
            <a:pPr marL="514350" indent="-514350" algn="ctr" defTabSz="45720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AutoNum type="arabicPeriod"/>
            </a:pPr>
            <a:r>
              <a:rPr lang="en-US" sz="2800" dirty="0" smtClean="0">
                <a:solidFill>
                  <a:srgbClr val="F2F2F2"/>
                </a:solidFill>
                <a:latin typeface="Calibri" pitchFamily="32" charset="0"/>
              </a:rPr>
              <a:t>Climax</a:t>
            </a:r>
          </a:p>
          <a:p>
            <a:pPr marL="514350" indent="-514350" algn="ctr" defTabSz="45720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AutoNum type="arabicPeriod"/>
            </a:pPr>
            <a:r>
              <a:rPr lang="en-US" sz="2800" dirty="0" smtClean="0">
                <a:solidFill>
                  <a:srgbClr val="F2F2F2"/>
                </a:solidFill>
                <a:latin typeface="Calibri" pitchFamily="32" charset="0"/>
              </a:rPr>
              <a:t>Falling Action</a:t>
            </a:r>
          </a:p>
          <a:p>
            <a:pPr marL="514350" indent="-514350" algn="ctr" defTabSz="45720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AutoNum type="arabicPeriod"/>
            </a:pPr>
            <a:r>
              <a:rPr lang="en-US" sz="2800" dirty="0" smtClean="0">
                <a:solidFill>
                  <a:srgbClr val="F2F2F2"/>
                </a:solidFill>
                <a:latin typeface="Calibri" pitchFamily="32" charset="0"/>
              </a:rPr>
              <a:t>Catastrophe (Epilogue)</a:t>
            </a:r>
          </a:p>
          <a:p>
            <a:pPr marL="514350" indent="-514350" algn="ctr" defTabSz="45720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AutoNum type="arabicPeriod"/>
            </a:pPr>
            <a:endParaRPr lang="en-US" sz="2800" dirty="0" smtClean="0">
              <a:solidFill>
                <a:srgbClr val="F2F2F2"/>
              </a:solidFill>
              <a:latin typeface="Calibri" pitchFamily="32" charset="0"/>
            </a:endParaRPr>
          </a:p>
        </p:txBody>
      </p:sp>
      <p:pic>
        <p:nvPicPr>
          <p:cNvPr id="2458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22" b="33334"/>
          <a:stretch>
            <a:fillRect/>
          </a:stretch>
        </p:blipFill>
        <p:spPr bwMode="auto">
          <a:xfrm>
            <a:off x="762000" y="5105400"/>
            <a:ext cx="2514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object 3"/>
          <p:cNvSpPr/>
          <p:nvPr/>
        </p:nvSpPr>
        <p:spPr>
          <a:xfrm>
            <a:off x="3968857" y="1431036"/>
            <a:ext cx="4626143" cy="414985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7536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Calibri" pitchFamily="32" charset="0"/>
              <a:buNone/>
            </a:pPr>
            <a:r>
              <a:rPr lang="en-US" sz="4400" smtClean="0">
                <a:solidFill>
                  <a:srgbClr val="F2F2F2"/>
                </a:solidFill>
                <a:latin typeface="Calibri" pitchFamily="32" charset="0"/>
              </a:rPr>
              <a:t>Types of Plot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457200" y="1447800"/>
            <a:ext cx="365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45720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None/>
            </a:pPr>
            <a:r>
              <a:rPr lang="en-US" sz="2800" smtClean="0">
                <a:solidFill>
                  <a:srgbClr val="F2F2F2"/>
                </a:solidFill>
                <a:latin typeface="Calibri" pitchFamily="32" charset="0"/>
              </a:rPr>
              <a:t>Simple</a:t>
            </a:r>
          </a:p>
          <a:p>
            <a:pPr defTabSz="45720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None/>
            </a:pPr>
            <a:r>
              <a:rPr lang="en-US" sz="2800" smtClean="0">
                <a:solidFill>
                  <a:srgbClr val="F2F2F2"/>
                </a:solidFill>
                <a:latin typeface="Calibri" pitchFamily="32" charset="0"/>
              </a:rPr>
              <a:t>Unified construct of necessary and probable actions to change future </a:t>
            </a: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4572000" y="4179888"/>
            <a:ext cx="4572000" cy="267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Calibri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F2F2F2"/>
                </a:solidFill>
              </a:rPr>
              <a:t>Complex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i="1" dirty="0" err="1" smtClean="0">
                <a:solidFill>
                  <a:srgbClr val="F2F2F2"/>
                </a:solidFill>
              </a:rPr>
              <a:t>peripeteia</a:t>
            </a:r>
            <a:r>
              <a:rPr lang="en-US" sz="2800" dirty="0" smtClean="0">
                <a:solidFill>
                  <a:srgbClr val="F2F2F2"/>
                </a:solidFill>
              </a:rPr>
              <a:t> or reversal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i="1" dirty="0" err="1" smtClean="0">
                <a:solidFill>
                  <a:srgbClr val="F2F2F2"/>
                </a:solidFill>
              </a:rPr>
              <a:t>Anagnorsis</a:t>
            </a:r>
            <a:r>
              <a:rPr lang="en-US" sz="2800" dirty="0" smtClean="0">
                <a:solidFill>
                  <a:srgbClr val="F2F2F2"/>
                </a:solidFill>
              </a:rPr>
              <a:t> or recognition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F2F2F2"/>
                </a:solidFill>
              </a:rPr>
              <a:t>Hamartia</a:t>
            </a:r>
            <a:br>
              <a:rPr lang="en-US" sz="2800" dirty="0" smtClean="0">
                <a:solidFill>
                  <a:srgbClr val="F2F2F2"/>
                </a:solidFill>
              </a:rPr>
            </a:br>
            <a:r>
              <a:rPr lang="en-US" sz="2800" dirty="0" smtClean="0">
                <a:solidFill>
                  <a:srgbClr val="F2F2F2"/>
                </a:solidFill>
              </a:rPr>
              <a:t>The best way of presenting tragic pleasure</a:t>
            </a:r>
          </a:p>
        </p:txBody>
      </p:sp>
      <p:pic>
        <p:nvPicPr>
          <p:cNvPr id="2458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2954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4582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22" b="33334"/>
          <a:stretch>
            <a:fillRect/>
          </a:stretch>
        </p:blipFill>
        <p:spPr bwMode="auto">
          <a:xfrm>
            <a:off x="762000" y="4572000"/>
            <a:ext cx="2514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56004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Calibri" pitchFamily="32" charset="0"/>
              <a:buNone/>
            </a:pPr>
            <a:r>
              <a:rPr lang="en-US" sz="4400" smtClean="0">
                <a:solidFill>
                  <a:srgbClr val="F2F2F2"/>
                </a:solidFill>
                <a:latin typeface="Calibri" pitchFamily="32" charset="0"/>
              </a:rPr>
              <a:t>Characteristics of Plot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marL="741363" indent="-28416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Char char="•"/>
            </a:pPr>
            <a:r>
              <a:rPr lang="en-US" sz="3200" smtClean="0">
                <a:solidFill>
                  <a:srgbClr val="F2F2F2"/>
                </a:solidFill>
                <a:latin typeface="Calibri" pitchFamily="32" charset="0"/>
              </a:rPr>
              <a:t>Unity of Action</a:t>
            </a:r>
          </a:p>
          <a:p>
            <a:pPr lvl="1" defTabSz="45720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Char char="–"/>
            </a:pPr>
            <a:r>
              <a:rPr lang="en-US" sz="2800" smtClean="0">
                <a:solidFill>
                  <a:srgbClr val="F2F2F2"/>
                </a:solidFill>
                <a:latin typeface="Calibri" pitchFamily="32" charset="0"/>
              </a:rPr>
              <a:t>Necessity and probability</a:t>
            </a:r>
          </a:p>
          <a:p>
            <a:pPr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Char char="•"/>
            </a:pPr>
            <a:r>
              <a:rPr lang="en-US" sz="3200" smtClean="0">
                <a:solidFill>
                  <a:srgbClr val="F2F2F2"/>
                </a:solidFill>
                <a:latin typeface="Calibri" pitchFamily="32" charset="0"/>
              </a:rPr>
              <a:t>Unity of Time</a:t>
            </a:r>
          </a:p>
          <a:p>
            <a:pPr lvl="1" defTabSz="45720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Char char="–"/>
            </a:pPr>
            <a:r>
              <a:rPr lang="en-US" sz="2800" smtClean="0">
                <a:solidFill>
                  <a:srgbClr val="F2F2F2"/>
                </a:solidFill>
                <a:latin typeface="Calibri" pitchFamily="32" charset="0"/>
              </a:rPr>
              <a:t>Time by action understood by audience</a:t>
            </a:r>
          </a:p>
          <a:p>
            <a:pPr lvl="1" defTabSz="457200" eaLnBrk="1" fontAlgn="base" hangingPunct="1">
              <a:spcBef>
                <a:spcPts val="7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None/>
            </a:pPr>
            <a:endParaRPr lang="en-US" sz="2800" smtClean="0">
              <a:solidFill>
                <a:srgbClr val="F2F2F2"/>
              </a:solidFill>
              <a:latin typeface="Calibri" pitchFamily="32" charset="0"/>
            </a:endParaRPr>
          </a:p>
        </p:txBody>
      </p:sp>
      <p:pic>
        <p:nvPicPr>
          <p:cNvPr id="2560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04" t="5096" r="10008"/>
          <a:stretch>
            <a:fillRect/>
          </a:stretch>
        </p:blipFill>
        <p:spPr bwMode="auto">
          <a:xfrm>
            <a:off x="3505200" y="3962400"/>
            <a:ext cx="1676400" cy="257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69988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Calibri" pitchFamily="32" charset="0"/>
              <a:buNone/>
            </a:pPr>
            <a:r>
              <a:rPr lang="en-US" sz="4400" smtClean="0">
                <a:solidFill>
                  <a:srgbClr val="F2F2F2"/>
                </a:solidFill>
                <a:latin typeface="Calibri" pitchFamily="32" charset="0"/>
              </a:rPr>
              <a:t>Aristotle’s Definition of Plot</a:t>
            </a: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533400" y="4648200"/>
            <a:ext cx="8229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fontAlgn="base" hangingPunct="1">
              <a:spcBef>
                <a:spcPts val="8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None/>
            </a:pPr>
            <a:r>
              <a:rPr lang="en-US" sz="3200" smtClean="0">
                <a:solidFill>
                  <a:srgbClr val="F2F2F2"/>
                </a:solidFill>
                <a:latin typeface="Calibri" pitchFamily="32" charset="0"/>
              </a:rPr>
              <a:t>“The change of fortune from good to bad should come about as a result, not of vice, but some great error of frailty in character.”</a:t>
            </a:r>
          </a:p>
        </p:txBody>
      </p:sp>
      <p:pic>
        <p:nvPicPr>
          <p:cNvPr id="2662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990600"/>
            <a:ext cx="2819400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86050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Calibri" pitchFamily="32" charset="0"/>
              <a:buNone/>
            </a:pPr>
            <a:r>
              <a:rPr lang="en-US" sz="4400" smtClean="0">
                <a:solidFill>
                  <a:srgbClr val="F2F2F2"/>
                </a:solidFill>
                <a:latin typeface="Calibri" pitchFamily="32" charset="0"/>
              </a:rPr>
              <a:t>Works Cited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45720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FF"/>
              </a:buClr>
              <a:buSzPct val="100000"/>
              <a:buFont typeface="Arial" charset="0"/>
              <a:buChar char="•"/>
            </a:pPr>
            <a:r>
              <a:rPr lang="en-US" sz="2000" smtClean="0">
                <a:solidFill>
                  <a:srgbClr val="0000FF"/>
                </a:solidFill>
                <a:latin typeface="Calibri" pitchFamily="32" charset="0"/>
                <a:hlinkClick r:id="rId4"/>
              </a:rPr>
              <a:t>www.cnr.edu/home/bmcmanus/poetics.html</a:t>
            </a:r>
          </a:p>
          <a:p>
            <a:pPr defTabSz="45720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FF"/>
              </a:buClr>
              <a:buSzPct val="100000"/>
              <a:buFont typeface="Arial" charset="0"/>
              <a:buChar char="•"/>
            </a:pPr>
            <a:r>
              <a:rPr lang="en-US" sz="2000" smtClean="0">
                <a:solidFill>
                  <a:srgbClr val="0000FF"/>
                </a:solidFill>
                <a:latin typeface="Calibri" pitchFamily="32" charset="0"/>
                <a:hlinkClick r:id="rId5"/>
              </a:rPr>
              <a:t>www.english-literature.org/essays/aristotle_poetics.html</a:t>
            </a:r>
          </a:p>
          <a:p>
            <a:pPr defTabSz="45720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None/>
            </a:pPr>
            <a:endParaRPr lang="en-US" sz="2000" smtClean="0">
              <a:solidFill>
                <a:srgbClr val="F2F2F2"/>
              </a:solidFill>
              <a:latin typeface="Calibri" pitchFamily="32" charset="0"/>
            </a:endParaRPr>
          </a:p>
          <a:p>
            <a:pPr defTabSz="45720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FF"/>
              </a:buClr>
              <a:buSzPct val="100000"/>
              <a:buFont typeface="Arial" charset="0"/>
              <a:buChar char="•"/>
            </a:pPr>
            <a:r>
              <a:rPr lang="en-US" sz="2000" smtClean="0">
                <a:solidFill>
                  <a:srgbClr val="0000FF"/>
                </a:solidFill>
                <a:latin typeface="Calibri" pitchFamily="32" charset="0"/>
                <a:hlinkClick r:id="rId6"/>
              </a:rPr>
              <a:t>http://www.cartoon-web.com/illus/proverbs/pro16-18.gif</a:t>
            </a:r>
          </a:p>
          <a:p>
            <a:pPr defTabSz="45720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FF"/>
              </a:buClr>
              <a:buSzPct val="100000"/>
              <a:buFont typeface="Arial" charset="0"/>
              <a:buChar char="•"/>
            </a:pPr>
            <a:r>
              <a:rPr lang="en-US" sz="2000" u="sng" smtClean="0">
                <a:solidFill>
                  <a:srgbClr val="0000FF"/>
                </a:solidFill>
                <a:latin typeface="Calibri" pitchFamily="32" charset="0"/>
                <a:hlinkClick r:id="rId7"/>
              </a:rPr>
              <a:t>http://www.istockphoto.com/file_closeup/isolated-objects/isolated-background-objects/5663100-clock.php?id=5663100</a:t>
            </a:r>
          </a:p>
          <a:p>
            <a:pPr defTabSz="45720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FF"/>
              </a:buClr>
              <a:buSzPct val="100000"/>
              <a:buFont typeface="Arial" charset="0"/>
              <a:buChar char="•"/>
            </a:pPr>
            <a:r>
              <a:rPr lang="en-US" sz="2000" smtClean="0">
                <a:solidFill>
                  <a:srgbClr val="0000FF"/>
                </a:solidFill>
                <a:latin typeface="Calibri" pitchFamily="32" charset="0"/>
                <a:hlinkClick r:id="rId8"/>
              </a:rPr>
              <a:t>http://www.istockphoto.com/file_closeup/food-and-drink/baking/5948598-blueberry-pie.php?id=5948598</a:t>
            </a:r>
          </a:p>
          <a:p>
            <a:pPr defTabSz="45720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FF"/>
              </a:buClr>
              <a:buSzPct val="100000"/>
              <a:buFont typeface="Arial" charset="0"/>
              <a:buChar char="•"/>
            </a:pPr>
            <a:r>
              <a:rPr lang="en-US" sz="2000" u="sng" smtClean="0">
                <a:solidFill>
                  <a:srgbClr val="0000FF"/>
                </a:solidFill>
                <a:latin typeface="Calibri" pitchFamily="32" charset="0"/>
                <a:hlinkClick r:id="rId9"/>
              </a:rPr>
              <a:t>http://www.istockphoto.com/file_closeup/arts-and-entertainment/arts-abstract/5203110-blue-energy.php?id=5203110</a:t>
            </a:r>
          </a:p>
          <a:p>
            <a:pPr defTabSz="45720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F2F2F2"/>
              </a:buClr>
              <a:buSzPct val="100000"/>
              <a:buFont typeface="Arial" charset="0"/>
              <a:buNone/>
            </a:pPr>
            <a:endParaRPr lang="en-US" sz="2000" u="sng" smtClean="0">
              <a:solidFill>
                <a:srgbClr val="F2F2F2"/>
              </a:solidFill>
              <a:latin typeface="Calibri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7167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131</Words>
  <Application>Microsoft Office PowerPoint</Application>
  <PresentationFormat>On-screen Show (4:3)</PresentationFormat>
  <Paragraphs>46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5</cp:revision>
  <dcterms:created xsi:type="dcterms:W3CDTF">2006-08-16T00:00:00Z</dcterms:created>
  <dcterms:modified xsi:type="dcterms:W3CDTF">2018-08-04T03:23:22Z</dcterms:modified>
</cp:coreProperties>
</file>