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58" r:id="rId5"/>
    <p:sldId id="259" r:id="rId6"/>
    <p:sldId id="260" r:id="rId7"/>
    <p:sldId id="261" r:id="rId8"/>
    <p:sldId id="262" r:id="rId9"/>
    <p:sldId id="263" r:id="rId10"/>
    <p:sldId id="265" r:id="rId11"/>
    <p:sldId id="267"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8" d="100"/>
          <a:sy n="78" d="100"/>
        </p:scale>
        <p:origin x="216"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A9AF98-40A4-475C-8A5A-D50CBF4364F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N"/>
        </a:p>
      </dgm:t>
    </dgm:pt>
    <dgm:pt modelId="{26054385-89FF-4738-A93D-BED287A476A1}">
      <dgm:prSet/>
      <dgm:spPr/>
      <dgm:t>
        <a:bodyPr/>
        <a:lstStyle/>
        <a:p>
          <a:pPr algn="just"/>
          <a:r>
            <a:rPr lang="en-US" dirty="0"/>
            <a:t>The story begins in </a:t>
          </a:r>
          <a:r>
            <a:rPr lang="en-US" b="1" dirty="0"/>
            <a:t>1931</a:t>
          </a:r>
          <a:r>
            <a:rPr lang="en-US" dirty="0"/>
            <a:t>, as </a:t>
          </a:r>
          <a:r>
            <a:rPr lang="en-US" b="1" dirty="0"/>
            <a:t>Maya</a:t>
          </a:r>
          <a:r>
            <a:rPr lang="en-US" dirty="0"/>
            <a:t>, aged three, and her elder brother, </a:t>
          </a:r>
          <a:r>
            <a:rPr lang="en-US" b="1" dirty="0"/>
            <a:t>Bailey, </a:t>
          </a:r>
          <a:r>
            <a:rPr lang="en-US" dirty="0"/>
            <a:t>are sent to Stamps, Arkansas, to live with their paternal grandmother, </a:t>
          </a:r>
          <a:r>
            <a:rPr lang="en-US" b="1" dirty="0"/>
            <a:t>Momma</a:t>
          </a:r>
          <a:r>
            <a:rPr lang="en-US" dirty="0"/>
            <a:t>, after their parents divorce. </a:t>
          </a:r>
          <a:endParaRPr lang="en-IN" dirty="0"/>
        </a:p>
      </dgm:t>
    </dgm:pt>
    <dgm:pt modelId="{245FEB68-6C28-4079-A457-F9557FD7BC9F}" type="parTrans" cxnId="{F912FE42-5750-4A9F-A2B7-6978F02A5BF7}">
      <dgm:prSet/>
      <dgm:spPr/>
      <dgm:t>
        <a:bodyPr/>
        <a:lstStyle/>
        <a:p>
          <a:endParaRPr lang="en-IN"/>
        </a:p>
      </dgm:t>
    </dgm:pt>
    <dgm:pt modelId="{5C7E59A7-99CD-4429-8FBF-8042D5CD390C}" type="sibTrans" cxnId="{F912FE42-5750-4A9F-A2B7-6978F02A5BF7}">
      <dgm:prSet/>
      <dgm:spPr/>
      <dgm:t>
        <a:bodyPr/>
        <a:lstStyle/>
        <a:p>
          <a:endParaRPr lang="en-IN"/>
        </a:p>
      </dgm:t>
    </dgm:pt>
    <dgm:pt modelId="{13CEC071-818D-4CE3-B11B-F6DB19DBFFA5}">
      <dgm:prSet/>
      <dgm:spPr/>
      <dgm:t>
        <a:bodyPr/>
        <a:lstStyle/>
        <a:p>
          <a:r>
            <a:rPr lang="en-US" dirty="0"/>
            <a:t>Momma owns the only store in the African-American part of Stamps. The children help her at the store and learn to do arithmetic. One night a former sheriff warns Momma to hide her disabled son, Uncle Willie because white men of the Ku Klux Clan are planning revenge after a Black man “messed with” a white woman. </a:t>
          </a:r>
          <a:endParaRPr lang="en-IN" dirty="0"/>
        </a:p>
      </dgm:t>
    </dgm:pt>
    <dgm:pt modelId="{27EC4187-57D5-4200-9BB9-4E7873FD664C}" type="parTrans" cxnId="{80484206-6C72-4558-8913-AEFD317B9565}">
      <dgm:prSet/>
      <dgm:spPr/>
      <dgm:t>
        <a:bodyPr/>
        <a:lstStyle/>
        <a:p>
          <a:endParaRPr lang="en-IN"/>
        </a:p>
      </dgm:t>
    </dgm:pt>
    <dgm:pt modelId="{4A2443D5-268E-4E50-980D-A74F61F74442}" type="sibTrans" cxnId="{80484206-6C72-4558-8913-AEFD317B9565}">
      <dgm:prSet/>
      <dgm:spPr/>
      <dgm:t>
        <a:bodyPr/>
        <a:lstStyle/>
        <a:p>
          <a:endParaRPr lang="en-IN"/>
        </a:p>
      </dgm:t>
    </dgm:pt>
    <dgm:pt modelId="{81EB9635-E90E-4B5F-AD6D-DE387A0D975F}">
      <dgm:prSet/>
      <dgm:spPr/>
      <dgm:t>
        <a:bodyPr/>
        <a:lstStyle/>
        <a:p>
          <a:pPr algn="just"/>
          <a:r>
            <a:rPr lang="en-US" dirty="0"/>
            <a:t>Maya describes her days around the economic activity of the Cotton Pickers. When the Great Depression comes, Momma keeps the store running by allowing her customers to exchange goods for their rations. </a:t>
          </a:r>
          <a:endParaRPr lang="en-IN" dirty="0"/>
        </a:p>
      </dgm:t>
    </dgm:pt>
    <dgm:pt modelId="{3B2C0C47-DB03-44BD-993E-CAB2D3CE628C}" type="parTrans" cxnId="{2F6CBA9E-9E95-41B6-B120-6E43180AC22E}">
      <dgm:prSet/>
      <dgm:spPr/>
      <dgm:t>
        <a:bodyPr/>
        <a:lstStyle/>
        <a:p>
          <a:endParaRPr lang="en-IN"/>
        </a:p>
      </dgm:t>
    </dgm:pt>
    <dgm:pt modelId="{5B526123-242A-472D-94C3-5B9B53D9E124}" type="sibTrans" cxnId="{2F6CBA9E-9E95-41B6-B120-6E43180AC22E}">
      <dgm:prSet/>
      <dgm:spPr/>
      <dgm:t>
        <a:bodyPr/>
        <a:lstStyle/>
        <a:p>
          <a:endParaRPr lang="en-IN"/>
        </a:p>
      </dgm:t>
    </dgm:pt>
    <dgm:pt modelId="{3DC6B460-0550-4A61-A511-031EB070E0D8}">
      <dgm:prSet/>
      <dgm:spPr/>
      <dgm:t>
        <a:bodyPr/>
        <a:lstStyle/>
        <a:p>
          <a:r>
            <a:rPr lang="en-US" dirty="0"/>
            <a:t>One Christmas, Maya and Bailey receive gifts from their parents. A year later their father, Daddy Bailey, arrives in a fancy car, and he takes Maya and Bailey to St. Louis to live with their mother, Vivian.</a:t>
          </a:r>
          <a:endParaRPr lang="en-IN" dirty="0"/>
        </a:p>
      </dgm:t>
    </dgm:pt>
    <dgm:pt modelId="{14454E29-8FE9-43B9-A0C4-B81C6643CF7A}" type="parTrans" cxnId="{446792CF-A1BD-4DBA-BD62-A8DFB71E96F1}">
      <dgm:prSet/>
      <dgm:spPr/>
      <dgm:t>
        <a:bodyPr/>
        <a:lstStyle/>
        <a:p>
          <a:endParaRPr lang="en-IN"/>
        </a:p>
      </dgm:t>
    </dgm:pt>
    <dgm:pt modelId="{1D165662-2531-4DF1-B2AE-898035EB3225}" type="sibTrans" cxnId="{446792CF-A1BD-4DBA-BD62-A8DFB71E96F1}">
      <dgm:prSet/>
      <dgm:spPr/>
      <dgm:t>
        <a:bodyPr/>
        <a:lstStyle/>
        <a:p>
          <a:endParaRPr lang="en-IN"/>
        </a:p>
      </dgm:t>
    </dgm:pt>
    <dgm:pt modelId="{A3C9F777-49BF-400A-BC43-B6121E689AC7}" type="pres">
      <dgm:prSet presAssocID="{C6A9AF98-40A4-475C-8A5A-D50CBF4364F3}" presName="linear" presStyleCnt="0">
        <dgm:presLayoutVars>
          <dgm:animLvl val="lvl"/>
          <dgm:resizeHandles val="exact"/>
        </dgm:presLayoutVars>
      </dgm:prSet>
      <dgm:spPr/>
    </dgm:pt>
    <dgm:pt modelId="{6F0B3227-0F3F-4BB5-968D-2D4D1AD0449E}" type="pres">
      <dgm:prSet presAssocID="{26054385-89FF-4738-A93D-BED287A476A1}" presName="parentText" presStyleLbl="node1" presStyleIdx="0" presStyleCnt="4">
        <dgm:presLayoutVars>
          <dgm:chMax val="0"/>
          <dgm:bulletEnabled val="1"/>
        </dgm:presLayoutVars>
      </dgm:prSet>
      <dgm:spPr/>
    </dgm:pt>
    <dgm:pt modelId="{AC7757CF-6586-49A4-A41A-EA114A7EFDDF}" type="pres">
      <dgm:prSet presAssocID="{5C7E59A7-99CD-4429-8FBF-8042D5CD390C}" presName="spacer" presStyleCnt="0"/>
      <dgm:spPr/>
    </dgm:pt>
    <dgm:pt modelId="{3C1249C2-7100-4BD0-87E6-1CAEB37D0CDA}" type="pres">
      <dgm:prSet presAssocID="{13CEC071-818D-4CE3-B11B-F6DB19DBFFA5}" presName="parentText" presStyleLbl="node1" presStyleIdx="1" presStyleCnt="4">
        <dgm:presLayoutVars>
          <dgm:chMax val="0"/>
          <dgm:bulletEnabled val="1"/>
        </dgm:presLayoutVars>
      </dgm:prSet>
      <dgm:spPr/>
    </dgm:pt>
    <dgm:pt modelId="{A58CF0EF-36B7-4402-9F27-EFCDEF108543}" type="pres">
      <dgm:prSet presAssocID="{4A2443D5-268E-4E50-980D-A74F61F74442}" presName="spacer" presStyleCnt="0"/>
      <dgm:spPr/>
    </dgm:pt>
    <dgm:pt modelId="{CAD3A436-3223-4E3B-B4BA-75DDF8EB95DF}" type="pres">
      <dgm:prSet presAssocID="{81EB9635-E90E-4B5F-AD6D-DE387A0D975F}" presName="parentText" presStyleLbl="node1" presStyleIdx="2" presStyleCnt="4">
        <dgm:presLayoutVars>
          <dgm:chMax val="0"/>
          <dgm:bulletEnabled val="1"/>
        </dgm:presLayoutVars>
      </dgm:prSet>
      <dgm:spPr/>
    </dgm:pt>
    <dgm:pt modelId="{2995215C-34B4-49D3-B074-2EF92B2F100A}" type="pres">
      <dgm:prSet presAssocID="{5B526123-242A-472D-94C3-5B9B53D9E124}" presName="spacer" presStyleCnt="0"/>
      <dgm:spPr/>
    </dgm:pt>
    <dgm:pt modelId="{DCD01170-58F6-4462-9E90-2C7D76E39813}" type="pres">
      <dgm:prSet presAssocID="{3DC6B460-0550-4A61-A511-031EB070E0D8}" presName="parentText" presStyleLbl="node1" presStyleIdx="3" presStyleCnt="4">
        <dgm:presLayoutVars>
          <dgm:chMax val="0"/>
          <dgm:bulletEnabled val="1"/>
        </dgm:presLayoutVars>
      </dgm:prSet>
      <dgm:spPr/>
    </dgm:pt>
  </dgm:ptLst>
  <dgm:cxnLst>
    <dgm:cxn modelId="{80484206-6C72-4558-8913-AEFD317B9565}" srcId="{C6A9AF98-40A4-475C-8A5A-D50CBF4364F3}" destId="{13CEC071-818D-4CE3-B11B-F6DB19DBFFA5}" srcOrd="1" destOrd="0" parTransId="{27EC4187-57D5-4200-9BB9-4E7873FD664C}" sibTransId="{4A2443D5-268E-4E50-980D-A74F61F74442}"/>
    <dgm:cxn modelId="{40CCF815-905E-4C83-8936-19C129C84FD5}" type="presOf" srcId="{81EB9635-E90E-4B5F-AD6D-DE387A0D975F}" destId="{CAD3A436-3223-4E3B-B4BA-75DDF8EB95DF}" srcOrd="0" destOrd="0" presId="urn:microsoft.com/office/officeart/2005/8/layout/vList2"/>
    <dgm:cxn modelId="{6C8C7B1F-3772-48A5-82D8-2BCFE295A97F}" type="presOf" srcId="{13CEC071-818D-4CE3-B11B-F6DB19DBFFA5}" destId="{3C1249C2-7100-4BD0-87E6-1CAEB37D0CDA}" srcOrd="0" destOrd="0" presId="urn:microsoft.com/office/officeart/2005/8/layout/vList2"/>
    <dgm:cxn modelId="{2C7AC52D-61C1-46B0-B098-F3D50C133748}" type="presOf" srcId="{3DC6B460-0550-4A61-A511-031EB070E0D8}" destId="{DCD01170-58F6-4462-9E90-2C7D76E39813}" srcOrd="0" destOrd="0" presId="urn:microsoft.com/office/officeart/2005/8/layout/vList2"/>
    <dgm:cxn modelId="{1695FD30-39CF-49CF-9119-05C41E6C23D4}" type="presOf" srcId="{26054385-89FF-4738-A93D-BED287A476A1}" destId="{6F0B3227-0F3F-4BB5-968D-2D4D1AD0449E}" srcOrd="0" destOrd="0" presId="urn:microsoft.com/office/officeart/2005/8/layout/vList2"/>
    <dgm:cxn modelId="{F912FE42-5750-4A9F-A2B7-6978F02A5BF7}" srcId="{C6A9AF98-40A4-475C-8A5A-D50CBF4364F3}" destId="{26054385-89FF-4738-A93D-BED287A476A1}" srcOrd="0" destOrd="0" parTransId="{245FEB68-6C28-4079-A457-F9557FD7BC9F}" sibTransId="{5C7E59A7-99CD-4429-8FBF-8042D5CD390C}"/>
    <dgm:cxn modelId="{2F6CBA9E-9E95-41B6-B120-6E43180AC22E}" srcId="{C6A9AF98-40A4-475C-8A5A-D50CBF4364F3}" destId="{81EB9635-E90E-4B5F-AD6D-DE387A0D975F}" srcOrd="2" destOrd="0" parTransId="{3B2C0C47-DB03-44BD-993E-CAB2D3CE628C}" sibTransId="{5B526123-242A-472D-94C3-5B9B53D9E124}"/>
    <dgm:cxn modelId="{446792CF-A1BD-4DBA-BD62-A8DFB71E96F1}" srcId="{C6A9AF98-40A4-475C-8A5A-D50CBF4364F3}" destId="{3DC6B460-0550-4A61-A511-031EB070E0D8}" srcOrd="3" destOrd="0" parTransId="{14454E29-8FE9-43B9-A0C4-B81C6643CF7A}" sibTransId="{1D165662-2531-4DF1-B2AE-898035EB3225}"/>
    <dgm:cxn modelId="{000C5CD2-6FB0-4D52-9850-DECFF86C6EF6}" type="presOf" srcId="{C6A9AF98-40A4-475C-8A5A-D50CBF4364F3}" destId="{A3C9F777-49BF-400A-BC43-B6121E689AC7}" srcOrd="0" destOrd="0" presId="urn:microsoft.com/office/officeart/2005/8/layout/vList2"/>
    <dgm:cxn modelId="{CE6AC7D1-03C6-4B69-A4D9-9ACB1E9AA51A}" type="presParOf" srcId="{A3C9F777-49BF-400A-BC43-B6121E689AC7}" destId="{6F0B3227-0F3F-4BB5-968D-2D4D1AD0449E}" srcOrd="0" destOrd="0" presId="urn:microsoft.com/office/officeart/2005/8/layout/vList2"/>
    <dgm:cxn modelId="{6374E97D-A526-4064-8CF4-8DFE93AB1A6B}" type="presParOf" srcId="{A3C9F777-49BF-400A-BC43-B6121E689AC7}" destId="{AC7757CF-6586-49A4-A41A-EA114A7EFDDF}" srcOrd="1" destOrd="0" presId="urn:microsoft.com/office/officeart/2005/8/layout/vList2"/>
    <dgm:cxn modelId="{CE4A4AA4-602D-427B-B18B-95154113CE66}" type="presParOf" srcId="{A3C9F777-49BF-400A-BC43-B6121E689AC7}" destId="{3C1249C2-7100-4BD0-87E6-1CAEB37D0CDA}" srcOrd="2" destOrd="0" presId="urn:microsoft.com/office/officeart/2005/8/layout/vList2"/>
    <dgm:cxn modelId="{18F33980-22D3-44DE-990D-2618332F2947}" type="presParOf" srcId="{A3C9F777-49BF-400A-BC43-B6121E689AC7}" destId="{A58CF0EF-36B7-4402-9F27-EFCDEF108543}" srcOrd="3" destOrd="0" presId="urn:microsoft.com/office/officeart/2005/8/layout/vList2"/>
    <dgm:cxn modelId="{C0DB68A1-F212-4BD4-91FC-F75856219485}" type="presParOf" srcId="{A3C9F777-49BF-400A-BC43-B6121E689AC7}" destId="{CAD3A436-3223-4E3B-B4BA-75DDF8EB95DF}" srcOrd="4" destOrd="0" presId="urn:microsoft.com/office/officeart/2005/8/layout/vList2"/>
    <dgm:cxn modelId="{B5790AAA-E237-4E4D-ACF7-4D2888D5D36B}" type="presParOf" srcId="{A3C9F777-49BF-400A-BC43-B6121E689AC7}" destId="{2995215C-34B4-49D3-B074-2EF92B2F100A}" srcOrd="5" destOrd="0" presId="urn:microsoft.com/office/officeart/2005/8/layout/vList2"/>
    <dgm:cxn modelId="{89ABF547-F0D4-4A01-8198-4B0261BF6E51}" type="presParOf" srcId="{A3C9F777-49BF-400A-BC43-B6121E689AC7}" destId="{DCD01170-58F6-4462-9E90-2C7D76E39813}"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64564B-1CAA-4170-84D7-5E98BCF8FC9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N"/>
        </a:p>
      </dgm:t>
    </dgm:pt>
    <dgm:pt modelId="{4ECFECFB-D63D-4C46-8F53-36B03D1C53DD}">
      <dgm:prSet/>
      <dgm:spPr/>
      <dgm:t>
        <a:bodyPr/>
        <a:lstStyle/>
        <a:p>
          <a:pPr algn="just"/>
          <a:r>
            <a:rPr lang="en-US" dirty="0"/>
            <a:t>In San Francisco, Maya and Bailey stay with Vivian’s mother and their uncles. At school, Maya and her brother are more advanced than the other students, and they are moved up a grade. Vivian takes the children to live with her and her boyfriend, Mr. Freeman. </a:t>
          </a:r>
          <a:endParaRPr lang="en-IN" dirty="0"/>
        </a:p>
      </dgm:t>
    </dgm:pt>
    <dgm:pt modelId="{04437FC3-5E1C-4D09-AC12-55222A15B830}" type="parTrans" cxnId="{6B83A6A3-7EE0-4EE5-AFE8-66350D296543}">
      <dgm:prSet/>
      <dgm:spPr/>
      <dgm:t>
        <a:bodyPr/>
        <a:lstStyle/>
        <a:p>
          <a:endParaRPr lang="en-IN"/>
        </a:p>
      </dgm:t>
    </dgm:pt>
    <dgm:pt modelId="{D2E083D5-7F53-4159-8DCC-32AFF641CA23}" type="sibTrans" cxnId="{6B83A6A3-7EE0-4EE5-AFE8-66350D296543}">
      <dgm:prSet/>
      <dgm:spPr/>
      <dgm:t>
        <a:bodyPr/>
        <a:lstStyle/>
        <a:p>
          <a:endParaRPr lang="en-IN"/>
        </a:p>
      </dgm:t>
    </dgm:pt>
    <dgm:pt modelId="{573DF4B9-FD2C-4E8E-898E-9C93CDB29C56}">
      <dgm:prSet/>
      <dgm:spPr/>
      <dgm:t>
        <a:bodyPr/>
        <a:lstStyle/>
        <a:p>
          <a:pPr algn="just"/>
          <a:r>
            <a:rPr lang="en-US" dirty="0"/>
            <a:t>Mr. Freeman begins molesting eight-year-old Maya, threatening to kill Bailey if she tells anyone. One day he finally rapes her, and she hides her stained underwear under the mattress. When changing the linens, Bailey and Vivian find the garment and realize what happened. The truth is revealed and Mr. Freeman is arrested.</a:t>
          </a:r>
          <a:endParaRPr lang="en-IN" dirty="0"/>
        </a:p>
      </dgm:t>
    </dgm:pt>
    <dgm:pt modelId="{5C5DD259-5D0C-49D3-9A5C-D56CCB9C692F}" type="parTrans" cxnId="{FE91077C-F303-4070-8E98-731EDA020D50}">
      <dgm:prSet/>
      <dgm:spPr/>
      <dgm:t>
        <a:bodyPr/>
        <a:lstStyle/>
        <a:p>
          <a:endParaRPr lang="en-IN"/>
        </a:p>
      </dgm:t>
    </dgm:pt>
    <dgm:pt modelId="{172A4FA6-8D0D-49A8-9573-FD93E175E497}" type="sibTrans" cxnId="{FE91077C-F303-4070-8E98-731EDA020D50}">
      <dgm:prSet/>
      <dgm:spPr/>
      <dgm:t>
        <a:bodyPr/>
        <a:lstStyle/>
        <a:p>
          <a:endParaRPr lang="en-IN"/>
        </a:p>
      </dgm:t>
    </dgm:pt>
    <dgm:pt modelId="{838C2CC3-9F61-4734-8BCD-4229F71298AC}">
      <dgm:prSet/>
      <dgm:spPr/>
      <dgm:t>
        <a:bodyPr/>
        <a:lstStyle/>
        <a:p>
          <a:pPr algn="just"/>
          <a:r>
            <a:rPr lang="en-US" dirty="0"/>
            <a:t>During Mr. Freeman’s trial, Maya lies when asked whether he had ever touched her before the rape. Later, Mr. Freeman is beaten to death in prison. Maya feels guilty and blames herself. She stops speaking to anyone except Bailey. After a few months of her silence, Vivian decides to send Maya and Bailey back to Momma.</a:t>
          </a:r>
          <a:endParaRPr lang="en-IN" dirty="0"/>
        </a:p>
      </dgm:t>
    </dgm:pt>
    <dgm:pt modelId="{5F318E32-CA12-45FC-9DF4-31CD9EA5C66B}" type="parTrans" cxnId="{4250A6BD-E9C8-4CBE-AD03-F100296B331E}">
      <dgm:prSet/>
      <dgm:spPr/>
      <dgm:t>
        <a:bodyPr/>
        <a:lstStyle/>
        <a:p>
          <a:endParaRPr lang="en-IN"/>
        </a:p>
      </dgm:t>
    </dgm:pt>
    <dgm:pt modelId="{78F080AE-BA81-4C3C-B6D7-2A570A80ABD1}" type="sibTrans" cxnId="{4250A6BD-E9C8-4CBE-AD03-F100296B331E}">
      <dgm:prSet/>
      <dgm:spPr/>
      <dgm:t>
        <a:bodyPr/>
        <a:lstStyle/>
        <a:p>
          <a:endParaRPr lang="en-IN"/>
        </a:p>
      </dgm:t>
    </dgm:pt>
    <dgm:pt modelId="{790C0C88-85E5-4374-BF5B-D3BD121C1A58}" type="pres">
      <dgm:prSet presAssocID="{6A64564B-1CAA-4170-84D7-5E98BCF8FC96}" presName="linear" presStyleCnt="0">
        <dgm:presLayoutVars>
          <dgm:animLvl val="lvl"/>
          <dgm:resizeHandles val="exact"/>
        </dgm:presLayoutVars>
      </dgm:prSet>
      <dgm:spPr/>
    </dgm:pt>
    <dgm:pt modelId="{18E275D3-E33B-44D8-B09E-E41C54227C92}" type="pres">
      <dgm:prSet presAssocID="{4ECFECFB-D63D-4C46-8F53-36B03D1C53DD}" presName="parentText" presStyleLbl="node1" presStyleIdx="0" presStyleCnt="3" custLinFactNeighborX="0">
        <dgm:presLayoutVars>
          <dgm:chMax val="0"/>
          <dgm:bulletEnabled val="1"/>
        </dgm:presLayoutVars>
      </dgm:prSet>
      <dgm:spPr/>
    </dgm:pt>
    <dgm:pt modelId="{F0B1ACC3-6D7F-429A-9EA2-91C3C8C92268}" type="pres">
      <dgm:prSet presAssocID="{D2E083D5-7F53-4159-8DCC-32AFF641CA23}" presName="spacer" presStyleCnt="0"/>
      <dgm:spPr/>
    </dgm:pt>
    <dgm:pt modelId="{EC173D9B-D8CA-4152-A785-9E67C25DD872}" type="pres">
      <dgm:prSet presAssocID="{573DF4B9-FD2C-4E8E-898E-9C93CDB29C56}" presName="parentText" presStyleLbl="node1" presStyleIdx="1" presStyleCnt="3">
        <dgm:presLayoutVars>
          <dgm:chMax val="0"/>
          <dgm:bulletEnabled val="1"/>
        </dgm:presLayoutVars>
      </dgm:prSet>
      <dgm:spPr/>
    </dgm:pt>
    <dgm:pt modelId="{CA2FFDE9-4D0B-402D-834B-1D28C5402919}" type="pres">
      <dgm:prSet presAssocID="{172A4FA6-8D0D-49A8-9573-FD93E175E497}" presName="spacer" presStyleCnt="0"/>
      <dgm:spPr/>
    </dgm:pt>
    <dgm:pt modelId="{01917108-CAE0-4D01-B911-460AF4CACAC8}" type="pres">
      <dgm:prSet presAssocID="{838C2CC3-9F61-4734-8BCD-4229F71298AC}" presName="parentText" presStyleLbl="node1" presStyleIdx="2" presStyleCnt="3">
        <dgm:presLayoutVars>
          <dgm:chMax val="0"/>
          <dgm:bulletEnabled val="1"/>
        </dgm:presLayoutVars>
      </dgm:prSet>
      <dgm:spPr/>
    </dgm:pt>
  </dgm:ptLst>
  <dgm:cxnLst>
    <dgm:cxn modelId="{D7CD3836-E2C3-4437-98C0-20FDA525D2AA}" type="presOf" srcId="{6A64564B-1CAA-4170-84D7-5E98BCF8FC96}" destId="{790C0C88-85E5-4374-BF5B-D3BD121C1A58}" srcOrd="0" destOrd="0" presId="urn:microsoft.com/office/officeart/2005/8/layout/vList2"/>
    <dgm:cxn modelId="{FBC18861-A7C9-40FB-8041-A79A94B962CE}" type="presOf" srcId="{573DF4B9-FD2C-4E8E-898E-9C93CDB29C56}" destId="{EC173D9B-D8CA-4152-A785-9E67C25DD872}" srcOrd="0" destOrd="0" presId="urn:microsoft.com/office/officeart/2005/8/layout/vList2"/>
    <dgm:cxn modelId="{FE91077C-F303-4070-8E98-731EDA020D50}" srcId="{6A64564B-1CAA-4170-84D7-5E98BCF8FC96}" destId="{573DF4B9-FD2C-4E8E-898E-9C93CDB29C56}" srcOrd="1" destOrd="0" parTransId="{5C5DD259-5D0C-49D3-9A5C-D56CCB9C692F}" sibTransId="{172A4FA6-8D0D-49A8-9573-FD93E175E497}"/>
    <dgm:cxn modelId="{6B83A6A3-7EE0-4EE5-AFE8-66350D296543}" srcId="{6A64564B-1CAA-4170-84D7-5E98BCF8FC96}" destId="{4ECFECFB-D63D-4C46-8F53-36B03D1C53DD}" srcOrd="0" destOrd="0" parTransId="{04437FC3-5E1C-4D09-AC12-55222A15B830}" sibTransId="{D2E083D5-7F53-4159-8DCC-32AFF641CA23}"/>
    <dgm:cxn modelId="{E8F462A7-1CD9-4747-9ABE-4522757A74B1}" type="presOf" srcId="{4ECFECFB-D63D-4C46-8F53-36B03D1C53DD}" destId="{18E275D3-E33B-44D8-B09E-E41C54227C92}" srcOrd="0" destOrd="0" presId="urn:microsoft.com/office/officeart/2005/8/layout/vList2"/>
    <dgm:cxn modelId="{4250A6BD-E9C8-4CBE-AD03-F100296B331E}" srcId="{6A64564B-1CAA-4170-84D7-5E98BCF8FC96}" destId="{838C2CC3-9F61-4734-8BCD-4229F71298AC}" srcOrd="2" destOrd="0" parTransId="{5F318E32-CA12-45FC-9DF4-31CD9EA5C66B}" sibTransId="{78F080AE-BA81-4C3C-B6D7-2A570A80ABD1}"/>
    <dgm:cxn modelId="{7C1E63EE-8A93-4F1D-ADE2-EEB0D2229716}" type="presOf" srcId="{838C2CC3-9F61-4734-8BCD-4229F71298AC}" destId="{01917108-CAE0-4D01-B911-460AF4CACAC8}" srcOrd="0" destOrd="0" presId="urn:microsoft.com/office/officeart/2005/8/layout/vList2"/>
    <dgm:cxn modelId="{DC9AEB64-DC0B-4E17-A434-A3481A1799C4}" type="presParOf" srcId="{790C0C88-85E5-4374-BF5B-D3BD121C1A58}" destId="{18E275D3-E33B-44D8-B09E-E41C54227C92}" srcOrd="0" destOrd="0" presId="urn:microsoft.com/office/officeart/2005/8/layout/vList2"/>
    <dgm:cxn modelId="{80D94A8D-4B85-4CC3-BA91-F4F8286874BF}" type="presParOf" srcId="{790C0C88-85E5-4374-BF5B-D3BD121C1A58}" destId="{F0B1ACC3-6D7F-429A-9EA2-91C3C8C92268}" srcOrd="1" destOrd="0" presId="urn:microsoft.com/office/officeart/2005/8/layout/vList2"/>
    <dgm:cxn modelId="{B9BE77F5-7339-4810-B77C-CB67D2FA95E6}" type="presParOf" srcId="{790C0C88-85E5-4374-BF5B-D3BD121C1A58}" destId="{EC173D9B-D8CA-4152-A785-9E67C25DD872}" srcOrd="2" destOrd="0" presId="urn:microsoft.com/office/officeart/2005/8/layout/vList2"/>
    <dgm:cxn modelId="{B7A746FC-FD90-420E-82A8-E457138E2F32}" type="presParOf" srcId="{790C0C88-85E5-4374-BF5B-D3BD121C1A58}" destId="{CA2FFDE9-4D0B-402D-834B-1D28C5402919}" srcOrd="3" destOrd="0" presId="urn:microsoft.com/office/officeart/2005/8/layout/vList2"/>
    <dgm:cxn modelId="{D2307366-800F-409C-917C-CB21342C32AF}" type="presParOf" srcId="{790C0C88-85E5-4374-BF5B-D3BD121C1A58}" destId="{01917108-CAE0-4D01-B911-460AF4CACAC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54CDD4C-29C4-4849-AA33-67186013AA5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N"/>
        </a:p>
      </dgm:t>
    </dgm:pt>
    <dgm:pt modelId="{134502B5-72DB-468E-AAD2-9921E310F166}">
      <dgm:prSet/>
      <dgm:spPr/>
      <dgm:t>
        <a:bodyPr/>
        <a:lstStyle/>
        <a:p>
          <a:pPr algn="just"/>
          <a:r>
            <a:rPr lang="en-US" dirty="0"/>
            <a:t>Maya is happy to be back with Momma, but she continues her silence. Eventually, Mrs. Bertha Flowers takes Maya under her wing, telling her that it is important to speak and by making her read books aloud, she gets Marguerite to start talking again. </a:t>
          </a:r>
          <a:endParaRPr lang="en-IN" dirty="0"/>
        </a:p>
      </dgm:t>
    </dgm:pt>
    <dgm:pt modelId="{CCCDB2D2-57FC-4CEA-A259-D489B16841F9}" type="parTrans" cxnId="{5FBF0FB6-4358-40EA-945F-F695BF8B0EBB}">
      <dgm:prSet/>
      <dgm:spPr/>
      <dgm:t>
        <a:bodyPr/>
        <a:lstStyle/>
        <a:p>
          <a:endParaRPr lang="en-IN"/>
        </a:p>
      </dgm:t>
    </dgm:pt>
    <dgm:pt modelId="{E1B56AA9-C4C2-475C-9FB6-81B4CE9A997C}" type="sibTrans" cxnId="{5FBF0FB6-4358-40EA-945F-F695BF8B0EBB}">
      <dgm:prSet/>
      <dgm:spPr/>
      <dgm:t>
        <a:bodyPr/>
        <a:lstStyle/>
        <a:p>
          <a:endParaRPr lang="en-IN"/>
        </a:p>
      </dgm:t>
    </dgm:pt>
    <dgm:pt modelId="{D876CF5A-9BBA-4D34-9B98-4D601B21F80A}">
      <dgm:prSet/>
      <dgm:spPr/>
      <dgm:t>
        <a:bodyPr/>
        <a:lstStyle/>
        <a:p>
          <a:pPr algn="just"/>
          <a:r>
            <a:rPr lang="en-US" dirty="0"/>
            <a:t>At the age of 10, Maya is sent to work for a white woman, who calls her Mary rather than her name (Marguerite). Offended, Maya breaks some china in order to get fired. Later, Bailey is upset when he sees a movie starring Kay Francis because he thinks the actress looks just like his mother, Vivian, and he makes an unsuccessful attempt to return to his mother. </a:t>
          </a:r>
          <a:endParaRPr lang="en-IN" dirty="0"/>
        </a:p>
      </dgm:t>
    </dgm:pt>
    <dgm:pt modelId="{C928BEEB-EFC6-42E3-91B8-3CB9D5A2F0ED}" type="parTrans" cxnId="{2EE879A7-E7E9-4ECA-8A04-DC19E3EA06F3}">
      <dgm:prSet/>
      <dgm:spPr/>
      <dgm:t>
        <a:bodyPr/>
        <a:lstStyle/>
        <a:p>
          <a:endParaRPr lang="en-IN"/>
        </a:p>
      </dgm:t>
    </dgm:pt>
    <dgm:pt modelId="{0E0E83A9-2DF8-4BDD-8649-B5D180A7E4DC}" type="sibTrans" cxnId="{2EE879A7-E7E9-4ECA-8A04-DC19E3EA06F3}">
      <dgm:prSet/>
      <dgm:spPr/>
      <dgm:t>
        <a:bodyPr/>
        <a:lstStyle/>
        <a:p>
          <a:endParaRPr lang="en-IN"/>
        </a:p>
      </dgm:t>
    </dgm:pt>
    <dgm:pt modelId="{90856843-6B03-4403-92FC-7D63399F77A5}">
      <dgm:prSet/>
      <dgm:spPr/>
      <dgm:t>
        <a:bodyPr/>
        <a:lstStyle/>
        <a:p>
          <a:pPr algn="just"/>
          <a:r>
            <a:rPr lang="en-US" dirty="0"/>
            <a:t>During this time, Maya continues to encounter racism. When she develops cavities, Momma takes her to the white dentist who borrowed money from Momma during the Depression, but he refuses to treat the child, and they have to take a bus to the closest Black dentist. </a:t>
          </a:r>
          <a:endParaRPr lang="en-IN" dirty="0"/>
        </a:p>
      </dgm:t>
    </dgm:pt>
    <dgm:pt modelId="{6897802C-31C0-49F2-9FF4-70D16B96598C}" type="parTrans" cxnId="{331CF233-DC39-4190-AA93-9E4A3823CFDE}">
      <dgm:prSet/>
      <dgm:spPr/>
      <dgm:t>
        <a:bodyPr/>
        <a:lstStyle/>
        <a:p>
          <a:endParaRPr lang="en-IN"/>
        </a:p>
      </dgm:t>
    </dgm:pt>
    <dgm:pt modelId="{702AEED9-8179-4438-9B9A-18C072B44AE0}" type="sibTrans" cxnId="{331CF233-DC39-4190-AA93-9E4A3823CFDE}">
      <dgm:prSet/>
      <dgm:spPr/>
      <dgm:t>
        <a:bodyPr/>
        <a:lstStyle/>
        <a:p>
          <a:endParaRPr lang="en-IN"/>
        </a:p>
      </dgm:t>
    </dgm:pt>
    <dgm:pt modelId="{3FFA3FDF-FDE5-43DB-AFD5-1876374DDE30}">
      <dgm:prSet/>
      <dgm:spPr/>
      <dgm:t>
        <a:bodyPr/>
        <a:lstStyle/>
        <a:p>
          <a:pPr algn="just"/>
          <a:r>
            <a:rPr lang="en-US" dirty="0"/>
            <a:t>Bailey sees the decaying corpse of a Black man pulled out of a pond, and a white man forces him to him help carry the body away. After this incident, Momma decides to take Maya and Bailey back to their mother.</a:t>
          </a:r>
          <a:endParaRPr lang="en-IN" dirty="0"/>
        </a:p>
      </dgm:t>
    </dgm:pt>
    <dgm:pt modelId="{52789E28-E80E-48C3-82FA-413E591102BB}" type="parTrans" cxnId="{78B17992-35D0-42A3-9EF2-86C4B8A6B902}">
      <dgm:prSet/>
      <dgm:spPr/>
      <dgm:t>
        <a:bodyPr/>
        <a:lstStyle/>
        <a:p>
          <a:endParaRPr lang="en-IN"/>
        </a:p>
      </dgm:t>
    </dgm:pt>
    <dgm:pt modelId="{5AF0E791-3F00-45DD-B291-638F450537B4}" type="sibTrans" cxnId="{78B17992-35D0-42A3-9EF2-86C4B8A6B902}">
      <dgm:prSet/>
      <dgm:spPr/>
      <dgm:t>
        <a:bodyPr/>
        <a:lstStyle/>
        <a:p>
          <a:endParaRPr lang="en-IN"/>
        </a:p>
      </dgm:t>
    </dgm:pt>
    <dgm:pt modelId="{9C257E2A-1BCB-4403-8023-581DB6EC25B2}" type="pres">
      <dgm:prSet presAssocID="{D54CDD4C-29C4-4849-AA33-67186013AA59}" presName="linear" presStyleCnt="0">
        <dgm:presLayoutVars>
          <dgm:animLvl val="lvl"/>
          <dgm:resizeHandles val="exact"/>
        </dgm:presLayoutVars>
      </dgm:prSet>
      <dgm:spPr/>
    </dgm:pt>
    <dgm:pt modelId="{50EB55E2-E7B3-42DD-8212-814B8C500E1C}" type="pres">
      <dgm:prSet presAssocID="{134502B5-72DB-468E-AAD2-9921E310F166}" presName="parentText" presStyleLbl="node1" presStyleIdx="0" presStyleCnt="4">
        <dgm:presLayoutVars>
          <dgm:chMax val="0"/>
          <dgm:bulletEnabled val="1"/>
        </dgm:presLayoutVars>
      </dgm:prSet>
      <dgm:spPr/>
    </dgm:pt>
    <dgm:pt modelId="{DC207008-48AD-4BF6-834B-5C11BC7E7FA7}" type="pres">
      <dgm:prSet presAssocID="{E1B56AA9-C4C2-475C-9FB6-81B4CE9A997C}" presName="spacer" presStyleCnt="0"/>
      <dgm:spPr/>
    </dgm:pt>
    <dgm:pt modelId="{A5A3DE2B-0D2D-4DE2-BFCB-DE3D3E7A653A}" type="pres">
      <dgm:prSet presAssocID="{D876CF5A-9BBA-4D34-9B98-4D601B21F80A}" presName="parentText" presStyleLbl="node1" presStyleIdx="1" presStyleCnt="4">
        <dgm:presLayoutVars>
          <dgm:chMax val="0"/>
          <dgm:bulletEnabled val="1"/>
        </dgm:presLayoutVars>
      </dgm:prSet>
      <dgm:spPr/>
    </dgm:pt>
    <dgm:pt modelId="{940FFB06-D07E-4CCF-B2E9-6BAB30A0C76D}" type="pres">
      <dgm:prSet presAssocID="{0E0E83A9-2DF8-4BDD-8649-B5D180A7E4DC}" presName="spacer" presStyleCnt="0"/>
      <dgm:spPr/>
    </dgm:pt>
    <dgm:pt modelId="{02EFC2BA-F093-42F7-A7C0-27BAEF62668F}" type="pres">
      <dgm:prSet presAssocID="{90856843-6B03-4403-92FC-7D63399F77A5}" presName="parentText" presStyleLbl="node1" presStyleIdx="2" presStyleCnt="4">
        <dgm:presLayoutVars>
          <dgm:chMax val="0"/>
          <dgm:bulletEnabled val="1"/>
        </dgm:presLayoutVars>
      </dgm:prSet>
      <dgm:spPr/>
    </dgm:pt>
    <dgm:pt modelId="{B8A681B9-7FE7-49CC-B558-C099DCCA41EE}" type="pres">
      <dgm:prSet presAssocID="{702AEED9-8179-4438-9B9A-18C072B44AE0}" presName="spacer" presStyleCnt="0"/>
      <dgm:spPr/>
    </dgm:pt>
    <dgm:pt modelId="{D4B26648-6B84-4955-BDD5-BE717C3F7AD0}" type="pres">
      <dgm:prSet presAssocID="{3FFA3FDF-FDE5-43DB-AFD5-1876374DDE30}" presName="parentText" presStyleLbl="node1" presStyleIdx="3" presStyleCnt="4">
        <dgm:presLayoutVars>
          <dgm:chMax val="0"/>
          <dgm:bulletEnabled val="1"/>
        </dgm:presLayoutVars>
      </dgm:prSet>
      <dgm:spPr/>
    </dgm:pt>
  </dgm:ptLst>
  <dgm:cxnLst>
    <dgm:cxn modelId="{5034A01D-1788-4430-8F05-54DF84AF702E}" type="presOf" srcId="{134502B5-72DB-468E-AAD2-9921E310F166}" destId="{50EB55E2-E7B3-42DD-8212-814B8C500E1C}" srcOrd="0" destOrd="0" presId="urn:microsoft.com/office/officeart/2005/8/layout/vList2"/>
    <dgm:cxn modelId="{331CF233-DC39-4190-AA93-9E4A3823CFDE}" srcId="{D54CDD4C-29C4-4849-AA33-67186013AA59}" destId="{90856843-6B03-4403-92FC-7D63399F77A5}" srcOrd="2" destOrd="0" parTransId="{6897802C-31C0-49F2-9FF4-70D16B96598C}" sibTransId="{702AEED9-8179-4438-9B9A-18C072B44AE0}"/>
    <dgm:cxn modelId="{A5A10A5B-E28E-40A2-9DF2-D9071B56574E}" type="presOf" srcId="{D54CDD4C-29C4-4849-AA33-67186013AA59}" destId="{9C257E2A-1BCB-4403-8023-581DB6EC25B2}" srcOrd="0" destOrd="0" presId="urn:microsoft.com/office/officeart/2005/8/layout/vList2"/>
    <dgm:cxn modelId="{EBC56D4C-BFDD-48F7-85C3-A62DA869F22A}" type="presOf" srcId="{3FFA3FDF-FDE5-43DB-AFD5-1876374DDE30}" destId="{D4B26648-6B84-4955-BDD5-BE717C3F7AD0}" srcOrd="0" destOrd="0" presId="urn:microsoft.com/office/officeart/2005/8/layout/vList2"/>
    <dgm:cxn modelId="{78B17992-35D0-42A3-9EF2-86C4B8A6B902}" srcId="{D54CDD4C-29C4-4849-AA33-67186013AA59}" destId="{3FFA3FDF-FDE5-43DB-AFD5-1876374DDE30}" srcOrd="3" destOrd="0" parTransId="{52789E28-E80E-48C3-82FA-413E591102BB}" sibTransId="{5AF0E791-3F00-45DD-B291-638F450537B4}"/>
    <dgm:cxn modelId="{2EE879A7-E7E9-4ECA-8A04-DC19E3EA06F3}" srcId="{D54CDD4C-29C4-4849-AA33-67186013AA59}" destId="{D876CF5A-9BBA-4D34-9B98-4D601B21F80A}" srcOrd="1" destOrd="0" parTransId="{C928BEEB-EFC6-42E3-91B8-3CB9D5A2F0ED}" sibTransId="{0E0E83A9-2DF8-4BDD-8649-B5D180A7E4DC}"/>
    <dgm:cxn modelId="{5FBF0FB6-4358-40EA-945F-F695BF8B0EBB}" srcId="{D54CDD4C-29C4-4849-AA33-67186013AA59}" destId="{134502B5-72DB-468E-AAD2-9921E310F166}" srcOrd="0" destOrd="0" parTransId="{CCCDB2D2-57FC-4CEA-A259-D489B16841F9}" sibTransId="{E1B56AA9-C4C2-475C-9FB6-81B4CE9A997C}"/>
    <dgm:cxn modelId="{114207CD-648A-4C39-967B-423DE0666216}" type="presOf" srcId="{D876CF5A-9BBA-4D34-9B98-4D601B21F80A}" destId="{A5A3DE2B-0D2D-4DE2-BFCB-DE3D3E7A653A}" srcOrd="0" destOrd="0" presId="urn:microsoft.com/office/officeart/2005/8/layout/vList2"/>
    <dgm:cxn modelId="{82E88CDD-F007-401A-9D31-9FDCE3FB29B5}" type="presOf" srcId="{90856843-6B03-4403-92FC-7D63399F77A5}" destId="{02EFC2BA-F093-42F7-A7C0-27BAEF62668F}" srcOrd="0" destOrd="0" presId="urn:microsoft.com/office/officeart/2005/8/layout/vList2"/>
    <dgm:cxn modelId="{B18D9BCF-79EE-48A9-BFC8-B400F8004407}" type="presParOf" srcId="{9C257E2A-1BCB-4403-8023-581DB6EC25B2}" destId="{50EB55E2-E7B3-42DD-8212-814B8C500E1C}" srcOrd="0" destOrd="0" presId="urn:microsoft.com/office/officeart/2005/8/layout/vList2"/>
    <dgm:cxn modelId="{569B737E-2353-4693-89E9-93AF02F9F387}" type="presParOf" srcId="{9C257E2A-1BCB-4403-8023-581DB6EC25B2}" destId="{DC207008-48AD-4BF6-834B-5C11BC7E7FA7}" srcOrd="1" destOrd="0" presId="urn:microsoft.com/office/officeart/2005/8/layout/vList2"/>
    <dgm:cxn modelId="{A731C2B1-7A9F-4DEF-8628-8DA1DE4F522D}" type="presParOf" srcId="{9C257E2A-1BCB-4403-8023-581DB6EC25B2}" destId="{A5A3DE2B-0D2D-4DE2-BFCB-DE3D3E7A653A}" srcOrd="2" destOrd="0" presId="urn:microsoft.com/office/officeart/2005/8/layout/vList2"/>
    <dgm:cxn modelId="{230ADC86-F184-45FC-A6CE-926645F7FC95}" type="presParOf" srcId="{9C257E2A-1BCB-4403-8023-581DB6EC25B2}" destId="{940FFB06-D07E-4CCF-B2E9-6BAB30A0C76D}" srcOrd="3" destOrd="0" presId="urn:microsoft.com/office/officeart/2005/8/layout/vList2"/>
    <dgm:cxn modelId="{38EB0D14-5DEA-4D55-920C-67D35AD067A4}" type="presParOf" srcId="{9C257E2A-1BCB-4403-8023-581DB6EC25B2}" destId="{02EFC2BA-F093-42F7-A7C0-27BAEF62668F}" srcOrd="4" destOrd="0" presId="urn:microsoft.com/office/officeart/2005/8/layout/vList2"/>
    <dgm:cxn modelId="{3B478492-C0E9-4553-B077-69B178F1193F}" type="presParOf" srcId="{9C257E2A-1BCB-4403-8023-581DB6EC25B2}" destId="{B8A681B9-7FE7-49CC-B558-C099DCCA41EE}" srcOrd="5" destOrd="0" presId="urn:microsoft.com/office/officeart/2005/8/layout/vList2"/>
    <dgm:cxn modelId="{DDCCABBD-A011-4267-9FA5-B91F0300626B}" type="presParOf" srcId="{9C257E2A-1BCB-4403-8023-581DB6EC25B2}" destId="{D4B26648-6B84-4955-BDD5-BE717C3F7AD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65E8B49-C9CD-416C-8CF2-542BDF469E6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IN"/>
        </a:p>
      </dgm:t>
    </dgm:pt>
    <dgm:pt modelId="{6AE2CB86-E30A-4D00-B192-B10C9CB2290C}">
      <dgm:prSet custT="1"/>
      <dgm:spPr/>
      <dgm:t>
        <a:bodyPr/>
        <a:lstStyle/>
        <a:p>
          <a:pPr algn="just"/>
          <a:r>
            <a:rPr lang="en-US" sz="1600" dirty="0"/>
            <a:t>Maya and Bailey move with their mother to Oakland, California. Maya attends a school in which she is one of only three Black students. When she is 14 years old, she is awarded a scholarship to the California Labor School, where she studies drama and dance. Vivian’s new husband, Daddy </a:t>
          </a:r>
          <a:r>
            <a:rPr lang="en-US" sz="1600" dirty="0" err="1"/>
            <a:t>Clidell</a:t>
          </a:r>
          <a:r>
            <a:rPr lang="en-US" sz="1600" dirty="0"/>
            <a:t>, proves to be a genuine father figure for Maya.</a:t>
          </a:r>
          <a:endParaRPr lang="en-IN" sz="1600" dirty="0"/>
        </a:p>
      </dgm:t>
    </dgm:pt>
    <dgm:pt modelId="{6F32226F-B6CF-47FC-B134-82D196F46F47}" type="parTrans" cxnId="{9869D0AE-C62F-48E1-A998-FFD27C843D5A}">
      <dgm:prSet/>
      <dgm:spPr/>
      <dgm:t>
        <a:bodyPr/>
        <a:lstStyle/>
        <a:p>
          <a:endParaRPr lang="en-IN"/>
        </a:p>
      </dgm:t>
    </dgm:pt>
    <dgm:pt modelId="{5AC91EAF-ABA9-4665-B970-1D2F6D644B43}" type="sibTrans" cxnId="{9869D0AE-C62F-48E1-A998-FFD27C843D5A}">
      <dgm:prSet/>
      <dgm:spPr/>
      <dgm:t>
        <a:bodyPr/>
        <a:lstStyle/>
        <a:p>
          <a:endParaRPr lang="en-IN"/>
        </a:p>
      </dgm:t>
    </dgm:pt>
    <dgm:pt modelId="{6C6129C1-2E6C-40A5-97BC-85181F817212}">
      <dgm:prSet/>
      <dgm:spPr/>
      <dgm:t>
        <a:bodyPr/>
        <a:lstStyle/>
        <a:p>
          <a:pPr algn="just"/>
          <a:r>
            <a:rPr lang="en-US" dirty="0"/>
            <a:t>Maya spends a summer in southern California with Daddy Bailey and his girlfriend, Dolores. Dolores and Maya do not get along. Daddy Bailey and Dolores argue, and he walks out. Maya tries to console Dolores, but Dolores insults Vivian, leading Maya to slap her. Dolores then cuts Maya, who decides to run away. After spending a night in a junkyard, she awakens to find a community of Black, white, and Mexican runaways living there. She stays for a month and then returns to Vivian.</a:t>
          </a:r>
          <a:endParaRPr lang="en-IN" dirty="0"/>
        </a:p>
      </dgm:t>
    </dgm:pt>
    <dgm:pt modelId="{8DB33833-FD4A-4421-9684-FEC0F2AD4247}" type="parTrans" cxnId="{B8942854-9AB7-4AFF-A088-EA56CB9BDD26}">
      <dgm:prSet/>
      <dgm:spPr/>
      <dgm:t>
        <a:bodyPr/>
        <a:lstStyle/>
        <a:p>
          <a:endParaRPr lang="en-IN"/>
        </a:p>
      </dgm:t>
    </dgm:pt>
    <dgm:pt modelId="{9D9F419A-5012-44D7-AFAC-E95FDB855BE4}" type="sibTrans" cxnId="{B8942854-9AB7-4AFF-A088-EA56CB9BDD26}">
      <dgm:prSet/>
      <dgm:spPr/>
      <dgm:t>
        <a:bodyPr/>
        <a:lstStyle/>
        <a:p>
          <a:endParaRPr lang="en-IN"/>
        </a:p>
      </dgm:t>
    </dgm:pt>
    <dgm:pt modelId="{4C6F001E-DB68-4D9E-A647-3B21C327F0C6}">
      <dgm:prSet/>
      <dgm:spPr/>
      <dgm:t>
        <a:bodyPr/>
        <a:lstStyle/>
        <a:p>
          <a:pPr algn="just"/>
          <a:r>
            <a:rPr lang="en-US" dirty="0"/>
            <a:t>In the meantime, Bailey has become friends with “a group of slick street boys” and begun dating a white prostitute. At the age of 16 he leaves </a:t>
          </a:r>
          <a:r>
            <a:rPr lang="en-US" dirty="0" err="1"/>
            <a:t>hom</a:t>
          </a:r>
          <a:r>
            <a:rPr lang="en-US" dirty="0"/>
            <a:t>. Maya gets the transit company to hire her as the first female African-American streetcar conductor in San Francisco. However, after spending one semester at the job, she returns to school. She later reads the lesbian novel </a:t>
          </a:r>
          <a:r>
            <a:rPr lang="en-US" i="1" dirty="0"/>
            <a:t>The Well of Loneliness (</a:t>
          </a:r>
          <a:r>
            <a:rPr lang="en-US" dirty="0"/>
            <a:t>1928) by </a:t>
          </a:r>
          <a:r>
            <a:rPr lang="en-US" dirty="0" err="1"/>
            <a:t>Radclyffe</a:t>
          </a:r>
          <a:r>
            <a:rPr lang="en-US" dirty="0"/>
            <a:t> Hall, and, misunderstanding what lesbianism is, she begins to fear that she might be a lesbian. Though Vivian tries to reassure her, she is not assuaged, and she determines to have sex with a boy. The unpleasant encounter results in Maya’s becoming pregnant. On Bailey’s advice, she keeps the news to herself and returns to school. After graduating from high school, Maya tells Vivian and Daddy </a:t>
          </a:r>
          <a:r>
            <a:rPr lang="en-US" dirty="0" err="1"/>
            <a:t>Clidell</a:t>
          </a:r>
          <a:r>
            <a:rPr lang="en-US" dirty="0"/>
            <a:t>, who are fully supportive. After her baby, Guy, is born, Vivian assures Maya that she will be a good mother.</a:t>
          </a:r>
          <a:endParaRPr lang="en-IN" dirty="0"/>
        </a:p>
      </dgm:t>
    </dgm:pt>
    <dgm:pt modelId="{4C5226AC-CC4E-4F25-815F-9C90840F06E0}" type="parTrans" cxnId="{F8939B5B-C5AE-4A26-BF06-4C200557586C}">
      <dgm:prSet/>
      <dgm:spPr/>
      <dgm:t>
        <a:bodyPr/>
        <a:lstStyle/>
        <a:p>
          <a:endParaRPr lang="en-IN"/>
        </a:p>
      </dgm:t>
    </dgm:pt>
    <dgm:pt modelId="{FD4F48EF-4A63-4111-AF27-AD895BC15E4F}" type="sibTrans" cxnId="{F8939B5B-C5AE-4A26-BF06-4C200557586C}">
      <dgm:prSet/>
      <dgm:spPr/>
      <dgm:t>
        <a:bodyPr/>
        <a:lstStyle/>
        <a:p>
          <a:endParaRPr lang="en-IN"/>
        </a:p>
      </dgm:t>
    </dgm:pt>
    <dgm:pt modelId="{0A024332-AFBB-4CAD-B8C6-4B73FB41D9AB}" type="pres">
      <dgm:prSet presAssocID="{E65E8B49-C9CD-416C-8CF2-542BDF469E63}" presName="linear" presStyleCnt="0">
        <dgm:presLayoutVars>
          <dgm:animLvl val="lvl"/>
          <dgm:resizeHandles val="exact"/>
        </dgm:presLayoutVars>
      </dgm:prSet>
      <dgm:spPr/>
    </dgm:pt>
    <dgm:pt modelId="{EC8CB686-9FB1-46D5-8888-54E6ED7E389A}" type="pres">
      <dgm:prSet presAssocID="{6AE2CB86-E30A-4D00-B192-B10C9CB2290C}" presName="parentText" presStyleLbl="node1" presStyleIdx="0" presStyleCnt="3">
        <dgm:presLayoutVars>
          <dgm:chMax val="0"/>
          <dgm:bulletEnabled val="1"/>
        </dgm:presLayoutVars>
      </dgm:prSet>
      <dgm:spPr/>
    </dgm:pt>
    <dgm:pt modelId="{F23F8AF4-7EF2-4948-A282-FB66C1FEF8BC}" type="pres">
      <dgm:prSet presAssocID="{5AC91EAF-ABA9-4665-B970-1D2F6D644B43}" presName="spacer" presStyleCnt="0"/>
      <dgm:spPr/>
    </dgm:pt>
    <dgm:pt modelId="{3373A44D-7DA2-46F4-ACAA-DF6178F218A2}" type="pres">
      <dgm:prSet presAssocID="{6C6129C1-2E6C-40A5-97BC-85181F817212}" presName="parentText" presStyleLbl="node1" presStyleIdx="1" presStyleCnt="3">
        <dgm:presLayoutVars>
          <dgm:chMax val="0"/>
          <dgm:bulletEnabled val="1"/>
        </dgm:presLayoutVars>
      </dgm:prSet>
      <dgm:spPr/>
    </dgm:pt>
    <dgm:pt modelId="{72CAC466-054D-4A6B-AB8F-3473B9BF3D58}" type="pres">
      <dgm:prSet presAssocID="{9D9F419A-5012-44D7-AFAC-E95FDB855BE4}" presName="spacer" presStyleCnt="0"/>
      <dgm:spPr/>
    </dgm:pt>
    <dgm:pt modelId="{8185BE62-B527-43A2-B014-4E00132A5FEC}" type="pres">
      <dgm:prSet presAssocID="{4C6F001E-DB68-4D9E-A647-3B21C327F0C6}" presName="parentText" presStyleLbl="node1" presStyleIdx="2" presStyleCnt="3">
        <dgm:presLayoutVars>
          <dgm:chMax val="0"/>
          <dgm:bulletEnabled val="1"/>
        </dgm:presLayoutVars>
      </dgm:prSet>
      <dgm:spPr/>
    </dgm:pt>
  </dgm:ptLst>
  <dgm:cxnLst>
    <dgm:cxn modelId="{376B1837-C845-4372-962D-1C5157F67BC2}" type="presOf" srcId="{E65E8B49-C9CD-416C-8CF2-542BDF469E63}" destId="{0A024332-AFBB-4CAD-B8C6-4B73FB41D9AB}" srcOrd="0" destOrd="0" presId="urn:microsoft.com/office/officeart/2005/8/layout/vList2"/>
    <dgm:cxn modelId="{F8939B5B-C5AE-4A26-BF06-4C200557586C}" srcId="{E65E8B49-C9CD-416C-8CF2-542BDF469E63}" destId="{4C6F001E-DB68-4D9E-A647-3B21C327F0C6}" srcOrd="2" destOrd="0" parTransId="{4C5226AC-CC4E-4F25-815F-9C90840F06E0}" sibTransId="{FD4F48EF-4A63-4111-AF27-AD895BC15E4F}"/>
    <dgm:cxn modelId="{ECDAA26D-CDAF-4A5E-BC41-AA283EA2FD40}" type="presOf" srcId="{4C6F001E-DB68-4D9E-A647-3B21C327F0C6}" destId="{8185BE62-B527-43A2-B014-4E00132A5FEC}" srcOrd="0" destOrd="0" presId="urn:microsoft.com/office/officeart/2005/8/layout/vList2"/>
    <dgm:cxn modelId="{B8942854-9AB7-4AFF-A088-EA56CB9BDD26}" srcId="{E65E8B49-C9CD-416C-8CF2-542BDF469E63}" destId="{6C6129C1-2E6C-40A5-97BC-85181F817212}" srcOrd="1" destOrd="0" parTransId="{8DB33833-FD4A-4421-9684-FEC0F2AD4247}" sibTransId="{9D9F419A-5012-44D7-AFAC-E95FDB855BE4}"/>
    <dgm:cxn modelId="{A3D34C76-4250-4C7C-AEE1-A749FAF65493}" type="presOf" srcId="{6C6129C1-2E6C-40A5-97BC-85181F817212}" destId="{3373A44D-7DA2-46F4-ACAA-DF6178F218A2}" srcOrd="0" destOrd="0" presId="urn:microsoft.com/office/officeart/2005/8/layout/vList2"/>
    <dgm:cxn modelId="{8A83607F-F7CA-41B2-91C0-C0E6712D4CAF}" type="presOf" srcId="{6AE2CB86-E30A-4D00-B192-B10C9CB2290C}" destId="{EC8CB686-9FB1-46D5-8888-54E6ED7E389A}" srcOrd="0" destOrd="0" presId="urn:microsoft.com/office/officeart/2005/8/layout/vList2"/>
    <dgm:cxn modelId="{9869D0AE-C62F-48E1-A998-FFD27C843D5A}" srcId="{E65E8B49-C9CD-416C-8CF2-542BDF469E63}" destId="{6AE2CB86-E30A-4D00-B192-B10C9CB2290C}" srcOrd="0" destOrd="0" parTransId="{6F32226F-B6CF-47FC-B134-82D196F46F47}" sibTransId="{5AC91EAF-ABA9-4665-B970-1D2F6D644B43}"/>
    <dgm:cxn modelId="{DC38112D-A2DA-4ACB-92A7-175EF1A3F6AD}" type="presParOf" srcId="{0A024332-AFBB-4CAD-B8C6-4B73FB41D9AB}" destId="{EC8CB686-9FB1-46D5-8888-54E6ED7E389A}" srcOrd="0" destOrd="0" presId="urn:microsoft.com/office/officeart/2005/8/layout/vList2"/>
    <dgm:cxn modelId="{448EC6EB-B8FF-4090-A30A-C044BAF25455}" type="presParOf" srcId="{0A024332-AFBB-4CAD-B8C6-4B73FB41D9AB}" destId="{F23F8AF4-7EF2-4948-A282-FB66C1FEF8BC}" srcOrd="1" destOrd="0" presId="urn:microsoft.com/office/officeart/2005/8/layout/vList2"/>
    <dgm:cxn modelId="{B7AA7AB0-7BDF-4317-A207-8C2F0A7CE2D1}" type="presParOf" srcId="{0A024332-AFBB-4CAD-B8C6-4B73FB41D9AB}" destId="{3373A44D-7DA2-46F4-ACAA-DF6178F218A2}" srcOrd="2" destOrd="0" presId="urn:microsoft.com/office/officeart/2005/8/layout/vList2"/>
    <dgm:cxn modelId="{CC129319-F5C7-415B-9F25-CBA73EC3C45D}" type="presParOf" srcId="{0A024332-AFBB-4CAD-B8C6-4B73FB41D9AB}" destId="{72CAC466-054D-4A6B-AB8F-3473B9BF3D58}" srcOrd="3" destOrd="0" presId="urn:microsoft.com/office/officeart/2005/8/layout/vList2"/>
    <dgm:cxn modelId="{B6EEC2C1-4666-41A6-81AC-FEE4CB4981B9}" type="presParOf" srcId="{0A024332-AFBB-4CAD-B8C6-4B73FB41D9AB}" destId="{8185BE62-B527-43A2-B014-4E00132A5FE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0B3227-0F3F-4BB5-968D-2D4D1AD0449E}">
      <dsp:nvSpPr>
        <dsp:cNvPr id="0" name=""/>
        <dsp:cNvSpPr/>
      </dsp:nvSpPr>
      <dsp:spPr>
        <a:xfrm>
          <a:off x="0" y="354745"/>
          <a:ext cx="11615854" cy="95559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n-US" sz="1800" kern="1200" dirty="0"/>
            <a:t>The story begins in </a:t>
          </a:r>
          <a:r>
            <a:rPr lang="en-US" sz="1800" b="1" kern="1200" dirty="0"/>
            <a:t>1931</a:t>
          </a:r>
          <a:r>
            <a:rPr lang="en-US" sz="1800" kern="1200" dirty="0"/>
            <a:t>, as </a:t>
          </a:r>
          <a:r>
            <a:rPr lang="en-US" sz="1800" b="1" kern="1200" dirty="0"/>
            <a:t>Maya</a:t>
          </a:r>
          <a:r>
            <a:rPr lang="en-US" sz="1800" kern="1200" dirty="0"/>
            <a:t>, aged three, and her elder brother, </a:t>
          </a:r>
          <a:r>
            <a:rPr lang="en-US" sz="1800" b="1" kern="1200" dirty="0"/>
            <a:t>Bailey, </a:t>
          </a:r>
          <a:r>
            <a:rPr lang="en-US" sz="1800" kern="1200" dirty="0"/>
            <a:t>are sent to Stamps, Arkansas, to live with their paternal grandmother, </a:t>
          </a:r>
          <a:r>
            <a:rPr lang="en-US" sz="1800" b="1" kern="1200" dirty="0"/>
            <a:t>Momma</a:t>
          </a:r>
          <a:r>
            <a:rPr lang="en-US" sz="1800" kern="1200" dirty="0"/>
            <a:t>, after their parents divorce. </a:t>
          </a:r>
          <a:endParaRPr lang="en-IN" sz="1800" kern="1200" dirty="0"/>
        </a:p>
      </dsp:txBody>
      <dsp:txXfrm>
        <a:off x="46648" y="401393"/>
        <a:ext cx="11522558" cy="862301"/>
      </dsp:txXfrm>
    </dsp:sp>
    <dsp:sp modelId="{3C1249C2-7100-4BD0-87E6-1CAEB37D0CDA}">
      <dsp:nvSpPr>
        <dsp:cNvPr id="0" name=""/>
        <dsp:cNvSpPr/>
      </dsp:nvSpPr>
      <dsp:spPr>
        <a:xfrm>
          <a:off x="0" y="1362182"/>
          <a:ext cx="11615854" cy="95559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Momma owns the only store in the African-American part of Stamps. The children help her at the store and learn to do arithmetic. One night a former sheriff warns Momma to hide her disabled son, Uncle Willie because white men of the Ku Klux Clan are planning revenge after a Black man “messed with” a white woman. </a:t>
          </a:r>
          <a:endParaRPr lang="en-IN" sz="1800" kern="1200" dirty="0"/>
        </a:p>
      </dsp:txBody>
      <dsp:txXfrm>
        <a:off x="46648" y="1408830"/>
        <a:ext cx="11522558" cy="862301"/>
      </dsp:txXfrm>
    </dsp:sp>
    <dsp:sp modelId="{CAD3A436-3223-4E3B-B4BA-75DDF8EB95DF}">
      <dsp:nvSpPr>
        <dsp:cNvPr id="0" name=""/>
        <dsp:cNvSpPr/>
      </dsp:nvSpPr>
      <dsp:spPr>
        <a:xfrm>
          <a:off x="0" y="2369620"/>
          <a:ext cx="11615854" cy="95559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n-US" sz="1800" kern="1200" dirty="0"/>
            <a:t>Maya describes her days around the economic activity of the Cotton Pickers. When the Great Depression comes, Momma keeps the store running by allowing her customers to exchange goods for their rations. </a:t>
          </a:r>
          <a:endParaRPr lang="en-IN" sz="1800" kern="1200" dirty="0"/>
        </a:p>
      </dsp:txBody>
      <dsp:txXfrm>
        <a:off x="46648" y="2416268"/>
        <a:ext cx="11522558" cy="862301"/>
      </dsp:txXfrm>
    </dsp:sp>
    <dsp:sp modelId="{DCD01170-58F6-4462-9E90-2C7D76E39813}">
      <dsp:nvSpPr>
        <dsp:cNvPr id="0" name=""/>
        <dsp:cNvSpPr/>
      </dsp:nvSpPr>
      <dsp:spPr>
        <a:xfrm>
          <a:off x="0" y="3377058"/>
          <a:ext cx="11615854" cy="95559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One Christmas, Maya and Bailey receive gifts from their parents. A year later their father, Daddy Bailey, arrives in a fancy car, and he takes Maya and Bailey to St. Louis to live with their mother, Vivian.</a:t>
          </a:r>
          <a:endParaRPr lang="en-IN" sz="1800" kern="1200" dirty="0"/>
        </a:p>
      </dsp:txBody>
      <dsp:txXfrm>
        <a:off x="46648" y="3423706"/>
        <a:ext cx="11522558" cy="8623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275D3-E33B-44D8-B09E-E41C54227C92}">
      <dsp:nvSpPr>
        <dsp:cNvPr id="0" name=""/>
        <dsp:cNvSpPr/>
      </dsp:nvSpPr>
      <dsp:spPr>
        <a:xfrm>
          <a:off x="0" y="52107"/>
          <a:ext cx="10353761" cy="128169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en-US" sz="1900" kern="1200" dirty="0"/>
            <a:t>In San Francisco, Maya and Bailey stay with Vivian’s mother and their uncles. At school, Maya and her brother are more advanced than the other students, and they are moved up a grade. Vivian takes the children to live with her and her boyfriend, Mr. Freeman. </a:t>
          </a:r>
          <a:endParaRPr lang="en-IN" sz="1900" kern="1200" dirty="0"/>
        </a:p>
      </dsp:txBody>
      <dsp:txXfrm>
        <a:off x="62567" y="114674"/>
        <a:ext cx="10228627" cy="1156564"/>
      </dsp:txXfrm>
    </dsp:sp>
    <dsp:sp modelId="{EC173D9B-D8CA-4152-A785-9E67C25DD872}">
      <dsp:nvSpPr>
        <dsp:cNvPr id="0" name=""/>
        <dsp:cNvSpPr/>
      </dsp:nvSpPr>
      <dsp:spPr>
        <a:xfrm>
          <a:off x="0" y="1388526"/>
          <a:ext cx="10353761" cy="128169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en-US" sz="1900" kern="1200" dirty="0"/>
            <a:t>Mr. Freeman begins molesting eight-year-old Maya, threatening to kill Bailey if she tells anyone. One day he finally rapes her, and she hides her stained underwear under the mattress. When changing the linens, Bailey and Vivian find the garment and realize what happened. The truth is revealed and Mr. Freeman is arrested.</a:t>
          </a:r>
          <a:endParaRPr lang="en-IN" sz="1900" kern="1200" dirty="0"/>
        </a:p>
      </dsp:txBody>
      <dsp:txXfrm>
        <a:off x="62567" y="1451093"/>
        <a:ext cx="10228627" cy="1156564"/>
      </dsp:txXfrm>
    </dsp:sp>
    <dsp:sp modelId="{01917108-CAE0-4D01-B911-460AF4CACAC8}">
      <dsp:nvSpPr>
        <dsp:cNvPr id="0" name=""/>
        <dsp:cNvSpPr/>
      </dsp:nvSpPr>
      <dsp:spPr>
        <a:xfrm>
          <a:off x="0" y="2724944"/>
          <a:ext cx="10353761" cy="128169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en-US" sz="1900" kern="1200" dirty="0"/>
            <a:t>During Mr. Freeman’s trial, Maya lies when asked whether he had ever touched her before the rape. Later, Mr. Freeman is beaten to death in prison. Maya feels guilty and blames herself. She stops speaking to anyone except Bailey. After a few months of her silence, Vivian decides to send Maya and Bailey back to Momma.</a:t>
          </a:r>
          <a:endParaRPr lang="en-IN" sz="1900" kern="1200" dirty="0"/>
        </a:p>
      </dsp:txBody>
      <dsp:txXfrm>
        <a:off x="62567" y="2787511"/>
        <a:ext cx="10228627" cy="11565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EB55E2-E7B3-42DD-8212-814B8C500E1C}">
      <dsp:nvSpPr>
        <dsp:cNvPr id="0" name=""/>
        <dsp:cNvSpPr/>
      </dsp:nvSpPr>
      <dsp:spPr>
        <a:xfrm>
          <a:off x="0" y="54520"/>
          <a:ext cx="10353761" cy="1146782"/>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en-US" sz="1700" kern="1200" dirty="0"/>
            <a:t>Maya is happy to be back with Momma, but she continues her silence. Eventually, Mrs. Bertha Flowers takes Maya under her wing, telling her that it is important to speak and by making her read books aloud, she gets Marguerite to start talking again. </a:t>
          </a:r>
          <a:endParaRPr lang="en-IN" sz="1700" kern="1200" dirty="0"/>
        </a:p>
      </dsp:txBody>
      <dsp:txXfrm>
        <a:off x="55981" y="110501"/>
        <a:ext cx="10241799" cy="1034820"/>
      </dsp:txXfrm>
    </dsp:sp>
    <dsp:sp modelId="{A5A3DE2B-0D2D-4DE2-BFCB-DE3D3E7A653A}">
      <dsp:nvSpPr>
        <dsp:cNvPr id="0" name=""/>
        <dsp:cNvSpPr/>
      </dsp:nvSpPr>
      <dsp:spPr>
        <a:xfrm>
          <a:off x="0" y="1250263"/>
          <a:ext cx="10353761" cy="1146782"/>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en-US" sz="1700" kern="1200" dirty="0"/>
            <a:t>At the age of 10, Maya is sent to work for a white woman, who calls her Mary rather than her name (Marguerite). Offended, Maya breaks some china in order to get fired. Later, Bailey is upset when he sees a movie starring Kay Francis because he thinks the actress looks just like his mother, Vivian, and he makes an unsuccessful attempt to return to his mother. </a:t>
          </a:r>
          <a:endParaRPr lang="en-IN" sz="1700" kern="1200" dirty="0"/>
        </a:p>
      </dsp:txBody>
      <dsp:txXfrm>
        <a:off x="55981" y="1306244"/>
        <a:ext cx="10241799" cy="1034820"/>
      </dsp:txXfrm>
    </dsp:sp>
    <dsp:sp modelId="{02EFC2BA-F093-42F7-A7C0-27BAEF62668F}">
      <dsp:nvSpPr>
        <dsp:cNvPr id="0" name=""/>
        <dsp:cNvSpPr/>
      </dsp:nvSpPr>
      <dsp:spPr>
        <a:xfrm>
          <a:off x="0" y="2446006"/>
          <a:ext cx="10353761" cy="1146782"/>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en-US" sz="1700" kern="1200" dirty="0"/>
            <a:t>During this time, Maya continues to encounter racism. When she develops cavities, Momma takes her to the white dentist who borrowed money from Momma during the Depression, but he refuses to treat the child, and they have to take a bus to the closest Black dentist. </a:t>
          </a:r>
          <a:endParaRPr lang="en-IN" sz="1700" kern="1200" dirty="0"/>
        </a:p>
      </dsp:txBody>
      <dsp:txXfrm>
        <a:off x="55981" y="2501987"/>
        <a:ext cx="10241799" cy="1034820"/>
      </dsp:txXfrm>
    </dsp:sp>
    <dsp:sp modelId="{D4B26648-6B84-4955-BDD5-BE717C3F7AD0}">
      <dsp:nvSpPr>
        <dsp:cNvPr id="0" name=""/>
        <dsp:cNvSpPr/>
      </dsp:nvSpPr>
      <dsp:spPr>
        <a:xfrm>
          <a:off x="0" y="3641748"/>
          <a:ext cx="10353761" cy="1146782"/>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en-US" sz="1700" kern="1200" dirty="0"/>
            <a:t>Bailey sees the decaying corpse of a Black man pulled out of a pond, and a white man forces him to him help carry the body away. After this incident, Momma decides to take Maya and Bailey back to their mother.</a:t>
          </a:r>
          <a:endParaRPr lang="en-IN" sz="1700" kern="1200" dirty="0"/>
        </a:p>
      </dsp:txBody>
      <dsp:txXfrm>
        <a:off x="55981" y="3697729"/>
        <a:ext cx="10241799" cy="10348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8CB686-9FB1-46D5-8888-54E6ED7E389A}">
      <dsp:nvSpPr>
        <dsp:cNvPr id="0" name=""/>
        <dsp:cNvSpPr/>
      </dsp:nvSpPr>
      <dsp:spPr>
        <a:xfrm>
          <a:off x="0" y="134730"/>
          <a:ext cx="10353761" cy="155712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n-US" sz="1600" kern="1200" dirty="0"/>
            <a:t>Maya and Bailey move with their mother to Oakland, California. Maya attends a school in which she is one of only three Black students. When she is 14 years old, she is awarded a scholarship to the California Labor School, where she studies drama and dance. Vivian’s new husband, Daddy </a:t>
          </a:r>
          <a:r>
            <a:rPr lang="en-US" sz="1600" kern="1200" dirty="0" err="1"/>
            <a:t>Clidell</a:t>
          </a:r>
          <a:r>
            <a:rPr lang="en-US" sz="1600" kern="1200" dirty="0"/>
            <a:t>, proves to be a genuine father figure for Maya.</a:t>
          </a:r>
          <a:endParaRPr lang="en-IN" sz="1600" kern="1200" dirty="0"/>
        </a:p>
      </dsp:txBody>
      <dsp:txXfrm>
        <a:off x="76012" y="210742"/>
        <a:ext cx="10201737" cy="1405099"/>
      </dsp:txXfrm>
    </dsp:sp>
    <dsp:sp modelId="{3373A44D-7DA2-46F4-ACAA-DF6178F218A2}">
      <dsp:nvSpPr>
        <dsp:cNvPr id="0" name=""/>
        <dsp:cNvSpPr/>
      </dsp:nvSpPr>
      <dsp:spPr>
        <a:xfrm>
          <a:off x="0" y="1732174"/>
          <a:ext cx="10353761" cy="155712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US" sz="1400" kern="1200" dirty="0"/>
            <a:t>Maya spends a summer in southern California with Daddy Bailey and his girlfriend, Dolores. Dolores and Maya do not get along. Daddy Bailey and Dolores argue, and he walks out. Maya tries to console Dolores, but Dolores insults Vivian, leading Maya to slap her. Dolores then cuts Maya, who decides to run away. After spending a night in a junkyard, she awakens to find a community of Black, white, and Mexican runaways living there. She stays for a month and then returns to Vivian.</a:t>
          </a:r>
          <a:endParaRPr lang="en-IN" sz="1400" kern="1200" dirty="0"/>
        </a:p>
      </dsp:txBody>
      <dsp:txXfrm>
        <a:off x="76012" y="1808186"/>
        <a:ext cx="10201737" cy="1405099"/>
      </dsp:txXfrm>
    </dsp:sp>
    <dsp:sp modelId="{8185BE62-B527-43A2-B014-4E00132A5FEC}">
      <dsp:nvSpPr>
        <dsp:cNvPr id="0" name=""/>
        <dsp:cNvSpPr/>
      </dsp:nvSpPr>
      <dsp:spPr>
        <a:xfrm>
          <a:off x="0" y="3329617"/>
          <a:ext cx="10353761" cy="155712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US" sz="1400" kern="1200" dirty="0"/>
            <a:t>In the meantime, Bailey has become friends with “a group of slick street boys” and begun dating a white prostitute. At the age of 16 he leaves </a:t>
          </a:r>
          <a:r>
            <a:rPr lang="en-US" sz="1400" kern="1200" dirty="0" err="1"/>
            <a:t>hom</a:t>
          </a:r>
          <a:r>
            <a:rPr lang="en-US" sz="1400" kern="1200" dirty="0"/>
            <a:t>. Maya gets the transit company to hire her as the first female African-American streetcar conductor in San Francisco. However, after spending one semester at the job, she returns to school. She later reads the lesbian novel </a:t>
          </a:r>
          <a:r>
            <a:rPr lang="en-US" sz="1400" i="1" kern="1200" dirty="0"/>
            <a:t>The Well of Loneliness (</a:t>
          </a:r>
          <a:r>
            <a:rPr lang="en-US" sz="1400" kern="1200" dirty="0"/>
            <a:t>1928) by </a:t>
          </a:r>
          <a:r>
            <a:rPr lang="en-US" sz="1400" kern="1200" dirty="0" err="1"/>
            <a:t>Radclyffe</a:t>
          </a:r>
          <a:r>
            <a:rPr lang="en-US" sz="1400" kern="1200" dirty="0"/>
            <a:t> Hall, and, misunderstanding what lesbianism is, she begins to fear that she might be a lesbian. Though Vivian tries to reassure her, she is not assuaged, and she determines to have sex with a boy. The unpleasant encounter results in Maya’s becoming pregnant. On Bailey’s advice, she keeps the news to herself and returns to school. After graduating from high school, Maya tells Vivian and Daddy </a:t>
          </a:r>
          <a:r>
            <a:rPr lang="en-US" sz="1400" kern="1200" dirty="0" err="1"/>
            <a:t>Clidell</a:t>
          </a:r>
          <a:r>
            <a:rPr lang="en-US" sz="1400" kern="1200" dirty="0"/>
            <a:t>, who are fully supportive. After her baby, Guy, is born, Vivian assures Maya that she will be a good mother.</a:t>
          </a:r>
          <a:endParaRPr lang="en-IN" sz="1400" kern="1200" dirty="0"/>
        </a:p>
      </dsp:txBody>
      <dsp:txXfrm>
        <a:off x="76012" y="3405629"/>
        <a:ext cx="10201737" cy="140509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AFF5D3-CBD7-4DA4-8D80-FCCD1BC3DA10}"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0B4528-DB1A-4541-B14C-1767F2E67F94}" type="slidenum">
              <a:rPr lang="en-IN" smtClean="0"/>
              <a:t>‹#›</a:t>
            </a:fld>
            <a:endParaRPr lang="en-IN"/>
          </a:p>
        </p:txBody>
      </p:sp>
    </p:spTree>
    <p:extLst>
      <p:ext uri="{BB962C8B-B14F-4D97-AF65-F5344CB8AC3E}">
        <p14:creationId xmlns:p14="http://schemas.microsoft.com/office/powerpoint/2010/main" val="281502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AFF5D3-CBD7-4DA4-8D80-FCCD1BC3DA10}" type="datetimeFigureOut">
              <a:rPr lang="en-IN" smtClean="0"/>
              <a:t>16-10-2020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0B4528-DB1A-4541-B14C-1767F2E67F94}" type="slidenum">
              <a:rPr lang="en-IN" smtClean="0"/>
              <a:t>‹#›</a:t>
            </a:fld>
            <a:endParaRPr lang="en-IN"/>
          </a:p>
        </p:txBody>
      </p:sp>
    </p:spTree>
    <p:extLst>
      <p:ext uri="{BB962C8B-B14F-4D97-AF65-F5344CB8AC3E}">
        <p14:creationId xmlns:p14="http://schemas.microsoft.com/office/powerpoint/2010/main" val="357611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AFF5D3-CBD7-4DA4-8D80-FCCD1BC3DA10}" type="datetimeFigureOut">
              <a:rPr lang="en-IN" smtClean="0"/>
              <a:t>16-10-2020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0B4528-DB1A-4541-B14C-1767F2E67F94}" type="slidenum">
              <a:rPr lang="en-IN" smtClean="0"/>
              <a:t>‹#›</a:t>
            </a:fld>
            <a:endParaRPr lang="en-IN"/>
          </a:p>
        </p:txBody>
      </p:sp>
    </p:spTree>
    <p:extLst>
      <p:ext uri="{BB962C8B-B14F-4D97-AF65-F5344CB8AC3E}">
        <p14:creationId xmlns:p14="http://schemas.microsoft.com/office/powerpoint/2010/main" val="21114479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AFF5D3-CBD7-4DA4-8D80-FCCD1BC3DA10}" type="datetimeFigureOut">
              <a:rPr lang="en-IN" smtClean="0"/>
              <a:t>16-10-2020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0B4528-DB1A-4541-B14C-1767F2E67F94}" type="slidenum">
              <a:rPr lang="en-IN" smtClean="0"/>
              <a:t>‹#›</a:t>
            </a:fld>
            <a:endParaRPr lang="en-IN"/>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35819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AFF5D3-CBD7-4DA4-8D80-FCCD1BC3DA10}" type="datetimeFigureOut">
              <a:rPr lang="en-IN" smtClean="0"/>
              <a:t>16-10-2020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0B4528-DB1A-4541-B14C-1767F2E67F94}" type="slidenum">
              <a:rPr lang="en-IN" smtClean="0"/>
              <a:t>‹#›</a:t>
            </a:fld>
            <a:endParaRPr lang="en-IN"/>
          </a:p>
        </p:txBody>
      </p:sp>
    </p:spTree>
    <p:extLst>
      <p:ext uri="{BB962C8B-B14F-4D97-AF65-F5344CB8AC3E}">
        <p14:creationId xmlns:p14="http://schemas.microsoft.com/office/powerpoint/2010/main" val="14377879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8AFF5D3-CBD7-4DA4-8D80-FCCD1BC3DA10}" type="datetimeFigureOut">
              <a:rPr lang="en-IN" smtClean="0"/>
              <a:t>16-10-2020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20B4528-DB1A-4541-B14C-1767F2E67F94}" type="slidenum">
              <a:rPr lang="en-IN" smtClean="0"/>
              <a:t>‹#›</a:t>
            </a:fld>
            <a:endParaRPr lang="en-IN"/>
          </a:p>
        </p:txBody>
      </p:sp>
    </p:spTree>
    <p:extLst>
      <p:ext uri="{BB962C8B-B14F-4D97-AF65-F5344CB8AC3E}">
        <p14:creationId xmlns:p14="http://schemas.microsoft.com/office/powerpoint/2010/main" val="1615938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8AFF5D3-CBD7-4DA4-8D80-FCCD1BC3DA10}" type="datetimeFigureOut">
              <a:rPr lang="en-IN" smtClean="0"/>
              <a:t>16-10-2020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20B4528-DB1A-4541-B14C-1767F2E67F94}" type="slidenum">
              <a:rPr lang="en-IN" smtClean="0"/>
              <a:t>‹#›</a:t>
            </a:fld>
            <a:endParaRPr lang="en-IN"/>
          </a:p>
        </p:txBody>
      </p:sp>
    </p:spTree>
    <p:extLst>
      <p:ext uri="{BB962C8B-B14F-4D97-AF65-F5344CB8AC3E}">
        <p14:creationId xmlns:p14="http://schemas.microsoft.com/office/powerpoint/2010/main" val="3432959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AFF5D3-CBD7-4DA4-8D80-FCCD1BC3DA10}"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0B4528-DB1A-4541-B14C-1767F2E67F94}" type="slidenum">
              <a:rPr lang="en-IN" smtClean="0"/>
              <a:t>‹#›</a:t>
            </a:fld>
            <a:endParaRPr lang="en-IN"/>
          </a:p>
        </p:txBody>
      </p:sp>
    </p:spTree>
    <p:extLst>
      <p:ext uri="{BB962C8B-B14F-4D97-AF65-F5344CB8AC3E}">
        <p14:creationId xmlns:p14="http://schemas.microsoft.com/office/powerpoint/2010/main" val="171926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AFF5D3-CBD7-4DA4-8D80-FCCD1BC3DA10}"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0B4528-DB1A-4541-B14C-1767F2E67F94}" type="slidenum">
              <a:rPr lang="en-IN" smtClean="0"/>
              <a:t>‹#›</a:t>
            </a:fld>
            <a:endParaRPr lang="en-IN"/>
          </a:p>
        </p:txBody>
      </p:sp>
    </p:spTree>
    <p:extLst>
      <p:ext uri="{BB962C8B-B14F-4D97-AF65-F5344CB8AC3E}">
        <p14:creationId xmlns:p14="http://schemas.microsoft.com/office/powerpoint/2010/main" val="2963380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AFF5D3-CBD7-4DA4-8D80-FCCD1BC3DA10}"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0B4528-DB1A-4541-B14C-1767F2E67F94}" type="slidenum">
              <a:rPr lang="en-IN" smtClean="0"/>
              <a:t>‹#›</a:t>
            </a:fld>
            <a:endParaRPr lang="en-IN"/>
          </a:p>
        </p:txBody>
      </p:sp>
    </p:spTree>
    <p:extLst>
      <p:ext uri="{BB962C8B-B14F-4D97-AF65-F5344CB8AC3E}">
        <p14:creationId xmlns:p14="http://schemas.microsoft.com/office/powerpoint/2010/main" val="2682804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AFF5D3-CBD7-4DA4-8D80-FCCD1BC3DA10}" type="datetimeFigureOut">
              <a:rPr lang="en-IN" smtClean="0"/>
              <a:t>16-10-2020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0B4528-DB1A-4541-B14C-1767F2E67F94}" type="slidenum">
              <a:rPr lang="en-IN" smtClean="0"/>
              <a:t>‹#›</a:t>
            </a:fld>
            <a:endParaRPr lang="en-IN"/>
          </a:p>
        </p:txBody>
      </p:sp>
    </p:spTree>
    <p:extLst>
      <p:ext uri="{BB962C8B-B14F-4D97-AF65-F5344CB8AC3E}">
        <p14:creationId xmlns:p14="http://schemas.microsoft.com/office/powerpoint/2010/main" val="2449933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AFF5D3-CBD7-4DA4-8D80-FCCD1BC3DA10}" type="datetimeFigureOut">
              <a:rPr lang="en-IN" smtClean="0"/>
              <a:t>16-10-2020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0B4528-DB1A-4541-B14C-1767F2E67F94}" type="slidenum">
              <a:rPr lang="en-IN" smtClean="0"/>
              <a:t>‹#›</a:t>
            </a:fld>
            <a:endParaRPr lang="en-IN"/>
          </a:p>
        </p:txBody>
      </p:sp>
    </p:spTree>
    <p:extLst>
      <p:ext uri="{BB962C8B-B14F-4D97-AF65-F5344CB8AC3E}">
        <p14:creationId xmlns:p14="http://schemas.microsoft.com/office/powerpoint/2010/main" val="3161787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AFF5D3-CBD7-4DA4-8D80-FCCD1BC3DA10}" type="datetimeFigureOut">
              <a:rPr lang="en-IN" smtClean="0"/>
              <a:t>16-10-2020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20B4528-DB1A-4541-B14C-1767F2E67F94}" type="slidenum">
              <a:rPr lang="en-IN" smtClean="0"/>
              <a:t>‹#›</a:t>
            </a:fld>
            <a:endParaRPr lang="en-IN"/>
          </a:p>
        </p:txBody>
      </p:sp>
    </p:spTree>
    <p:extLst>
      <p:ext uri="{BB962C8B-B14F-4D97-AF65-F5344CB8AC3E}">
        <p14:creationId xmlns:p14="http://schemas.microsoft.com/office/powerpoint/2010/main" val="681688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AFF5D3-CBD7-4DA4-8D80-FCCD1BC3DA10}" type="datetimeFigureOut">
              <a:rPr lang="en-IN" smtClean="0"/>
              <a:t>16-10-2020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20B4528-DB1A-4541-B14C-1767F2E67F94}" type="slidenum">
              <a:rPr lang="en-IN" smtClean="0"/>
              <a:t>‹#›</a:t>
            </a:fld>
            <a:endParaRPr lang="en-IN"/>
          </a:p>
        </p:txBody>
      </p:sp>
    </p:spTree>
    <p:extLst>
      <p:ext uri="{BB962C8B-B14F-4D97-AF65-F5344CB8AC3E}">
        <p14:creationId xmlns:p14="http://schemas.microsoft.com/office/powerpoint/2010/main" val="3504551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AFF5D3-CBD7-4DA4-8D80-FCCD1BC3DA10}" type="datetimeFigureOut">
              <a:rPr lang="en-IN" smtClean="0"/>
              <a:t>16-10-2020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20B4528-DB1A-4541-B14C-1767F2E67F94}" type="slidenum">
              <a:rPr lang="en-IN" smtClean="0"/>
              <a:t>‹#›</a:t>
            </a:fld>
            <a:endParaRPr lang="en-IN"/>
          </a:p>
        </p:txBody>
      </p:sp>
    </p:spTree>
    <p:extLst>
      <p:ext uri="{BB962C8B-B14F-4D97-AF65-F5344CB8AC3E}">
        <p14:creationId xmlns:p14="http://schemas.microsoft.com/office/powerpoint/2010/main" val="3235932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AFF5D3-CBD7-4DA4-8D80-FCCD1BC3DA10}" type="datetimeFigureOut">
              <a:rPr lang="en-IN" smtClean="0"/>
              <a:t>16-10-2020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0B4528-DB1A-4541-B14C-1767F2E67F94}" type="slidenum">
              <a:rPr lang="en-IN" smtClean="0"/>
              <a:t>‹#›</a:t>
            </a:fld>
            <a:endParaRPr lang="en-IN"/>
          </a:p>
        </p:txBody>
      </p:sp>
    </p:spTree>
    <p:extLst>
      <p:ext uri="{BB962C8B-B14F-4D97-AF65-F5344CB8AC3E}">
        <p14:creationId xmlns:p14="http://schemas.microsoft.com/office/powerpoint/2010/main" val="1774707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AFF5D3-CBD7-4DA4-8D80-FCCD1BC3DA10}" type="datetimeFigureOut">
              <a:rPr lang="en-IN" smtClean="0"/>
              <a:t>16-10-2020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0B4528-DB1A-4541-B14C-1767F2E67F94}" type="slidenum">
              <a:rPr lang="en-IN" smtClean="0"/>
              <a:t>‹#›</a:t>
            </a:fld>
            <a:endParaRPr lang="en-IN"/>
          </a:p>
        </p:txBody>
      </p:sp>
    </p:spTree>
    <p:extLst>
      <p:ext uri="{BB962C8B-B14F-4D97-AF65-F5344CB8AC3E}">
        <p14:creationId xmlns:p14="http://schemas.microsoft.com/office/powerpoint/2010/main" val="4176176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28AFF5D3-CBD7-4DA4-8D80-FCCD1BC3DA10}" type="datetimeFigureOut">
              <a:rPr lang="en-IN" smtClean="0"/>
              <a:t>16-10-2020</a:t>
            </a:fld>
            <a:endParaRPr lang="en-IN"/>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IN"/>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820B4528-DB1A-4541-B14C-1767F2E67F94}" type="slidenum">
              <a:rPr lang="en-IN" smtClean="0"/>
              <a:t>‹#›</a:t>
            </a:fld>
            <a:endParaRPr lang="en-IN"/>
          </a:p>
        </p:txBody>
      </p:sp>
    </p:spTree>
    <p:extLst>
      <p:ext uri="{BB962C8B-B14F-4D97-AF65-F5344CB8AC3E}">
        <p14:creationId xmlns:p14="http://schemas.microsoft.com/office/powerpoint/2010/main" val="34898277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9979A54-7F14-40C4-BCA5-6825A93E1ECB}"/>
              </a:ext>
            </a:extLst>
          </p:cNvPr>
          <p:cNvSpPr>
            <a:spLocks noGrp="1"/>
          </p:cNvSpPr>
          <p:nvPr>
            <p:ph type="subTitle" idx="1"/>
          </p:nvPr>
        </p:nvSpPr>
        <p:spPr>
          <a:xfrm>
            <a:off x="4488272" y="3813716"/>
            <a:ext cx="9926390" cy="1178921"/>
          </a:xfrm>
        </p:spPr>
        <p:txBody>
          <a:bodyPr>
            <a:normAutofit/>
          </a:bodyPr>
          <a:lstStyle/>
          <a:p>
            <a:r>
              <a:rPr lang="en-US" sz="3600" dirty="0">
                <a:latin typeface="Brush Script MT" panose="03060802040406070304" pitchFamily="66" charset="0"/>
              </a:rPr>
              <a:t>A Memoir by Maya Angelou</a:t>
            </a:r>
            <a:endParaRPr lang="en-IN" sz="3600" dirty="0">
              <a:latin typeface="Brush Script MT" panose="03060802040406070304" pitchFamily="66" charset="0"/>
            </a:endParaRPr>
          </a:p>
        </p:txBody>
      </p:sp>
      <p:sp>
        <p:nvSpPr>
          <p:cNvPr id="4" name="Subtitle 2">
            <a:extLst>
              <a:ext uri="{FF2B5EF4-FFF2-40B4-BE49-F238E27FC236}">
                <a16:creationId xmlns:a16="http://schemas.microsoft.com/office/drawing/2014/main" id="{761D14E1-EA04-45CE-B5FB-E642C5BCF9CB}"/>
              </a:ext>
            </a:extLst>
          </p:cNvPr>
          <p:cNvSpPr txBox="1">
            <a:spLocks/>
          </p:cNvSpPr>
          <p:nvPr/>
        </p:nvSpPr>
        <p:spPr>
          <a:xfrm>
            <a:off x="4974628" y="5397190"/>
            <a:ext cx="9440034" cy="1626224"/>
          </a:xfrm>
          <a:prstGeom prst="rect">
            <a:avLst/>
          </a:prstGeom>
          <a:effectLst>
            <a:outerShdw blurRad="25400" dir="17880000">
              <a:srgbClr val="000000">
                <a:alpha val="46000"/>
              </a:srgbClr>
            </a:outerShdw>
          </a:effectLst>
        </p:spPr>
        <p:txBody>
          <a:bodyPr vert="horz" lIns="91440" tIns="45720" rIns="91440" bIns="45720" rtlCol="0" anchor="t">
            <a:normAutofit/>
          </a:bodyPr>
          <a:lstStyle>
            <a:lvl1pPr marL="0" indent="0" algn="ctr" defTabSz="457200" rtl="0" eaLnBrk="1" latinLnBrk="0" hangingPunct="1">
              <a:spcBef>
                <a:spcPct val="20000"/>
              </a:spcBef>
              <a:spcAft>
                <a:spcPts val="600"/>
              </a:spcAft>
              <a:buClr>
                <a:schemeClr val="tx2"/>
              </a:buClr>
              <a:buSzPct val="70000"/>
              <a:buFont typeface="Wingdings 2" charset="2"/>
              <a:buNone/>
              <a:defRPr sz="2000" kern="1200">
                <a:ln>
                  <a:solidFill>
                    <a:schemeClr val="bg1">
                      <a:lumMod val="75000"/>
                      <a:lumOff val="25000"/>
                      <a:alpha val="10000"/>
                    </a:schemeClr>
                  </a:solidFill>
                </a:ln>
                <a:solidFill>
                  <a:schemeClr val="tx1"/>
                </a:solidFill>
                <a:effectLst>
                  <a:outerShdw blurRad="9525" dist="25400" dir="14640000" algn="tl" rotWithShape="0">
                    <a:schemeClr val="bg1">
                      <a:alpha val="30000"/>
                    </a:schemeClr>
                  </a:outerShdw>
                </a:effectLst>
                <a:latin typeface="+mn-lt"/>
                <a:ea typeface="+mn-ea"/>
                <a:cs typeface="+mn-cs"/>
              </a:defRPr>
            </a:lvl1pPr>
            <a:lvl2pPr marL="457200" indent="0" algn="ctr" defTabSz="457200" rtl="0" eaLnBrk="1" latinLnBrk="0" hangingPunct="1">
              <a:spcBef>
                <a:spcPct val="20000"/>
              </a:spcBef>
              <a:spcAft>
                <a:spcPts val="600"/>
              </a:spcAft>
              <a:buClr>
                <a:schemeClr val="tx2"/>
              </a:buClr>
              <a:buSzPct val="70000"/>
              <a:buFont typeface="Wingdings 2" charset="2"/>
              <a:buNone/>
              <a:defRPr sz="18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2pPr>
            <a:lvl3pPr marL="914400" indent="0" algn="ctr" defTabSz="457200" rtl="0" eaLnBrk="1" latinLnBrk="0" hangingPunct="1">
              <a:spcBef>
                <a:spcPct val="20000"/>
              </a:spcBef>
              <a:spcAft>
                <a:spcPts val="600"/>
              </a:spcAft>
              <a:buClr>
                <a:schemeClr val="tx2"/>
              </a:buClr>
              <a:buSzPct val="70000"/>
              <a:buFont typeface="Wingdings 2" charset="2"/>
              <a:buNone/>
              <a:defRPr sz="16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3pPr>
            <a:lvl4pPr marL="1371600" indent="0" algn="ctr" defTabSz="457200" rtl="0" eaLnBrk="1" latinLnBrk="0" hangingPunct="1">
              <a:spcBef>
                <a:spcPct val="20000"/>
              </a:spcBef>
              <a:spcAft>
                <a:spcPts val="600"/>
              </a:spcAft>
              <a:buClr>
                <a:schemeClr val="tx2"/>
              </a:buClr>
              <a:buSzPct val="70000"/>
              <a:buFont typeface="Wingdings 2" charset="2"/>
              <a:buNone/>
              <a:defRPr sz="14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4pPr>
            <a:lvl5pPr marL="1828800" indent="0" algn="ctr" defTabSz="457200" rtl="0" eaLnBrk="1" latinLnBrk="0" hangingPunct="1">
              <a:spcBef>
                <a:spcPct val="20000"/>
              </a:spcBef>
              <a:spcAft>
                <a:spcPts val="600"/>
              </a:spcAft>
              <a:buClr>
                <a:schemeClr val="tx2"/>
              </a:buClr>
              <a:buSzPct val="70000"/>
              <a:buFont typeface="Wingdings 2" charset="2"/>
              <a:buNone/>
              <a:defRPr sz="14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5pPr>
            <a:lvl6pPr marL="2286000" indent="0" algn="ctr" defTabSz="457200" rtl="0" eaLnBrk="1" latinLnBrk="0" hangingPunct="1">
              <a:spcBef>
                <a:spcPct val="20000"/>
              </a:spcBef>
              <a:spcAft>
                <a:spcPts val="600"/>
              </a:spcAft>
              <a:buClr>
                <a:schemeClr val="tx2"/>
              </a:buClr>
              <a:buSzPct val="70000"/>
              <a:buFont typeface="Wingdings 2" charset="2"/>
              <a:buNone/>
              <a:defRPr sz="14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6pPr>
            <a:lvl7pPr marL="2743200" indent="0" algn="ctr" defTabSz="457200" rtl="0" eaLnBrk="1" latinLnBrk="0" hangingPunct="1">
              <a:spcBef>
                <a:spcPct val="20000"/>
              </a:spcBef>
              <a:spcAft>
                <a:spcPts val="600"/>
              </a:spcAft>
              <a:buClr>
                <a:schemeClr val="tx2"/>
              </a:buClr>
              <a:buSzPct val="70000"/>
              <a:buFont typeface="Wingdings 2" charset="2"/>
              <a:buNone/>
              <a:defRPr sz="14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7pPr>
            <a:lvl8pPr marL="3200400" indent="0" algn="ctr" defTabSz="457200" rtl="0" eaLnBrk="1" latinLnBrk="0" hangingPunct="1">
              <a:spcBef>
                <a:spcPct val="20000"/>
              </a:spcBef>
              <a:spcAft>
                <a:spcPts val="600"/>
              </a:spcAft>
              <a:buClr>
                <a:schemeClr val="tx2"/>
              </a:buClr>
              <a:buSzPct val="70000"/>
              <a:buFont typeface="Wingdings 2" charset="2"/>
              <a:buNone/>
              <a:defRPr sz="14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8pPr>
            <a:lvl9pPr marL="3657600" indent="0" algn="ctr" defTabSz="457200" rtl="0" eaLnBrk="1" latinLnBrk="0" hangingPunct="1">
              <a:spcBef>
                <a:spcPct val="20000"/>
              </a:spcBef>
              <a:spcAft>
                <a:spcPts val="600"/>
              </a:spcAft>
              <a:buClr>
                <a:schemeClr val="tx2"/>
              </a:buClr>
              <a:buSzPct val="70000"/>
              <a:buFont typeface="Wingdings 2" charset="2"/>
              <a:buNone/>
              <a:defRPr sz="1400" kern="1200">
                <a:ln>
                  <a:solidFill>
                    <a:schemeClr val="bg1">
                      <a:lumMod val="75000"/>
                      <a:lumOff val="25000"/>
                      <a:alpha val="10000"/>
                    </a:schemeClr>
                  </a:solidFill>
                </a:ln>
                <a:solidFill>
                  <a:schemeClr val="tx1">
                    <a:tint val="75000"/>
                  </a:schemeClr>
                </a:solidFill>
                <a:effectLst>
                  <a:outerShdw blurRad="9525" dist="25400" dir="14640000" algn="tl" rotWithShape="0">
                    <a:schemeClr val="bg1">
                      <a:alpha val="30000"/>
                    </a:schemeClr>
                  </a:outerShdw>
                </a:effectLst>
                <a:latin typeface="+mn-lt"/>
                <a:ea typeface="+mn-ea"/>
                <a:cs typeface="+mn-cs"/>
              </a:defRPr>
            </a:lvl9pPr>
          </a:lstStyle>
          <a:p>
            <a:r>
              <a:rPr lang="en-US" dirty="0"/>
              <a:t>Presented by: Dr. Anjali Singh</a:t>
            </a:r>
          </a:p>
          <a:p>
            <a:r>
              <a:rPr lang="en-US" dirty="0"/>
              <a:t>Dept. of English, UCSSH, </a:t>
            </a:r>
          </a:p>
          <a:p>
            <a:r>
              <a:rPr lang="en-US" dirty="0"/>
              <a:t>Mohanlal </a:t>
            </a:r>
            <a:r>
              <a:rPr lang="en-US" dirty="0" err="1"/>
              <a:t>Sukhadia</a:t>
            </a:r>
            <a:r>
              <a:rPr lang="en-US" dirty="0"/>
              <a:t> University, Udaipur</a:t>
            </a:r>
            <a:endParaRPr lang="en-IN" dirty="0"/>
          </a:p>
        </p:txBody>
      </p:sp>
      <p:pic>
        <p:nvPicPr>
          <p:cNvPr id="2050" name="Picture 2" descr="I Know Why the Caged Bird Sings Summary - eNotes.com">
            <a:extLst>
              <a:ext uri="{FF2B5EF4-FFF2-40B4-BE49-F238E27FC236}">
                <a16:creationId xmlns:a16="http://schemas.microsoft.com/office/drawing/2014/main" id="{9079C363-D926-46E7-80EA-77947A3F01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0"/>
            <a:ext cx="6856142" cy="68561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2496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9759D-B966-439B-A7E7-9F4E5DDE5CD3}"/>
              </a:ext>
            </a:extLst>
          </p:cNvPr>
          <p:cNvSpPr>
            <a:spLocks noGrp="1"/>
          </p:cNvSpPr>
          <p:nvPr>
            <p:ph type="title"/>
          </p:nvPr>
        </p:nvSpPr>
        <p:spPr/>
        <p:txBody>
          <a:bodyPr/>
          <a:lstStyle/>
          <a:p>
            <a:r>
              <a:rPr lang="en-US" dirty="0"/>
              <a:t>Themes: Displacement</a:t>
            </a:r>
            <a:endParaRPr lang="en-IN" dirty="0"/>
          </a:p>
        </p:txBody>
      </p:sp>
      <p:sp>
        <p:nvSpPr>
          <p:cNvPr id="3" name="Content Placeholder 2">
            <a:extLst>
              <a:ext uri="{FF2B5EF4-FFF2-40B4-BE49-F238E27FC236}">
                <a16:creationId xmlns:a16="http://schemas.microsoft.com/office/drawing/2014/main" id="{866EC105-5B1F-4F9D-8ED1-BA4195C29342}"/>
              </a:ext>
            </a:extLst>
          </p:cNvPr>
          <p:cNvSpPr>
            <a:spLocks noGrp="1"/>
          </p:cNvSpPr>
          <p:nvPr>
            <p:ph idx="1"/>
          </p:nvPr>
        </p:nvSpPr>
        <p:spPr/>
        <p:txBody>
          <a:bodyPr>
            <a:normAutofit fontScale="85000" lnSpcReduction="10000"/>
          </a:bodyPr>
          <a:lstStyle/>
          <a:p>
            <a:pPr algn="just"/>
            <a:r>
              <a:rPr lang="en-US" dirty="0"/>
              <a:t>Maya, like other children in African-American families, changes seven different homes before she turns sixteen. She moves from California to Stamps to St. Louis to Stamps to Los Angeles to Oakland to San Francisco to Los Angeles to San Francisco. </a:t>
            </a:r>
          </a:p>
          <a:p>
            <a:pPr algn="just"/>
            <a:r>
              <a:rPr lang="en-US" dirty="0"/>
              <a:t>Her poetry recitation on Easter states, “I didn’t come to stay”. This becomes the </a:t>
            </a:r>
            <a:r>
              <a:rPr lang="en-US" i="1" dirty="0"/>
              <a:t>Mantra </a:t>
            </a:r>
            <a:r>
              <a:rPr lang="en-US" dirty="0"/>
              <a:t>against the harsh reality of her rootlessness. She is unable to put down her worries and feel comfortable staying in one place. </a:t>
            </a:r>
          </a:p>
          <a:p>
            <a:pPr algn="just"/>
            <a:r>
              <a:rPr lang="en-US" dirty="0"/>
              <a:t>When she is thirteen and moves to San Francisco with her mother, Bailey, and Daddy </a:t>
            </a:r>
            <a:r>
              <a:rPr lang="en-US" dirty="0" err="1"/>
              <a:t>Clidell</a:t>
            </a:r>
            <a:r>
              <a:rPr lang="en-US" dirty="0"/>
              <a:t>, she feels that she belongs somewhere for the first time. Maya identifies with the city as a town full of displaced people.</a:t>
            </a:r>
          </a:p>
          <a:p>
            <a:pPr algn="just"/>
            <a:r>
              <a:rPr lang="en-US" dirty="0"/>
              <a:t>Maya’s personal displacement is representative of the societal forces that displaced African-Americans all across the country.</a:t>
            </a:r>
          </a:p>
          <a:p>
            <a:pPr algn="just"/>
            <a:r>
              <a:rPr lang="en-US" dirty="0"/>
              <a:t>When she wrote and published her book in 1969, Angelou pointed out that African-Americans descended from slaves were first displaced from their homes and homelands in Africa. Despite the Emancipation Proclamation Bill of 1862, blacks continue to struggle to find their place in a country still hostile to their heritage.</a:t>
            </a:r>
          </a:p>
          <a:p>
            <a:pPr algn="just"/>
            <a:r>
              <a:rPr lang="en-US" dirty="0"/>
              <a:t>Cut to 2020, the media is supporting the voice of #blacklivesmatter</a:t>
            </a:r>
            <a:endParaRPr lang="en-IN" dirty="0"/>
          </a:p>
        </p:txBody>
      </p:sp>
    </p:spTree>
    <p:extLst>
      <p:ext uri="{BB962C8B-B14F-4D97-AF65-F5344CB8AC3E}">
        <p14:creationId xmlns:p14="http://schemas.microsoft.com/office/powerpoint/2010/main" val="536629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3BBD5-11AB-49BD-A6A6-7B80CE9AC62D}"/>
              </a:ext>
            </a:extLst>
          </p:cNvPr>
          <p:cNvSpPr>
            <a:spLocks noGrp="1"/>
          </p:cNvSpPr>
          <p:nvPr>
            <p:ph type="title"/>
          </p:nvPr>
        </p:nvSpPr>
        <p:spPr/>
        <p:txBody>
          <a:bodyPr/>
          <a:lstStyle/>
          <a:p>
            <a:r>
              <a:rPr lang="en-US" dirty="0"/>
              <a:t>Minor Themes</a:t>
            </a:r>
            <a:endParaRPr lang="en-IN" dirty="0"/>
          </a:p>
        </p:txBody>
      </p:sp>
      <p:sp>
        <p:nvSpPr>
          <p:cNvPr id="3" name="Content Placeholder 2">
            <a:extLst>
              <a:ext uri="{FF2B5EF4-FFF2-40B4-BE49-F238E27FC236}">
                <a16:creationId xmlns:a16="http://schemas.microsoft.com/office/drawing/2014/main" id="{060E2A06-46DA-4A66-9AAE-C8F538772FFC}"/>
              </a:ext>
            </a:extLst>
          </p:cNvPr>
          <p:cNvSpPr>
            <a:spLocks noGrp="1"/>
          </p:cNvSpPr>
          <p:nvPr>
            <p:ph idx="1"/>
          </p:nvPr>
        </p:nvSpPr>
        <p:spPr/>
        <p:txBody>
          <a:bodyPr/>
          <a:lstStyle/>
          <a:p>
            <a:r>
              <a:rPr lang="en-US" dirty="0"/>
              <a:t>The Great Depression</a:t>
            </a:r>
          </a:p>
          <a:p>
            <a:r>
              <a:rPr lang="en-US" dirty="0"/>
              <a:t>The Second World Was</a:t>
            </a:r>
          </a:p>
          <a:p>
            <a:r>
              <a:rPr lang="en-US" dirty="0"/>
              <a:t>Japanese Internment Camps</a:t>
            </a:r>
          </a:p>
          <a:p>
            <a:r>
              <a:rPr lang="en-US" dirty="0"/>
              <a:t>Ku Klux Clan </a:t>
            </a:r>
          </a:p>
          <a:p>
            <a:r>
              <a:rPr lang="en-US" dirty="0"/>
              <a:t>Othering</a:t>
            </a:r>
          </a:p>
          <a:p>
            <a:r>
              <a:rPr lang="en-US" dirty="0"/>
              <a:t>Race</a:t>
            </a:r>
            <a:endParaRPr lang="en-IN" dirty="0"/>
          </a:p>
        </p:txBody>
      </p:sp>
    </p:spTree>
    <p:extLst>
      <p:ext uri="{BB962C8B-B14F-4D97-AF65-F5344CB8AC3E}">
        <p14:creationId xmlns:p14="http://schemas.microsoft.com/office/powerpoint/2010/main" val="3904268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E0951-D231-4174-9D16-298C91A8F925}"/>
              </a:ext>
            </a:extLst>
          </p:cNvPr>
          <p:cNvSpPr>
            <a:spLocks noGrp="1"/>
          </p:cNvSpPr>
          <p:nvPr>
            <p:ph type="title"/>
          </p:nvPr>
        </p:nvSpPr>
        <p:spPr/>
        <p:txBody>
          <a:bodyPr/>
          <a:lstStyle/>
          <a:p>
            <a:r>
              <a:rPr lang="en-US" dirty="0"/>
              <a:t>Questions</a:t>
            </a:r>
            <a:endParaRPr lang="en-IN" dirty="0"/>
          </a:p>
        </p:txBody>
      </p:sp>
      <p:sp>
        <p:nvSpPr>
          <p:cNvPr id="3" name="Content Placeholder 2">
            <a:extLst>
              <a:ext uri="{FF2B5EF4-FFF2-40B4-BE49-F238E27FC236}">
                <a16:creationId xmlns:a16="http://schemas.microsoft.com/office/drawing/2014/main" id="{A7728643-6C74-412A-AA2A-7A4B40CD8483}"/>
              </a:ext>
            </a:extLst>
          </p:cNvPr>
          <p:cNvSpPr>
            <a:spLocks noGrp="1"/>
          </p:cNvSpPr>
          <p:nvPr>
            <p:ph idx="1"/>
          </p:nvPr>
        </p:nvSpPr>
        <p:spPr/>
        <p:txBody>
          <a:bodyPr/>
          <a:lstStyle/>
          <a:p>
            <a:pPr algn="just"/>
            <a:r>
              <a:rPr lang="en-US" dirty="0"/>
              <a:t>How does Marguerite change from when the book begins and ends in </a:t>
            </a:r>
            <a:r>
              <a:rPr lang="en-US" i="1" dirty="0"/>
              <a:t>I Know Why the Caged Bird Sings?</a:t>
            </a:r>
          </a:p>
          <a:p>
            <a:pPr algn="just"/>
            <a:r>
              <a:rPr lang="en-US" dirty="0"/>
              <a:t>How are the themes of racism and segregation incorporated in the book?</a:t>
            </a:r>
          </a:p>
          <a:p>
            <a:pPr algn="just"/>
            <a:r>
              <a:rPr lang="en-US" dirty="0"/>
              <a:t>Marguerite and Bailey face displacement throughout their early years. How does displacement affect them?</a:t>
            </a:r>
          </a:p>
          <a:p>
            <a:pPr algn="just"/>
            <a:r>
              <a:rPr lang="en-US" dirty="0"/>
              <a:t>Is the displacement in the memoir merely physical displacement? Elucidate your reply with suitable illustrations from the memoir.</a:t>
            </a:r>
          </a:p>
          <a:p>
            <a:pPr algn="just"/>
            <a:endParaRPr lang="en-US" dirty="0"/>
          </a:p>
          <a:p>
            <a:endParaRPr lang="en-IN" dirty="0"/>
          </a:p>
        </p:txBody>
      </p:sp>
    </p:spTree>
    <p:extLst>
      <p:ext uri="{BB962C8B-B14F-4D97-AF65-F5344CB8AC3E}">
        <p14:creationId xmlns:p14="http://schemas.microsoft.com/office/powerpoint/2010/main" val="3362164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9B1B3-40A9-4C8B-9E8F-0DE7246A83D8}"/>
              </a:ext>
            </a:extLst>
          </p:cNvPr>
          <p:cNvSpPr>
            <a:spLocks noGrp="1"/>
          </p:cNvSpPr>
          <p:nvPr>
            <p:ph type="title"/>
          </p:nvPr>
        </p:nvSpPr>
        <p:spPr/>
        <p:txBody>
          <a:bodyPr/>
          <a:lstStyle/>
          <a:p>
            <a:r>
              <a:rPr lang="en-US" dirty="0"/>
              <a:t>Background</a:t>
            </a:r>
            <a:endParaRPr lang="en-IN" dirty="0"/>
          </a:p>
        </p:txBody>
      </p:sp>
      <p:sp>
        <p:nvSpPr>
          <p:cNvPr id="3" name="Content Placeholder 2">
            <a:extLst>
              <a:ext uri="{FF2B5EF4-FFF2-40B4-BE49-F238E27FC236}">
                <a16:creationId xmlns:a16="http://schemas.microsoft.com/office/drawing/2014/main" id="{BF027631-E858-40E6-B279-2F3FCDC34D9A}"/>
              </a:ext>
            </a:extLst>
          </p:cNvPr>
          <p:cNvSpPr>
            <a:spLocks noGrp="1"/>
          </p:cNvSpPr>
          <p:nvPr>
            <p:ph idx="1"/>
          </p:nvPr>
        </p:nvSpPr>
        <p:spPr>
          <a:xfrm>
            <a:off x="913795" y="1732449"/>
            <a:ext cx="10353762" cy="4982676"/>
          </a:xfrm>
        </p:spPr>
        <p:txBody>
          <a:bodyPr/>
          <a:lstStyle/>
          <a:p>
            <a:pPr marL="36900" indent="0">
              <a:buNone/>
            </a:pPr>
            <a:endParaRPr lang="en-US" dirty="0"/>
          </a:p>
          <a:p>
            <a:pPr marL="36900" indent="0">
              <a:buNone/>
            </a:pPr>
            <a:endParaRPr lang="en-US" dirty="0"/>
          </a:p>
          <a:p>
            <a:pPr marL="36900" indent="0">
              <a:buNone/>
            </a:pPr>
            <a:endParaRPr lang="en-US" dirty="0"/>
          </a:p>
          <a:p>
            <a:pPr marL="36900" indent="0">
              <a:buNone/>
            </a:pPr>
            <a:endParaRPr lang="en-US" dirty="0"/>
          </a:p>
          <a:p>
            <a:pPr marL="36900" indent="0">
              <a:buNone/>
            </a:pPr>
            <a:endParaRPr lang="en-US" dirty="0"/>
          </a:p>
          <a:p>
            <a:pPr marL="36900" indent="0">
              <a:buNone/>
            </a:pPr>
            <a:endParaRPr lang="en-US" dirty="0"/>
          </a:p>
          <a:p>
            <a:pPr marL="36900" indent="0">
              <a:buNone/>
            </a:pPr>
            <a:endParaRPr lang="en-US" dirty="0"/>
          </a:p>
          <a:p>
            <a:pPr marL="36900" indent="0" algn="just">
              <a:buNone/>
            </a:pPr>
            <a:r>
              <a:rPr lang="en-US" b="1" dirty="0"/>
              <a:t>I Know Why the Caged Bird Sings </a:t>
            </a:r>
            <a:r>
              <a:rPr lang="en-US" dirty="0"/>
              <a:t>is the first of seven autobiographical works by American writer </a:t>
            </a:r>
            <a:r>
              <a:rPr lang="en-US" b="1" dirty="0"/>
              <a:t>Maya Angelou.</a:t>
            </a:r>
            <a:r>
              <a:rPr lang="en-US" dirty="0"/>
              <a:t> It was published in 1969 and charts her life from age 3 up to age 16. Her memoir recounts an unsettled childhood that included rape and racism. </a:t>
            </a:r>
          </a:p>
          <a:p>
            <a:pPr marL="36900" indent="0" algn="just">
              <a:buNone/>
            </a:pPr>
            <a:r>
              <a:rPr lang="en-US" dirty="0"/>
              <a:t>Her memoir is counted among one of the most widely read and taught books written by an African-American woman.</a:t>
            </a:r>
            <a:endParaRPr lang="en-IN" dirty="0"/>
          </a:p>
        </p:txBody>
      </p:sp>
      <p:pic>
        <p:nvPicPr>
          <p:cNvPr id="1026" name="Picture 2" descr="Angelou, Maya">
            <a:extLst>
              <a:ext uri="{FF2B5EF4-FFF2-40B4-BE49-F238E27FC236}">
                <a16:creationId xmlns:a16="http://schemas.microsoft.com/office/drawing/2014/main" id="{0B9E9919-D6A8-4711-9D0B-A33F9908E6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2849" y="1866900"/>
            <a:ext cx="4429125" cy="2952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7053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B03C3-A1F3-4242-B86E-1EB123AE786D}"/>
              </a:ext>
            </a:extLst>
          </p:cNvPr>
          <p:cNvSpPr>
            <a:spLocks noGrp="1"/>
          </p:cNvSpPr>
          <p:nvPr>
            <p:ph type="title"/>
          </p:nvPr>
        </p:nvSpPr>
        <p:spPr/>
        <p:txBody>
          <a:bodyPr/>
          <a:lstStyle/>
          <a:p>
            <a:r>
              <a:rPr lang="en-US" dirty="0"/>
              <a:t>What is a Memoir?</a:t>
            </a:r>
            <a:endParaRPr lang="en-IN" dirty="0"/>
          </a:p>
        </p:txBody>
      </p:sp>
      <p:sp>
        <p:nvSpPr>
          <p:cNvPr id="3" name="Content Placeholder 2">
            <a:extLst>
              <a:ext uri="{FF2B5EF4-FFF2-40B4-BE49-F238E27FC236}">
                <a16:creationId xmlns:a16="http://schemas.microsoft.com/office/drawing/2014/main" id="{4002CD61-B798-4B08-BD64-6F7F86B9CCFC}"/>
              </a:ext>
            </a:extLst>
          </p:cNvPr>
          <p:cNvSpPr>
            <a:spLocks noGrp="1"/>
          </p:cNvSpPr>
          <p:nvPr>
            <p:ph idx="1"/>
          </p:nvPr>
        </p:nvSpPr>
        <p:spPr/>
        <p:txBody>
          <a:bodyPr/>
          <a:lstStyle/>
          <a:p>
            <a:r>
              <a:rPr lang="en-US" dirty="0"/>
              <a:t>A non-fiction narrative written about an important event in the author’s life</a:t>
            </a:r>
          </a:p>
          <a:p>
            <a:r>
              <a:rPr lang="en-US" dirty="0"/>
              <a:t>Often a life-changing event</a:t>
            </a:r>
          </a:p>
          <a:p>
            <a:r>
              <a:rPr lang="en-US" dirty="0"/>
              <a:t>Written in first-person</a:t>
            </a:r>
          </a:p>
          <a:p>
            <a:r>
              <a:rPr lang="en-US" dirty="0"/>
              <a:t>Different from an autobiography which details the events in a person’s life chronologically</a:t>
            </a:r>
          </a:p>
          <a:p>
            <a:r>
              <a:rPr lang="en-US" dirty="0"/>
              <a:t>Memoir is restricted to a single event or interconnected series of a single event</a:t>
            </a:r>
          </a:p>
          <a:p>
            <a:r>
              <a:rPr lang="en-US" dirty="0"/>
              <a:t>It has a narrower focus than an autobiography</a:t>
            </a:r>
          </a:p>
          <a:p>
            <a:r>
              <a:rPr lang="en-US" dirty="0"/>
              <a:t>The event/s in a memoir are considered to be factually true</a:t>
            </a:r>
          </a:p>
          <a:p>
            <a:endParaRPr lang="en-IN" dirty="0"/>
          </a:p>
        </p:txBody>
      </p:sp>
    </p:spTree>
    <p:extLst>
      <p:ext uri="{BB962C8B-B14F-4D97-AF65-F5344CB8AC3E}">
        <p14:creationId xmlns:p14="http://schemas.microsoft.com/office/powerpoint/2010/main" val="3264436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0D6F9-F294-4C5C-B701-014B397740C3}"/>
              </a:ext>
            </a:extLst>
          </p:cNvPr>
          <p:cNvSpPr>
            <a:spLocks noGrp="1"/>
          </p:cNvSpPr>
          <p:nvPr>
            <p:ph type="title"/>
          </p:nvPr>
        </p:nvSpPr>
        <p:spPr/>
        <p:txBody>
          <a:bodyPr/>
          <a:lstStyle/>
          <a:p>
            <a:r>
              <a:rPr lang="en-US" dirty="0"/>
              <a:t>Summary – Part I</a:t>
            </a:r>
            <a:endParaRPr lang="en-IN" dirty="0"/>
          </a:p>
        </p:txBody>
      </p:sp>
      <p:graphicFrame>
        <p:nvGraphicFramePr>
          <p:cNvPr id="4" name="Content Placeholder 3">
            <a:extLst>
              <a:ext uri="{FF2B5EF4-FFF2-40B4-BE49-F238E27FC236}">
                <a16:creationId xmlns:a16="http://schemas.microsoft.com/office/drawing/2014/main" id="{5567C65A-60EA-4448-90A7-D6A2371A6D8D}"/>
              </a:ext>
            </a:extLst>
          </p:cNvPr>
          <p:cNvGraphicFramePr>
            <a:graphicFrameLocks noGrp="1"/>
          </p:cNvGraphicFramePr>
          <p:nvPr>
            <p:ph idx="1"/>
            <p:extLst>
              <p:ext uri="{D42A27DB-BD31-4B8C-83A1-F6EECF244321}">
                <p14:modId xmlns:p14="http://schemas.microsoft.com/office/powerpoint/2010/main" val="3389623576"/>
              </p:ext>
            </p:extLst>
          </p:nvPr>
        </p:nvGraphicFramePr>
        <p:xfrm>
          <a:off x="304800" y="1732449"/>
          <a:ext cx="11615854" cy="4687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41897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5D351-D643-4CA1-A517-53894F119A3B}"/>
              </a:ext>
            </a:extLst>
          </p:cNvPr>
          <p:cNvSpPr>
            <a:spLocks noGrp="1"/>
          </p:cNvSpPr>
          <p:nvPr>
            <p:ph type="title"/>
          </p:nvPr>
        </p:nvSpPr>
        <p:spPr/>
        <p:txBody>
          <a:bodyPr/>
          <a:lstStyle/>
          <a:p>
            <a:r>
              <a:rPr lang="en-US" dirty="0"/>
              <a:t>Summary – Part II</a:t>
            </a:r>
            <a:endParaRPr lang="en-IN" dirty="0"/>
          </a:p>
        </p:txBody>
      </p:sp>
      <p:graphicFrame>
        <p:nvGraphicFramePr>
          <p:cNvPr id="4" name="Content Placeholder 3">
            <a:extLst>
              <a:ext uri="{FF2B5EF4-FFF2-40B4-BE49-F238E27FC236}">
                <a16:creationId xmlns:a16="http://schemas.microsoft.com/office/drawing/2014/main" id="{302454F0-893D-4A06-B262-C87462D196C7}"/>
              </a:ext>
            </a:extLst>
          </p:cNvPr>
          <p:cNvGraphicFramePr>
            <a:graphicFrameLocks noGrp="1"/>
          </p:cNvGraphicFramePr>
          <p:nvPr>
            <p:ph idx="1"/>
            <p:extLst>
              <p:ext uri="{D42A27DB-BD31-4B8C-83A1-F6EECF244321}">
                <p14:modId xmlns:p14="http://schemas.microsoft.com/office/powerpoint/2010/main" val="2845893351"/>
              </p:ext>
            </p:extLst>
          </p:nvPr>
        </p:nvGraphicFramePr>
        <p:xfrm>
          <a:off x="913795" y="1732449"/>
          <a:ext cx="10353762" cy="4058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4949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AD88B-CF48-4CD7-A409-9F44D295B654}"/>
              </a:ext>
            </a:extLst>
          </p:cNvPr>
          <p:cNvSpPr>
            <a:spLocks noGrp="1"/>
          </p:cNvSpPr>
          <p:nvPr>
            <p:ph type="title"/>
          </p:nvPr>
        </p:nvSpPr>
        <p:spPr/>
        <p:txBody>
          <a:bodyPr/>
          <a:lstStyle/>
          <a:p>
            <a:r>
              <a:rPr lang="en-US" dirty="0"/>
              <a:t>Summary – Part III</a:t>
            </a:r>
            <a:endParaRPr lang="en-IN" dirty="0"/>
          </a:p>
        </p:txBody>
      </p:sp>
      <p:graphicFrame>
        <p:nvGraphicFramePr>
          <p:cNvPr id="4" name="Content Placeholder 3">
            <a:extLst>
              <a:ext uri="{FF2B5EF4-FFF2-40B4-BE49-F238E27FC236}">
                <a16:creationId xmlns:a16="http://schemas.microsoft.com/office/drawing/2014/main" id="{7B114A9B-776F-4954-AC40-B8507BF20756}"/>
              </a:ext>
            </a:extLst>
          </p:cNvPr>
          <p:cNvGraphicFramePr>
            <a:graphicFrameLocks noGrp="1"/>
          </p:cNvGraphicFramePr>
          <p:nvPr>
            <p:ph idx="1"/>
            <p:extLst>
              <p:ext uri="{D42A27DB-BD31-4B8C-83A1-F6EECF244321}">
                <p14:modId xmlns:p14="http://schemas.microsoft.com/office/powerpoint/2010/main" val="3001857083"/>
              </p:ext>
            </p:extLst>
          </p:nvPr>
        </p:nvGraphicFramePr>
        <p:xfrm>
          <a:off x="913795" y="1580051"/>
          <a:ext cx="10353762" cy="48430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594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1FAFA-913F-418C-839B-A12F584F2853}"/>
              </a:ext>
            </a:extLst>
          </p:cNvPr>
          <p:cNvSpPr>
            <a:spLocks noGrp="1"/>
          </p:cNvSpPr>
          <p:nvPr>
            <p:ph type="title"/>
          </p:nvPr>
        </p:nvSpPr>
        <p:spPr/>
        <p:txBody>
          <a:bodyPr/>
          <a:lstStyle/>
          <a:p>
            <a:r>
              <a:rPr lang="en-US" dirty="0"/>
              <a:t>Summary – Part IV </a:t>
            </a:r>
            <a:endParaRPr lang="en-IN" dirty="0"/>
          </a:p>
        </p:txBody>
      </p:sp>
      <p:graphicFrame>
        <p:nvGraphicFramePr>
          <p:cNvPr id="4" name="Content Placeholder 3">
            <a:extLst>
              <a:ext uri="{FF2B5EF4-FFF2-40B4-BE49-F238E27FC236}">
                <a16:creationId xmlns:a16="http://schemas.microsoft.com/office/drawing/2014/main" id="{B0D2EC4A-2AE9-4507-80E8-312D830AD065}"/>
              </a:ext>
            </a:extLst>
          </p:cNvPr>
          <p:cNvGraphicFramePr>
            <a:graphicFrameLocks noGrp="1"/>
          </p:cNvGraphicFramePr>
          <p:nvPr>
            <p:ph idx="1"/>
            <p:extLst>
              <p:ext uri="{D42A27DB-BD31-4B8C-83A1-F6EECF244321}">
                <p14:modId xmlns:p14="http://schemas.microsoft.com/office/powerpoint/2010/main" val="3523177691"/>
              </p:ext>
            </p:extLst>
          </p:nvPr>
        </p:nvGraphicFramePr>
        <p:xfrm>
          <a:off x="913795" y="1580051"/>
          <a:ext cx="10353762" cy="5021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028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5AAD6-EE4E-46E2-B633-5FBAE0054AE9}"/>
              </a:ext>
            </a:extLst>
          </p:cNvPr>
          <p:cNvSpPr>
            <a:spLocks noGrp="1"/>
          </p:cNvSpPr>
          <p:nvPr>
            <p:ph type="title"/>
          </p:nvPr>
        </p:nvSpPr>
        <p:spPr/>
        <p:txBody>
          <a:bodyPr/>
          <a:lstStyle/>
          <a:p>
            <a:r>
              <a:rPr lang="en-US" dirty="0"/>
              <a:t>Themes: Racism</a:t>
            </a:r>
            <a:endParaRPr lang="en-IN" dirty="0"/>
          </a:p>
        </p:txBody>
      </p:sp>
      <p:sp>
        <p:nvSpPr>
          <p:cNvPr id="3" name="Content Placeholder 2">
            <a:extLst>
              <a:ext uri="{FF2B5EF4-FFF2-40B4-BE49-F238E27FC236}">
                <a16:creationId xmlns:a16="http://schemas.microsoft.com/office/drawing/2014/main" id="{B6DE2230-F6BF-4416-ACEA-DBC52EE9DD6D}"/>
              </a:ext>
            </a:extLst>
          </p:cNvPr>
          <p:cNvSpPr>
            <a:spLocks noGrp="1"/>
          </p:cNvSpPr>
          <p:nvPr>
            <p:ph idx="1"/>
          </p:nvPr>
        </p:nvSpPr>
        <p:spPr/>
        <p:txBody>
          <a:bodyPr>
            <a:normAutofit/>
          </a:bodyPr>
          <a:lstStyle/>
          <a:p>
            <a:pPr algn="just"/>
            <a:r>
              <a:rPr lang="en-US" dirty="0"/>
              <a:t>Against the backdrop of racial tensions in the American South, Angelou confronted the traumatic events of her childhood and explored the evolution of her strong identity as an African-American woman. </a:t>
            </a:r>
          </a:p>
          <a:p>
            <a:pPr algn="just"/>
            <a:r>
              <a:rPr lang="en-US" dirty="0"/>
              <a:t>The book draws the reader’s attention to the Black people in America and their struggle with racism and segregation. </a:t>
            </a:r>
          </a:p>
          <a:p>
            <a:pPr algn="just"/>
            <a:r>
              <a:rPr lang="en-US" dirty="0"/>
              <a:t>Maya Angelou confronted the insidious effects of racism and segregation in America at a very young age. She internalizes the idea that blond hair is beautiful and that she is a fat black girl trapped in a nightmare. </a:t>
            </a:r>
            <a:endParaRPr lang="en-IN" dirty="0"/>
          </a:p>
        </p:txBody>
      </p:sp>
    </p:spTree>
    <p:extLst>
      <p:ext uri="{BB962C8B-B14F-4D97-AF65-F5344CB8AC3E}">
        <p14:creationId xmlns:p14="http://schemas.microsoft.com/office/powerpoint/2010/main" val="1563750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38C6A-8499-4DA0-A670-5D854984869C}"/>
              </a:ext>
            </a:extLst>
          </p:cNvPr>
          <p:cNvSpPr>
            <a:spLocks noGrp="1"/>
          </p:cNvSpPr>
          <p:nvPr>
            <p:ph type="title"/>
          </p:nvPr>
        </p:nvSpPr>
        <p:spPr/>
        <p:txBody>
          <a:bodyPr/>
          <a:lstStyle/>
          <a:p>
            <a:r>
              <a:rPr lang="en-US" dirty="0"/>
              <a:t>Themes: Segregation</a:t>
            </a:r>
            <a:endParaRPr lang="en-IN" dirty="0"/>
          </a:p>
        </p:txBody>
      </p:sp>
      <p:sp>
        <p:nvSpPr>
          <p:cNvPr id="3" name="Content Placeholder 2">
            <a:extLst>
              <a:ext uri="{FF2B5EF4-FFF2-40B4-BE49-F238E27FC236}">
                <a16:creationId xmlns:a16="http://schemas.microsoft.com/office/drawing/2014/main" id="{80ACD206-7E8F-400F-9C34-B175BCB3D713}"/>
              </a:ext>
            </a:extLst>
          </p:cNvPr>
          <p:cNvSpPr>
            <a:spLocks noGrp="1"/>
          </p:cNvSpPr>
          <p:nvPr>
            <p:ph idx="1"/>
          </p:nvPr>
        </p:nvSpPr>
        <p:spPr/>
        <p:txBody>
          <a:bodyPr>
            <a:normAutofit lnSpcReduction="10000"/>
          </a:bodyPr>
          <a:lstStyle/>
          <a:p>
            <a:pPr algn="just"/>
            <a:r>
              <a:rPr lang="en-US" dirty="0"/>
              <a:t>Stamps, Arkansas, is so thoroughly segregated that as a child Maya does not quite believe that white people exist. Interestingly, ‘othering’ is practiced by both, the white and the black people.</a:t>
            </a:r>
          </a:p>
          <a:p>
            <a:pPr algn="just"/>
            <a:r>
              <a:rPr lang="en-US" dirty="0"/>
              <a:t>As she grows, Maya is confronted by more overt incidents of racism, such as a white speaker’s condescending address at her eighth-grade graduation, her white boss’s insistence on calling her Mary, and a white dentist’s refusal to treat her. </a:t>
            </a:r>
          </a:p>
          <a:p>
            <a:pPr algn="just"/>
            <a:r>
              <a:rPr lang="en-US" dirty="0"/>
              <a:t>The importance of Joe Louis’s world championship boxing match to the black community reveals the sheer lack of publicly-recognized African-American heroes. It also brings to light, the desperation of the black community, which hopes to vindicate itself through his win. </a:t>
            </a:r>
          </a:p>
          <a:p>
            <a:pPr algn="just"/>
            <a:r>
              <a:rPr lang="en-US" dirty="0"/>
              <a:t>The memoir also reveals how life in a racist society profoundly shapes her character, as well as that of her community.</a:t>
            </a:r>
            <a:endParaRPr lang="en-IN" dirty="0"/>
          </a:p>
        </p:txBody>
      </p:sp>
    </p:spTree>
    <p:extLst>
      <p:ext uri="{BB962C8B-B14F-4D97-AF65-F5344CB8AC3E}">
        <p14:creationId xmlns:p14="http://schemas.microsoft.com/office/powerpoint/2010/main" val="29850799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emplate>TM04033929[[fn=Slate]]</Template>
  <TotalTime>255</TotalTime>
  <Words>1677</Words>
  <Application>Microsoft Office PowerPoint</Application>
  <PresentationFormat>Widescreen</PresentationFormat>
  <Paragraphs>68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Brush Script MT</vt:lpstr>
      <vt:lpstr>Calisto MT</vt:lpstr>
      <vt:lpstr>Wingdings 2</vt:lpstr>
      <vt:lpstr>Slate</vt:lpstr>
      <vt:lpstr>PowerPoint Presentation</vt:lpstr>
      <vt:lpstr>Background</vt:lpstr>
      <vt:lpstr>What is a Memoir?</vt:lpstr>
      <vt:lpstr>Summary – Part I</vt:lpstr>
      <vt:lpstr>Summary – Part II</vt:lpstr>
      <vt:lpstr>Summary – Part III</vt:lpstr>
      <vt:lpstr>Summary – Part IV </vt:lpstr>
      <vt:lpstr>Themes: Racism</vt:lpstr>
      <vt:lpstr>Themes: Segregation</vt:lpstr>
      <vt:lpstr>Themes: Displacement</vt:lpstr>
      <vt:lpstr>Minor Themes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Know Why the Caged Bird Sings</dc:title>
  <dc:creator>Anjali Singh</dc:creator>
  <cp:lastModifiedBy>Anjali Singh</cp:lastModifiedBy>
  <cp:revision>24</cp:revision>
  <dcterms:created xsi:type="dcterms:W3CDTF">2020-10-16T11:57:47Z</dcterms:created>
  <dcterms:modified xsi:type="dcterms:W3CDTF">2020-10-16T16:12:57Z</dcterms:modified>
</cp:coreProperties>
</file>