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64" r:id="rId5"/>
    <p:sldId id="263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99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99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31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65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67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76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811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7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724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05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76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353039-42BE-4F55-9BFD-968FA69F87DC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7F4166-A66A-4202-9C0D-42418291FA22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42330-4981-48EC-BF4E-A423A09D48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/>
              <a:t>"Chomolungma or </a:t>
            </a:r>
            <a:r>
              <a:rPr lang="en-US" sz="8000" b="1" dirty="0" err="1"/>
              <a:t>Sagarmath</a:t>
            </a:r>
            <a:r>
              <a:rPr lang="en-US" sz="8000" b="1" dirty="0"/>
              <a:t> or the Tallest Vision in the World"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2D863-B7CB-4ABC-A351-AACE3C10A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151" y="5514975"/>
            <a:ext cx="10058400" cy="80962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		</a:t>
            </a:r>
            <a:r>
              <a:rPr lang="en-US" sz="3200" b="1" dirty="0">
                <a:solidFill>
                  <a:schemeClr val="tx1"/>
                </a:solidFill>
              </a:rPr>
              <a:t>Poem composed by </a:t>
            </a:r>
            <a:r>
              <a:rPr lang="en-US" sz="3200" b="1" dirty="0" err="1">
                <a:solidFill>
                  <a:schemeClr val="tx1"/>
                </a:solidFill>
              </a:rPr>
              <a:t>Preety</a:t>
            </a:r>
            <a:r>
              <a:rPr lang="en-US" sz="3200" b="1" dirty="0">
                <a:solidFill>
                  <a:schemeClr val="tx1"/>
                </a:solidFill>
              </a:rPr>
              <a:t> Sengupta</a:t>
            </a:r>
          </a:p>
          <a:p>
            <a:endParaRPr lang="en-IN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6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387FA-FD5A-4611-B3EE-85FD1D3E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"Chomolungma or </a:t>
            </a:r>
            <a:r>
              <a:rPr lang="en-US" sz="4800" b="1" dirty="0" err="1"/>
              <a:t>Sagarmath</a:t>
            </a:r>
            <a:r>
              <a:rPr lang="en-US" sz="4800" b="1" dirty="0"/>
              <a:t> or the Tallest Vision in the World"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8FF94-DD32-4E45-B084-9FEAF421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9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Awed and blessed at once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I forget to blink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as if the mountain will move away. It has risen to claim the sky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completely the tallest vision in the world, and yet do I dare to confess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my heart seems to soar higher. It is close to </a:t>
            </a:r>
            <a:r>
              <a:rPr lang="en-US" sz="2400" b="1" dirty="0" err="1">
                <a:solidFill>
                  <a:schemeClr val="tx1"/>
                </a:solidFill>
              </a:rPr>
              <a:t>memassive</a:t>
            </a:r>
            <a:r>
              <a:rPr lang="en-US" sz="2400" b="1" dirty="0">
                <a:solidFill>
                  <a:schemeClr val="tx1"/>
                </a:solidFill>
              </a:rPr>
              <a:t>; I am close to </a:t>
            </a:r>
            <a:r>
              <a:rPr lang="en-US" sz="2400" b="1" dirty="0" err="1">
                <a:solidFill>
                  <a:schemeClr val="tx1"/>
                </a:solidFill>
              </a:rPr>
              <a:t>itsubmissive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face after face is revealed, most our overlapping folds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are flung open. We see what truly is.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My breath is taken away, and I am most alive.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</a:rPr>
              <a:t>I stretch my arms, and my desire is fulfilled.</a:t>
            </a:r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en-US" sz="2800" b="1" dirty="0"/>
              <a:t>Contd. on next slide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6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7390A-2EA6-42C9-8F2D-1E8828666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The body of the soul melts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like snow in summer.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Rivers flow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bearing reflections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of the High Priest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the sharp peak above, the one that is mine, mine own, mine alone.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tx1"/>
                </a:solidFill>
              </a:rPr>
              <a:t>Upon seeing the Everest, up close, from Tibet.</a:t>
            </a:r>
          </a:p>
          <a:p>
            <a:endParaRPr lang="en-US" sz="2000" dirty="0"/>
          </a:p>
          <a:p>
            <a:r>
              <a:rPr lang="en-US" sz="2000" b="1" dirty="0"/>
              <a:t>Author: </a:t>
            </a:r>
            <a:r>
              <a:rPr lang="en-US" sz="2000" b="1" dirty="0" err="1"/>
              <a:t>Preety</a:t>
            </a:r>
            <a:r>
              <a:rPr lang="en-US" sz="2000" b="1" dirty="0"/>
              <a:t> Sengupta</a:t>
            </a:r>
          </a:p>
          <a:p>
            <a:r>
              <a:rPr lang="en-US" sz="2000" b="1" dirty="0"/>
              <a:t>Source: Indian Literature, Vol. 47, No. 6 (218) (Nov-Dec 2003), p. 20Published by: Sahitya </a:t>
            </a:r>
            <a:r>
              <a:rPr lang="en-US" sz="2000" b="1" dirty="0" err="1"/>
              <a:t>Akademi</a:t>
            </a:r>
            <a:endParaRPr lang="en-US" sz="2000" b="1" dirty="0"/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529AD49-2F39-4EEA-86D6-E7E80385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r>
              <a:rPr lang="en-US" sz="4800" b="1" dirty="0"/>
              <a:t>"Chomolungma or </a:t>
            </a:r>
            <a:r>
              <a:rPr lang="en-US" sz="4800" b="1" dirty="0" err="1"/>
              <a:t>Sagarmath</a:t>
            </a:r>
            <a:r>
              <a:rPr lang="en-US" sz="4800" b="1" dirty="0"/>
              <a:t> or the Tallest Vision in the World"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9832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32C7-BD01-43F0-AD50-BB682F2B4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About the Poet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69E9-2940-4D89-82FF-7E6198F4D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Preety</a:t>
            </a:r>
            <a:r>
              <a:rPr lang="en-US" sz="3200" dirty="0">
                <a:solidFill>
                  <a:schemeClr val="tx1"/>
                </a:solidFill>
              </a:rPr>
              <a:t> Sengupta is an Indian diasporic writer</a:t>
            </a:r>
          </a:p>
          <a:p>
            <a:r>
              <a:rPr lang="en-US" sz="3200" dirty="0">
                <a:solidFill>
                  <a:schemeClr val="tx1"/>
                </a:solidFill>
              </a:rPr>
              <a:t>She was born in Gujarat in May 1948 and moved to the US and Canada after her marriage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 avid </a:t>
            </a:r>
            <a:r>
              <a:rPr lang="en-US" sz="3200" dirty="0" err="1">
                <a:solidFill>
                  <a:schemeClr val="tx1"/>
                </a:solidFill>
              </a:rPr>
              <a:t>traveller</a:t>
            </a:r>
            <a:r>
              <a:rPr lang="en-US" sz="3200" dirty="0">
                <a:solidFill>
                  <a:schemeClr val="tx1"/>
                </a:solidFill>
              </a:rPr>
              <a:t>, she has visited over 117 countries across the world</a:t>
            </a:r>
          </a:p>
          <a:p>
            <a:r>
              <a:rPr lang="en-US" sz="3200" dirty="0">
                <a:solidFill>
                  <a:schemeClr val="tx1"/>
                </a:solidFill>
              </a:rPr>
              <a:t>Her poem on Everest is a travel poem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6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AD048-6546-4A7E-A317-FDE4022B8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Travel Poem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5901-BDB8-4414-9936-7B50479C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The Tibetans call Mt. Everest, </a:t>
            </a:r>
            <a:r>
              <a:rPr lang="en-US" b="1" dirty="0" err="1">
                <a:solidFill>
                  <a:schemeClr val="tx1"/>
                </a:solidFill>
              </a:rPr>
              <a:t>Chomulangma</a:t>
            </a:r>
            <a:r>
              <a:rPr lang="en-US" b="1" dirty="0">
                <a:solidFill>
                  <a:schemeClr val="tx1"/>
                </a:solidFill>
              </a:rPr>
              <a:t>, meaning ‘Goddess Mother of the World’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The Nepalese call it </a:t>
            </a:r>
            <a:r>
              <a:rPr lang="en-US" b="1" dirty="0" err="1">
                <a:solidFill>
                  <a:schemeClr val="tx1"/>
                </a:solidFill>
              </a:rPr>
              <a:t>Sagarmath</a:t>
            </a:r>
            <a:r>
              <a:rPr lang="en-US" b="1" dirty="0">
                <a:solidFill>
                  <a:schemeClr val="tx1"/>
                </a:solidFill>
              </a:rPr>
              <a:t>, meaning ‘Peak of Heaven’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Thus, the title carries three names and is a clear indication to the reader that it will look at the subject with three different perspectives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 At first sight, the poet describes her feelings on viewing Mt. Everest, the tallest mountain in the world : Awe and blessing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Delighted and overwhelmed: worried that if she blinks, the mountain will walk away!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It seems to her as if the mountain has covered the whole sky: it is all she can see in her vision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Her heart is equally filled with her vision of the tallest mountain in the world and she feels magnanimous, surrendering herself to the massive mountain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351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B386-EC7C-4C09-BDBB-C6EE5CFB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The Tallest Vision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81ADC-1122-4596-A2E6-766161320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The view is so enthralling that the poet believes it is only now, in viewing Everest that she has truly experienced and lived her life to the fullest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She stretches her arms to try and reach the peak and hold it in her hands… or is she surrendering herself to the mountain?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The poet feels as if her soul is melting like the snow in summer… her entire being, complete with her identity, her beliefs, her thoughts are all flowing out like a river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In her surrender, she has melted and become one with God… He is reflected in her as the High Priest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644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A2C2-0181-4441-8044-70E0A3F2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Poetic Devices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AA3B-FBE7-419A-8ECA-8134390D0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Narrative Poem in Free Verse’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Nature-based Poem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Exclamatory tone of voice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Imagery is very vivid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Polysyndeton</a:t>
            </a:r>
            <a:r>
              <a:rPr lang="en-US" dirty="0">
                <a:solidFill>
                  <a:schemeClr val="tx1"/>
                </a:solidFill>
              </a:rPr>
              <a:t> : The word ‘or’ is used multiple times in the Title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Juxtaposition</a:t>
            </a:r>
            <a:r>
              <a:rPr lang="en-US" dirty="0">
                <a:solidFill>
                  <a:schemeClr val="tx1"/>
                </a:solidFill>
              </a:rPr>
              <a:t> : In the first line – ‘Awed and blessed at once’ … Shows Two contradictory emotions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Hyperbole</a:t>
            </a:r>
            <a:r>
              <a:rPr lang="en-US" dirty="0">
                <a:solidFill>
                  <a:schemeClr val="tx1"/>
                </a:solidFill>
              </a:rPr>
              <a:t> : ‘I have risen to claim the sky’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Simile</a:t>
            </a:r>
            <a:r>
              <a:rPr lang="en-US" dirty="0">
                <a:solidFill>
                  <a:schemeClr val="tx1"/>
                </a:solidFill>
              </a:rPr>
              <a:t> : ‘soul melts like snow in summer’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Tautology</a:t>
            </a:r>
            <a:r>
              <a:rPr lang="en-US" dirty="0">
                <a:solidFill>
                  <a:schemeClr val="tx1"/>
                </a:solidFill>
              </a:rPr>
              <a:t> : ‘It is close to me massive; I am close to it submissive’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Isocolon</a:t>
            </a:r>
            <a:r>
              <a:rPr lang="en-US" dirty="0">
                <a:solidFill>
                  <a:schemeClr val="tx1"/>
                </a:solidFill>
              </a:rPr>
              <a:t>: Repetition of the word ‘mine’ in the same sentence: ‘mine, mine own, mine alone’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Contradiction</a:t>
            </a:r>
            <a:r>
              <a:rPr lang="en-US" dirty="0">
                <a:solidFill>
                  <a:schemeClr val="tx1"/>
                </a:solidFill>
              </a:rPr>
              <a:t> : ‘My breath is taken away and I am most alive’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Symbolism</a:t>
            </a:r>
            <a:r>
              <a:rPr lang="en-US" dirty="0">
                <a:solidFill>
                  <a:schemeClr val="tx1"/>
                </a:solidFill>
              </a:rPr>
              <a:t> : ‘High Priest’ symbolizes ‘God’ and is used in place of ‘Mountain’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Personification</a:t>
            </a:r>
            <a:r>
              <a:rPr lang="en-US" dirty="0">
                <a:solidFill>
                  <a:schemeClr val="tx1"/>
                </a:solidFill>
              </a:rPr>
              <a:t> : As if the mountain will move away’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Anastrophe</a:t>
            </a:r>
            <a:r>
              <a:rPr lang="en-US" dirty="0">
                <a:solidFill>
                  <a:schemeClr val="tx1"/>
                </a:solidFill>
              </a:rPr>
              <a:t> : ‘body of the soul’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Allusion</a:t>
            </a:r>
            <a:r>
              <a:rPr lang="en-US" dirty="0">
                <a:solidFill>
                  <a:schemeClr val="tx1"/>
                </a:solidFill>
              </a:rPr>
              <a:t>: Sagarmatha as an elixir of life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72812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</TotalTime>
  <Words>717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"Chomolungma or Sagarmath or the Tallest Vision in the World"</vt:lpstr>
      <vt:lpstr>"Chomolungma or Sagarmath or the Tallest Vision in the World"</vt:lpstr>
      <vt:lpstr>"Chomolungma or Sagarmath or the Tallest Vision in the World"</vt:lpstr>
      <vt:lpstr>About the Poet</vt:lpstr>
      <vt:lpstr>A Travel Poem</vt:lpstr>
      <vt:lpstr>The Tallest Vision</vt:lpstr>
      <vt:lpstr>Poetic Devices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"Chomolungma or Sagarmath or the Tallest Vision in the World"</dc:title>
  <dc:creator>Anjali Singh</dc:creator>
  <cp:lastModifiedBy>Anjali Singh</cp:lastModifiedBy>
  <cp:revision>14</cp:revision>
  <dcterms:created xsi:type="dcterms:W3CDTF">2020-10-16T13:22:15Z</dcterms:created>
  <dcterms:modified xsi:type="dcterms:W3CDTF">2020-10-16T17:29:10Z</dcterms:modified>
</cp:coreProperties>
</file>