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</p:sldMasterIdLst>
  <p:sldIdLst>
    <p:sldId id="256" r:id="rId4"/>
    <p:sldId id="257" r:id="rId5"/>
    <p:sldId id="284" r:id="rId6"/>
    <p:sldId id="285" r:id="rId7"/>
    <p:sldId id="286" r:id="rId8"/>
    <p:sldId id="258" r:id="rId9"/>
    <p:sldId id="259" r:id="rId10"/>
    <p:sldId id="281" r:id="rId11"/>
    <p:sldId id="282" r:id="rId12"/>
    <p:sldId id="283" r:id="rId13"/>
    <p:sldId id="260" r:id="rId14"/>
    <p:sldId id="261" r:id="rId15"/>
    <p:sldId id="289" r:id="rId16"/>
    <p:sldId id="290" r:id="rId17"/>
    <p:sldId id="291" r:id="rId18"/>
    <p:sldId id="287" r:id="rId19"/>
    <p:sldId id="288" r:id="rId20"/>
    <p:sldId id="263" r:id="rId21"/>
    <p:sldId id="264" r:id="rId22"/>
    <p:sldId id="265" r:id="rId23"/>
    <p:sldId id="267" r:id="rId24"/>
    <p:sldId id="269" r:id="rId25"/>
    <p:sldId id="270" r:id="rId26"/>
    <p:sldId id="271" r:id="rId27"/>
    <p:sldId id="280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AF5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AF5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AF5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600" b="1" i="0">
                <a:solidFill>
                  <a:srgbClr val="FFFF00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777B8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777B8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rgbClr val="777B8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8945" y="25399"/>
            <a:ext cx="316610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9247" y="1352245"/>
            <a:ext cx="8185505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1" i="0">
                <a:solidFill>
                  <a:srgbClr val="FFFF00"/>
                </a:solidFill>
                <a:latin typeface="Gabriola"/>
                <a:cs typeface="Gabriol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71982"/>
            <a:ext cx="8072119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rgbClr val="777B8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168653"/>
            <a:ext cx="7245984" cy="3546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1596" y="1697227"/>
            <a:ext cx="4940807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AF50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teobacteria" TargetMode="External"/><Relationship Id="rId2" Type="http://schemas.openxmlformats.org/officeDocument/2006/relationships/hyperlink" Target="https://en.wikipedia.org/wiki/Bacte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hizobiaceae" TargetMode="External"/><Relationship Id="rId5" Type="http://schemas.openxmlformats.org/officeDocument/2006/relationships/hyperlink" Target="https://en.wikipedia.org/wiki/Rhizobiales" TargetMode="External"/><Relationship Id="rId4" Type="http://schemas.openxmlformats.org/officeDocument/2006/relationships/hyperlink" Target="https://en.wikipedia.org/wiki/Alphaproteobacter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080" marR="5080" indent="-628015" algn="ctr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Microbe </a:t>
            </a:r>
            <a:r>
              <a:rPr spc="45" dirty="0"/>
              <a:t>-</a:t>
            </a:r>
            <a:r>
              <a:rPr spc="-229" dirty="0"/>
              <a:t> </a:t>
            </a:r>
            <a:r>
              <a:rPr spc="10" dirty="0"/>
              <a:t>Plant  Interaction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71982"/>
            <a:ext cx="61683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O</a:t>
            </a:r>
            <a:r>
              <a:rPr dirty="0"/>
              <a:t>RGANIC </a:t>
            </a:r>
            <a:r>
              <a:rPr sz="3200" dirty="0"/>
              <a:t>C</a:t>
            </a:r>
            <a:r>
              <a:rPr dirty="0"/>
              <a:t>OMPOUND </a:t>
            </a:r>
            <a:r>
              <a:rPr sz="3200" dirty="0"/>
              <a:t>R</a:t>
            </a:r>
            <a:r>
              <a:rPr dirty="0"/>
              <a:t>ELEASED</a:t>
            </a:r>
            <a:r>
              <a:rPr spc="-95" dirty="0"/>
              <a:t> </a:t>
            </a:r>
            <a:r>
              <a:rPr spc="-5" dirty="0"/>
              <a:t>BY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dirty="0"/>
              <a:t>P</a:t>
            </a:r>
            <a:r>
              <a:rPr dirty="0"/>
              <a:t>LANT</a:t>
            </a:r>
            <a:r>
              <a:rPr spc="145" dirty="0"/>
              <a:t> </a:t>
            </a:r>
            <a:r>
              <a:rPr sz="3200" dirty="0"/>
              <a:t>R</a:t>
            </a:r>
            <a:r>
              <a:rPr dirty="0"/>
              <a:t>OOT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549272"/>
            <a:ext cx="4054475" cy="356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5080" indent="16510">
              <a:lnSpc>
                <a:spcPct val="1209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Sugars and Polysaccharides.  Amino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Acids.</a:t>
            </a:r>
            <a:endParaRPr sz="2400">
              <a:latin typeface="Arial"/>
              <a:cs typeface="Arial"/>
            </a:endParaRPr>
          </a:p>
          <a:p>
            <a:pPr marL="12700" marR="2070100">
              <a:lnSpc>
                <a:spcPct val="120800"/>
              </a:lnSpc>
            </a:pPr>
            <a:r>
              <a:rPr sz="2400" spc="-5" dirty="0">
                <a:latin typeface="Arial"/>
                <a:cs typeface="Arial"/>
              </a:rPr>
              <a:t>Organic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Acids.  </a:t>
            </a:r>
            <a:r>
              <a:rPr sz="2400" dirty="0">
                <a:latin typeface="Arial"/>
                <a:cs typeface="Arial"/>
              </a:rPr>
              <a:t>Fatty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Acids.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Sterols.</a:t>
            </a:r>
            <a:endParaRPr sz="2400">
              <a:latin typeface="Arial"/>
              <a:cs typeface="Arial"/>
            </a:endParaRPr>
          </a:p>
          <a:p>
            <a:pPr marL="12700" marR="1967230">
              <a:lnSpc>
                <a:spcPct val="1208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Growth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factors.  </a:t>
            </a:r>
            <a:r>
              <a:rPr sz="2400" spc="-5" dirty="0">
                <a:latin typeface="Arial"/>
                <a:cs typeface="Arial"/>
              </a:rPr>
              <a:t>Enzymes.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Flavonones and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Nucleotides.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561" y="762762"/>
            <a:ext cx="7010400" cy="1905"/>
          </a:xfrm>
          <a:custGeom>
            <a:avLst/>
            <a:gdLst/>
            <a:ahLst/>
            <a:cxnLst/>
            <a:rect l="l" t="t" r="r" b="b"/>
            <a:pathLst>
              <a:path w="7010400" h="1904">
                <a:moveTo>
                  <a:pt x="0" y="0"/>
                </a:moveTo>
                <a:lnTo>
                  <a:pt x="7010400" y="1650"/>
                </a:lnTo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2352"/>
            <a:ext cx="8837930" cy="6786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Effects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Plant Roots on Microbial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Populations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Arial"/>
                <a:cs typeface="Arial"/>
              </a:rPr>
              <a:t>Plant </a:t>
            </a:r>
            <a:r>
              <a:rPr sz="2800" dirty="0">
                <a:latin typeface="Arial"/>
                <a:cs typeface="Arial"/>
              </a:rPr>
              <a:t>roots </a:t>
            </a:r>
            <a:r>
              <a:rPr sz="2800" spc="-5" dirty="0">
                <a:latin typeface="Arial"/>
                <a:cs typeface="Arial"/>
              </a:rPr>
              <a:t>modifies the soil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environment.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900">
              <a:latin typeface="Times New Roman"/>
              <a:cs typeface="Times New Roman"/>
            </a:endParaRPr>
          </a:p>
          <a:p>
            <a:pPr marL="12700" marR="780415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Arial"/>
                <a:cs typeface="Arial"/>
              </a:rPr>
              <a:t>Plant </a:t>
            </a:r>
            <a:r>
              <a:rPr sz="2800" dirty="0">
                <a:latin typeface="Arial"/>
                <a:cs typeface="Arial"/>
              </a:rPr>
              <a:t>roots direct influence on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Composition and  density of Soil Microorganisms called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‘Rhizosphere  </a:t>
            </a:r>
            <a:r>
              <a:rPr sz="2800" spc="-10" dirty="0">
                <a:solidFill>
                  <a:srgbClr val="C00000"/>
                </a:solidFill>
                <a:latin typeface="Arial"/>
                <a:cs typeface="Arial"/>
              </a:rPr>
              <a:t>Effect’.</a:t>
            </a:r>
            <a:endParaRPr sz="280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900">
              <a:latin typeface="Times New Roman"/>
              <a:cs typeface="Times New Roman"/>
            </a:endParaRPr>
          </a:p>
          <a:p>
            <a:pPr marL="329565" indent="-317500">
              <a:lnSpc>
                <a:spcPts val="3325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dirty="0">
                <a:latin typeface="Arial"/>
                <a:cs typeface="Arial"/>
              </a:rPr>
              <a:t>According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study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Rhizosphere </a:t>
            </a:r>
            <a:r>
              <a:rPr sz="2800" spc="-10" dirty="0">
                <a:latin typeface="Arial"/>
                <a:cs typeface="Arial"/>
              </a:rPr>
              <a:t>Effect </a:t>
            </a:r>
            <a:r>
              <a:rPr sz="2800" spc="-5" dirty="0">
                <a:latin typeface="Arial"/>
                <a:cs typeface="Arial"/>
              </a:rPr>
              <a:t>shows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marL="12700" marR="5080" lvl="1" indent="614045">
              <a:lnSpc>
                <a:spcPts val="2940"/>
              </a:lnSpc>
              <a:spcBef>
                <a:spcPts val="15"/>
              </a:spcBef>
              <a:buFont typeface="Calibri"/>
              <a:buAutoNum type="romanLcParenR"/>
              <a:tabLst>
                <a:tab pos="864869" algn="l"/>
              </a:tabLst>
            </a:pP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High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Proportion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of Gram Negative, </a:t>
            </a:r>
            <a:r>
              <a:rPr sz="2400" b="1" spc="-20" dirty="0">
                <a:solidFill>
                  <a:srgbClr val="002060"/>
                </a:solidFill>
                <a:latin typeface="Times New Roman"/>
                <a:cs typeface="Times New Roman"/>
              </a:rPr>
              <a:t>rod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shaped bacteria </a:t>
            </a: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than 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Gram Positive </a:t>
            </a:r>
            <a:r>
              <a:rPr sz="2400" b="1" spc="-15" dirty="0">
                <a:solidFill>
                  <a:srgbClr val="FF0066"/>
                </a:solidFill>
                <a:latin typeface="Times New Roman"/>
                <a:cs typeface="Times New Roman"/>
              </a:rPr>
              <a:t>rods,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cocci &amp;</a:t>
            </a:r>
            <a:r>
              <a:rPr sz="2400" b="1" spc="-5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Pleomorphic.</a:t>
            </a:r>
            <a:endParaRPr sz="2400">
              <a:latin typeface="Times New Roman"/>
              <a:cs typeface="Times New Roman"/>
            </a:endParaRPr>
          </a:p>
          <a:p>
            <a:pPr marL="967740" lvl="1" indent="-346075">
              <a:lnSpc>
                <a:spcPts val="2770"/>
              </a:lnSpc>
              <a:buAutoNum type="romanLcParenR"/>
              <a:tabLst>
                <a:tab pos="968375" algn="l"/>
              </a:tabLst>
            </a:pP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Higher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proportion </a:t>
            </a:r>
            <a:r>
              <a:rPr sz="2400" b="1" dirty="0">
                <a:solidFill>
                  <a:srgbClr val="002060"/>
                </a:solidFill>
                <a:latin typeface="Times New Roman"/>
                <a:cs typeface="Times New Roman"/>
              </a:rPr>
              <a:t>of Motile organisms </a:t>
            </a:r>
            <a:r>
              <a:rPr sz="2400" b="1" spc="-5" dirty="0">
                <a:solidFill>
                  <a:srgbClr val="002060"/>
                </a:solidFill>
                <a:latin typeface="Times New Roman"/>
                <a:cs typeface="Times New Roman"/>
              </a:rPr>
              <a:t>in </a:t>
            </a:r>
            <a:r>
              <a:rPr sz="2400" b="1" spc="-10" dirty="0">
                <a:solidFill>
                  <a:srgbClr val="002060"/>
                </a:solidFill>
                <a:latin typeface="Times New Roman"/>
                <a:cs typeface="Times New Roman"/>
              </a:rPr>
              <a:t>rhizosphere</a:t>
            </a:r>
            <a:r>
              <a:rPr sz="2400" b="1" spc="-8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than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elsewhere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in</a:t>
            </a:r>
            <a:r>
              <a:rPr sz="24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soil.</a:t>
            </a:r>
            <a:endParaRPr sz="2400">
              <a:latin typeface="Times New Roman"/>
              <a:cs typeface="Times New Roman"/>
            </a:endParaRPr>
          </a:p>
          <a:p>
            <a:pPr marL="12700" marR="1220470" lvl="1" indent="609600">
              <a:lnSpc>
                <a:spcPct val="100000"/>
              </a:lnSpc>
              <a:spcBef>
                <a:spcPts val="5"/>
              </a:spcBef>
              <a:buAutoNum type="romanLcParenR" startAt="3"/>
              <a:tabLst>
                <a:tab pos="1051560" algn="l"/>
              </a:tabLst>
            </a:pP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Few </a:t>
            </a: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substances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inhibit </a:t>
            </a: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Microbial </a:t>
            </a:r>
            <a:r>
              <a:rPr sz="2400" b="1" spc="-15" dirty="0">
                <a:solidFill>
                  <a:srgbClr val="FF0066"/>
                </a:solidFill>
                <a:latin typeface="Times New Roman"/>
                <a:cs typeface="Times New Roman"/>
              </a:rPr>
              <a:t>growth </a:t>
            </a: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but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Most  stimulates </a:t>
            </a: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microbial</a:t>
            </a:r>
            <a:r>
              <a:rPr sz="2400" b="1" spc="-6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66"/>
                </a:solidFill>
                <a:latin typeface="Times New Roman"/>
                <a:cs typeface="Times New Roman"/>
              </a:rPr>
              <a:t>growth.</a:t>
            </a:r>
            <a:endParaRPr sz="2400">
              <a:latin typeface="Times New Roman"/>
              <a:cs typeface="Times New Roman"/>
            </a:endParaRPr>
          </a:p>
          <a:p>
            <a:pPr marL="12700" marR="566420" lvl="1" indent="685800">
              <a:lnSpc>
                <a:spcPct val="100000"/>
              </a:lnSpc>
              <a:buAutoNum type="romanLcParenR" startAt="3"/>
              <a:tabLst>
                <a:tab pos="1113155" algn="l"/>
              </a:tabLst>
            </a:pP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Microorganisms in </a:t>
            </a:r>
            <a:r>
              <a:rPr sz="24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rhizhosphere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may </a:t>
            </a: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undergoes  Successional Changes as plant </a:t>
            </a:r>
            <a:r>
              <a:rPr sz="2400" b="1" spc="-15" dirty="0">
                <a:solidFill>
                  <a:srgbClr val="FF0066"/>
                </a:solidFill>
                <a:latin typeface="Times New Roman"/>
                <a:cs typeface="Times New Roman"/>
              </a:rPr>
              <a:t>grows from </a:t>
            </a: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Seed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Germination</a:t>
            </a:r>
            <a:r>
              <a:rPr sz="2400" b="1" spc="9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to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4669" y="25399"/>
            <a:ext cx="4533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Effects of Rhizospheric Microbes on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Plant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623061"/>
            <a:ext cx="880808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414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nstantia"/>
                <a:cs typeface="Constantia"/>
              </a:rPr>
              <a:t>Microorganisms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spc="-10" dirty="0">
                <a:latin typeface="Constantia"/>
                <a:cs typeface="Constantia"/>
              </a:rPr>
              <a:t>Rhizosphere </a:t>
            </a:r>
            <a:r>
              <a:rPr sz="2400" spc="-30" dirty="0">
                <a:latin typeface="Constantia"/>
                <a:cs typeface="Constantia"/>
              </a:rPr>
              <a:t>have </a:t>
            </a:r>
            <a:r>
              <a:rPr sz="2400" spc="-15" dirty="0">
                <a:latin typeface="Constantia"/>
                <a:cs typeface="Constantia"/>
              </a:rPr>
              <a:t>marked </a:t>
            </a:r>
            <a:r>
              <a:rPr sz="2400" spc="10" dirty="0">
                <a:latin typeface="Constantia"/>
                <a:cs typeface="Constantia"/>
              </a:rPr>
              <a:t>influence </a:t>
            </a:r>
            <a:r>
              <a:rPr sz="2400" dirty="0">
                <a:latin typeface="Constantia"/>
                <a:cs typeface="Constantia"/>
              </a:rPr>
              <a:t>on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growth  </a:t>
            </a:r>
            <a:r>
              <a:rPr sz="2400" dirty="0">
                <a:latin typeface="Constantia"/>
                <a:cs typeface="Constantia"/>
              </a:rPr>
              <a:t>of plant </a:t>
            </a:r>
            <a:r>
              <a:rPr sz="2400" spc="-20" dirty="0">
                <a:latin typeface="Constantia"/>
                <a:cs typeface="Constantia"/>
              </a:rPr>
              <a:t>by </a:t>
            </a:r>
            <a:r>
              <a:rPr sz="2400" spc="-5" dirty="0">
                <a:latin typeface="Constantia"/>
                <a:cs typeface="Constantia"/>
              </a:rPr>
              <a:t>variety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30" dirty="0">
                <a:latin typeface="Constantia"/>
                <a:cs typeface="Constantia"/>
              </a:rPr>
              <a:t>ways</a:t>
            </a:r>
            <a:r>
              <a:rPr sz="2400" spc="-3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–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ts val="2845"/>
              </a:lnSpc>
              <a:spcBef>
                <a:spcPts val="5"/>
              </a:spcBef>
            </a:pP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Positive Effects</a:t>
            </a:r>
            <a:r>
              <a:rPr sz="2400" b="1" spc="-4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700" marR="877569">
              <a:lnSpc>
                <a:spcPts val="2880"/>
              </a:lnSpc>
              <a:spcBef>
                <a:spcPts val="6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Constantia"/>
                <a:cs typeface="Constantia"/>
              </a:rPr>
              <a:t>Increases </a:t>
            </a:r>
            <a:r>
              <a:rPr sz="2400" spc="-10" dirty="0">
                <a:latin typeface="Constantia"/>
                <a:cs typeface="Constantia"/>
              </a:rPr>
              <a:t>availability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10" dirty="0">
                <a:latin typeface="Constantia"/>
                <a:cs typeface="Constantia"/>
              </a:rPr>
              <a:t>mineral </a:t>
            </a:r>
            <a:r>
              <a:rPr sz="2400" spc="-5" dirty="0">
                <a:latin typeface="Constantia"/>
                <a:cs typeface="Constantia"/>
              </a:rPr>
              <a:t>nutrients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plants </a:t>
            </a:r>
            <a:r>
              <a:rPr sz="2400" spc="-20" dirty="0">
                <a:latin typeface="Constantia"/>
                <a:cs typeface="Constantia"/>
              </a:rPr>
              <a:t>by  </a:t>
            </a:r>
            <a:r>
              <a:rPr sz="2400" spc="-5" dirty="0">
                <a:latin typeface="Constantia"/>
                <a:cs typeface="Constantia"/>
              </a:rPr>
              <a:t>Chelation </a:t>
            </a:r>
            <a:r>
              <a:rPr sz="2400" dirty="0">
                <a:latin typeface="Constantia"/>
                <a:cs typeface="Constantia"/>
              </a:rPr>
              <a:t>or </a:t>
            </a:r>
            <a:r>
              <a:rPr sz="2400" spc="-5" dirty="0">
                <a:latin typeface="Constantia"/>
                <a:cs typeface="Constantia"/>
              </a:rPr>
              <a:t>Solubalization Examples </a:t>
            </a:r>
            <a:r>
              <a:rPr sz="2400" dirty="0">
                <a:latin typeface="Constantia"/>
                <a:cs typeface="Constantia"/>
              </a:rPr>
              <a:t>- PO4, </a:t>
            </a:r>
            <a:r>
              <a:rPr sz="2400" spc="-5" dirty="0">
                <a:latin typeface="Constantia"/>
                <a:cs typeface="Constantia"/>
              </a:rPr>
              <a:t>Ca, Zn, </a:t>
            </a:r>
            <a:r>
              <a:rPr sz="2400" spc="-30" dirty="0">
                <a:latin typeface="Constantia"/>
                <a:cs typeface="Constantia"/>
              </a:rPr>
              <a:t>Fe,</a:t>
            </a:r>
            <a:r>
              <a:rPr sz="2400" spc="-2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Mn.</a:t>
            </a:r>
            <a:endParaRPr sz="2400">
              <a:latin typeface="Constantia"/>
              <a:cs typeface="Constantia"/>
            </a:endParaRPr>
          </a:p>
          <a:p>
            <a:pPr marL="255270" indent="-243204">
              <a:lnSpc>
                <a:spcPts val="2785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onstantia"/>
                <a:cs typeface="Constantia"/>
              </a:rPr>
              <a:t>Synthesis </a:t>
            </a:r>
            <a:r>
              <a:rPr sz="2400" dirty="0">
                <a:latin typeface="Constantia"/>
                <a:cs typeface="Constantia"/>
              </a:rPr>
              <a:t>of Vit., </a:t>
            </a:r>
            <a:r>
              <a:rPr sz="2400" spc="-5" dirty="0">
                <a:latin typeface="Constantia"/>
                <a:cs typeface="Constantia"/>
              </a:rPr>
              <a:t>Amino acids, </a:t>
            </a:r>
            <a:r>
              <a:rPr sz="2400" spc="-10" dirty="0">
                <a:latin typeface="Constantia"/>
                <a:cs typeface="Constantia"/>
              </a:rPr>
              <a:t>Auxins, Cytokines,</a:t>
            </a:r>
            <a:r>
              <a:rPr sz="2400" spc="-3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GA.</a:t>
            </a:r>
            <a:endParaRPr sz="2400">
              <a:latin typeface="Constantia"/>
              <a:cs typeface="Constantia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onstantia"/>
                <a:cs typeface="Constantia"/>
              </a:rPr>
              <a:t>Compete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other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Pathogenic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Harmful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organisms.</a:t>
            </a:r>
            <a:endParaRPr sz="2400">
              <a:latin typeface="Constantia"/>
              <a:cs typeface="Constantia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10" dirty="0">
                <a:latin typeface="Constantia"/>
                <a:cs typeface="Constantia"/>
              </a:rPr>
              <a:t>Production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Antibiotics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restrict </a:t>
            </a:r>
            <a:r>
              <a:rPr sz="2400" dirty="0">
                <a:latin typeface="Constantia"/>
                <a:cs typeface="Constantia"/>
              </a:rPr>
              <a:t>plant</a:t>
            </a:r>
            <a:r>
              <a:rPr sz="2400" spc="-409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pathogens.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ts val="2845"/>
              </a:lnSpc>
            </a:pPr>
            <a:r>
              <a:rPr sz="24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Negative Effects</a:t>
            </a:r>
            <a:r>
              <a:rPr sz="2400" b="1" spc="-2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66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255270" indent="-243204">
              <a:lnSpc>
                <a:spcPts val="2845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Constantia"/>
                <a:cs typeface="Constantia"/>
              </a:rPr>
              <a:t>Immobilize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Zn</a:t>
            </a:r>
            <a:r>
              <a:rPr sz="2400" spc="-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&amp;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Oxidation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causes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deficiency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for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Plants.</a:t>
            </a:r>
            <a:endParaRPr sz="2400">
              <a:latin typeface="Constantia"/>
              <a:cs typeface="Constantia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Constantia"/>
                <a:cs typeface="Constantia"/>
              </a:rPr>
              <a:t>Immobilize </a:t>
            </a:r>
            <a:r>
              <a:rPr sz="2400" dirty="0">
                <a:latin typeface="Constantia"/>
                <a:cs typeface="Constantia"/>
              </a:rPr>
              <a:t>limiting </a:t>
            </a:r>
            <a:r>
              <a:rPr sz="2400" spc="-10" dirty="0">
                <a:latin typeface="Constantia"/>
                <a:cs typeface="Constantia"/>
              </a:rPr>
              <a:t>Nitrogen, </a:t>
            </a:r>
            <a:r>
              <a:rPr sz="2400" spc="-15" dirty="0">
                <a:latin typeface="Constantia"/>
                <a:cs typeface="Constantia"/>
              </a:rPr>
              <a:t>make </a:t>
            </a:r>
            <a:r>
              <a:rPr sz="2400" spc="-10" dirty="0">
                <a:latin typeface="Constantia"/>
                <a:cs typeface="Constantia"/>
              </a:rPr>
              <a:t>unavailable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plant.</a:t>
            </a:r>
            <a:endParaRPr sz="2400">
              <a:latin typeface="Constantia"/>
              <a:cs typeface="Constantia"/>
            </a:endParaRPr>
          </a:p>
          <a:p>
            <a:pPr marL="12700" marR="570865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Constantia"/>
                <a:cs typeface="Constantia"/>
              </a:rPr>
              <a:t>PSB </a:t>
            </a:r>
            <a:r>
              <a:rPr sz="2400" spc="-5" dirty="0">
                <a:latin typeface="Constantia"/>
                <a:cs typeface="Constantia"/>
              </a:rPr>
              <a:t>sometimes causes Mineralization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Phosphates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40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make  </a:t>
            </a:r>
            <a:r>
              <a:rPr sz="2400" spc="-10" dirty="0">
                <a:latin typeface="Constantia"/>
                <a:cs typeface="Constantia"/>
              </a:rPr>
              <a:t>unavailable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plants.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43813"/>
            <a:ext cx="1790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pc="-5" dirty="0">
                <a:solidFill>
                  <a:srgbClr val="6F2F9F"/>
                </a:solidFill>
              </a:rPr>
              <a:t>A.	</a:t>
            </a:r>
            <a:r>
              <a:rPr spc="-10" dirty="0">
                <a:solidFill>
                  <a:srgbClr val="6F2F9F"/>
                </a:solidFill>
              </a:rPr>
              <a:t>Bacteria: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0" y="1066800"/>
            <a:ext cx="7920990" cy="2741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greater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rhizosphere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effect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is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observed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bacteria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R:</a:t>
            </a:r>
            <a:r>
              <a:rPr sz="2200" spc="1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2200" spc="1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values</a:t>
            </a:r>
            <a:endParaRPr sz="220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ranging </a:t>
            </a:r>
            <a:r>
              <a:rPr sz="2200" spc="-15" dirty="0">
                <a:solidFill>
                  <a:srgbClr val="C00000"/>
                </a:solidFill>
                <a:latin typeface="Calibri"/>
                <a:cs typeface="Calibri"/>
              </a:rPr>
              <a:t>from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10-20 or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more</a:t>
            </a:r>
            <a:r>
              <a:rPr sz="2200" spc="-10" dirty="0">
                <a:latin typeface="Calibri"/>
                <a:cs typeface="Calibri"/>
              </a:rPr>
              <a:t>) </a:t>
            </a:r>
            <a:r>
              <a:rPr sz="2200" spc="-5" dirty="0">
                <a:latin typeface="Calibri"/>
                <a:cs typeface="Calibri"/>
              </a:rPr>
              <a:t>than with </a:t>
            </a:r>
            <a:r>
              <a:rPr sz="2200" spc="-15" dirty="0">
                <a:latin typeface="Calibri"/>
                <a:cs typeface="Calibri"/>
              </a:rPr>
              <a:t>actinomycetes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fungi.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spc="-15" dirty="0">
                <a:latin typeface="Calibri"/>
                <a:cs typeface="Calibri"/>
              </a:rPr>
              <a:t>Gram-negative, rod </a:t>
            </a:r>
            <a:r>
              <a:rPr sz="2200" spc="-5" dirty="0">
                <a:latin typeface="Calibri"/>
                <a:cs typeface="Calibri"/>
              </a:rPr>
              <a:t>shaped, </a:t>
            </a:r>
            <a:r>
              <a:rPr sz="2200" spc="-10" dirty="0">
                <a:latin typeface="Calibri"/>
                <a:cs typeface="Calibri"/>
              </a:rPr>
              <a:t>non-sporulating bacteria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spc="-10" dirty="0">
                <a:latin typeface="Calibri"/>
                <a:cs typeface="Calibri"/>
              </a:rPr>
              <a:t>respond 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root </a:t>
            </a:r>
            <a:r>
              <a:rPr sz="2200" spc="-20" dirty="0">
                <a:latin typeface="Calibri"/>
                <a:cs typeface="Calibri"/>
              </a:rPr>
              <a:t>exudates </a:t>
            </a:r>
            <a:r>
              <a:rPr sz="2200" spc="-10" dirty="0">
                <a:latin typeface="Calibri"/>
                <a:cs typeface="Calibri"/>
              </a:rPr>
              <a:t>are predominant </a:t>
            </a:r>
            <a:r>
              <a:rPr sz="2200" spc="-5" dirty="0">
                <a:latin typeface="Calibri"/>
                <a:cs typeface="Calibri"/>
              </a:rPr>
              <a:t>in the </a:t>
            </a:r>
            <a:r>
              <a:rPr sz="2200" spc="-10" dirty="0">
                <a:latin typeface="Calibri"/>
                <a:cs typeface="Calibri"/>
              </a:rPr>
              <a:t>rhizosphere </a:t>
            </a:r>
            <a:r>
              <a:rPr sz="2200" i="1" spc="-10" dirty="0">
                <a:latin typeface="Calibri"/>
                <a:cs typeface="Calibri"/>
              </a:rPr>
              <a:t>(</a:t>
            </a:r>
            <a:r>
              <a:rPr sz="2200" i="1" spc="-10" dirty="0">
                <a:solidFill>
                  <a:srgbClr val="C00000"/>
                </a:solidFill>
                <a:latin typeface="Calibri"/>
                <a:cs typeface="Calibri"/>
              </a:rPr>
              <a:t>Pseudomonas,  Agrobacterium).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While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Gram-positive, rods, </a:t>
            </a:r>
            <a:r>
              <a:rPr sz="2200" spc="-5" dirty="0">
                <a:solidFill>
                  <a:srgbClr val="C00000"/>
                </a:solidFill>
                <a:latin typeface="Calibri"/>
                <a:cs typeface="Calibri"/>
              </a:rPr>
              <a:t>Cocci </a:t>
            </a:r>
            <a:r>
              <a:rPr sz="2200" spc="-10" dirty="0">
                <a:solidFill>
                  <a:srgbClr val="C00000"/>
                </a:solidFill>
                <a:latin typeface="Calibri"/>
                <a:cs typeface="Calibri"/>
              </a:rPr>
              <a:t>and aerobic spore  forming </a:t>
            </a:r>
            <a:r>
              <a:rPr sz="2200" i="1" spc="-5" dirty="0">
                <a:solidFill>
                  <a:srgbClr val="C00000"/>
                </a:solidFill>
                <a:latin typeface="Calibri"/>
                <a:cs typeface="Calibri"/>
              </a:rPr>
              <a:t>(Bacillus, Clostridium)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15" dirty="0">
                <a:latin typeface="Calibri"/>
                <a:cs typeface="Calibri"/>
              </a:rPr>
              <a:t>comparatively </a:t>
            </a:r>
            <a:r>
              <a:rPr sz="2200" spc="-20" dirty="0">
                <a:latin typeface="Calibri"/>
                <a:cs typeface="Calibri"/>
              </a:rPr>
              <a:t>rare </a:t>
            </a:r>
            <a:r>
              <a:rPr sz="2200" spc="-5" dirty="0">
                <a:latin typeface="Calibri"/>
                <a:cs typeface="Calibri"/>
              </a:rPr>
              <a:t>in the  </a:t>
            </a:r>
            <a:r>
              <a:rPr sz="2200" spc="-10" dirty="0">
                <a:latin typeface="Calibri"/>
                <a:cs typeface="Calibri"/>
              </a:rPr>
              <a:t>rhizosphere.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4038600"/>
            <a:ext cx="25584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2945" algn="l"/>
                <a:tab pos="1542415" algn="l"/>
              </a:tabLst>
            </a:pPr>
            <a:r>
              <a:rPr sz="2200" spc="-10" dirty="0">
                <a:latin typeface="Calibri"/>
                <a:cs typeface="Calibri"/>
              </a:rPr>
              <a:t>Th</a:t>
            </a:r>
            <a:r>
              <a:rPr sz="2200" spc="-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mo</a:t>
            </a:r>
            <a:r>
              <a:rPr sz="2200" spc="-2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mon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i="1" spc="-20" dirty="0">
                <a:latin typeface="Calibri"/>
                <a:cs typeface="Calibri"/>
              </a:rPr>
              <a:t>Arthrobacter,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8400" y="4343400"/>
            <a:ext cx="37534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99030" algn="l"/>
              </a:tabLst>
            </a:pPr>
            <a:r>
              <a:rPr sz="2200" i="1" spc="-10" dirty="0">
                <a:latin typeface="Calibri"/>
                <a:cs typeface="Calibri"/>
              </a:rPr>
              <a:t>Agrobacterium,	Alcaligenes,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4200" y="3962400"/>
            <a:ext cx="51187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046480" algn="l"/>
                <a:tab pos="1548130" algn="l"/>
                <a:tab pos="2738755" algn="l"/>
                <a:tab pos="3447415" algn="l"/>
              </a:tabLst>
            </a:pPr>
            <a:r>
              <a:rPr sz="2200" spc="-20" dirty="0">
                <a:latin typeface="Calibri"/>
                <a:cs typeface="Calibri"/>
              </a:rPr>
              <a:t>g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ne</a:t>
            </a:r>
            <a:r>
              <a:rPr sz="2200" spc="-55" dirty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	o</a:t>
            </a:r>
            <a:r>
              <a:rPr sz="2200" spc="-5" dirty="0">
                <a:latin typeface="Calibri"/>
                <a:cs typeface="Calibri"/>
              </a:rPr>
              <a:t>f</a:t>
            </a:r>
            <a:r>
              <a:rPr sz="2200" dirty="0">
                <a:latin typeface="Calibri"/>
                <a:cs typeface="Calibri"/>
              </a:rPr>
              <a:t>	b</a:t>
            </a:r>
            <a:r>
              <a:rPr sz="2200" spc="-5" dirty="0">
                <a:latin typeface="Calibri"/>
                <a:cs typeface="Calibri"/>
              </a:rPr>
              <a:t>ac</a:t>
            </a:r>
            <a:r>
              <a:rPr sz="2200" spc="-35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eria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: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i="1" spc="-5" dirty="0">
                <a:solidFill>
                  <a:srgbClr val="C00000"/>
                </a:solidFill>
                <a:latin typeface="Calibri"/>
                <a:cs typeface="Calibri"/>
              </a:rPr>
              <a:t>Pseudomonas,</a:t>
            </a:r>
            <a:endParaRPr sz="2200">
              <a:solidFill>
                <a:srgbClr val="C00000"/>
              </a:solidFill>
              <a:latin typeface="Calibri"/>
              <a:cs typeface="Calibri"/>
            </a:endParaRPr>
          </a:p>
          <a:p>
            <a:pPr marR="8890" algn="r">
              <a:lnSpc>
                <a:spcPct val="100000"/>
              </a:lnSpc>
            </a:pPr>
            <a:r>
              <a:rPr sz="2200" i="1" spc="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2200" i="1" spc="-45" dirty="0">
                <a:solidFill>
                  <a:srgbClr val="C00000"/>
                </a:solidFill>
                <a:latin typeface="Calibri"/>
                <a:cs typeface="Calibri"/>
              </a:rPr>
              <a:t>z</a:t>
            </a:r>
            <a:r>
              <a:rPr sz="2200" i="1" spc="-1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200" i="1" spc="-3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200" i="1" spc="-10" dirty="0">
                <a:solidFill>
                  <a:srgbClr val="C00000"/>
                </a:solidFill>
                <a:latin typeface="Calibri"/>
                <a:cs typeface="Calibri"/>
              </a:rPr>
              <a:t>obac</a:t>
            </a:r>
            <a:r>
              <a:rPr sz="2200" i="1" spc="-3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200" i="1" spc="-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200" i="1" spc="-185" dirty="0">
                <a:latin typeface="Calibri"/>
                <a:cs typeface="Calibri"/>
              </a:rPr>
              <a:t>r</a:t>
            </a:r>
            <a:r>
              <a:rPr sz="2200" i="1" spc="-5" dirty="0"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4788844"/>
            <a:ext cx="7919084" cy="20691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i="1" spc="-10" dirty="0">
                <a:solidFill>
                  <a:srgbClr val="C00000"/>
                </a:solidFill>
                <a:latin typeface="Calibri"/>
                <a:cs typeface="Calibri"/>
              </a:rPr>
              <a:t>Mycobacterium, </a:t>
            </a:r>
            <a:r>
              <a:rPr sz="2200" i="1" spc="-25" dirty="0">
                <a:solidFill>
                  <a:srgbClr val="C00000"/>
                </a:solidFill>
                <a:latin typeface="Calibri"/>
                <a:cs typeface="Calibri"/>
              </a:rPr>
              <a:t>Flavobacter, </a:t>
            </a:r>
            <a:r>
              <a:rPr sz="2200" i="1" spc="-10" dirty="0">
                <a:solidFill>
                  <a:srgbClr val="C00000"/>
                </a:solidFill>
                <a:latin typeface="Calibri"/>
                <a:cs typeface="Calibri"/>
              </a:rPr>
              <a:t>Cellulomonas, Micrococcus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others  </a:t>
            </a:r>
            <a:r>
              <a:rPr sz="2200" spc="-20" dirty="0">
                <a:latin typeface="Calibri"/>
                <a:cs typeface="Calibri"/>
              </a:rPr>
              <a:t>have </a:t>
            </a:r>
            <a:r>
              <a:rPr sz="2200" spc="-10" dirty="0">
                <a:latin typeface="Calibri"/>
                <a:cs typeface="Calibri"/>
              </a:rPr>
              <a:t>been reported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be either </a:t>
            </a:r>
            <a:r>
              <a:rPr sz="2200" spc="-10" dirty="0">
                <a:latin typeface="Calibri"/>
                <a:cs typeface="Calibri"/>
              </a:rPr>
              <a:t>abundant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sparse </a:t>
            </a:r>
            <a:r>
              <a:rPr sz="2200" spc="-5" dirty="0">
                <a:latin typeface="Calibri"/>
                <a:cs typeface="Calibri"/>
              </a:rPr>
              <a:t>in the  </a:t>
            </a:r>
            <a:r>
              <a:rPr sz="2200" spc="-10">
                <a:latin typeface="Calibri"/>
                <a:cs typeface="Calibri"/>
              </a:rPr>
              <a:t>rhizosphere</a:t>
            </a:r>
            <a:r>
              <a:rPr sz="2200" spc="-10" smtClean="0">
                <a:latin typeface="Calibri"/>
                <a:cs typeface="Calibri"/>
              </a:rPr>
              <a:t>.</a:t>
            </a:r>
            <a:endParaRPr lang="en-IN" sz="2200" spc="-1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en-GB" sz="2200" dirty="0">
                <a:cs typeface="Calibri"/>
              </a:rPr>
              <a:t>The bacterial population in the </a:t>
            </a:r>
            <a:r>
              <a:rPr lang="en-GB" sz="2200" dirty="0" err="1">
                <a:cs typeface="Calibri"/>
              </a:rPr>
              <a:t>rhizosphere</a:t>
            </a:r>
            <a:r>
              <a:rPr lang="en-GB" sz="2200" dirty="0">
                <a:cs typeface="Calibri"/>
              </a:rPr>
              <a:t> is enormous in the  ranging form 10^8 to 10^9 per gram of </a:t>
            </a:r>
            <a:r>
              <a:rPr lang="en-GB" sz="2200" dirty="0" err="1">
                <a:cs typeface="Calibri"/>
              </a:rPr>
              <a:t>rhizosphere</a:t>
            </a:r>
            <a:r>
              <a:rPr lang="en-GB" sz="2200" dirty="0">
                <a:cs typeface="Calibri"/>
              </a:rPr>
              <a:t> soil.</a:t>
            </a: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98247"/>
            <a:ext cx="1299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6F2F9F"/>
                </a:solidFill>
              </a:rPr>
              <a:t>B.</a:t>
            </a:r>
            <a:r>
              <a:rPr spc="-60" dirty="0">
                <a:solidFill>
                  <a:srgbClr val="6F2F9F"/>
                </a:solidFill>
              </a:rPr>
              <a:t> </a:t>
            </a:r>
            <a:r>
              <a:rPr spc="-5" dirty="0">
                <a:solidFill>
                  <a:srgbClr val="6F2F9F"/>
                </a:solidFill>
              </a:rPr>
              <a:t>Fungi: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77214"/>
            <a:ext cx="8455025" cy="375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contrast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15" dirty="0">
                <a:latin typeface="Calibri"/>
                <a:cs typeface="Calibri"/>
              </a:rPr>
              <a:t>effects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0" dirty="0">
                <a:latin typeface="Calibri"/>
                <a:cs typeface="Calibri"/>
              </a:rPr>
              <a:t>bacteria, plant </a:t>
            </a:r>
            <a:r>
              <a:rPr sz="2400" spc="-15" dirty="0">
                <a:latin typeface="Calibri"/>
                <a:cs typeface="Calibri"/>
              </a:rPr>
              <a:t>roots </a:t>
            </a:r>
            <a:r>
              <a:rPr sz="2400" dirty="0">
                <a:latin typeface="Calibri"/>
                <a:cs typeface="Calibri"/>
              </a:rPr>
              <a:t>do </a:t>
            </a:r>
            <a:r>
              <a:rPr sz="2400" spc="-5" dirty="0">
                <a:latin typeface="Calibri"/>
                <a:cs typeface="Calibri"/>
              </a:rPr>
              <a:t>not alter </a:t>
            </a:r>
            <a:r>
              <a:rPr sz="2400" dirty="0">
                <a:latin typeface="Calibri"/>
                <a:cs typeface="Calibri"/>
              </a:rPr>
              <a:t>/  </a:t>
            </a:r>
            <a:r>
              <a:rPr sz="2400" spc="-5" dirty="0">
                <a:latin typeface="Calibri"/>
                <a:cs typeface="Calibri"/>
              </a:rPr>
              <a:t>enhance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total count </a:t>
            </a:r>
            <a:r>
              <a:rPr sz="2400" spc="-5" dirty="0">
                <a:latin typeface="Calibri"/>
                <a:cs typeface="Calibri"/>
              </a:rPr>
              <a:t>of fungi </a:t>
            </a:r>
            <a:r>
              <a:rPr sz="2400" dirty="0">
                <a:latin typeface="Calibri"/>
                <a:cs typeface="Calibri"/>
              </a:rPr>
              <a:t>in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rhizosphere.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spc="-35" dirty="0">
                <a:latin typeface="Calibri"/>
                <a:cs typeface="Calibri"/>
              </a:rPr>
              <a:t>However, </a:t>
            </a:r>
            <a:r>
              <a:rPr sz="2400" spc="-10" dirty="0">
                <a:latin typeface="Calibri"/>
                <a:cs typeface="Calibri"/>
              </a:rPr>
              <a:t>rhizosphere </a:t>
            </a:r>
            <a:r>
              <a:rPr sz="2400" spc="-20" dirty="0">
                <a:latin typeface="Calibri"/>
                <a:cs typeface="Calibri"/>
              </a:rPr>
              <a:t>effect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selective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significant </a:t>
            </a:r>
            <a:r>
              <a:rPr sz="2400" spc="-5" dirty="0">
                <a:latin typeface="Calibri"/>
                <a:cs typeface="Calibri"/>
              </a:rPr>
              <a:t>on specific  </a:t>
            </a:r>
            <a:r>
              <a:rPr sz="2400" spc="-15" dirty="0">
                <a:latin typeface="Calibri"/>
                <a:cs typeface="Calibri"/>
              </a:rPr>
              <a:t>fungal </a:t>
            </a:r>
            <a:r>
              <a:rPr sz="2400" spc="-10" dirty="0">
                <a:latin typeface="Calibri"/>
                <a:cs typeface="Calibri"/>
              </a:rPr>
              <a:t>genera </a:t>
            </a:r>
            <a:r>
              <a:rPr sz="2400" i="1" spc="-10" dirty="0">
                <a:latin typeface="Calibri"/>
                <a:cs typeface="Calibri"/>
              </a:rPr>
              <a:t>(</a:t>
            </a:r>
            <a:r>
              <a:rPr sz="2400" i="1" spc="-10" dirty="0">
                <a:solidFill>
                  <a:srgbClr val="C00000"/>
                </a:solidFill>
                <a:latin typeface="Calibri"/>
                <a:cs typeface="Calibri"/>
              </a:rPr>
              <a:t>Fusarium, </a:t>
            </a:r>
            <a:r>
              <a:rPr sz="2400" i="1" spc="-15" dirty="0">
                <a:solidFill>
                  <a:srgbClr val="C00000"/>
                </a:solidFill>
                <a:latin typeface="Calibri"/>
                <a:cs typeface="Calibri"/>
              </a:rPr>
              <a:t>Verticillium, </a:t>
            </a:r>
            <a:r>
              <a:rPr sz="2400" i="1" dirty="0">
                <a:solidFill>
                  <a:srgbClr val="C00000"/>
                </a:solidFill>
                <a:latin typeface="Calibri"/>
                <a:cs typeface="Calibri"/>
              </a:rPr>
              <a:t>Aspergillus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sz="2400" i="1" spc="-10" dirty="0">
                <a:solidFill>
                  <a:srgbClr val="C00000"/>
                </a:solidFill>
                <a:latin typeface="Calibri"/>
                <a:cs typeface="Calibri"/>
              </a:rPr>
              <a:t>Penicillium</a:t>
            </a:r>
            <a:r>
              <a:rPr sz="2400" i="1" spc="-10" dirty="0">
                <a:latin typeface="Calibri"/>
                <a:cs typeface="Calibri"/>
              </a:rPr>
              <a:t>)  </a:t>
            </a:r>
            <a:r>
              <a:rPr sz="2400" dirty="0">
                <a:latin typeface="Calibri"/>
                <a:cs typeface="Calibri"/>
              </a:rPr>
              <a:t>which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stimulated.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R:S </a:t>
            </a:r>
            <a:r>
              <a:rPr sz="2400" spc="-20" dirty="0">
                <a:latin typeface="Calibri"/>
                <a:cs typeface="Calibri"/>
              </a:rPr>
              <a:t>ratio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fungal </a:t>
            </a:r>
            <a:r>
              <a:rPr sz="2400" spc="-10" dirty="0">
                <a:latin typeface="Calibri"/>
                <a:cs typeface="Calibri"/>
              </a:rPr>
              <a:t>population </a:t>
            </a:r>
            <a:r>
              <a:rPr sz="2400" spc="5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believed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5" dirty="0">
                <a:latin typeface="Calibri"/>
                <a:cs typeface="Calibri"/>
              </a:rPr>
              <a:t>narrow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most 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plants,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usually not 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exceeding 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10.</a:t>
            </a:r>
            <a:endParaRPr sz="240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21640"/>
            <a:ext cx="5680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6F2F9F"/>
                </a:solidFill>
              </a:rPr>
              <a:t>C</a:t>
            </a:r>
            <a:r>
              <a:rPr spc="-5" dirty="0">
                <a:solidFill>
                  <a:srgbClr val="C00000"/>
                </a:solidFill>
              </a:rPr>
              <a:t>. </a:t>
            </a:r>
            <a:r>
              <a:rPr spc="-15" dirty="0">
                <a:solidFill>
                  <a:srgbClr val="C00000"/>
                </a:solidFill>
              </a:rPr>
              <a:t>Actinomycetes, </a:t>
            </a:r>
            <a:r>
              <a:rPr spc="-20" dirty="0">
                <a:solidFill>
                  <a:srgbClr val="C00000"/>
                </a:solidFill>
              </a:rPr>
              <a:t>Protozoa </a:t>
            </a:r>
            <a:r>
              <a:rPr spc="-5" dirty="0">
                <a:solidFill>
                  <a:srgbClr val="C00000"/>
                </a:solidFill>
              </a:rPr>
              <a:t>and</a:t>
            </a:r>
            <a:r>
              <a:rPr spc="65" dirty="0">
                <a:solidFill>
                  <a:srgbClr val="C00000"/>
                </a:solidFill>
              </a:rPr>
              <a:t> </a:t>
            </a:r>
            <a:r>
              <a:rPr spc="-15" dirty="0">
                <a:solidFill>
                  <a:srgbClr val="C00000"/>
                </a:solidFill>
              </a:rPr>
              <a:t>Algae: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89990"/>
            <a:ext cx="8530590" cy="3074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As rule </a:t>
            </a:r>
            <a:r>
              <a:rPr sz="2200" spc="-10" dirty="0">
                <a:latin typeface="Calibri"/>
                <a:cs typeface="Calibri"/>
              </a:rPr>
              <a:t>actinomycetes, </a:t>
            </a:r>
            <a:r>
              <a:rPr sz="2200" spc="-20" dirty="0">
                <a:latin typeface="Calibri"/>
                <a:cs typeface="Calibri"/>
              </a:rPr>
              <a:t>protozoa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algae are not significantly influenced  by </a:t>
            </a:r>
            <a:r>
              <a:rPr sz="2200" spc="-5" dirty="0">
                <a:latin typeface="Calibri"/>
                <a:cs typeface="Calibri"/>
              </a:rPr>
              <a:t>their </a:t>
            </a:r>
            <a:r>
              <a:rPr sz="2200" spc="-15" dirty="0">
                <a:latin typeface="Calibri"/>
                <a:cs typeface="Calibri"/>
              </a:rPr>
              <a:t>proximity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plant roots </a:t>
            </a:r>
            <a:r>
              <a:rPr sz="2200" spc="-5" dirty="0">
                <a:latin typeface="Calibri"/>
                <a:cs typeface="Calibri"/>
              </a:rPr>
              <a:t>and their R: S </a:t>
            </a:r>
            <a:r>
              <a:rPr sz="2200" spc="-15" dirty="0">
                <a:latin typeface="Calibri"/>
                <a:cs typeface="Calibri"/>
              </a:rPr>
              <a:t>ratios rarely </a:t>
            </a:r>
            <a:r>
              <a:rPr sz="2200" spc="-20" dirty="0">
                <a:latin typeface="Calibri"/>
                <a:cs typeface="Calibri"/>
              </a:rPr>
              <a:t>exceed </a:t>
            </a:r>
            <a:r>
              <a:rPr sz="2200" spc="-5" dirty="0">
                <a:latin typeface="Calibri"/>
                <a:cs typeface="Calibri"/>
              </a:rPr>
              <a:t>2 </a:t>
            </a:r>
            <a:r>
              <a:rPr sz="2200" spc="-35" dirty="0">
                <a:latin typeface="Calibri"/>
                <a:cs typeface="Calibri"/>
              </a:rPr>
              <a:t>to  </a:t>
            </a:r>
            <a:r>
              <a:rPr sz="2200" spc="-5" dirty="0">
                <a:latin typeface="Calibri"/>
                <a:cs typeface="Calibri"/>
              </a:rPr>
              <a:t>3: 1 and </a:t>
            </a:r>
            <a:r>
              <a:rPr sz="2200" spc="-10" dirty="0">
                <a:latin typeface="Calibri"/>
                <a:cs typeface="Calibri"/>
              </a:rPr>
              <a:t>around roots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plants</a:t>
            </a:r>
            <a:r>
              <a:rPr sz="2200" spc="-10">
                <a:latin typeface="Calibri"/>
                <a:cs typeface="Calibri"/>
              </a:rPr>
              <a:t>, </a:t>
            </a:r>
            <a:endParaRPr lang="en-IN" sz="2200" spc="-1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endParaRPr lang="en-IN" sz="2200" spc="-1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200" spc="-5" smtClean="0">
                <a:latin typeface="Calibri"/>
                <a:cs typeface="Calibri"/>
              </a:rPr>
              <a:t>R</a:t>
            </a:r>
            <a:r>
              <a:rPr sz="2200" spc="-5" dirty="0">
                <a:latin typeface="Calibri"/>
                <a:cs typeface="Calibri"/>
              </a:rPr>
              <a:t>: S </a:t>
            </a:r>
            <a:r>
              <a:rPr sz="2200" spc="-20" dirty="0">
                <a:latin typeface="Calibri"/>
                <a:cs typeface="Calibri"/>
              </a:rPr>
              <a:t>ratio for </a:t>
            </a:r>
            <a:r>
              <a:rPr sz="2200" spc="-5" dirty="0">
                <a:latin typeface="Calibri"/>
                <a:cs typeface="Calibri"/>
              </a:rPr>
              <a:t>these </a:t>
            </a:r>
            <a:r>
              <a:rPr sz="2200" spc="-15" dirty="0">
                <a:latin typeface="Calibri"/>
                <a:cs typeface="Calibri"/>
              </a:rPr>
              <a:t>microorganisms may </a:t>
            </a:r>
            <a:r>
              <a:rPr sz="2200" spc="-20" dirty="0">
                <a:latin typeface="Calibri"/>
                <a:cs typeface="Calibri"/>
              </a:rPr>
              <a:t>go  to </a:t>
            </a:r>
            <a:r>
              <a:rPr sz="2200" spc="-5" dirty="0">
                <a:latin typeface="Calibri"/>
                <a:cs typeface="Calibri"/>
              </a:rPr>
              <a:t>high. Because of </a:t>
            </a:r>
            <a:r>
              <a:rPr sz="2200" spc="-15" dirty="0">
                <a:latin typeface="Calibri"/>
                <a:cs typeface="Calibri"/>
              </a:rPr>
              <a:t>large </a:t>
            </a:r>
            <a:r>
              <a:rPr sz="2200" spc="-10" dirty="0">
                <a:latin typeface="Calibri"/>
                <a:cs typeface="Calibri"/>
              </a:rPr>
              <a:t>bacterial </a:t>
            </a:r>
            <a:r>
              <a:rPr sz="2200" spc="-25" dirty="0">
                <a:latin typeface="Calibri"/>
                <a:cs typeface="Calibri"/>
              </a:rPr>
              <a:t>community, </a:t>
            </a:r>
            <a:r>
              <a:rPr sz="2200" spc="-5" dirty="0">
                <a:latin typeface="Calibri"/>
                <a:cs typeface="Calibri"/>
              </a:rPr>
              <a:t>an increase in the number 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activity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25" dirty="0">
                <a:latin typeface="Calibri"/>
                <a:cs typeface="Calibri"/>
              </a:rPr>
              <a:t>protozoa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5" dirty="0">
                <a:latin typeface="Calibri"/>
                <a:cs typeface="Calibri"/>
              </a:rPr>
              <a:t>expected </a:t>
            </a:r>
            <a:r>
              <a:rPr sz="2200" spc="-5" dirty="0">
                <a:latin typeface="Calibri"/>
                <a:cs typeface="Calibri"/>
              </a:rPr>
              <a:t>in the </a:t>
            </a:r>
            <a:r>
              <a:rPr sz="2200" spc="-10" dirty="0">
                <a:latin typeface="Calibri"/>
                <a:cs typeface="Calibri"/>
              </a:rPr>
              <a:t>rhizosphere. Flagellates </a:t>
            </a:r>
            <a:r>
              <a:rPr sz="2200" spc="-5" dirty="0">
                <a:latin typeface="Calibri"/>
                <a:cs typeface="Calibri"/>
              </a:rPr>
              <a:t>and  amoebae </a:t>
            </a:r>
            <a:r>
              <a:rPr sz="2200" spc="-10" dirty="0">
                <a:latin typeface="Calibri"/>
                <a:cs typeface="Calibri"/>
              </a:rPr>
              <a:t>are dominant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ciliates are </a:t>
            </a:r>
            <a:r>
              <a:rPr sz="2200" spc="-20" dirty="0">
                <a:latin typeface="Calibri"/>
                <a:cs typeface="Calibri"/>
              </a:rPr>
              <a:t>rare </a:t>
            </a:r>
            <a:r>
              <a:rPr sz="2200" spc="-5" dirty="0">
                <a:latin typeface="Calibri"/>
                <a:cs typeface="Calibri"/>
              </a:rPr>
              <a:t>in the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region.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5135880"/>
            </a:xfrm>
            <a:custGeom>
              <a:avLst/>
              <a:gdLst/>
              <a:ahLst/>
              <a:cxnLst/>
              <a:rect l="l" t="t" r="r" b="b"/>
              <a:pathLst>
                <a:path w="9144000" h="5135880">
                  <a:moveTo>
                    <a:pt x="9144000" y="0"/>
                  </a:moveTo>
                  <a:lnTo>
                    <a:pt x="0" y="0"/>
                  </a:lnTo>
                  <a:lnTo>
                    <a:pt x="0" y="5135880"/>
                  </a:lnTo>
                  <a:lnTo>
                    <a:pt x="9144000" y="5135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105400"/>
              <a:ext cx="9144000" cy="112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12825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20">
                  <a:moveTo>
                    <a:pt x="914400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4000" y="457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11277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69007" y="557783"/>
              <a:ext cx="4706112" cy="5013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83867" y="91821"/>
              <a:ext cx="4675378" cy="5072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2782" y="191770"/>
              <a:ext cx="170815" cy="1675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64130" y="174244"/>
              <a:ext cx="139192" cy="15735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25311" y="112140"/>
              <a:ext cx="350520" cy="467995"/>
            </a:xfrm>
            <a:custGeom>
              <a:avLst/>
              <a:gdLst/>
              <a:ahLst/>
              <a:cxnLst/>
              <a:rect l="l" t="t" r="r" b="b"/>
              <a:pathLst>
                <a:path w="350520" h="467995">
                  <a:moveTo>
                    <a:pt x="48767" y="126"/>
                  </a:moveTo>
                  <a:lnTo>
                    <a:pt x="50926" y="0"/>
                  </a:lnTo>
                  <a:lnTo>
                    <a:pt x="53086" y="126"/>
                  </a:lnTo>
                  <a:lnTo>
                    <a:pt x="55372" y="253"/>
                  </a:lnTo>
                  <a:lnTo>
                    <a:pt x="110013" y="4333"/>
                  </a:lnTo>
                  <a:lnTo>
                    <a:pt x="149486" y="9011"/>
                  </a:lnTo>
                  <a:lnTo>
                    <a:pt x="200278" y="25780"/>
                  </a:lnTo>
                  <a:lnTo>
                    <a:pt x="255879" y="59711"/>
                  </a:lnTo>
                  <a:lnTo>
                    <a:pt x="295608" y="97488"/>
                  </a:lnTo>
                  <a:lnTo>
                    <a:pt x="319454" y="139098"/>
                  </a:lnTo>
                  <a:lnTo>
                    <a:pt x="327405" y="184530"/>
                  </a:lnTo>
                  <a:lnTo>
                    <a:pt x="325739" y="203412"/>
                  </a:lnTo>
                  <a:lnTo>
                    <a:pt x="300736" y="253364"/>
                  </a:lnTo>
                  <a:lnTo>
                    <a:pt x="267414" y="280971"/>
                  </a:lnTo>
                  <a:lnTo>
                    <a:pt x="220852" y="303910"/>
                  </a:lnTo>
                  <a:lnTo>
                    <a:pt x="257837" y="326030"/>
                  </a:lnTo>
                  <a:lnTo>
                    <a:pt x="289940" y="348376"/>
                  </a:lnTo>
                  <a:lnTo>
                    <a:pt x="339598" y="393699"/>
                  </a:lnTo>
                  <a:lnTo>
                    <a:pt x="350012" y="420242"/>
                  </a:lnTo>
                  <a:lnTo>
                    <a:pt x="349226" y="428263"/>
                  </a:lnTo>
                  <a:lnTo>
                    <a:pt x="323818" y="457977"/>
                  </a:lnTo>
                  <a:lnTo>
                    <a:pt x="307721" y="461009"/>
                  </a:lnTo>
                  <a:lnTo>
                    <a:pt x="299866" y="460226"/>
                  </a:lnTo>
                  <a:lnTo>
                    <a:pt x="292322" y="457882"/>
                  </a:lnTo>
                  <a:lnTo>
                    <a:pt x="285111" y="453991"/>
                  </a:lnTo>
                  <a:lnTo>
                    <a:pt x="278257" y="448563"/>
                  </a:lnTo>
                  <a:lnTo>
                    <a:pt x="241484" y="416803"/>
                  </a:lnTo>
                  <a:lnTo>
                    <a:pt x="203261" y="389188"/>
                  </a:lnTo>
                  <a:lnTo>
                    <a:pt x="163600" y="365719"/>
                  </a:lnTo>
                  <a:lnTo>
                    <a:pt x="122512" y="346395"/>
                  </a:lnTo>
                  <a:lnTo>
                    <a:pt x="80010" y="331215"/>
                  </a:lnTo>
                  <a:lnTo>
                    <a:pt x="81436" y="369722"/>
                  </a:lnTo>
                  <a:lnTo>
                    <a:pt x="82470" y="398573"/>
                  </a:lnTo>
                  <a:lnTo>
                    <a:pt x="83099" y="417780"/>
                  </a:lnTo>
                  <a:lnTo>
                    <a:pt x="83312" y="427354"/>
                  </a:lnTo>
                  <a:lnTo>
                    <a:pt x="82571" y="435518"/>
                  </a:lnTo>
                  <a:lnTo>
                    <a:pt x="57991" y="464915"/>
                  </a:lnTo>
                  <a:lnTo>
                    <a:pt x="41655" y="467867"/>
                  </a:lnTo>
                  <a:lnTo>
                    <a:pt x="33081" y="467129"/>
                  </a:lnTo>
                  <a:lnTo>
                    <a:pt x="2952" y="443039"/>
                  </a:lnTo>
                  <a:lnTo>
                    <a:pt x="0" y="427354"/>
                  </a:lnTo>
                  <a:lnTo>
                    <a:pt x="25" y="414827"/>
                  </a:lnTo>
                  <a:lnTo>
                    <a:pt x="111" y="399526"/>
                  </a:lnTo>
                  <a:lnTo>
                    <a:pt x="267" y="381438"/>
                  </a:lnTo>
                  <a:lnTo>
                    <a:pt x="508" y="360552"/>
                  </a:lnTo>
                  <a:lnTo>
                    <a:pt x="767" y="339667"/>
                  </a:lnTo>
                  <a:lnTo>
                    <a:pt x="968" y="321579"/>
                  </a:lnTo>
                  <a:lnTo>
                    <a:pt x="1097" y="306278"/>
                  </a:lnTo>
                  <a:lnTo>
                    <a:pt x="1142" y="293750"/>
                  </a:lnTo>
                  <a:lnTo>
                    <a:pt x="1777" y="53466"/>
                  </a:lnTo>
                  <a:lnTo>
                    <a:pt x="2494" y="44061"/>
                  </a:lnTo>
                  <a:lnTo>
                    <a:pt x="28860" y="4984"/>
                  </a:lnTo>
                  <a:lnTo>
                    <a:pt x="38266" y="1484"/>
                  </a:lnTo>
                  <a:lnTo>
                    <a:pt x="48767" y="126"/>
                  </a:lnTo>
                  <a:close/>
                </a:path>
              </a:pathLst>
            </a:custGeom>
            <a:ln w="9144">
              <a:solidFill>
                <a:srgbClr val="468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19273" y="97409"/>
              <a:ext cx="2720721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3867" y="91821"/>
              <a:ext cx="4675505" cy="507365"/>
            </a:xfrm>
            <a:custGeom>
              <a:avLst/>
              <a:gdLst/>
              <a:ahLst/>
              <a:cxnLst/>
              <a:rect l="l" t="t" r="r" b="b"/>
              <a:pathLst>
                <a:path w="4675505" h="507365">
                  <a:moveTo>
                    <a:pt x="3152902" y="15239"/>
                  </a:moveTo>
                  <a:lnTo>
                    <a:pt x="3186932" y="32494"/>
                  </a:lnTo>
                  <a:lnTo>
                    <a:pt x="3193415" y="54228"/>
                  </a:lnTo>
                  <a:lnTo>
                    <a:pt x="3193317" y="66970"/>
                  </a:lnTo>
                  <a:lnTo>
                    <a:pt x="3193018" y="82534"/>
                  </a:lnTo>
                  <a:lnTo>
                    <a:pt x="3192504" y="100931"/>
                  </a:lnTo>
                  <a:lnTo>
                    <a:pt x="3191763" y="122174"/>
                  </a:lnTo>
                  <a:lnTo>
                    <a:pt x="3191077" y="143490"/>
                  </a:lnTo>
                  <a:lnTo>
                    <a:pt x="3190557" y="161925"/>
                  </a:lnTo>
                  <a:lnTo>
                    <a:pt x="3190228" y="177502"/>
                  </a:lnTo>
                  <a:lnTo>
                    <a:pt x="3190112" y="190246"/>
                  </a:lnTo>
                  <a:lnTo>
                    <a:pt x="3189991" y="194818"/>
                  </a:lnTo>
                  <a:lnTo>
                    <a:pt x="3189620" y="201104"/>
                  </a:lnTo>
                  <a:lnTo>
                    <a:pt x="3188987" y="209105"/>
                  </a:lnTo>
                  <a:lnTo>
                    <a:pt x="3188081" y="218821"/>
                  </a:lnTo>
                  <a:lnTo>
                    <a:pt x="3187342" y="228060"/>
                  </a:lnTo>
                  <a:lnTo>
                    <a:pt x="3186842" y="236156"/>
                  </a:lnTo>
                  <a:lnTo>
                    <a:pt x="3186580" y="243109"/>
                  </a:lnTo>
                  <a:lnTo>
                    <a:pt x="3186557" y="248920"/>
                  </a:lnTo>
                  <a:lnTo>
                    <a:pt x="3300856" y="227456"/>
                  </a:lnTo>
                  <a:lnTo>
                    <a:pt x="3333220" y="222099"/>
                  </a:lnTo>
                  <a:lnTo>
                    <a:pt x="3363261" y="218027"/>
                  </a:lnTo>
                  <a:lnTo>
                    <a:pt x="3390993" y="215241"/>
                  </a:lnTo>
                  <a:lnTo>
                    <a:pt x="3416427" y="213740"/>
                  </a:lnTo>
                  <a:lnTo>
                    <a:pt x="3417093" y="199403"/>
                  </a:lnTo>
                  <a:lnTo>
                    <a:pt x="3417951" y="176577"/>
                  </a:lnTo>
                  <a:lnTo>
                    <a:pt x="3418998" y="145250"/>
                  </a:lnTo>
                  <a:lnTo>
                    <a:pt x="3420236" y="105409"/>
                  </a:lnTo>
                  <a:lnTo>
                    <a:pt x="3421330" y="93434"/>
                  </a:lnTo>
                  <a:lnTo>
                    <a:pt x="3434206" y="52197"/>
                  </a:lnTo>
                  <a:lnTo>
                    <a:pt x="3461764" y="17549"/>
                  </a:lnTo>
                  <a:lnTo>
                    <a:pt x="3472053" y="15239"/>
                  </a:lnTo>
                  <a:lnTo>
                    <a:pt x="3479722" y="15884"/>
                  </a:lnTo>
                  <a:lnTo>
                    <a:pt x="3512262" y="45906"/>
                  </a:lnTo>
                  <a:lnTo>
                    <a:pt x="3513074" y="54101"/>
                  </a:lnTo>
                  <a:lnTo>
                    <a:pt x="3513074" y="57023"/>
                  </a:lnTo>
                  <a:lnTo>
                    <a:pt x="3512693" y="60071"/>
                  </a:lnTo>
                  <a:lnTo>
                    <a:pt x="3511930" y="62992"/>
                  </a:lnTo>
                  <a:lnTo>
                    <a:pt x="3509337" y="73586"/>
                  </a:lnTo>
                  <a:lnTo>
                    <a:pt x="3507470" y="83454"/>
                  </a:lnTo>
                  <a:lnTo>
                    <a:pt x="3506341" y="92584"/>
                  </a:lnTo>
                  <a:lnTo>
                    <a:pt x="3505961" y="100964"/>
                  </a:lnTo>
                  <a:lnTo>
                    <a:pt x="3505864" y="105727"/>
                  </a:lnTo>
                  <a:lnTo>
                    <a:pt x="3505565" y="111632"/>
                  </a:lnTo>
                  <a:lnTo>
                    <a:pt x="3505051" y="118681"/>
                  </a:lnTo>
                  <a:lnTo>
                    <a:pt x="3504310" y="126873"/>
                  </a:lnTo>
                  <a:lnTo>
                    <a:pt x="3503624" y="135064"/>
                  </a:lnTo>
                  <a:lnTo>
                    <a:pt x="3503104" y="142112"/>
                  </a:lnTo>
                  <a:lnTo>
                    <a:pt x="3502775" y="148018"/>
                  </a:lnTo>
                  <a:lnTo>
                    <a:pt x="3502659" y="152780"/>
                  </a:lnTo>
                  <a:lnTo>
                    <a:pt x="3502471" y="168687"/>
                  </a:lnTo>
                  <a:lnTo>
                    <a:pt x="3501913" y="188023"/>
                  </a:lnTo>
                  <a:lnTo>
                    <a:pt x="3500999" y="210788"/>
                  </a:lnTo>
                  <a:lnTo>
                    <a:pt x="3499738" y="236981"/>
                  </a:lnTo>
                  <a:lnTo>
                    <a:pt x="3498405" y="263249"/>
                  </a:lnTo>
                  <a:lnTo>
                    <a:pt x="3497453" y="286051"/>
                  </a:lnTo>
                  <a:lnTo>
                    <a:pt x="3496881" y="305401"/>
                  </a:lnTo>
                  <a:lnTo>
                    <a:pt x="3496691" y="321309"/>
                  </a:lnTo>
                  <a:lnTo>
                    <a:pt x="3496903" y="333599"/>
                  </a:lnTo>
                  <a:lnTo>
                    <a:pt x="3497532" y="348567"/>
                  </a:lnTo>
                  <a:lnTo>
                    <a:pt x="3498566" y="366226"/>
                  </a:lnTo>
                  <a:lnTo>
                    <a:pt x="3499993" y="386588"/>
                  </a:lnTo>
                  <a:lnTo>
                    <a:pt x="3501419" y="406876"/>
                  </a:lnTo>
                  <a:lnTo>
                    <a:pt x="3502453" y="424497"/>
                  </a:lnTo>
                  <a:lnTo>
                    <a:pt x="3503082" y="439451"/>
                  </a:lnTo>
                  <a:lnTo>
                    <a:pt x="3503295" y="451738"/>
                  </a:lnTo>
                  <a:lnTo>
                    <a:pt x="3502578" y="459620"/>
                  </a:lnTo>
                  <a:lnTo>
                    <a:pt x="3471092" y="490142"/>
                  </a:lnTo>
                  <a:lnTo>
                    <a:pt x="3462781" y="490854"/>
                  </a:lnTo>
                  <a:lnTo>
                    <a:pt x="3454306" y="490162"/>
                  </a:lnTo>
                  <a:lnTo>
                    <a:pt x="3422824" y="467328"/>
                  </a:lnTo>
                  <a:lnTo>
                    <a:pt x="3419482" y="440283"/>
                  </a:lnTo>
                  <a:lnTo>
                    <a:pt x="3419125" y="425338"/>
                  </a:lnTo>
                  <a:lnTo>
                    <a:pt x="3418530" y="407656"/>
                  </a:lnTo>
                  <a:lnTo>
                    <a:pt x="3417697" y="387223"/>
                  </a:lnTo>
                  <a:lnTo>
                    <a:pt x="3416863" y="366863"/>
                  </a:lnTo>
                  <a:lnTo>
                    <a:pt x="3416268" y="349218"/>
                  </a:lnTo>
                  <a:lnTo>
                    <a:pt x="3415911" y="334287"/>
                  </a:lnTo>
                  <a:lnTo>
                    <a:pt x="3415792" y="322071"/>
                  </a:lnTo>
                  <a:lnTo>
                    <a:pt x="3415819" y="313832"/>
                  </a:lnTo>
                  <a:lnTo>
                    <a:pt x="3415919" y="306069"/>
                  </a:lnTo>
                  <a:lnTo>
                    <a:pt x="3416113" y="298783"/>
                  </a:lnTo>
                  <a:lnTo>
                    <a:pt x="3416427" y="291973"/>
                  </a:lnTo>
                  <a:lnTo>
                    <a:pt x="3391636" y="293683"/>
                  </a:lnTo>
                  <a:lnTo>
                    <a:pt x="3333863" y="301009"/>
                  </a:lnTo>
                  <a:lnTo>
                    <a:pt x="3272281" y="311820"/>
                  </a:lnTo>
                  <a:lnTo>
                    <a:pt x="3215132" y="322401"/>
                  </a:lnTo>
                  <a:lnTo>
                    <a:pt x="3186080" y="338790"/>
                  </a:lnTo>
                  <a:lnTo>
                    <a:pt x="3185223" y="352948"/>
                  </a:lnTo>
                  <a:lnTo>
                    <a:pt x="3183985" y="370274"/>
                  </a:lnTo>
                  <a:lnTo>
                    <a:pt x="3182366" y="390778"/>
                  </a:lnTo>
                  <a:lnTo>
                    <a:pt x="3181105" y="409400"/>
                  </a:lnTo>
                  <a:lnTo>
                    <a:pt x="3180191" y="426212"/>
                  </a:lnTo>
                  <a:lnTo>
                    <a:pt x="3179633" y="441213"/>
                  </a:lnTo>
                  <a:lnTo>
                    <a:pt x="3179445" y="454405"/>
                  </a:lnTo>
                  <a:lnTo>
                    <a:pt x="3178728" y="461793"/>
                  </a:lnTo>
                  <a:lnTo>
                    <a:pt x="3147242" y="490190"/>
                  </a:lnTo>
                  <a:lnTo>
                    <a:pt x="3138932" y="490854"/>
                  </a:lnTo>
                  <a:lnTo>
                    <a:pt x="3130694" y="490164"/>
                  </a:lnTo>
                  <a:lnTo>
                    <a:pt x="3099155" y="460446"/>
                  </a:lnTo>
                  <a:lnTo>
                    <a:pt x="3098419" y="452754"/>
                  </a:lnTo>
                  <a:lnTo>
                    <a:pt x="3098752" y="436274"/>
                  </a:lnTo>
                  <a:lnTo>
                    <a:pt x="3099752" y="416163"/>
                  </a:lnTo>
                  <a:lnTo>
                    <a:pt x="3101419" y="392408"/>
                  </a:lnTo>
                  <a:lnTo>
                    <a:pt x="3103753" y="364998"/>
                  </a:lnTo>
                  <a:lnTo>
                    <a:pt x="3106013" y="337659"/>
                  </a:lnTo>
                  <a:lnTo>
                    <a:pt x="3107642" y="313928"/>
                  </a:lnTo>
                  <a:lnTo>
                    <a:pt x="3108628" y="293792"/>
                  </a:lnTo>
                  <a:lnTo>
                    <a:pt x="3108960" y="277240"/>
                  </a:lnTo>
                  <a:lnTo>
                    <a:pt x="3109059" y="256309"/>
                  </a:lnTo>
                  <a:lnTo>
                    <a:pt x="3109372" y="230663"/>
                  </a:lnTo>
                  <a:lnTo>
                    <a:pt x="3109924" y="200302"/>
                  </a:lnTo>
                  <a:lnTo>
                    <a:pt x="3110737" y="165226"/>
                  </a:lnTo>
                  <a:lnTo>
                    <a:pt x="3111498" y="130222"/>
                  </a:lnTo>
                  <a:lnTo>
                    <a:pt x="3112055" y="99885"/>
                  </a:lnTo>
                  <a:lnTo>
                    <a:pt x="3112398" y="74215"/>
                  </a:lnTo>
                  <a:lnTo>
                    <a:pt x="3112516" y="53212"/>
                  </a:lnTo>
                  <a:lnTo>
                    <a:pt x="3113232" y="45594"/>
                  </a:lnTo>
                  <a:lnTo>
                    <a:pt x="3144664" y="15930"/>
                  </a:lnTo>
                  <a:lnTo>
                    <a:pt x="3152902" y="15239"/>
                  </a:lnTo>
                  <a:close/>
                </a:path>
                <a:path w="4675505" h="507365">
                  <a:moveTo>
                    <a:pt x="126745" y="10159"/>
                  </a:moveTo>
                  <a:lnTo>
                    <a:pt x="183308" y="19605"/>
                  </a:lnTo>
                  <a:lnTo>
                    <a:pt x="236346" y="48005"/>
                  </a:lnTo>
                  <a:lnTo>
                    <a:pt x="278923" y="94821"/>
                  </a:lnTo>
                  <a:lnTo>
                    <a:pt x="293115" y="150875"/>
                  </a:lnTo>
                  <a:lnTo>
                    <a:pt x="289349" y="187023"/>
                  </a:lnTo>
                  <a:lnTo>
                    <a:pt x="259147" y="247602"/>
                  </a:lnTo>
                  <a:lnTo>
                    <a:pt x="204612" y="289369"/>
                  </a:lnTo>
                  <a:lnTo>
                    <a:pt x="140795" y="309181"/>
                  </a:lnTo>
                  <a:lnTo>
                    <a:pt x="105028" y="311657"/>
                  </a:lnTo>
                  <a:lnTo>
                    <a:pt x="101600" y="311657"/>
                  </a:lnTo>
                  <a:lnTo>
                    <a:pt x="93344" y="311023"/>
                  </a:lnTo>
                  <a:lnTo>
                    <a:pt x="80009" y="309625"/>
                  </a:lnTo>
                  <a:lnTo>
                    <a:pt x="79249" y="333767"/>
                  </a:lnTo>
                  <a:lnTo>
                    <a:pt x="78692" y="364648"/>
                  </a:lnTo>
                  <a:lnTo>
                    <a:pt x="78349" y="402244"/>
                  </a:lnTo>
                  <a:lnTo>
                    <a:pt x="78231" y="446531"/>
                  </a:lnTo>
                  <a:lnTo>
                    <a:pt x="77541" y="454151"/>
                  </a:lnTo>
                  <a:lnTo>
                    <a:pt x="47359" y="484173"/>
                  </a:lnTo>
                  <a:lnTo>
                    <a:pt x="39243" y="484886"/>
                  </a:lnTo>
                  <a:lnTo>
                    <a:pt x="31124" y="484173"/>
                  </a:lnTo>
                  <a:lnTo>
                    <a:pt x="692" y="454151"/>
                  </a:lnTo>
                  <a:lnTo>
                    <a:pt x="0" y="446531"/>
                  </a:lnTo>
                  <a:lnTo>
                    <a:pt x="0" y="363474"/>
                  </a:lnTo>
                  <a:lnTo>
                    <a:pt x="361" y="337639"/>
                  </a:lnTo>
                  <a:lnTo>
                    <a:pt x="1460" y="306244"/>
                  </a:lnTo>
                  <a:lnTo>
                    <a:pt x="3321" y="269301"/>
                  </a:lnTo>
                  <a:lnTo>
                    <a:pt x="5968" y="226822"/>
                  </a:lnTo>
                  <a:lnTo>
                    <a:pt x="8417" y="183745"/>
                  </a:lnTo>
                  <a:lnTo>
                    <a:pt x="10223" y="146526"/>
                  </a:lnTo>
                  <a:lnTo>
                    <a:pt x="11362" y="115165"/>
                  </a:lnTo>
                  <a:lnTo>
                    <a:pt x="11810" y="89661"/>
                  </a:lnTo>
                  <a:lnTo>
                    <a:pt x="14670" y="55963"/>
                  </a:lnTo>
                  <a:lnTo>
                    <a:pt x="22875" y="32384"/>
                  </a:lnTo>
                  <a:lnTo>
                    <a:pt x="36439" y="18903"/>
                  </a:lnTo>
                  <a:lnTo>
                    <a:pt x="55371" y="15494"/>
                  </a:lnTo>
                  <a:lnTo>
                    <a:pt x="60898" y="14233"/>
                  </a:lnTo>
                  <a:lnTo>
                    <a:pt x="103124" y="10461"/>
                  </a:lnTo>
                  <a:lnTo>
                    <a:pt x="114458" y="10233"/>
                  </a:lnTo>
                  <a:lnTo>
                    <a:pt x="126745" y="10159"/>
                  </a:lnTo>
                  <a:close/>
                </a:path>
                <a:path w="4675505" h="507365">
                  <a:moveTo>
                    <a:pt x="4527931" y="0"/>
                  </a:moveTo>
                  <a:lnTo>
                    <a:pt x="4595463" y="4349"/>
                  </a:lnTo>
                  <a:lnTo>
                    <a:pt x="4647946" y="17272"/>
                  </a:lnTo>
                  <a:lnTo>
                    <a:pt x="4675378" y="55118"/>
                  </a:lnTo>
                  <a:lnTo>
                    <a:pt x="4674709" y="62616"/>
                  </a:lnTo>
                  <a:lnTo>
                    <a:pt x="4651073" y="92709"/>
                  </a:lnTo>
                  <a:lnTo>
                    <a:pt x="4634230" y="96138"/>
                  </a:lnTo>
                  <a:lnTo>
                    <a:pt x="4630292" y="96138"/>
                  </a:lnTo>
                  <a:lnTo>
                    <a:pt x="4626102" y="95630"/>
                  </a:lnTo>
                  <a:lnTo>
                    <a:pt x="4621783" y="94360"/>
                  </a:lnTo>
                  <a:lnTo>
                    <a:pt x="4597850" y="88620"/>
                  </a:lnTo>
                  <a:lnTo>
                    <a:pt x="4574238" y="84534"/>
                  </a:lnTo>
                  <a:lnTo>
                    <a:pt x="4550935" y="82091"/>
                  </a:lnTo>
                  <a:lnTo>
                    <a:pt x="4527931" y="81279"/>
                  </a:lnTo>
                  <a:lnTo>
                    <a:pt x="4516592" y="81496"/>
                  </a:lnTo>
                  <a:lnTo>
                    <a:pt x="4467074" y="86862"/>
                  </a:lnTo>
                  <a:lnTo>
                    <a:pt x="4425569" y="95630"/>
                  </a:lnTo>
                  <a:lnTo>
                    <a:pt x="4425402" y="117772"/>
                  </a:lnTo>
                  <a:lnTo>
                    <a:pt x="4424902" y="144748"/>
                  </a:lnTo>
                  <a:lnTo>
                    <a:pt x="4424068" y="176533"/>
                  </a:lnTo>
                  <a:lnTo>
                    <a:pt x="4422902" y="213105"/>
                  </a:lnTo>
                  <a:lnTo>
                    <a:pt x="4436455" y="211988"/>
                  </a:lnTo>
                  <a:lnTo>
                    <a:pt x="4460367" y="209788"/>
                  </a:lnTo>
                  <a:lnTo>
                    <a:pt x="4494660" y="206515"/>
                  </a:lnTo>
                  <a:lnTo>
                    <a:pt x="4539360" y="202183"/>
                  </a:lnTo>
                  <a:lnTo>
                    <a:pt x="4565149" y="199683"/>
                  </a:lnTo>
                  <a:lnTo>
                    <a:pt x="4585747" y="197897"/>
                  </a:lnTo>
                  <a:lnTo>
                    <a:pt x="4601154" y="196826"/>
                  </a:lnTo>
                  <a:lnTo>
                    <a:pt x="4611369" y="196469"/>
                  </a:lnTo>
                  <a:lnTo>
                    <a:pt x="4619821" y="197161"/>
                  </a:lnTo>
                  <a:lnTo>
                    <a:pt x="4650771" y="220630"/>
                  </a:lnTo>
                  <a:lnTo>
                    <a:pt x="4653914" y="237235"/>
                  </a:lnTo>
                  <a:lnTo>
                    <a:pt x="4651555" y="253045"/>
                  </a:lnTo>
                  <a:lnTo>
                    <a:pt x="4644469" y="265033"/>
                  </a:lnTo>
                  <a:lnTo>
                    <a:pt x="4632644" y="273186"/>
                  </a:lnTo>
                  <a:lnTo>
                    <a:pt x="4616068" y="277494"/>
                  </a:lnTo>
                  <a:lnTo>
                    <a:pt x="4602706" y="278514"/>
                  </a:lnTo>
                  <a:lnTo>
                    <a:pt x="4586414" y="279844"/>
                  </a:lnTo>
                  <a:lnTo>
                    <a:pt x="4567170" y="281459"/>
                  </a:lnTo>
                  <a:lnTo>
                    <a:pt x="4544949" y="283337"/>
                  </a:lnTo>
                  <a:lnTo>
                    <a:pt x="4521134" y="285859"/>
                  </a:lnTo>
                  <a:lnTo>
                    <a:pt x="4491974" y="288655"/>
                  </a:lnTo>
                  <a:lnTo>
                    <a:pt x="4457455" y="291713"/>
                  </a:lnTo>
                  <a:lnTo>
                    <a:pt x="4417568" y="295020"/>
                  </a:lnTo>
                  <a:lnTo>
                    <a:pt x="4416661" y="312975"/>
                  </a:lnTo>
                  <a:lnTo>
                    <a:pt x="4416028" y="329120"/>
                  </a:lnTo>
                  <a:lnTo>
                    <a:pt x="4415657" y="343455"/>
                  </a:lnTo>
                  <a:lnTo>
                    <a:pt x="4415535" y="355980"/>
                  </a:lnTo>
                  <a:lnTo>
                    <a:pt x="4415962" y="382057"/>
                  </a:lnTo>
                  <a:lnTo>
                    <a:pt x="4422267" y="422401"/>
                  </a:lnTo>
                  <a:lnTo>
                    <a:pt x="4459858" y="426212"/>
                  </a:lnTo>
                  <a:lnTo>
                    <a:pt x="4470265" y="426162"/>
                  </a:lnTo>
                  <a:lnTo>
                    <a:pt x="4483004" y="426005"/>
                  </a:lnTo>
                  <a:lnTo>
                    <a:pt x="4498078" y="425729"/>
                  </a:lnTo>
                  <a:lnTo>
                    <a:pt x="4515484" y="425323"/>
                  </a:lnTo>
                  <a:lnTo>
                    <a:pt x="4532891" y="424969"/>
                  </a:lnTo>
                  <a:lnTo>
                    <a:pt x="4547965" y="424687"/>
                  </a:lnTo>
                  <a:lnTo>
                    <a:pt x="4560704" y="424501"/>
                  </a:lnTo>
                  <a:lnTo>
                    <a:pt x="4571110" y="424433"/>
                  </a:lnTo>
                  <a:lnTo>
                    <a:pt x="4575175" y="424433"/>
                  </a:lnTo>
                  <a:lnTo>
                    <a:pt x="4581016" y="423925"/>
                  </a:lnTo>
                  <a:lnTo>
                    <a:pt x="4622006" y="423354"/>
                  </a:lnTo>
                  <a:lnTo>
                    <a:pt x="4648590" y="452268"/>
                  </a:lnTo>
                  <a:lnTo>
                    <a:pt x="4649469" y="461644"/>
                  </a:lnTo>
                  <a:lnTo>
                    <a:pt x="4647283" y="476644"/>
                  </a:lnTo>
                  <a:lnTo>
                    <a:pt x="4614672" y="501523"/>
                  </a:lnTo>
                  <a:lnTo>
                    <a:pt x="4568840" y="505809"/>
                  </a:lnTo>
                  <a:lnTo>
                    <a:pt x="4491101" y="507238"/>
                  </a:lnTo>
                  <a:lnTo>
                    <a:pt x="4446762" y="505596"/>
                  </a:lnTo>
                  <a:lnTo>
                    <a:pt x="4383516" y="492504"/>
                  </a:lnTo>
                  <a:lnTo>
                    <a:pt x="4350367" y="462405"/>
                  </a:lnTo>
                  <a:lnTo>
                    <a:pt x="4334123" y="399869"/>
                  </a:lnTo>
                  <a:lnTo>
                    <a:pt x="4332097" y="355980"/>
                  </a:lnTo>
                  <a:lnTo>
                    <a:pt x="4332474" y="333571"/>
                  </a:lnTo>
                  <a:lnTo>
                    <a:pt x="4333589" y="306149"/>
                  </a:lnTo>
                  <a:lnTo>
                    <a:pt x="4335418" y="273702"/>
                  </a:lnTo>
                  <a:lnTo>
                    <a:pt x="4337938" y="236220"/>
                  </a:lnTo>
                  <a:lnTo>
                    <a:pt x="4340459" y="198758"/>
                  </a:lnTo>
                  <a:lnTo>
                    <a:pt x="4342288" y="166370"/>
                  </a:lnTo>
                  <a:lnTo>
                    <a:pt x="4343403" y="139029"/>
                  </a:lnTo>
                  <a:lnTo>
                    <a:pt x="4343781" y="116712"/>
                  </a:lnTo>
                  <a:lnTo>
                    <a:pt x="4343590" y="110855"/>
                  </a:lnTo>
                  <a:lnTo>
                    <a:pt x="4343019" y="103758"/>
                  </a:lnTo>
                  <a:lnTo>
                    <a:pt x="4342066" y="95424"/>
                  </a:lnTo>
                  <a:lnTo>
                    <a:pt x="4340733" y="85851"/>
                  </a:lnTo>
                  <a:lnTo>
                    <a:pt x="4339472" y="76281"/>
                  </a:lnTo>
                  <a:lnTo>
                    <a:pt x="4338558" y="67960"/>
                  </a:lnTo>
                  <a:lnTo>
                    <a:pt x="4338000" y="60902"/>
                  </a:lnTo>
                  <a:lnTo>
                    <a:pt x="4337811" y="55118"/>
                  </a:lnTo>
                  <a:lnTo>
                    <a:pt x="4340409" y="35302"/>
                  </a:lnTo>
                  <a:lnTo>
                    <a:pt x="4348210" y="21177"/>
                  </a:lnTo>
                  <a:lnTo>
                    <a:pt x="4361225" y="12719"/>
                  </a:lnTo>
                  <a:lnTo>
                    <a:pt x="4379468" y="9905"/>
                  </a:lnTo>
                  <a:lnTo>
                    <a:pt x="4388231" y="9905"/>
                  </a:lnTo>
                  <a:lnTo>
                    <a:pt x="4396232" y="12319"/>
                  </a:lnTo>
                  <a:lnTo>
                    <a:pt x="4403598" y="17272"/>
                  </a:lnTo>
                  <a:lnTo>
                    <a:pt x="4420625" y="13247"/>
                  </a:lnTo>
                  <a:lnTo>
                    <a:pt x="4469257" y="4318"/>
                  </a:lnTo>
                  <a:lnTo>
                    <a:pt x="4513905" y="281"/>
                  </a:lnTo>
                  <a:lnTo>
                    <a:pt x="4527931" y="0"/>
                  </a:lnTo>
                  <a:close/>
                </a:path>
                <a:path w="4675505" h="507365">
                  <a:moveTo>
                    <a:pt x="3756786" y="0"/>
                  </a:moveTo>
                  <a:lnTo>
                    <a:pt x="3824319" y="4349"/>
                  </a:lnTo>
                  <a:lnTo>
                    <a:pt x="3876802" y="17272"/>
                  </a:lnTo>
                  <a:lnTo>
                    <a:pt x="3904233" y="55118"/>
                  </a:lnTo>
                  <a:lnTo>
                    <a:pt x="3903565" y="62616"/>
                  </a:lnTo>
                  <a:lnTo>
                    <a:pt x="3879929" y="92709"/>
                  </a:lnTo>
                  <a:lnTo>
                    <a:pt x="3863085" y="96138"/>
                  </a:lnTo>
                  <a:lnTo>
                    <a:pt x="3859149" y="96138"/>
                  </a:lnTo>
                  <a:lnTo>
                    <a:pt x="3854957" y="95630"/>
                  </a:lnTo>
                  <a:lnTo>
                    <a:pt x="3850640" y="94360"/>
                  </a:lnTo>
                  <a:lnTo>
                    <a:pt x="3826706" y="88620"/>
                  </a:lnTo>
                  <a:lnTo>
                    <a:pt x="3803094" y="84534"/>
                  </a:lnTo>
                  <a:lnTo>
                    <a:pt x="3779791" y="82091"/>
                  </a:lnTo>
                  <a:lnTo>
                    <a:pt x="3756786" y="81279"/>
                  </a:lnTo>
                  <a:lnTo>
                    <a:pt x="3745448" y="81496"/>
                  </a:lnTo>
                  <a:lnTo>
                    <a:pt x="3695930" y="86862"/>
                  </a:lnTo>
                  <a:lnTo>
                    <a:pt x="3654425" y="95630"/>
                  </a:lnTo>
                  <a:lnTo>
                    <a:pt x="3654258" y="117772"/>
                  </a:lnTo>
                  <a:lnTo>
                    <a:pt x="3653758" y="144748"/>
                  </a:lnTo>
                  <a:lnTo>
                    <a:pt x="3652924" y="176533"/>
                  </a:lnTo>
                  <a:lnTo>
                    <a:pt x="3651757" y="213105"/>
                  </a:lnTo>
                  <a:lnTo>
                    <a:pt x="3665311" y="211988"/>
                  </a:lnTo>
                  <a:lnTo>
                    <a:pt x="3689223" y="209788"/>
                  </a:lnTo>
                  <a:lnTo>
                    <a:pt x="3723516" y="206515"/>
                  </a:lnTo>
                  <a:lnTo>
                    <a:pt x="3768217" y="202183"/>
                  </a:lnTo>
                  <a:lnTo>
                    <a:pt x="3794005" y="199683"/>
                  </a:lnTo>
                  <a:lnTo>
                    <a:pt x="3814603" y="197897"/>
                  </a:lnTo>
                  <a:lnTo>
                    <a:pt x="3830010" y="196826"/>
                  </a:lnTo>
                  <a:lnTo>
                    <a:pt x="3840226" y="196469"/>
                  </a:lnTo>
                  <a:lnTo>
                    <a:pt x="3848677" y="197161"/>
                  </a:lnTo>
                  <a:lnTo>
                    <a:pt x="3879627" y="220630"/>
                  </a:lnTo>
                  <a:lnTo>
                    <a:pt x="3882771" y="237235"/>
                  </a:lnTo>
                  <a:lnTo>
                    <a:pt x="3880411" y="253045"/>
                  </a:lnTo>
                  <a:lnTo>
                    <a:pt x="3873325" y="265033"/>
                  </a:lnTo>
                  <a:lnTo>
                    <a:pt x="3861500" y="273186"/>
                  </a:lnTo>
                  <a:lnTo>
                    <a:pt x="3844925" y="277494"/>
                  </a:lnTo>
                  <a:lnTo>
                    <a:pt x="3831562" y="278514"/>
                  </a:lnTo>
                  <a:lnTo>
                    <a:pt x="3815270" y="279844"/>
                  </a:lnTo>
                  <a:lnTo>
                    <a:pt x="3796026" y="281459"/>
                  </a:lnTo>
                  <a:lnTo>
                    <a:pt x="3773804" y="283337"/>
                  </a:lnTo>
                  <a:lnTo>
                    <a:pt x="3749990" y="285859"/>
                  </a:lnTo>
                  <a:lnTo>
                    <a:pt x="3720830" y="288655"/>
                  </a:lnTo>
                  <a:lnTo>
                    <a:pt x="3686311" y="291713"/>
                  </a:lnTo>
                  <a:lnTo>
                    <a:pt x="3646424" y="295020"/>
                  </a:lnTo>
                  <a:lnTo>
                    <a:pt x="3645517" y="312975"/>
                  </a:lnTo>
                  <a:lnTo>
                    <a:pt x="3644884" y="329120"/>
                  </a:lnTo>
                  <a:lnTo>
                    <a:pt x="3644513" y="343455"/>
                  </a:lnTo>
                  <a:lnTo>
                    <a:pt x="3644392" y="355980"/>
                  </a:lnTo>
                  <a:lnTo>
                    <a:pt x="3644818" y="382057"/>
                  </a:lnTo>
                  <a:lnTo>
                    <a:pt x="3651123" y="422401"/>
                  </a:lnTo>
                  <a:lnTo>
                    <a:pt x="3688715" y="426212"/>
                  </a:lnTo>
                  <a:lnTo>
                    <a:pt x="3699121" y="426162"/>
                  </a:lnTo>
                  <a:lnTo>
                    <a:pt x="3711860" y="426005"/>
                  </a:lnTo>
                  <a:lnTo>
                    <a:pt x="3726934" y="425729"/>
                  </a:lnTo>
                  <a:lnTo>
                    <a:pt x="3744341" y="425323"/>
                  </a:lnTo>
                  <a:lnTo>
                    <a:pt x="3761747" y="424969"/>
                  </a:lnTo>
                  <a:lnTo>
                    <a:pt x="3776821" y="424687"/>
                  </a:lnTo>
                  <a:lnTo>
                    <a:pt x="3789560" y="424501"/>
                  </a:lnTo>
                  <a:lnTo>
                    <a:pt x="3799967" y="424433"/>
                  </a:lnTo>
                  <a:lnTo>
                    <a:pt x="3804030" y="424433"/>
                  </a:lnTo>
                  <a:lnTo>
                    <a:pt x="3809873" y="423925"/>
                  </a:lnTo>
                  <a:lnTo>
                    <a:pt x="3850862" y="423354"/>
                  </a:lnTo>
                  <a:lnTo>
                    <a:pt x="3877446" y="452268"/>
                  </a:lnTo>
                  <a:lnTo>
                    <a:pt x="3878326" y="461644"/>
                  </a:lnTo>
                  <a:lnTo>
                    <a:pt x="3876139" y="476644"/>
                  </a:lnTo>
                  <a:lnTo>
                    <a:pt x="3843528" y="501523"/>
                  </a:lnTo>
                  <a:lnTo>
                    <a:pt x="3797696" y="505809"/>
                  </a:lnTo>
                  <a:lnTo>
                    <a:pt x="3719956" y="507238"/>
                  </a:lnTo>
                  <a:lnTo>
                    <a:pt x="3675618" y="505596"/>
                  </a:lnTo>
                  <a:lnTo>
                    <a:pt x="3612372" y="492504"/>
                  </a:lnTo>
                  <a:lnTo>
                    <a:pt x="3579223" y="462405"/>
                  </a:lnTo>
                  <a:lnTo>
                    <a:pt x="3562979" y="399869"/>
                  </a:lnTo>
                  <a:lnTo>
                    <a:pt x="3560953" y="355980"/>
                  </a:lnTo>
                  <a:lnTo>
                    <a:pt x="3561330" y="333571"/>
                  </a:lnTo>
                  <a:lnTo>
                    <a:pt x="3562445" y="306149"/>
                  </a:lnTo>
                  <a:lnTo>
                    <a:pt x="3564274" y="273702"/>
                  </a:lnTo>
                  <a:lnTo>
                    <a:pt x="3566795" y="236220"/>
                  </a:lnTo>
                  <a:lnTo>
                    <a:pt x="3569315" y="198758"/>
                  </a:lnTo>
                  <a:lnTo>
                    <a:pt x="3571144" y="166370"/>
                  </a:lnTo>
                  <a:lnTo>
                    <a:pt x="3572259" y="139029"/>
                  </a:lnTo>
                  <a:lnTo>
                    <a:pt x="3572636" y="116712"/>
                  </a:lnTo>
                  <a:lnTo>
                    <a:pt x="3572446" y="110855"/>
                  </a:lnTo>
                  <a:lnTo>
                    <a:pt x="3571875" y="103758"/>
                  </a:lnTo>
                  <a:lnTo>
                    <a:pt x="3570922" y="95424"/>
                  </a:lnTo>
                  <a:lnTo>
                    <a:pt x="3569588" y="85851"/>
                  </a:lnTo>
                  <a:lnTo>
                    <a:pt x="3568328" y="76281"/>
                  </a:lnTo>
                  <a:lnTo>
                    <a:pt x="3567414" y="67960"/>
                  </a:lnTo>
                  <a:lnTo>
                    <a:pt x="3566856" y="60902"/>
                  </a:lnTo>
                  <a:lnTo>
                    <a:pt x="3566668" y="55118"/>
                  </a:lnTo>
                  <a:lnTo>
                    <a:pt x="3569265" y="35302"/>
                  </a:lnTo>
                  <a:lnTo>
                    <a:pt x="3577066" y="21177"/>
                  </a:lnTo>
                  <a:lnTo>
                    <a:pt x="3590081" y="12719"/>
                  </a:lnTo>
                  <a:lnTo>
                    <a:pt x="3608324" y="9905"/>
                  </a:lnTo>
                  <a:lnTo>
                    <a:pt x="3617086" y="9905"/>
                  </a:lnTo>
                  <a:lnTo>
                    <a:pt x="3625087" y="12319"/>
                  </a:lnTo>
                  <a:lnTo>
                    <a:pt x="3632454" y="17272"/>
                  </a:lnTo>
                  <a:lnTo>
                    <a:pt x="3649481" y="13247"/>
                  </a:lnTo>
                  <a:lnTo>
                    <a:pt x="3698112" y="4318"/>
                  </a:lnTo>
                  <a:lnTo>
                    <a:pt x="3742761" y="281"/>
                  </a:lnTo>
                  <a:lnTo>
                    <a:pt x="3756786" y="0"/>
                  </a:lnTo>
                  <a:close/>
                </a:path>
              </a:pathLst>
            </a:custGeom>
            <a:ln w="9144">
              <a:solidFill>
                <a:srgbClr val="468A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9740" y="1084834"/>
            <a:ext cx="8378825" cy="4366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8115" indent="-343535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The leaf – surface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is </a:t>
            </a:r>
            <a:r>
              <a:rPr sz="2400" b="1" spc="-10" dirty="0">
                <a:solidFill>
                  <a:srgbClr val="F6CFB8"/>
                </a:solidFill>
                <a:latin typeface="Comic Sans MS"/>
                <a:cs typeface="Comic Sans MS"/>
              </a:rPr>
              <a:t>termed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as </a:t>
            </a: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phylloplane </a:t>
            </a:r>
            <a:r>
              <a:rPr sz="2400" b="1" spc="5" dirty="0">
                <a:solidFill>
                  <a:srgbClr val="F6CFB8"/>
                </a:solidFill>
                <a:latin typeface="Comic Sans MS"/>
                <a:cs typeface="Comic Sans MS"/>
              </a:rPr>
              <a:t>and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the  zone on leaves inhabited </a:t>
            </a: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by </a:t>
            </a:r>
            <a:r>
              <a:rPr sz="2400" b="1" spc="-10" dirty="0">
                <a:solidFill>
                  <a:srgbClr val="F6CFB8"/>
                </a:solidFill>
                <a:latin typeface="Comic Sans MS"/>
                <a:cs typeface="Comic Sans MS"/>
              </a:rPr>
              <a:t>the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micro-orgagisms is  </a:t>
            </a: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called phyllosphere.</a:t>
            </a:r>
            <a:endParaRPr sz="2400">
              <a:latin typeface="Comic Sans MS"/>
              <a:cs typeface="Comic Sans MS"/>
            </a:endParaRPr>
          </a:p>
          <a:p>
            <a:pPr marL="355600" marR="156845" indent="-343535" algn="just">
              <a:lnSpc>
                <a:spcPct val="100000"/>
              </a:lnSpc>
              <a:spcBef>
                <a:spcPts val="216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The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phyllosphere is </a:t>
            </a: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a </a:t>
            </a:r>
            <a:r>
              <a:rPr sz="2400" b="1" spc="-10" dirty="0">
                <a:solidFill>
                  <a:srgbClr val="F6CFB8"/>
                </a:solidFill>
                <a:latin typeface="Comic Sans MS"/>
                <a:cs typeface="Comic Sans MS"/>
              </a:rPr>
              <a:t>term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used </a:t>
            </a: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in microbiology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to  refer to the total above-ground </a:t>
            </a: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portions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of </a:t>
            </a: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plants 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as </a:t>
            </a: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habitat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for</a:t>
            </a:r>
            <a:r>
              <a:rPr sz="2400" b="1" spc="-30" dirty="0">
                <a:solidFill>
                  <a:srgbClr val="F6CFB8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microorganisms.</a:t>
            </a:r>
            <a:endParaRPr sz="2400">
              <a:latin typeface="Comic Sans MS"/>
              <a:cs typeface="Comic Sans MS"/>
            </a:endParaRPr>
          </a:p>
          <a:p>
            <a:pPr marL="431800" marR="5080" lvl="1" indent="-343535" algn="just">
              <a:lnSpc>
                <a:spcPct val="99800"/>
              </a:lnSpc>
              <a:spcBef>
                <a:spcPts val="370"/>
              </a:spcBef>
              <a:buFont typeface="Wingdings"/>
              <a:buChar char=""/>
              <a:tabLst>
                <a:tab pos="432434" algn="l"/>
              </a:tabLst>
            </a:pP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The </a:t>
            </a:r>
            <a:r>
              <a:rPr sz="2400" b="1" spc="-10" dirty="0">
                <a:solidFill>
                  <a:srgbClr val="F6CFB8"/>
                </a:solidFill>
                <a:latin typeface="Comic Sans MS"/>
                <a:cs typeface="Comic Sans MS"/>
              </a:rPr>
              <a:t>term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phyllosphere was </a:t>
            </a: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coined by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the </a:t>
            </a:r>
            <a:r>
              <a:rPr sz="2400" b="1" dirty="0">
                <a:solidFill>
                  <a:srgbClr val="92D050"/>
                </a:solidFill>
                <a:latin typeface="Comic Sans MS"/>
                <a:cs typeface="Comic Sans MS"/>
              </a:rPr>
              <a:t>Dutch  </a:t>
            </a:r>
            <a:r>
              <a:rPr sz="2400" b="1" spc="-5" dirty="0">
                <a:solidFill>
                  <a:srgbClr val="92D050"/>
                </a:solidFill>
                <a:latin typeface="Comic Sans MS"/>
                <a:cs typeface="Comic Sans MS"/>
              </a:rPr>
              <a:t>microbiologist,Ruinen.J.1961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from her observations  on indonesian forest </a:t>
            </a:r>
            <a:r>
              <a:rPr sz="2400" b="1" spc="-10" dirty="0">
                <a:solidFill>
                  <a:srgbClr val="F6CFB8"/>
                </a:solidFill>
                <a:latin typeface="Comic Sans MS"/>
                <a:cs typeface="Comic Sans MS"/>
              </a:rPr>
              <a:t>vegetation where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thick  </a:t>
            </a: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microbial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epiphytic associations exits on leaves. In  </a:t>
            </a:r>
            <a:r>
              <a:rPr sz="2400" b="1" dirty="0">
                <a:solidFill>
                  <a:srgbClr val="F6CFB8"/>
                </a:solidFill>
                <a:latin typeface="Comic Sans MS"/>
                <a:cs typeface="Comic Sans MS"/>
              </a:rPr>
              <a:t>puerto</a:t>
            </a:r>
            <a:r>
              <a:rPr sz="2400" b="1" spc="-25" dirty="0">
                <a:solidFill>
                  <a:srgbClr val="F6CFB8"/>
                </a:solidFill>
                <a:latin typeface="Comic Sans MS"/>
                <a:cs typeface="Comic Sans MS"/>
              </a:rPr>
              <a:t> </a:t>
            </a:r>
            <a:r>
              <a:rPr sz="2400" b="1" spc="-5" dirty="0">
                <a:solidFill>
                  <a:srgbClr val="F6CFB8"/>
                </a:solidFill>
                <a:latin typeface="Comic Sans MS"/>
                <a:cs typeface="Comic Sans MS"/>
              </a:rPr>
              <a:t>Rico,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525905"/>
            <a:chOff x="0" y="0"/>
            <a:chExt cx="9144000" cy="1525905"/>
          </a:xfrm>
        </p:grpSpPr>
        <p:sp>
          <p:nvSpPr>
            <p:cNvPr id="3" name="object 3"/>
            <p:cNvSpPr/>
            <p:nvPr/>
          </p:nvSpPr>
          <p:spPr>
            <a:xfrm>
              <a:off x="0" y="1412747"/>
              <a:ext cx="9144000" cy="112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435608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4000" y="45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1434465"/>
            </a:xfrm>
            <a:custGeom>
              <a:avLst/>
              <a:gdLst/>
              <a:ahLst/>
              <a:cxnLst/>
              <a:rect l="l" t="t" r="r" b="b"/>
              <a:pathLst>
                <a:path w="9144000" h="1434465">
                  <a:moveTo>
                    <a:pt x="9144000" y="0"/>
                  </a:moveTo>
                  <a:lnTo>
                    <a:pt x="0" y="0"/>
                  </a:lnTo>
                  <a:lnTo>
                    <a:pt x="0" y="1434084"/>
                  </a:lnTo>
                  <a:lnTo>
                    <a:pt x="9144000" y="14340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6088" y="335279"/>
              <a:ext cx="1769364" cy="513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12569" y="359536"/>
              <a:ext cx="1676908" cy="4201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6652" y="343788"/>
              <a:ext cx="1708742" cy="45199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28415" y="492251"/>
              <a:ext cx="263651" cy="1356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74390" y="516890"/>
              <a:ext cx="172085" cy="43180"/>
            </a:xfrm>
            <a:custGeom>
              <a:avLst/>
              <a:gdLst/>
              <a:ahLst/>
              <a:cxnLst/>
              <a:rect l="l" t="t" r="r" b="b"/>
              <a:pathLst>
                <a:path w="172085" h="43179">
                  <a:moveTo>
                    <a:pt x="78105" y="0"/>
                  </a:moveTo>
                  <a:lnTo>
                    <a:pt x="37224" y="857"/>
                  </a:lnTo>
                  <a:lnTo>
                    <a:pt x="0" y="22225"/>
                  </a:lnTo>
                  <a:lnTo>
                    <a:pt x="0" y="28194"/>
                  </a:lnTo>
                  <a:lnTo>
                    <a:pt x="2667" y="33020"/>
                  </a:lnTo>
                  <a:lnTo>
                    <a:pt x="13208" y="40767"/>
                  </a:lnTo>
                  <a:lnTo>
                    <a:pt x="19812" y="42672"/>
                  </a:lnTo>
                  <a:lnTo>
                    <a:pt x="33147" y="42672"/>
                  </a:lnTo>
                  <a:lnTo>
                    <a:pt x="73296" y="40332"/>
                  </a:lnTo>
                  <a:lnTo>
                    <a:pt x="84244" y="40332"/>
                  </a:lnTo>
                  <a:lnTo>
                    <a:pt x="130317" y="42386"/>
                  </a:lnTo>
                  <a:lnTo>
                    <a:pt x="152019" y="42672"/>
                  </a:lnTo>
                  <a:lnTo>
                    <a:pt x="158623" y="40767"/>
                  </a:lnTo>
                  <a:lnTo>
                    <a:pt x="169037" y="33020"/>
                  </a:lnTo>
                  <a:lnTo>
                    <a:pt x="171704" y="28321"/>
                  </a:lnTo>
                  <a:lnTo>
                    <a:pt x="171704" y="16763"/>
                  </a:lnTo>
                  <a:lnTo>
                    <a:pt x="169037" y="11937"/>
                  </a:lnTo>
                  <a:lnTo>
                    <a:pt x="158623" y="4318"/>
                  </a:lnTo>
                  <a:lnTo>
                    <a:pt x="152019" y="2286"/>
                  </a:lnTo>
                  <a:lnTo>
                    <a:pt x="137876" y="2214"/>
                  </a:lnTo>
                  <a:lnTo>
                    <a:pt x="100714" y="642"/>
                  </a:lnTo>
                  <a:lnTo>
                    <a:pt x="78105" y="0"/>
                  </a:lnTo>
                  <a:close/>
                </a:path>
              </a:pathLst>
            </a:custGeom>
            <a:solidFill>
              <a:srgbClr val="F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8470" y="500887"/>
              <a:ext cx="203625" cy="748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4344" y="326136"/>
              <a:ext cx="1184148" cy="5227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60317" y="350011"/>
              <a:ext cx="1092200" cy="429895"/>
            </a:xfrm>
            <a:custGeom>
              <a:avLst/>
              <a:gdLst/>
              <a:ahLst/>
              <a:cxnLst/>
              <a:rect l="l" t="t" r="r" b="b"/>
              <a:pathLst>
                <a:path w="1092200" h="429895">
                  <a:moveTo>
                    <a:pt x="911987" y="374650"/>
                  </a:moveTo>
                  <a:lnTo>
                    <a:pt x="904367" y="374650"/>
                  </a:lnTo>
                  <a:lnTo>
                    <a:pt x="898271" y="376936"/>
                  </a:lnTo>
                  <a:lnTo>
                    <a:pt x="889000" y="385953"/>
                  </a:lnTo>
                  <a:lnTo>
                    <a:pt x="886714" y="391795"/>
                  </a:lnTo>
                  <a:lnTo>
                    <a:pt x="886714" y="399161"/>
                  </a:lnTo>
                  <a:lnTo>
                    <a:pt x="891545" y="412496"/>
                  </a:lnTo>
                  <a:lnTo>
                    <a:pt x="906033" y="422021"/>
                  </a:lnTo>
                  <a:lnTo>
                    <a:pt x="930165" y="427736"/>
                  </a:lnTo>
                  <a:lnTo>
                    <a:pt x="963930" y="429641"/>
                  </a:lnTo>
                  <a:lnTo>
                    <a:pt x="994552" y="427231"/>
                  </a:lnTo>
                  <a:lnTo>
                    <a:pt x="1020127" y="419989"/>
                  </a:lnTo>
                  <a:lnTo>
                    <a:pt x="1040653" y="407888"/>
                  </a:lnTo>
                  <a:lnTo>
                    <a:pt x="1056132" y="390906"/>
                  </a:lnTo>
                  <a:lnTo>
                    <a:pt x="1061099" y="381381"/>
                  </a:lnTo>
                  <a:lnTo>
                    <a:pt x="967105" y="381381"/>
                  </a:lnTo>
                  <a:lnTo>
                    <a:pt x="960463" y="381168"/>
                  </a:lnTo>
                  <a:lnTo>
                    <a:pt x="953309" y="380539"/>
                  </a:lnTo>
                  <a:lnTo>
                    <a:pt x="945655" y="379505"/>
                  </a:lnTo>
                  <a:lnTo>
                    <a:pt x="937514" y="378079"/>
                  </a:lnTo>
                  <a:lnTo>
                    <a:pt x="929685" y="376578"/>
                  </a:lnTo>
                  <a:lnTo>
                    <a:pt x="922797" y="375507"/>
                  </a:lnTo>
                  <a:lnTo>
                    <a:pt x="916886" y="374864"/>
                  </a:lnTo>
                  <a:lnTo>
                    <a:pt x="911987" y="374650"/>
                  </a:lnTo>
                  <a:close/>
                </a:path>
                <a:path w="1092200" h="429895">
                  <a:moveTo>
                    <a:pt x="1076959" y="307086"/>
                  </a:moveTo>
                  <a:lnTo>
                    <a:pt x="1026795" y="307086"/>
                  </a:lnTo>
                  <a:lnTo>
                    <a:pt x="1024886" y="325092"/>
                  </a:lnTo>
                  <a:lnTo>
                    <a:pt x="1021619" y="340455"/>
                  </a:lnTo>
                  <a:lnTo>
                    <a:pt x="992917" y="376888"/>
                  </a:lnTo>
                  <a:lnTo>
                    <a:pt x="967105" y="381381"/>
                  </a:lnTo>
                  <a:lnTo>
                    <a:pt x="1061099" y="381381"/>
                  </a:lnTo>
                  <a:lnTo>
                    <a:pt x="1064825" y="374235"/>
                  </a:lnTo>
                  <a:lnTo>
                    <a:pt x="1071292" y="353171"/>
                  </a:lnTo>
                  <a:lnTo>
                    <a:pt x="1075530" y="327787"/>
                  </a:lnTo>
                  <a:lnTo>
                    <a:pt x="1076959" y="307086"/>
                  </a:lnTo>
                  <a:close/>
                </a:path>
                <a:path w="1092200" h="429895">
                  <a:moveTo>
                    <a:pt x="1012444" y="114173"/>
                  </a:moveTo>
                  <a:lnTo>
                    <a:pt x="960278" y="122824"/>
                  </a:lnTo>
                  <a:lnTo>
                    <a:pt x="920115" y="148717"/>
                  </a:lnTo>
                  <a:lnTo>
                    <a:pt x="895365" y="187325"/>
                  </a:lnTo>
                  <a:lnTo>
                    <a:pt x="887095" y="236220"/>
                  </a:lnTo>
                  <a:lnTo>
                    <a:pt x="888642" y="255339"/>
                  </a:lnTo>
                  <a:lnTo>
                    <a:pt x="911860" y="302006"/>
                  </a:lnTo>
                  <a:lnTo>
                    <a:pt x="957258" y="326169"/>
                  </a:lnTo>
                  <a:lnTo>
                    <a:pt x="976122" y="327787"/>
                  </a:lnTo>
                  <a:lnTo>
                    <a:pt x="983503" y="327455"/>
                  </a:lnTo>
                  <a:lnTo>
                    <a:pt x="1021580" y="311917"/>
                  </a:lnTo>
                  <a:lnTo>
                    <a:pt x="1026795" y="307086"/>
                  </a:lnTo>
                  <a:lnTo>
                    <a:pt x="1076959" y="307086"/>
                  </a:lnTo>
                  <a:lnTo>
                    <a:pt x="1077595" y="297815"/>
                  </a:lnTo>
                  <a:lnTo>
                    <a:pt x="1078421" y="281051"/>
                  </a:lnTo>
                  <a:lnTo>
                    <a:pt x="977265" y="281051"/>
                  </a:lnTo>
                  <a:lnTo>
                    <a:pt x="968881" y="280310"/>
                  </a:lnTo>
                  <a:lnTo>
                    <a:pt x="942127" y="244645"/>
                  </a:lnTo>
                  <a:lnTo>
                    <a:pt x="941578" y="233553"/>
                  </a:lnTo>
                  <a:lnTo>
                    <a:pt x="942605" y="218309"/>
                  </a:lnTo>
                  <a:lnTo>
                    <a:pt x="958215" y="181483"/>
                  </a:lnTo>
                  <a:lnTo>
                    <a:pt x="994630" y="160891"/>
                  </a:lnTo>
                  <a:lnTo>
                    <a:pt x="1010539" y="159512"/>
                  </a:lnTo>
                  <a:lnTo>
                    <a:pt x="1091305" y="159512"/>
                  </a:lnTo>
                  <a:lnTo>
                    <a:pt x="1090120" y="150556"/>
                  </a:lnTo>
                  <a:lnTo>
                    <a:pt x="1085405" y="141620"/>
                  </a:lnTo>
                  <a:lnTo>
                    <a:pt x="1077547" y="135661"/>
                  </a:lnTo>
                  <a:lnTo>
                    <a:pt x="1066546" y="132715"/>
                  </a:lnTo>
                  <a:lnTo>
                    <a:pt x="1062043" y="128335"/>
                  </a:lnTo>
                  <a:lnTo>
                    <a:pt x="1021466" y="114458"/>
                  </a:lnTo>
                  <a:lnTo>
                    <a:pt x="1012444" y="114173"/>
                  </a:lnTo>
                  <a:close/>
                </a:path>
                <a:path w="1092200" h="429895">
                  <a:moveTo>
                    <a:pt x="1091305" y="159512"/>
                  </a:moveTo>
                  <a:lnTo>
                    <a:pt x="1014603" y="159512"/>
                  </a:lnTo>
                  <a:lnTo>
                    <a:pt x="1018794" y="160147"/>
                  </a:lnTo>
                  <a:lnTo>
                    <a:pt x="1023239" y="161417"/>
                  </a:lnTo>
                  <a:lnTo>
                    <a:pt x="1027557" y="162814"/>
                  </a:lnTo>
                  <a:lnTo>
                    <a:pt x="1032002" y="164846"/>
                  </a:lnTo>
                  <a:lnTo>
                    <a:pt x="1036447" y="167386"/>
                  </a:lnTo>
                  <a:lnTo>
                    <a:pt x="1033776" y="188168"/>
                  </a:lnTo>
                  <a:lnTo>
                    <a:pt x="1027811" y="226822"/>
                  </a:lnTo>
                  <a:lnTo>
                    <a:pt x="1010031" y="262255"/>
                  </a:lnTo>
                  <a:lnTo>
                    <a:pt x="977265" y="281051"/>
                  </a:lnTo>
                  <a:lnTo>
                    <a:pt x="1078421" y="281051"/>
                  </a:lnTo>
                  <a:lnTo>
                    <a:pt x="1078859" y="272164"/>
                  </a:lnTo>
                  <a:lnTo>
                    <a:pt x="1080944" y="247205"/>
                  </a:lnTo>
                  <a:lnTo>
                    <a:pt x="1083863" y="222912"/>
                  </a:lnTo>
                  <a:lnTo>
                    <a:pt x="1089388" y="188168"/>
                  </a:lnTo>
                  <a:lnTo>
                    <a:pt x="1090660" y="178323"/>
                  </a:lnTo>
                  <a:lnTo>
                    <a:pt x="1091432" y="169741"/>
                  </a:lnTo>
                  <a:lnTo>
                    <a:pt x="1091692" y="162433"/>
                  </a:lnTo>
                  <a:lnTo>
                    <a:pt x="1091305" y="159512"/>
                  </a:lnTo>
                  <a:close/>
                </a:path>
                <a:path w="1092200" h="429895">
                  <a:moveTo>
                    <a:pt x="622427" y="109474"/>
                  </a:moveTo>
                  <a:lnTo>
                    <a:pt x="606552" y="109474"/>
                  </a:lnTo>
                  <a:lnTo>
                    <a:pt x="599948" y="111887"/>
                  </a:lnTo>
                  <a:lnTo>
                    <a:pt x="594741" y="116840"/>
                  </a:lnTo>
                  <a:lnTo>
                    <a:pt x="589661" y="121793"/>
                  </a:lnTo>
                  <a:lnTo>
                    <a:pt x="586994" y="128143"/>
                  </a:lnTo>
                  <a:lnTo>
                    <a:pt x="586874" y="145244"/>
                  </a:lnTo>
                  <a:lnTo>
                    <a:pt x="586517" y="155765"/>
                  </a:lnTo>
                  <a:lnTo>
                    <a:pt x="585922" y="167429"/>
                  </a:lnTo>
                  <a:lnTo>
                    <a:pt x="585089" y="180213"/>
                  </a:lnTo>
                  <a:lnTo>
                    <a:pt x="584182" y="192922"/>
                  </a:lnTo>
                  <a:lnTo>
                    <a:pt x="583549" y="204549"/>
                  </a:lnTo>
                  <a:lnTo>
                    <a:pt x="583178" y="215056"/>
                  </a:lnTo>
                  <a:lnTo>
                    <a:pt x="583104" y="230961"/>
                  </a:lnTo>
                  <a:lnTo>
                    <a:pt x="583247" y="239204"/>
                  </a:lnTo>
                  <a:lnTo>
                    <a:pt x="583485" y="249162"/>
                  </a:lnTo>
                  <a:lnTo>
                    <a:pt x="583819" y="260858"/>
                  </a:lnTo>
                  <a:lnTo>
                    <a:pt x="584279" y="282448"/>
                  </a:lnTo>
                  <a:lnTo>
                    <a:pt x="584408" y="290683"/>
                  </a:lnTo>
                  <a:lnTo>
                    <a:pt x="584454" y="304800"/>
                  </a:lnTo>
                  <a:lnTo>
                    <a:pt x="586994" y="311150"/>
                  </a:lnTo>
                  <a:lnTo>
                    <a:pt x="592201" y="316103"/>
                  </a:lnTo>
                  <a:lnTo>
                    <a:pt x="597408" y="321183"/>
                  </a:lnTo>
                  <a:lnTo>
                    <a:pt x="603885" y="323596"/>
                  </a:lnTo>
                  <a:lnTo>
                    <a:pt x="619887" y="323596"/>
                  </a:lnTo>
                  <a:lnTo>
                    <a:pt x="626364" y="321183"/>
                  </a:lnTo>
                  <a:lnTo>
                    <a:pt x="631571" y="316103"/>
                  </a:lnTo>
                  <a:lnTo>
                    <a:pt x="636778" y="311150"/>
                  </a:lnTo>
                  <a:lnTo>
                    <a:pt x="639318" y="304800"/>
                  </a:lnTo>
                  <a:lnTo>
                    <a:pt x="639270" y="290683"/>
                  </a:lnTo>
                  <a:lnTo>
                    <a:pt x="639127" y="282448"/>
                  </a:lnTo>
                  <a:lnTo>
                    <a:pt x="638889" y="272498"/>
                  </a:lnTo>
                  <a:lnTo>
                    <a:pt x="638556" y="260858"/>
                  </a:lnTo>
                  <a:lnTo>
                    <a:pt x="638095" y="239204"/>
                  </a:lnTo>
                  <a:lnTo>
                    <a:pt x="637966" y="230961"/>
                  </a:lnTo>
                  <a:lnTo>
                    <a:pt x="638042" y="215056"/>
                  </a:lnTo>
                  <a:lnTo>
                    <a:pt x="638413" y="204549"/>
                  </a:lnTo>
                  <a:lnTo>
                    <a:pt x="639046" y="192922"/>
                  </a:lnTo>
                  <a:lnTo>
                    <a:pt x="639953" y="180213"/>
                  </a:lnTo>
                  <a:lnTo>
                    <a:pt x="640786" y="167429"/>
                  </a:lnTo>
                  <a:lnTo>
                    <a:pt x="641381" y="155765"/>
                  </a:lnTo>
                  <a:lnTo>
                    <a:pt x="641738" y="145244"/>
                  </a:lnTo>
                  <a:lnTo>
                    <a:pt x="641858" y="128143"/>
                  </a:lnTo>
                  <a:lnTo>
                    <a:pt x="639318" y="121793"/>
                  </a:lnTo>
                  <a:lnTo>
                    <a:pt x="634111" y="116840"/>
                  </a:lnTo>
                  <a:lnTo>
                    <a:pt x="629031" y="111887"/>
                  </a:lnTo>
                  <a:lnTo>
                    <a:pt x="622427" y="109474"/>
                  </a:lnTo>
                  <a:close/>
                </a:path>
                <a:path w="1092200" h="429895">
                  <a:moveTo>
                    <a:pt x="267335" y="109474"/>
                  </a:moveTo>
                  <a:lnTo>
                    <a:pt x="251460" y="109474"/>
                  </a:lnTo>
                  <a:lnTo>
                    <a:pt x="244856" y="111887"/>
                  </a:lnTo>
                  <a:lnTo>
                    <a:pt x="239649" y="116840"/>
                  </a:lnTo>
                  <a:lnTo>
                    <a:pt x="234569" y="121793"/>
                  </a:lnTo>
                  <a:lnTo>
                    <a:pt x="231902" y="128143"/>
                  </a:lnTo>
                  <a:lnTo>
                    <a:pt x="231782" y="145244"/>
                  </a:lnTo>
                  <a:lnTo>
                    <a:pt x="231425" y="155765"/>
                  </a:lnTo>
                  <a:lnTo>
                    <a:pt x="230830" y="167429"/>
                  </a:lnTo>
                  <a:lnTo>
                    <a:pt x="229997" y="180213"/>
                  </a:lnTo>
                  <a:lnTo>
                    <a:pt x="229090" y="192922"/>
                  </a:lnTo>
                  <a:lnTo>
                    <a:pt x="228457" y="204549"/>
                  </a:lnTo>
                  <a:lnTo>
                    <a:pt x="228086" y="215056"/>
                  </a:lnTo>
                  <a:lnTo>
                    <a:pt x="228012" y="230961"/>
                  </a:lnTo>
                  <a:lnTo>
                    <a:pt x="228155" y="239204"/>
                  </a:lnTo>
                  <a:lnTo>
                    <a:pt x="228393" y="249162"/>
                  </a:lnTo>
                  <a:lnTo>
                    <a:pt x="228727" y="260858"/>
                  </a:lnTo>
                  <a:lnTo>
                    <a:pt x="229187" y="282448"/>
                  </a:lnTo>
                  <a:lnTo>
                    <a:pt x="229316" y="290683"/>
                  </a:lnTo>
                  <a:lnTo>
                    <a:pt x="229362" y="304800"/>
                  </a:lnTo>
                  <a:lnTo>
                    <a:pt x="231902" y="311150"/>
                  </a:lnTo>
                  <a:lnTo>
                    <a:pt x="237109" y="316103"/>
                  </a:lnTo>
                  <a:lnTo>
                    <a:pt x="242316" y="321183"/>
                  </a:lnTo>
                  <a:lnTo>
                    <a:pt x="248793" y="323596"/>
                  </a:lnTo>
                  <a:lnTo>
                    <a:pt x="264795" y="323596"/>
                  </a:lnTo>
                  <a:lnTo>
                    <a:pt x="271272" y="321183"/>
                  </a:lnTo>
                  <a:lnTo>
                    <a:pt x="276479" y="316103"/>
                  </a:lnTo>
                  <a:lnTo>
                    <a:pt x="281686" y="311150"/>
                  </a:lnTo>
                  <a:lnTo>
                    <a:pt x="284226" y="304800"/>
                  </a:lnTo>
                  <a:lnTo>
                    <a:pt x="284178" y="290683"/>
                  </a:lnTo>
                  <a:lnTo>
                    <a:pt x="284035" y="282448"/>
                  </a:lnTo>
                  <a:lnTo>
                    <a:pt x="283797" y="272498"/>
                  </a:lnTo>
                  <a:lnTo>
                    <a:pt x="283464" y="260858"/>
                  </a:lnTo>
                  <a:lnTo>
                    <a:pt x="283003" y="239204"/>
                  </a:lnTo>
                  <a:lnTo>
                    <a:pt x="282874" y="230961"/>
                  </a:lnTo>
                  <a:lnTo>
                    <a:pt x="282950" y="215056"/>
                  </a:lnTo>
                  <a:lnTo>
                    <a:pt x="283321" y="204549"/>
                  </a:lnTo>
                  <a:lnTo>
                    <a:pt x="283954" y="192922"/>
                  </a:lnTo>
                  <a:lnTo>
                    <a:pt x="284861" y="180213"/>
                  </a:lnTo>
                  <a:lnTo>
                    <a:pt x="285694" y="167429"/>
                  </a:lnTo>
                  <a:lnTo>
                    <a:pt x="286289" y="155765"/>
                  </a:lnTo>
                  <a:lnTo>
                    <a:pt x="286646" y="145244"/>
                  </a:lnTo>
                  <a:lnTo>
                    <a:pt x="286766" y="128143"/>
                  </a:lnTo>
                  <a:lnTo>
                    <a:pt x="284226" y="121793"/>
                  </a:lnTo>
                  <a:lnTo>
                    <a:pt x="279019" y="116840"/>
                  </a:lnTo>
                  <a:lnTo>
                    <a:pt x="273939" y="111887"/>
                  </a:lnTo>
                  <a:lnTo>
                    <a:pt x="267335" y="109474"/>
                  </a:lnTo>
                  <a:close/>
                </a:path>
                <a:path w="1092200" h="429895">
                  <a:moveTo>
                    <a:pt x="715264" y="100711"/>
                  </a:moveTo>
                  <a:lnTo>
                    <a:pt x="707390" y="100711"/>
                  </a:lnTo>
                  <a:lnTo>
                    <a:pt x="700913" y="103124"/>
                  </a:lnTo>
                  <a:lnTo>
                    <a:pt x="695452" y="108077"/>
                  </a:lnTo>
                  <a:lnTo>
                    <a:pt x="690118" y="113030"/>
                  </a:lnTo>
                  <a:lnTo>
                    <a:pt x="687451" y="119253"/>
                  </a:lnTo>
                  <a:lnTo>
                    <a:pt x="687499" y="131826"/>
                  </a:lnTo>
                  <a:lnTo>
                    <a:pt x="687705" y="136652"/>
                  </a:lnTo>
                  <a:lnTo>
                    <a:pt x="688086" y="144653"/>
                  </a:lnTo>
                  <a:lnTo>
                    <a:pt x="688594" y="152654"/>
                  </a:lnTo>
                  <a:lnTo>
                    <a:pt x="688789" y="157353"/>
                  </a:lnTo>
                  <a:lnTo>
                    <a:pt x="687294" y="200479"/>
                  </a:lnTo>
                  <a:lnTo>
                    <a:pt x="684813" y="233172"/>
                  </a:lnTo>
                  <a:lnTo>
                    <a:pt x="683942" y="247650"/>
                  </a:lnTo>
                  <a:lnTo>
                    <a:pt x="683428" y="260223"/>
                  </a:lnTo>
                  <a:lnTo>
                    <a:pt x="683358" y="264668"/>
                  </a:lnTo>
                  <a:lnTo>
                    <a:pt x="683260" y="274574"/>
                  </a:lnTo>
                  <a:lnTo>
                    <a:pt x="683641" y="280289"/>
                  </a:lnTo>
                  <a:lnTo>
                    <a:pt x="684454" y="288353"/>
                  </a:lnTo>
                  <a:lnTo>
                    <a:pt x="685292" y="295529"/>
                  </a:lnTo>
                  <a:lnTo>
                    <a:pt x="685664" y="301117"/>
                  </a:lnTo>
                  <a:lnTo>
                    <a:pt x="685673" y="312674"/>
                  </a:lnTo>
                  <a:lnTo>
                    <a:pt x="688213" y="319151"/>
                  </a:lnTo>
                  <a:lnTo>
                    <a:pt x="693420" y="324104"/>
                  </a:lnTo>
                  <a:lnTo>
                    <a:pt x="698627" y="329184"/>
                  </a:lnTo>
                  <a:lnTo>
                    <a:pt x="705104" y="331724"/>
                  </a:lnTo>
                  <a:lnTo>
                    <a:pt x="720979" y="331724"/>
                  </a:lnTo>
                  <a:lnTo>
                    <a:pt x="727583" y="329184"/>
                  </a:lnTo>
                  <a:lnTo>
                    <a:pt x="732790" y="324104"/>
                  </a:lnTo>
                  <a:lnTo>
                    <a:pt x="738124" y="319024"/>
                  </a:lnTo>
                  <a:lnTo>
                    <a:pt x="740664" y="312674"/>
                  </a:lnTo>
                  <a:lnTo>
                    <a:pt x="740664" y="301117"/>
                  </a:lnTo>
                  <a:lnTo>
                    <a:pt x="741172" y="295402"/>
                  </a:lnTo>
                  <a:lnTo>
                    <a:pt x="741934" y="287655"/>
                  </a:lnTo>
                  <a:lnTo>
                    <a:pt x="742823" y="280035"/>
                  </a:lnTo>
                  <a:lnTo>
                    <a:pt x="743308" y="274574"/>
                  </a:lnTo>
                  <a:lnTo>
                    <a:pt x="743331" y="264668"/>
                  </a:lnTo>
                  <a:lnTo>
                    <a:pt x="743585" y="258699"/>
                  </a:lnTo>
                  <a:lnTo>
                    <a:pt x="744347" y="252603"/>
                  </a:lnTo>
                  <a:lnTo>
                    <a:pt x="745209" y="245332"/>
                  </a:lnTo>
                  <a:lnTo>
                    <a:pt x="745744" y="239141"/>
                  </a:lnTo>
                  <a:lnTo>
                    <a:pt x="745968" y="235211"/>
                  </a:lnTo>
                  <a:lnTo>
                    <a:pt x="746045" y="234545"/>
                  </a:lnTo>
                  <a:lnTo>
                    <a:pt x="763910" y="190869"/>
                  </a:lnTo>
                  <a:lnTo>
                    <a:pt x="796601" y="158712"/>
                  </a:lnTo>
                  <a:lnTo>
                    <a:pt x="805053" y="157353"/>
                  </a:lnTo>
                  <a:lnTo>
                    <a:pt x="862438" y="157353"/>
                  </a:lnTo>
                  <a:lnTo>
                    <a:pt x="860528" y="148078"/>
                  </a:lnTo>
                  <a:lnTo>
                    <a:pt x="856361" y="136271"/>
                  </a:lnTo>
                  <a:lnTo>
                    <a:pt x="855010" y="134112"/>
                  </a:lnTo>
                  <a:lnTo>
                    <a:pt x="743331" y="134112"/>
                  </a:lnTo>
                  <a:lnTo>
                    <a:pt x="743077" y="131826"/>
                  </a:lnTo>
                  <a:lnTo>
                    <a:pt x="740695" y="118231"/>
                  </a:lnTo>
                  <a:lnTo>
                    <a:pt x="735266" y="108505"/>
                  </a:lnTo>
                  <a:lnTo>
                    <a:pt x="726789" y="102661"/>
                  </a:lnTo>
                  <a:lnTo>
                    <a:pt x="715264" y="100711"/>
                  </a:lnTo>
                  <a:close/>
                </a:path>
                <a:path w="1092200" h="429895">
                  <a:moveTo>
                    <a:pt x="862438" y="157353"/>
                  </a:moveTo>
                  <a:lnTo>
                    <a:pt x="810387" y="157353"/>
                  </a:lnTo>
                  <a:lnTo>
                    <a:pt x="812914" y="162528"/>
                  </a:lnTo>
                  <a:lnTo>
                    <a:pt x="812927" y="179197"/>
                  </a:lnTo>
                  <a:lnTo>
                    <a:pt x="812673" y="183007"/>
                  </a:lnTo>
                  <a:lnTo>
                    <a:pt x="812292" y="186817"/>
                  </a:lnTo>
                  <a:lnTo>
                    <a:pt x="812165" y="189103"/>
                  </a:lnTo>
                  <a:lnTo>
                    <a:pt x="812040" y="199263"/>
                  </a:lnTo>
                  <a:lnTo>
                    <a:pt x="811022" y="216154"/>
                  </a:lnTo>
                  <a:lnTo>
                    <a:pt x="810878" y="219456"/>
                  </a:lnTo>
                  <a:lnTo>
                    <a:pt x="813816" y="266573"/>
                  </a:lnTo>
                  <a:lnTo>
                    <a:pt x="819404" y="307721"/>
                  </a:lnTo>
                  <a:lnTo>
                    <a:pt x="846582" y="331724"/>
                  </a:lnTo>
                  <a:lnTo>
                    <a:pt x="854456" y="331724"/>
                  </a:lnTo>
                  <a:lnTo>
                    <a:pt x="860933" y="329311"/>
                  </a:lnTo>
                  <a:lnTo>
                    <a:pt x="866267" y="324358"/>
                  </a:lnTo>
                  <a:lnTo>
                    <a:pt x="871601" y="319532"/>
                  </a:lnTo>
                  <a:lnTo>
                    <a:pt x="874268" y="313309"/>
                  </a:lnTo>
                  <a:lnTo>
                    <a:pt x="874268" y="305943"/>
                  </a:lnTo>
                  <a:lnTo>
                    <a:pt x="869950" y="266192"/>
                  </a:lnTo>
                  <a:lnTo>
                    <a:pt x="868043" y="254547"/>
                  </a:lnTo>
                  <a:lnTo>
                    <a:pt x="866695" y="243998"/>
                  </a:lnTo>
                  <a:lnTo>
                    <a:pt x="865952" y="235211"/>
                  </a:lnTo>
                  <a:lnTo>
                    <a:pt x="865852" y="233172"/>
                  </a:lnTo>
                  <a:lnTo>
                    <a:pt x="865632" y="226187"/>
                  </a:lnTo>
                  <a:lnTo>
                    <a:pt x="865759" y="219456"/>
                  </a:lnTo>
                  <a:lnTo>
                    <a:pt x="865886" y="199263"/>
                  </a:lnTo>
                  <a:lnTo>
                    <a:pt x="865290" y="179597"/>
                  </a:lnTo>
                  <a:lnTo>
                    <a:pt x="863504" y="162528"/>
                  </a:lnTo>
                  <a:lnTo>
                    <a:pt x="862438" y="157353"/>
                  </a:lnTo>
                  <a:close/>
                </a:path>
                <a:path w="1092200" h="429895">
                  <a:moveTo>
                    <a:pt x="804418" y="104902"/>
                  </a:moveTo>
                  <a:lnTo>
                    <a:pt x="788533" y="106715"/>
                  </a:lnTo>
                  <a:lnTo>
                    <a:pt x="773064" y="112172"/>
                  </a:lnTo>
                  <a:lnTo>
                    <a:pt x="758001" y="121296"/>
                  </a:lnTo>
                  <a:lnTo>
                    <a:pt x="743331" y="134112"/>
                  </a:lnTo>
                  <a:lnTo>
                    <a:pt x="855010" y="134112"/>
                  </a:lnTo>
                  <a:lnTo>
                    <a:pt x="847762" y="122529"/>
                  </a:lnTo>
                  <a:lnTo>
                    <a:pt x="836247" y="112728"/>
                  </a:lnTo>
                  <a:lnTo>
                    <a:pt x="821803" y="106856"/>
                  </a:lnTo>
                  <a:lnTo>
                    <a:pt x="804418" y="104902"/>
                  </a:lnTo>
                  <a:close/>
                </a:path>
                <a:path w="1092200" h="429895">
                  <a:moveTo>
                    <a:pt x="500806" y="246761"/>
                  </a:moveTo>
                  <a:lnTo>
                    <a:pt x="431927" y="246761"/>
                  </a:lnTo>
                  <a:lnTo>
                    <a:pt x="451046" y="270144"/>
                  </a:lnTo>
                  <a:lnTo>
                    <a:pt x="480522" y="305196"/>
                  </a:lnTo>
                  <a:lnTo>
                    <a:pt x="503301" y="326390"/>
                  </a:lnTo>
                  <a:lnTo>
                    <a:pt x="517906" y="326390"/>
                  </a:lnTo>
                  <a:lnTo>
                    <a:pt x="524256" y="323850"/>
                  </a:lnTo>
                  <a:lnTo>
                    <a:pt x="535432" y="313436"/>
                  </a:lnTo>
                  <a:lnTo>
                    <a:pt x="538226" y="307467"/>
                  </a:lnTo>
                  <a:lnTo>
                    <a:pt x="538226" y="295275"/>
                  </a:lnTo>
                  <a:lnTo>
                    <a:pt x="536067" y="289941"/>
                  </a:lnTo>
                  <a:lnTo>
                    <a:pt x="500806" y="246761"/>
                  </a:lnTo>
                  <a:close/>
                </a:path>
                <a:path w="1092200" h="429895">
                  <a:moveTo>
                    <a:pt x="367157" y="100711"/>
                  </a:moveTo>
                  <a:lnTo>
                    <a:pt x="359791" y="100711"/>
                  </a:lnTo>
                  <a:lnTo>
                    <a:pt x="353568" y="103378"/>
                  </a:lnTo>
                  <a:lnTo>
                    <a:pt x="343154" y="114046"/>
                  </a:lnTo>
                  <a:lnTo>
                    <a:pt x="340487" y="120269"/>
                  </a:lnTo>
                  <a:lnTo>
                    <a:pt x="340487" y="134239"/>
                  </a:lnTo>
                  <a:lnTo>
                    <a:pt x="343916" y="140716"/>
                  </a:lnTo>
                  <a:lnTo>
                    <a:pt x="350774" y="146431"/>
                  </a:lnTo>
                  <a:lnTo>
                    <a:pt x="356965" y="151981"/>
                  </a:lnTo>
                  <a:lnTo>
                    <a:pt x="363347" y="158543"/>
                  </a:lnTo>
                  <a:lnTo>
                    <a:pt x="369919" y="166129"/>
                  </a:lnTo>
                  <a:lnTo>
                    <a:pt x="376682" y="174752"/>
                  </a:lnTo>
                  <a:lnTo>
                    <a:pt x="399161" y="205740"/>
                  </a:lnTo>
                  <a:lnTo>
                    <a:pt x="361315" y="242951"/>
                  </a:lnTo>
                  <a:lnTo>
                    <a:pt x="335153" y="265430"/>
                  </a:lnTo>
                  <a:lnTo>
                    <a:pt x="328005" y="272647"/>
                  </a:lnTo>
                  <a:lnTo>
                    <a:pt x="322929" y="279447"/>
                  </a:lnTo>
                  <a:lnTo>
                    <a:pt x="319901" y="285843"/>
                  </a:lnTo>
                  <a:lnTo>
                    <a:pt x="318897" y="291846"/>
                  </a:lnTo>
                  <a:lnTo>
                    <a:pt x="318897" y="298704"/>
                  </a:lnTo>
                  <a:lnTo>
                    <a:pt x="321564" y="304673"/>
                  </a:lnTo>
                  <a:lnTo>
                    <a:pt x="327025" y="309880"/>
                  </a:lnTo>
                  <a:lnTo>
                    <a:pt x="332613" y="315087"/>
                  </a:lnTo>
                  <a:lnTo>
                    <a:pt x="338963" y="317627"/>
                  </a:lnTo>
                  <a:lnTo>
                    <a:pt x="353314" y="317627"/>
                  </a:lnTo>
                  <a:lnTo>
                    <a:pt x="359918" y="314579"/>
                  </a:lnTo>
                  <a:lnTo>
                    <a:pt x="365760" y="308483"/>
                  </a:lnTo>
                  <a:lnTo>
                    <a:pt x="369443" y="304546"/>
                  </a:lnTo>
                  <a:lnTo>
                    <a:pt x="374904" y="299593"/>
                  </a:lnTo>
                  <a:lnTo>
                    <a:pt x="411353" y="266477"/>
                  </a:lnTo>
                  <a:lnTo>
                    <a:pt x="431927" y="246761"/>
                  </a:lnTo>
                  <a:lnTo>
                    <a:pt x="500806" y="246761"/>
                  </a:lnTo>
                  <a:lnTo>
                    <a:pt x="471043" y="210312"/>
                  </a:lnTo>
                  <a:lnTo>
                    <a:pt x="501396" y="182118"/>
                  </a:lnTo>
                  <a:lnTo>
                    <a:pt x="515084" y="170053"/>
                  </a:lnTo>
                  <a:lnTo>
                    <a:pt x="437896" y="170053"/>
                  </a:lnTo>
                  <a:lnTo>
                    <a:pt x="406019" y="129032"/>
                  </a:lnTo>
                  <a:lnTo>
                    <a:pt x="394259" y="116586"/>
                  </a:lnTo>
                  <a:lnTo>
                    <a:pt x="383921" y="107775"/>
                  </a:lnTo>
                  <a:lnTo>
                    <a:pt x="374872" y="102475"/>
                  </a:lnTo>
                  <a:lnTo>
                    <a:pt x="367157" y="100711"/>
                  </a:lnTo>
                  <a:close/>
                </a:path>
                <a:path w="1092200" h="429895">
                  <a:moveTo>
                    <a:pt x="530860" y="98044"/>
                  </a:moveTo>
                  <a:lnTo>
                    <a:pt x="514985" y="98044"/>
                  </a:lnTo>
                  <a:lnTo>
                    <a:pt x="507746" y="102108"/>
                  </a:lnTo>
                  <a:lnTo>
                    <a:pt x="502031" y="110236"/>
                  </a:lnTo>
                  <a:lnTo>
                    <a:pt x="496718" y="117044"/>
                  </a:lnTo>
                  <a:lnTo>
                    <a:pt x="463381" y="148568"/>
                  </a:lnTo>
                  <a:lnTo>
                    <a:pt x="437896" y="170053"/>
                  </a:lnTo>
                  <a:lnTo>
                    <a:pt x="515084" y="170053"/>
                  </a:lnTo>
                  <a:lnTo>
                    <a:pt x="546147" y="138207"/>
                  </a:lnTo>
                  <a:lnTo>
                    <a:pt x="551307" y="123571"/>
                  </a:lnTo>
                  <a:lnTo>
                    <a:pt x="551307" y="116586"/>
                  </a:lnTo>
                  <a:lnTo>
                    <a:pt x="548513" y="110744"/>
                  </a:lnTo>
                  <a:lnTo>
                    <a:pt x="542798" y="105664"/>
                  </a:lnTo>
                  <a:lnTo>
                    <a:pt x="537210" y="100584"/>
                  </a:lnTo>
                  <a:lnTo>
                    <a:pt x="530860" y="98044"/>
                  </a:lnTo>
                  <a:close/>
                </a:path>
                <a:path w="1092200" h="429895">
                  <a:moveTo>
                    <a:pt x="629539" y="20066"/>
                  </a:moveTo>
                  <a:lnTo>
                    <a:pt x="612521" y="20066"/>
                  </a:lnTo>
                  <a:lnTo>
                    <a:pt x="605155" y="22860"/>
                  </a:lnTo>
                  <a:lnTo>
                    <a:pt x="592709" y="34290"/>
                  </a:lnTo>
                  <a:lnTo>
                    <a:pt x="589661" y="41148"/>
                  </a:lnTo>
                  <a:lnTo>
                    <a:pt x="589661" y="57658"/>
                  </a:lnTo>
                  <a:lnTo>
                    <a:pt x="592709" y="64643"/>
                  </a:lnTo>
                  <a:lnTo>
                    <a:pt x="598932" y="70231"/>
                  </a:lnTo>
                  <a:lnTo>
                    <a:pt x="605155" y="75946"/>
                  </a:lnTo>
                  <a:lnTo>
                    <a:pt x="612521" y="78867"/>
                  </a:lnTo>
                  <a:lnTo>
                    <a:pt x="629539" y="78867"/>
                  </a:lnTo>
                  <a:lnTo>
                    <a:pt x="636778" y="75946"/>
                  </a:lnTo>
                  <a:lnTo>
                    <a:pt x="649097" y="64643"/>
                  </a:lnTo>
                  <a:lnTo>
                    <a:pt x="652272" y="57658"/>
                  </a:lnTo>
                  <a:lnTo>
                    <a:pt x="652272" y="41148"/>
                  </a:lnTo>
                  <a:lnTo>
                    <a:pt x="649097" y="34290"/>
                  </a:lnTo>
                  <a:lnTo>
                    <a:pt x="643001" y="28575"/>
                  </a:lnTo>
                  <a:lnTo>
                    <a:pt x="636778" y="22860"/>
                  </a:lnTo>
                  <a:lnTo>
                    <a:pt x="629539" y="20066"/>
                  </a:lnTo>
                  <a:close/>
                </a:path>
                <a:path w="1092200" h="429895">
                  <a:moveTo>
                    <a:pt x="274447" y="20066"/>
                  </a:moveTo>
                  <a:lnTo>
                    <a:pt x="257429" y="20066"/>
                  </a:lnTo>
                  <a:lnTo>
                    <a:pt x="250062" y="22860"/>
                  </a:lnTo>
                  <a:lnTo>
                    <a:pt x="237617" y="34290"/>
                  </a:lnTo>
                  <a:lnTo>
                    <a:pt x="234569" y="41148"/>
                  </a:lnTo>
                  <a:lnTo>
                    <a:pt x="234569" y="57658"/>
                  </a:lnTo>
                  <a:lnTo>
                    <a:pt x="237617" y="64643"/>
                  </a:lnTo>
                  <a:lnTo>
                    <a:pt x="243840" y="70231"/>
                  </a:lnTo>
                  <a:lnTo>
                    <a:pt x="250062" y="75946"/>
                  </a:lnTo>
                  <a:lnTo>
                    <a:pt x="257429" y="78867"/>
                  </a:lnTo>
                  <a:lnTo>
                    <a:pt x="274447" y="78867"/>
                  </a:lnTo>
                  <a:lnTo>
                    <a:pt x="281686" y="75946"/>
                  </a:lnTo>
                  <a:lnTo>
                    <a:pt x="294005" y="64643"/>
                  </a:lnTo>
                  <a:lnTo>
                    <a:pt x="297180" y="57658"/>
                  </a:lnTo>
                  <a:lnTo>
                    <a:pt x="297180" y="41148"/>
                  </a:lnTo>
                  <a:lnTo>
                    <a:pt x="294005" y="34290"/>
                  </a:lnTo>
                  <a:lnTo>
                    <a:pt x="287909" y="28575"/>
                  </a:lnTo>
                  <a:lnTo>
                    <a:pt x="281686" y="22860"/>
                  </a:lnTo>
                  <a:lnTo>
                    <a:pt x="274447" y="20066"/>
                  </a:lnTo>
                  <a:close/>
                </a:path>
                <a:path w="1092200" h="429895">
                  <a:moveTo>
                    <a:pt x="105453" y="166497"/>
                  </a:moveTo>
                  <a:lnTo>
                    <a:pt x="52705" y="166497"/>
                  </a:lnTo>
                  <a:lnTo>
                    <a:pt x="52597" y="270510"/>
                  </a:lnTo>
                  <a:lnTo>
                    <a:pt x="52415" y="278522"/>
                  </a:lnTo>
                  <a:lnTo>
                    <a:pt x="51530" y="291687"/>
                  </a:lnTo>
                  <a:lnTo>
                    <a:pt x="50026" y="305280"/>
                  </a:lnTo>
                  <a:lnTo>
                    <a:pt x="47879" y="319278"/>
                  </a:lnTo>
                  <a:lnTo>
                    <a:pt x="47625" y="320802"/>
                  </a:lnTo>
                  <a:lnTo>
                    <a:pt x="47498" y="331470"/>
                  </a:lnTo>
                  <a:lnTo>
                    <a:pt x="50292" y="337566"/>
                  </a:lnTo>
                  <a:lnTo>
                    <a:pt x="61341" y="347091"/>
                  </a:lnTo>
                  <a:lnTo>
                    <a:pt x="67691" y="349377"/>
                  </a:lnTo>
                  <a:lnTo>
                    <a:pt x="75184" y="349377"/>
                  </a:lnTo>
                  <a:lnTo>
                    <a:pt x="103346" y="316569"/>
                  </a:lnTo>
                  <a:lnTo>
                    <a:pt x="105918" y="270510"/>
                  </a:lnTo>
                  <a:lnTo>
                    <a:pt x="105870" y="264747"/>
                  </a:lnTo>
                  <a:lnTo>
                    <a:pt x="105727" y="253936"/>
                  </a:lnTo>
                  <a:lnTo>
                    <a:pt x="105156" y="217170"/>
                  </a:lnTo>
                  <a:lnTo>
                    <a:pt x="105060" y="187404"/>
                  </a:lnTo>
                  <a:lnTo>
                    <a:pt x="105227" y="174718"/>
                  </a:lnTo>
                  <a:lnTo>
                    <a:pt x="105453" y="166497"/>
                  </a:lnTo>
                  <a:close/>
                </a:path>
                <a:path w="1092200" h="429895">
                  <a:moveTo>
                    <a:pt x="151637" y="0"/>
                  </a:moveTo>
                  <a:lnTo>
                    <a:pt x="110124" y="6746"/>
                  </a:lnTo>
                  <a:lnTo>
                    <a:pt x="72469" y="39189"/>
                  </a:lnTo>
                  <a:lnTo>
                    <a:pt x="56896" y="92964"/>
                  </a:lnTo>
                  <a:lnTo>
                    <a:pt x="54356" y="115443"/>
                  </a:lnTo>
                  <a:lnTo>
                    <a:pt x="42400" y="115941"/>
                  </a:lnTo>
                  <a:lnTo>
                    <a:pt x="4921" y="127682"/>
                  </a:lnTo>
                  <a:lnTo>
                    <a:pt x="0" y="143002"/>
                  </a:lnTo>
                  <a:lnTo>
                    <a:pt x="0" y="151003"/>
                  </a:lnTo>
                  <a:lnTo>
                    <a:pt x="2667" y="157226"/>
                  </a:lnTo>
                  <a:lnTo>
                    <a:pt x="13335" y="166624"/>
                  </a:lnTo>
                  <a:lnTo>
                    <a:pt x="19939" y="169037"/>
                  </a:lnTo>
                  <a:lnTo>
                    <a:pt x="30734" y="169037"/>
                  </a:lnTo>
                  <a:lnTo>
                    <a:pt x="34544" y="168656"/>
                  </a:lnTo>
                  <a:lnTo>
                    <a:pt x="39624" y="168021"/>
                  </a:lnTo>
                  <a:lnTo>
                    <a:pt x="45974" y="167132"/>
                  </a:lnTo>
                  <a:lnTo>
                    <a:pt x="50292" y="166624"/>
                  </a:lnTo>
                  <a:lnTo>
                    <a:pt x="52705" y="166497"/>
                  </a:lnTo>
                  <a:lnTo>
                    <a:pt x="105453" y="166497"/>
                  </a:lnTo>
                  <a:lnTo>
                    <a:pt x="105537" y="163449"/>
                  </a:lnTo>
                  <a:lnTo>
                    <a:pt x="117471" y="162546"/>
                  </a:lnTo>
                  <a:lnTo>
                    <a:pt x="127762" y="161940"/>
                  </a:lnTo>
                  <a:lnTo>
                    <a:pt x="136433" y="161645"/>
                  </a:lnTo>
                  <a:lnTo>
                    <a:pt x="143907" y="161645"/>
                  </a:lnTo>
                  <a:lnTo>
                    <a:pt x="160825" y="160547"/>
                  </a:lnTo>
                  <a:lnTo>
                    <a:pt x="173164" y="156019"/>
                  </a:lnTo>
                  <a:lnTo>
                    <a:pt x="180550" y="148062"/>
                  </a:lnTo>
                  <a:lnTo>
                    <a:pt x="183007" y="136652"/>
                  </a:lnTo>
                  <a:lnTo>
                    <a:pt x="180695" y="125503"/>
                  </a:lnTo>
                  <a:lnTo>
                    <a:pt x="173751" y="117570"/>
                  </a:lnTo>
                  <a:lnTo>
                    <a:pt x="163900" y="113538"/>
                  </a:lnTo>
                  <a:lnTo>
                    <a:pt x="107696" y="113538"/>
                  </a:lnTo>
                  <a:lnTo>
                    <a:pt x="108331" y="107823"/>
                  </a:lnTo>
                  <a:lnTo>
                    <a:pt x="119253" y="68707"/>
                  </a:lnTo>
                  <a:lnTo>
                    <a:pt x="154178" y="51816"/>
                  </a:lnTo>
                  <a:lnTo>
                    <a:pt x="168993" y="50198"/>
                  </a:lnTo>
                  <a:lnTo>
                    <a:pt x="179546" y="45354"/>
                  </a:lnTo>
                  <a:lnTo>
                    <a:pt x="185860" y="37296"/>
                  </a:lnTo>
                  <a:lnTo>
                    <a:pt x="187960" y="26035"/>
                  </a:lnTo>
                  <a:lnTo>
                    <a:pt x="185695" y="14626"/>
                  </a:lnTo>
                  <a:lnTo>
                    <a:pt x="178895" y="6492"/>
                  </a:lnTo>
                  <a:lnTo>
                    <a:pt x="167546" y="1621"/>
                  </a:lnTo>
                  <a:lnTo>
                    <a:pt x="151637" y="0"/>
                  </a:lnTo>
                  <a:close/>
                </a:path>
                <a:path w="1092200" h="429895">
                  <a:moveTo>
                    <a:pt x="143907" y="161645"/>
                  </a:moveTo>
                  <a:lnTo>
                    <a:pt x="136433" y="161645"/>
                  </a:lnTo>
                  <a:lnTo>
                    <a:pt x="143510" y="161671"/>
                  </a:lnTo>
                  <a:lnTo>
                    <a:pt x="143907" y="161645"/>
                  </a:lnTo>
                  <a:close/>
                </a:path>
                <a:path w="1092200" h="429895">
                  <a:moveTo>
                    <a:pt x="145923" y="111252"/>
                  </a:moveTo>
                  <a:lnTo>
                    <a:pt x="139182" y="111394"/>
                  </a:lnTo>
                  <a:lnTo>
                    <a:pt x="130571" y="111823"/>
                  </a:lnTo>
                  <a:lnTo>
                    <a:pt x="120080" y="112537"/>
                  </a:lnTo>
                  <a:lnTo>
                    <a:pt x="107696" y="113538"/>
                  </a:lnTo>
                  <a:lnTo>
                    <a:pt x="163900" y="113538"/>
                  </a:lnTo>
                  <a:lnTo>
                    <a:pt x="162165" y="112827"/>
                  </a:lnTo>
                  <a:lnTo>
                    <a:pt x="145923" y="111252"/>
                  </a:lnTo>
                  <a:close/>
                </a:path>
              </a:pathLst>
            </a:custGeom>
            <a:solidFill>
              <a:srgbClr val="F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44315" y="334518"/>
              <a:ext cx="1123786" cy="46126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14315" y="326136"/>
              <a:ext cx="2548128" cy="4236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60254" y="350900"/>
              <a:ext cx="2455580" cy="3308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44351" y="335915"/>
              <a:ext cx="2487485" cy="36194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6755" y="807719"/>
              <a:ext cx="3424428" cy="5227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2694" y="831850"/>
              <a:ext cx="3331397" cy="43091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06812" y="815975"/>
              <a:ext cx="3363383" cy="46291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41391" y="992124"/>
              <a:ext cx="252984" cy="14325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87365" y="1017397"/>
              <a:ext cx="160655" cy="50165"/>
            </a:xfrm>
            <a:custGeom>
              <a:avLst/>
              <a:gdLst/>
              <a:ahLst/>
              <a:cxnLst/>
              <a:rect l="l" t="t" r="r" b="b"/>
              <a:pathLst>
                <a:path w="160654" h="50165">
                  <a:moveTo>
                    <a:pt x="135000" y="0"/>
                  </a:moveTo>
                  <a:lnTo>
                    <a:pt x="126746" y="0"/>
                  </a:lnTo>
                  <a:lnTo>
                    <a:pt x="65018" y="1295"/>
                  </a:lnTo>
                  <a:lnTo>
                    <a:pt x="24384" y="1777"/>
                  </a:lnTo>
                  <a:lnTo>
                    <a:pt x="17145" y="3810"/>
                  </a:lnTo>
                  <a:lnTo>
                    <a:pt x="3683" y="12064"/>
                  </a:lnTo>
                  <a:lnTo>
                    <a:pt x="0" y="18161"/>
                  </a:lnTo>
                  <a:lnTo>
                    <a:pt x="0" y="33527"/>
                  </a:lnTo>
                  <a:lnTo>
                    <a:pt x="3683" y="39624"/>
                  </a:lnTo>
                  <a:lnTo>
                    <a:pt x="17145" y="47878"/>
                  </a:lnTo>
                  <a:lnTo>
                    <a:pt x="24384" y="49783"/>
                  </a:lnTo>
                  <a:lnTo>
                    <a:pt x="65024" y="49645"/>
                  </a:lnTo>
                  <a:lnTo>
                    <a:pt x="113791" y="48605"/>
                  </a:lnTo>
                  <a:lnTo>
                    <a:pt x="152860" y="40671"/>
                  </a:lnTo>
                  <a:lnTo>
                    <a:pt x="160400" y="23875"/>
                  </a:lnTo>
                  <a:lnTo>
                    <a:pt x="160400" y="15493"/>
                  </a:lnTo>
                  <a:lnTo>
                    <a:pt x="156463" y="9270"/>
                  </a:lnTo>
                  <a:lnTo>
                    <a:pt x="142239" y="1650"/>
                  </a:lnTo>
                  <a:lnTo>
                    <a:pt x="135000" y="0"/>
                  </a:lnTo>
                  <a:close/>
                </a:path>
              </a:pathLst>
            </a:custGeom>
            <a:solidFill>
              <a:srgbClr val="FB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71400" y="1001522"/>
              <a:ext cx="192495" cy="8166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33059" y="807719"/>
              <a:ext cx="2479547" cy="52730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63582" y="815975"/>
              <a:ext cx="2418037" cy="4662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79541" y="831850"/>
              <a:ext cx="2385974" cy="43433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08472" y="2815589"/>
            <a:ext cx="263842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EFAC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2800" spc="-10" dirty="0">
                <a:solidFill>
                  <a:srgbClr val="00AF50"/>
                </a:solidFill>
                <a:latin typeface="Corbel"/>
                <a:cs typeface="Corbel"/>
              </a:rPr>
              <a:t>Anabaena</a:t>
            </a:r>
            <a:endParaRPr sz="28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2800" spc="-10" dirty="0">
                <a:solidFill>
                  <a:srgbClr val="00AF50"/>
                </a:solidFill>
                <a:latin typeface="Corbel"/>
                <a:cs typeface="Corbel"/>
              </a:rPr>
              <a:t>Calothrix</a:t>
            </a:r>
            <a:endParaRPr sz="28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2800" spc="-10" dirty="0">
                <a:solidFill>
                  <a:srgbClr val="00AF50"/>
                </a:solidFill>
                <a:latin typeface="Corbel"/>
                <a:cs typeface="Corbel"/>
              </a:rPr>
              <a:t>Nostoc</a:t>
            </a:r>
            <a:endParaRPr sz="28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2800" spc="-5" dirty="0">
                <a:solidFill>
                  <a:srgbClr val="00AF50"/>
                </a:solidFill>
                <a:latin typeface="Corbel"/>
                <a:cs typeface="Corbel"/>
              </a:rPr>
              <a:t>Scytonema</a:t>
            </a:r>
            <a:r>
              <a:rPr sz="2800" spc="-40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00AF50"/>
                </a:solidFill>
                <a:latin typeface="Corbel"/>
                <a:cs typeface="Corbel"/>
              </a:rPr>
              <a:t>and</a:t>
            </a:r>
            <a:endParaRPr sz="2800">
              <a:latin typeface="Corbel"/>
              <a:cs typeface="Corbel"/>
            </a:endParaRPr>
          </a:p>
          <a:p>
            <a:pPr marL="332740" indent="-320040">
              <a:lnSpc>
                <a:spcPct val="10000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105" algn="l"/>
                <a:tab pos="332740" algn="l"/>
              </a:tabLst>
            </a:pPr>
            <a:r>
              <a:rPr sz="2800" spc="-25" dirty="0">
                <a:solidFill>
                  <a:srgbClr val="00AF50"/>
                </a:solidFill>
                <a:latin typeface="Corbel"/>
                <a:cs typeface="Corbel"/>
              </a:rPr>
              <a:t>Tolypothrix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294257" y="5405265"/>
            <a:ext cx="4649313" cy="11605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281901" y="1821433"/>
            <a:ext cx="3781425" cy="961390"/>
            <a:chOff x="281901" y="1821433"/>
            <a:chExt cx="3781425" cy="961390"/>
          </a:xfrm>
        </p:grpSpPr>
        <p:sp>
          <p:nvSpPr>
            <p:cNvPr id="30" name="object 30"/>
            <p:cNvSpPr/>
            <p:nvPr/>
          </p:nvSpPr>
          <p:spPr>
            <a:xfrm>
              <a:off x="305562" y="1844801"/>
              <a:ext cx="3733800" cy="914400"/>
            </a:xfrm>
            <a:custGeom>
              <a:avLst/>
              <a:gdLst/>
              <a:ahLst/>
              <a:cxnLst/>
              <a:rect l="l" t="t" r="r" b="b"/>
              <a:pathLst>
                <a:path w="3733800" h="914400">
                  <a:moveTo>
                    <a:pt x="1866900" y="0"/>
                  </a:moveTo>
                  <a:lnTo>
                    <a:pt x="1793593" y="346"/>
                  </a:lnTo>
                  <a:lnTo>
                    <a:pt x="1721002" y="1375"/>
                  </a:lnTo>
                  <a:lnTo>
                    <a:pt x="1649179" y="3076"/>
                  </a:lnTo>
                  <a:lnTo>
                    <a:pt x="1578176" y="5435"/>
                  </a:lnTo>
                  <a:lnTo>
                    <a:pt x="1508044" y="8439"/>
                  </a:lnTo>
                  <a:lnTo>
                    <a:pt x="1438836" y="12076"/>
                  </a:lnTo>
                  <a:lnTo>
                    <a:pt x="1370603" y="16333"/>
                  </a:lnTo>
                  <a:lnTo>
                    <a:pt x="1303397" y="21198"/>
                  </a:lnTo>
                  <a:lnTo>
                    <a:pt x="1237270" y="26657"/>
                  </a:lnTo>
                  <a:lnTo>
                    <a:pt x="1172275" y="32698"/>
                  </a:lnTo>
                  <a:lnTo>
                    <a:pt x="1108462" y="39308"/>
                  </a:lnTo>
                  <a:lnTo>
                    <a:pt x="1045883" y="46475"/>
                  </a:lnTo>
                  <a:lnTo>
                    <a:pt x="984592" y="54185"/>
                  </a:lnTo>
                  <a:lnTo>
                    <a:pt x="924639" y="62427"/>
                  </a:lnTo>
                  <a:lnTo>
                    <a:pt x="866076" y="71187"/>
                  </a:lnTo>
                  <a:lnTo>
                    <a:pt x="808955" y="80453"/>
                  </a:lnTo>
                  <a:lnTo>
                    <a:pt x="753329" y="90211"/>
                  </a:lnTo>
                  <a:lnTo>
                    <a:pt x="699248" y="100450"/>
                  </a:lnTo>
                  <a:lnTo>
                    <a:pt x="646765" y="111157"/>
                  </a:lnTo>
                  <a:lnTo>
                    <a:pt x="595932" y="122318"/>
                  </a:lnTo>
                  <a:lnTo>
                    <a:pt x="546801" y="133921"/>
                  </a:lnTo>
                  <a:lnTo>
                    <a:pt x="499423" y="145954"/>
                  </a:lnTo>
                  <a:lnTo>
                    <a:pt x="453851" y="158403"/>
                  </a:lnTo>
                  <a:lnTo>
                    <a:pt x="410136" y="171256"/>
                  </a:lnTo>
                  <a:lnTo>
                    <a:pt x="368330" y="184501"/>
                  </a:lnTo>
                  <a:lnTo>
                    <a:pt x="328485" y="198124"/>
                  </a:lnTo>
                  <a:lnTo>
                    <a:pt x="290653" y="212113"/>
                  </a:lnTo>
                  <a:lnTo>
                    <a:pt x="254886" y="226455"/>
                  </a:lnTo>
                  <a:lnTo>
                    <a:pt x="189753" y="256147"/>
                  </a:lnTo>
                  <a:lnTo>
                    <a:pt x="133502" y="287099"/>
                  </a:lnTo>
                  <a:lnTo>
                    <a:pt x="86548" y="319210"/>
                  </a:lnTo>
                  <a:lnTo>
                    <a:pt x="49306" y="352377"/>
                  </a:lnTo>
                  <a:lnTo>
                    <a:pt x="22190" y="386498"/>
                  </a:lnTo>
                  <a:lnTo>
                    <a:pt x="5616" y="421473"/>
                  </a:lnTo>
                  <a:lnTo>
                    <a:pt x="0" y="457200"/>
                  </a:lnTo>
                  <a:lnTo>
                    <a:pt x="1412" y="475150"/>
                  </a:lnTo>
                  <a:lnTo>
                    <a:pt x="22190" y="527901"/>
                  </a:lnTo>
                  <a:lnTo>
                    <a:pt x="49306" y="562022"/>
                  </a:lnTo>
                  <a:lnTo>
                    <a:pt x="86548" y="595189"/>
                  </a:lnTo>
                  <a:lnTo>
                    <a:pt x="133502" y="627300"/>
                  </a:lnTo>
                  <a:lnTo>
                    <a:pt x="189753" y="658252"/>
                  </a:lnTo>
                  <a:lnTo>
                    <a:pt x="254886" y="687944"/>
                  </a:lnTo>
                  <a:lnTo>
                    <a:pt x="290653" y="702286"/>
                  </a:lnTo>
                  <a:lnTo>
                    <a:pt x="328485" y="716275"/>
                  </a:lnTo>
                  <a:lnTo>
                    <a:pt x="368330" y="729898"/>
                  </a:lnTo>
                  <a:lnTo>
                    <a:pt x="410136" y="743143"/>
                  </a:lnTo>
                  <a:lnTo>
                    <a:pt x="453851" y="755996"/>
                  </a:lnTo>
                  <a:lnTo>
                    <a:pt x="499423" y="768445"/>
                  </a:lnTo>
                  <a:lnTo>
                    <a:pt x="546801" y="780478"/>
                  </a:lnTo>
                  <a:lnTo>
                    <a:pt x="595932" y="792081"/>
                  </a:lnTo>
                  <a:lnTo>
                    <a:pt x="646765" y="803242"/>
                  </a:lnTo>
                  <a:lnTo>
                    <a:pt x="699248" y="813949"/>
                  </a:lnTo>
                  <a:lnTo>
                    <a:pt x="753329" y="824188"/>
                  </a:lnTo>
                  <a:lnTo>
                    <a:pt x="808955" y="833946"/>
                  </a:lnTo>
                  <a:lnTo>
                    <a:pt x="866076" y="843212"/>
                  </a:lnTo>
                  <a:lnTo>
                    <a:pt x="924639" y="851972"/>
                  </a:lnTo>
                  <a:lnTo>
                    <a:pt x="984592" y="860214"/>
                  </a:lnTo>
                  <a:lnTo>
                    <a:pt x="1045883" y="867924"/>
                  </a:lnTo>
                  <a:lnTo>
                    <a:pt x="1108462" y="875091"/>
                  </a:lnTo>
                  <a:lnTo>
                    <a:pt x="1172275" y="881701"/>
                  </a:lnTo>
                  <a:lnTo>
                    <a:pt x="1237270" y="887742"/>
                  </a:lnTo>
                  <a:lnTo>
                    <a:pt x="1303397" y="893201"/>
                  </a:lnTo>
                  <a:lnTo>
                    <a:pt x="1370603" y="898066"/>
                  </a:lnTo>
                  <a:lnTo>
                    <a:pt x="1438836" y="902323"/>
                  </a:lnTo>
                  <a:lnTo>
                    <a:pt x="1508044" y="905960"/>
                  </a:lnTo>
                  <a:lnTo>
                    <a:pt x="1578176" y="908964"/>
                  </a:lnTo>
                  <a:lnTo>
                    <a:pt x="1649179" y="911323"/>
                  </a:lnTo>
                  <a:lnTo>
                    <a:pt x="1721002" y="913024"/>
                  </a:lnTo>
                  <a:lnTo>
                    <a:pt x="1793593" y="914053"/>
                  </a:lnTo>
                  <a:lnTo>
                    <a:pt x="1866900" y="914400"/>
                  </a:lnTo>
                  <a:lnTo>
                    <a:pt x="1940210" y="914053"/>
                  </a:lnTo>
                  <a:lnTo>
                    <a:pt x="2012803" y="913024"/>
                  </a:lnTo>
                  <a:lnTo>
                    <a:pt x="2084629" y="911323"/>
                  </a:lnTo>
                  <a:lnTo>
                    <a:pt x="2155635" y="908964"/>
                  </a:lnTo>
                  <a:lnTo>
                    <a:pt x="2225769" y="905960"/>
                  </a:lnTo>
                  <a:lnTo>
                    <a:pt x="2294979" y="902323"/>
                  </a:lnTo>
                  <a:lnTo>
                    <a:pt x="2363214" y="898066"/>
                  </a:lnTo>
                  <a:lnTo>
                    <a:pt x="2430421" y="893201"/>
                  </a:lnTo>
                  <a:lnTo>
                    <a:pt x="2496549" y="887742"/>
                  </a:lnTo>
                  <a:lnTo>
                    <a:pt x="2561545" y="881701"/>
                  </a:lnTo>
                  <a:lnTo>
                    <a:pt x="2625359" y="875091"/>
                  </a:lnTo>
                  <a:lnTo>
                    <a:pt x="2687938" y="867924"/>
                  </a:lnTo>
                  <a:lnTo>
                    <a:pt x="2749230" y="860214"/>
                  </a:lnTo>
                  <a:lnTo>
                    <a:pt x="2809183" y="851972"/>
                  </a:lnTo>
                  <a:lnTo>
                    <a:pt x="2867746" y="843212"/>
                  </a:lnTo>
                  <a:lnTo>
                    <a:pt x="2924866" y="833946"/>
                  </a:lnTo>
                  <a:lnTo>
                    <a:pt x="2980492" y="824188"/>
                  </a:lnTo>
                  <a:lnTo>
                    <a:pt x="3034572" y="813949"/>
                  </a:lnTo>
                  <a:lnTo>
                    <a:pt x="3087054" y="803242"/>
                  </a:lnTo>
                  <a:lnTo>
                    <a:pt x="3137886" y="792081"/>
                  </a:lnTo>
                  <a:lnTo>
                    <a:pt x="3187017" y="780478"/>
                  </a:lnTo>
                  <a:lnTo>
                    <a:pt x="3234394" y="768445"/>
                  </a:lnTo>
                  <a:lnTo>
                    <a:pt x="3279965" y="755996"/>
                  </a:lnTo>
                  <a:lnTo>
                    <a:pt x="3323679" y="743143"/>
                  </a:lnTo>
                  <a:lnTo>
                    <a:pt x="3365484" y="729898"/>
                  </a:lnTo>
                  <a:lnTo>
                    <a:pt x="3405328" y="716275"/>
                  </a:lnTo>
                  <a:lnTo>
                    <a:pt x="3443159" y="702286"/>
                  </a:lnTo>
                  <a:lnTo>
                    <a:pt x="3478925" y="687944"/>
                  </a:lnTo>
                  <a:lnTo>
                    <a:pt x="3544055" y="658252"/>
                  </a:lnTo>
                  <a:lnTo>
                    <a:pt x="3600303" y="627300"/>
                  </a:lnTo>
                  <a:lnTo>
                    <a:pt x="3647256" y="595189"/>
                  </a:lnTo>
                  <a:lnTo>
                    <a:pt x="3684496" y="562022"/>
                  </a:lnTo>
                  <a:lnTo>
                    <a:pt x="3711610" y="527901"/>
                  </a:lnTo>
                  <a:lnTo>
                    <a:pt x="3728183" y="492926"/>
                  </a:lnTo>
                  <a:lnTo>
                    <a:pt x="3733800" y="457200"/>
                  </a:lnTo>
                  <a:lnTo>
                    <a:pt x="3732387" y="439249"/>
                  </a:lnTo>
                  <a:lnTo>
                    <a:pt x="3711610" y="386498"/>
                  </a:lnTo>
                  <a:lnTo>
                    <a:pt x="3684496" y="352377"/>
                  </a:lnTo>
                  <a:lnTo>
                    <a:pt x="3647256" y="319210"/>
                  </a:lnTo>
                  <a:lnTo>
                    <a:pt x="3600303" y="287099"/>
                  </a:lnTo>
                  <a:lnTo>
                    <a:pt x="3544055" y="256147"/>
                  </a:lnTo>
                  <a:lnTo>
                    <a:pt x="3478925" y="226455"/>
                  </a:lnTo>
                  <a:lnTo>
                    <a:pt x="3443159" y="212113"/>
                  </a:lnTo>
                  <a:lnTo>
                    <a:pt x="3405328" y="198124"/>
                  </a:lnTo>
                  <a:lnTo>
                    <a:pt x="3365484" y="184501"/>
                  </a:lnTo>
                  <a:lnTo>
                    <a:pt x="3323679" y="171256"/>
                  </a:lnTo>
                  <a:lnTo>
                    <a:pt x="3279965" y="158403"/>
                  </a:lnTo>
                  <a:lnTo>
                    <a:pt x="3234394" y="145954"/>
                  </a:lnTo>
                  <a:lnTo>
                    <a:pt x="3187017" y="133921"/>
                  </a:lnTo>
                  <a:lnTo>
                    <a:pt x="3137886" y="122318"/>
                  </a:lnTo>
                  <a:lnTo>
                    <a:pt x="3087054" y="111157"/>
                  </a:lnTo>
                  <a:lnTo>
                    <a:pt x="3034572" y="100450"/>
                  </a:lnTo>
                  <a:lnTo>
                    <a:pt x="2980492" y="90211"/>
                  </a:lnTo>
                  <a:lnTo>
                    <a:pt x="2924866" y="80453"/>
                  </a:lnTo>
                  <a:lnTo>
                    <a:pt x="2867746" y="71187"/>
                  </a:lnTo>
                  <a:lnTo>
                    <a:pt x="2809183" y="62427"/>
                  </a:lnTo>
                  <a:lnTo>
                    <a:pt x="2749230" y="54185"/>
                  </a:lnTo>
                  <a:lnTo>
                    <a:pt x="2687938" y="46475"/>
                  </a:lnTo>
                  <a:lnTo>
                    <a:pt x="2625359" y="39308"/>
                  </a:lnTo>
                  <a:lnTo>
                    <a:pt x="2561545" y="32698"/>
                  </a:lnTo>
                  <a:lnTo>
                    <a:pt x="2496549" y="26657"/>
                  </a:lnTo>
                  <a:lnTo>
                    <a:pt x="2430421" y="21198"/>
                  </a:lnTo>
                  <a:lnTo>
                    <a:pt x="2363214" y="16333"/>
                  </a:lnTo>
                  <a:lnTo>
                    <a:pt x="2294979" y="12076"/>
                  </a:lnTo>
                  <a:lnTo>
                    <a:pt x="2225769" y="8439"/>
                  </a:lnTo>
                  <a:lnTo>
                    <a:pt x="2155635" y="5435"/>
                  </a:lnTo>
                  <a:lnTo>
                    <a:pt x="2084629" y="3076"/>
                  </a:lnTo>
                  <a:lnTo>
                    <a:pt x="2012803" y="1375"/>
                  </a:lnTo>
                  <a:lnTo>
                    <a:pt x="1940210" y="346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1901" y="1821433"/>
              <a:ext cx="3781425" cy="961390"/>
            </a:xfrm>
            <a:custGeom>
              <a:avLst/>
              <a:gdLst/>
              <a:ahLst/>
              <a:cxnLst/>
              <a:rect l="l" t="t" r="r" b="b"/>
              <a:pathLst>
                <a:path w="3781425" h="961389">
                  <a:moveTo>
                    <a:pt x="1890306" y="0"/>
                  </a:moveTo>
                  <a:lnTo>
                    <a:pt x="1698917" y="2539"/>
                  </a:lnTo>
                  <a:lnTo>
                    <a:pt x="1605191" y="5079"/>
                  </a:lnTo>
                  <a:lnTo>
                    <a:pt x="1422438" y="15239"/>
                  </a:lnTo>
                  <a:lnTo>
                    <a:pt x="1246416" y="27939"/>
                  </a:lnTo>
                  <a:lnTo>
                    <a:pt x="1078268" y="45719"/>
                  </a:lnTo>
                  <a:lnTo>
                    <a:pt x="997369" y="55879"/>
                  </a:lnTo>
                  <a:lnTo>
                    <a:pt x="842759" y="78739"/>
                  </a:lnTo>
                  <a:lnTo>
                    <a:pt x="769112" y="91439"/>
                  </a:lnTo>
                  <a:lnTo>
                    <a:pt x="629983" y="119379"/>
                  </a:lnTo>
                  <a:lnTo>
                    <a:pt x="564603" y="134619"/>
                  </a:lnTo>
                  <a:lnTo>
                    <a:pt x="502246" y="151129"/>
                  </a:lnTo>
                  <a:lnTo>
                    <a:pt x="442988" y="167639"/>
                  </a:lnTo>
                  <a:lnTo>
                    <a:pt x="386867" y="185419"/>
                  </a:lnTo>
                  <a:lnTo>
                    <a:pt x="334124" y="203200"/>
                  </a:lnTo>
                  <a:lnTo>
                    <a:pt x="284721" y="222250"/>
                  </a:lnTo>
                  <a:lnTo>
                    <a:pt x="196519" y="261619"/>
                  </a:lnTo>
                  <a:lnTo>
                    <a:pt x="157886" y="283210"/>
                  </a:lnTo>
                  <a:lnTo>
                    <a:pt x="123063" y="304800"/>
                  </a:lnTo>
                  <a:lnTo>
                    <a:pt x="92176" y="327660"/>
                  </a:lnTo>
                  <a:lnTo>
                    <a:pt x="42481" y="374650"/>
                  </a:lnTo>
                  <a:lnTo>
                    <a:pt x="24231" y="401319"/>
                  </a:lnTo>
                  <a:lnTo>
                    <a:pt x="11671" y="424179"/>
                  </a:lnTo>
                  <a:lnTo>
                    <a:pt x="11125" y="426719"/>
                  </a:lnTo>
                  <a:lnTo>
                    <a:pt x="3556" y="450850"/>
                  </a:lnTo>
                  <a:lnTo>
                    <a:pt x="3111" y="452119"/>
                  </a:lnTo>
                  <a:lnTo>
                    <a:pt x="2806" y="453389"/>
                  </a:lnTo>
                  <a:lnTo>
                    <a:pt x="0" y="480060"/>
                  </a:lnTo>
                  <a:lnTo>
                    <a:pt x="0" y="482600"/>
                  </a:lnTo>
                  <a:lnTo>
                    <a:pt x="165" y="483869"/>
                  </a:lnTo>
                  <a:lnTo>
                    <a:pt x="2806" y="509269"/>
                  </a:lnTo>
                  <a:lnTo>
                    <a:pt x="3111" y="510539"/>
                  </a:lnTo>
                  <a:lnTo>
                    <a:pt x="3556" y="511810"/>
                  </a:lnTo>
                  <a:lnTo>
                    <a:pt x="11125" y="535939"/>
                  </a:lnTo>
                  <a:lnTo>
                    <a:pt x="11671" y="537210"/>
                  </a:lnTo>
                  <a:lnTo>
                    <a:pt x="24231" y="561339"/>
                  </a:lnTo>
                  <a:lnTo>
                    <a:pt x="24777" y="562610"/>
                  </a:lnTo>
                  <a:lnTo>
                    <a:pt x="67030" y="613410"/>
                  </a:lnTo>
                  <a:lnTo>
                    <a:pt x="124447" y="659129"/>
                  </a:lnTo>
                  <a:lnTo>
                    <a:pt x="159092" y="679450"/>
                  </a:lnTo>
                  <a:lnTo>
                    <a:pt x="197586" y="701039"/>
                  </a:lnTo>
                  <a:lnTo>
                    <a:pt x="239763" y="721360"/>
                  </a:lnTo>
                  <a:lnTo>
                    <a:pt x="285546" y="740410"/>
                  </a:lnTo>
                  <a:lnTo>
                    <a:pt x="334860" y="759460"/>
                  </a:lnTo>
                  <a:lnTo>
                    <a:pt x="387553" y="777239"/>
                  </a:lnTo>
                  <a:lnTo>
                    <a:pt x="443572" y="795019"/>
                  </a:lnTo>
                  <a:lnTo>
                    <a:pt x="502780" y="811529"/>
                  </a:lnTo>
                  <a:lnTo>
                    <a:pt x="565124" y="828039"/>
                  </a:lnTo>
                  <a:lnTo>
                    <a:pt x="630453" y="843279"/>
                  </a:lnTo>
                  <a:lnTo>
                    <a:pt x="769505" y="871219"/>
                  </a:lnTo>
                  <a:lnTo>
                    <a:pt x="843140" y="883919"/>
                  </a:lnTo>
                  <a:lnTo>
                    <a:pt x="997750" y="906779"/>
                  </a:lnTo>
                  <a:lnTo>
                    <a:pt x="1078649" y="916939"/>
                  </a:lnTo>
                  <a:lnTo>
                    <a:pt x="1246670" y="934719"/>
                  </a:lnTo>
                  <a:lnTo>
                    <a:pt x="1422692" y="947419"/>
                  </a:lnTo>
                  <a:lnTo>
                    <a:pt x="1513243" y="952500"/>
                  </a:lnTo>
                  <a:lnTo>
                    <a:pt x="1699425" y="960119"/>
                  </a:lnTo>
                  <a:lnTo>
                    <a:pt x="1890814" y="961389"/>
                  </a:lnTo>
                  <a:lnTo>
                    <a:pt x="2082203" y="960119"/>
                  </a:lnTo>
                  <a:lnTo>
                    <a:pt x="2268131" y="952500"/>
                  </a:lnTo>
                  <a:lnTo>
                    <a:pt x="2358682" y="947419"/>
                  </a:lnTo>
                  <a:lnTo>
                    <a:pt x="2534704" y="934719"/>
                  </a:lnTo>
                  <a:lnTo>
                    <a:pt x="2546859" y="933450"/>
                  </a:lnTo>
                  <a:lnTo>
                    <a:pt x="1890560" y="933450"/>
                  </a:lnTo>
                  <a:lnTo>
                    <a:pt x="1699679" y="930910"/>
                  </a:lnTo>
                  <a:lnTo>
                    <a:pt x="1606334" y="928369"/>
                  </a:lnTo>
                  <a:lnTo>
                    <a:pt x="1514513" y="924560"/>
                  </a:lnTo>
                  <a:lnTo>
                    <a:pt x="1424343" y="919479"/>
                  </a:lnTo>
                  <a:lnTo>
                    <a:pt x="1335824" y="913129"/>
                  </a:lnTo>
                  <a:lnTo>
                    <a:pt x="1164374" y="897889"/>
                  </a:lnTo>
                  <a:lnTo>
                    <a:pt x="1081697" y="889000"/>
                  </a:lnTo>
                  <a:lnTo>
                    <a:pt x="1001306" y="878839"/>
                  </a:lnTo>
                  <a:lnTo>
                    <a:pt x="847547" y="855979"/>
                  </a:lnTo>
                  <a:lnTo>
                    <a:pt x="774369" y="843279"/>
                  </a:lnTo>
                  <a:lnTo>
                    <a:pt x="636333" y="815339"/>
                  </a:lnTo>
                  <a:lnTo>
                    <a:pt x="571563" y="800100"/>
                  </a:lnTo>
                  <a:lnTo>
                    <a:pt x="509854" y="783589"/>
                  </a:lnTo>
                  <a:lnTo>
                    <a:pt x="451281" y="767079"/>
                  </a:lnTo>
                  <a:lnTo>
                    <a:pt x="395960" y="750569"/>
                  </a:lnTo>
                  <a:lnTo>
                    <a:pt x="344093" y="732789"/>
                  </a:lnTo>
                  <a:lnTo>
                    <a:pt x="295668" y="713739"/>
                  </a:lnTo>
                  <a:lnTo>
                    <a:pt x="250875" y="694689"/>
                  </a:lnTo>
                  <a:lnTo>
                    <a:pt x="209816" y="675639"/>
                  </a:lnTo>
                  <a:lnTo>
                    <a:pt x="172593" y="655319"/>
                  </a:lnTo>
                  <a:lnTo>
                    <a:pt x="139407" y="633729"/>
                  </a:lnTo>
                  <a:lnTo>
                    <a:pt x="85509" y="591819"/>
                  </a:lnTo>
                  <a:lnTo>
                    <a:pt x="49212" y="548639"/>
                  </a:lnTo>
                  <a:lnTo>
                    <a:pt x="30784" y="504189"/>
                  </a:lnTo>
                  <a:lnTo>
                    <a:pt x="28409" y="481329"/>
                  </a:lnTo>
                  <a:lnTo>
                    <a:pt x="30784" y="458469"/>
                  </a:lnTo>
                  <a:lnTo>
                    <a:pt x="49212" y="414019"/>
                  </a:lnTo>
                  <a:lnTo>
                    <a:pt x="85877" y="369569"/>
                  </a:lnTo>
                  <a:lnTo>
                    <a:pt x="139687" y="327660"/>
                  </a:lnTo>
                  <a:lnTo>
                    <a:pt x="172834" y="307339"/>
                  </a:lnTo>
                  <a:lnTo>
                    <a:pt x="210032" y="287019"/>
                  </a:lnTo>
                  <a:lnTo>
                    <a:pt x="251053" y="267969"/>
                  </a:lnTo>
                  <a:lnTo>
                    <a:pt x="295833" y="248919"/>
                  </a:lnTo>
                  <a:lnTo>
                    <a:pt x="344246" y="229869"/>
                  </a:lnTo>
                  <a:lnTo>
                    <a:pt x="396100" y="212089"/>
                  </a:lnTo>
                  <a:lnTo>
                    <a:pt x="451396" y="195579"/>
                  </a:lnTo>
                  <a:lnTo>
                    <a:pt x="509955" y="179069"/>
                  </a:lnTo>
                  <a:lnTo>
                    <a:pt x="571665" y="162560"/>
                  </a:lnTo>
                  <a:lnTo>
                    <a:pt x="636435" y="147319"/>
                  </a:lnTo>
                  <a:lnTo>
                    <a:pt x="774458" y="119379"/>
                  </a:lnTo>
                  <a:lnTo>
                    <a:pt x="847623" y="106679"/>
                  </a:lnTo>
                  <a:lnTo>
                    <a:pt x="1001433" y="83819"/>
                  </a:lnTo>
                  <a:lnTo>
                    <a:pt x="1081824" y="73660"/>
                  </a:lnTo>
                  <a:lnTo>
                    <a:pt x="1249083" y="55879"/>
                  </a:lnTo>
                  <a:lnTo>
                    <a:pt x="1424343" y="43179"/>
                  </a:lnTo>
                  <a:lnTo>
                    <a:pt x="1514640" y="38100"/>
                  </a:lnTo>
                  <a:lnTo>
                    <a:pt x="1699806" y="30479"/>
                  </a:lnTo>
                  <a:lnTo>
                    <a:pt x="2546605" y="29210"/>
                  </a:lnTo>
                  <a:lnTo>
                    <a:pt x="2534450" y="27939"/>
                  </a:lnTo>
                  <a:lnTo>
                    <a:pt x="2447455" y="20319"/>
                  </a:lnTo>
                  <a:lnTo>
                    <a:pt x="2175548" y="5079"/>
                  </a:lnTo>
                  <a:lnTo>
                    <a:pt x="2081695" y="2539"/>
                  </a:lnTo>
                  <a:lnTo>
                    <a:pt x="1890306" y="0"/>
                  </a:lnTo>
                  <a:close/>
                </a:path>
                <a:path w="3781425" h="961389">
                  <a:moveTo>
                    <a:pt x="2546605" y="29210"/>
                  </a:moveTo>
                  <a:lnTo>
                    <a:pt x="1890560" y="29210"/>
                  </a:lnTo>
                  <a:lnTo>
                    <a:pt x="2081441" y="30479"/>
                  </a:lnTo>
                  <a:lnTo>
                    <a:pt x="2266607" y="38100"/>
                  </a:lnTo>
                  <a:lnTo>
                    <a:pt x="2356777" y="43179"/>
                  </a:lnTo>
                  <a:lnTo>
                    <a:pt x="2532037" y="55879"/>
                  </a:lnTo>
                  <a:lnTo>
                    <a:pt x="2699423" y="73660"/>
                  </a:lnTo>
                  <a:lnTo>
                    <a:pt x="2779941" y="83819"/>
                  </a:lnTo>
                  <a:lnTo>
                    <a:pt x="2933611" y="106679"/>
                  </a:lnTo>
                  <a:lnTo>
                    <a:pt x="3006763" y="119379"/>
                  </a:lnTo>
                  <a:lnTo>
                    <a:pt x="3144939" y="147319"/>
                  </a:lnTo>
                  <a:lnTo>
                    <a:pt x="3209582" y="162560"/>
                  </a:lnTo>
                  <a:lnTo>
                    <a:pt x="3271304" y="179069"/>
                  </a:lnTo>
                  <a:lnTo>
                    <a:pt x="3329851" y="195579"/>
                  </a:lnTo>
                  <a:lnTo>
                    <a:pt x="3385096" y="212089"/>
                  </a:lnTo>
                  <a:lnTo>
                    <a:pt x="3437166" y="229869"/>
                  </a:lnTo>
                  <a:lnTo>
                    <a:pt x="3485426" y="248919"/>
                  </a:lnTo>
                  <a:lnTo>
                    <a:pt x="3530257" y="267969"/>
                  </a:lnTo>
                  <a:lnTo>
                    <a:pt x="3571278" y="287019"/>
                  </a:lnTo>
                  <a:lnTo>
                    <a:pt x="3608489" y="307339"/>
                  </a:lnTo>
                  <a:lnTo>
                    <a:pt x="3641763" y="327660"/>
                  </a:lnTo>
                  <a:lnTo>
                    <a:pt x="3695611" y="370839"/>
                  </a:lnTo>
                  <a:lnTo>
                    <a:pt x="3731933" y="414019"/>
                  </a:lnTo>
                  <a:lnTo>
                    <a:pt x="3750348" y="458469"/>
                  </a:lnTo>
                  <a:lnTo>
                    <a:pt x="3752761" y="481329"/>
                  </a:lnTo>
                  <a:lnTo>
                    <a:pt x="3750348" y="504189"/>
                  </a:lnTo>
                  <a:lnTo>
                    <a:pt x="3731933" y="548639"/>
                  </a:lnTo>
                  <a:lnTo>
                    <a:pt x="3695230" y="591819"/>
                  </a:lnTo>
                  <a:lnTo>
                    <a:pt x="3641382" y="635000"/>
                  </a:lnTo>
                  <a:lnTo>
                    <a:pt x="3608235" y="655319"/>
                  </a:lnTo>
                  <a:lnTo>
                    <a:pt x="3571151" y="675639"/>
                  </a:lnTo>
                  <a:lnTo>
                    <a:pt x="3530003" y="694689"/>
                  </a:lnTo>
                  <a:lnTo>
                    <a:pt x="3485299" y="713739"/>
                  </a:lnTo>
                  <a:lnTo>
                    <a:pt x="3436912" y="732789"/>
                  </a:lnTo>
                  <a:lnTo>
                    <a:pt x="3384969" y="750569"/>
                  </a:lnTo>
                  <a:lnTo>
                    <a:pt x="3329724" y="767079"/>
                  </a:lnTo>
                  <a:lnTo>
                    <a:pt x="3271177" y="783589"/>
                  </a:lnTo>
                  <a:lnTo>
                    <a:pt x="3209455" y="800100"/>
                  </a:lnTo>
                  <a:lnTo>
                    <a:pt x="3144812" y="815339"/>
                  </a:lnTo>
                  <a:lnTo>
                    <a:pt x="3006636" y="843279"/>
                  </a:lnTo>
                  <a:lnTo>
                    <a:pt x="2933611" y="855979"/>
                  </a:lnTo>
                  <a:lnTo>
                    <a:pt x="2779814" y="878839"/>
                  </a:lnTo>
                  <a:lnTo>
                    <a:pt x="2699423" y="889000"/>
                  </a:lnTo>
                  <a:lnTo>
                    <a:pt x="2616746" y="897889"/>
                  </a:lnTo>
                  <a:lnTo>
                    <a:pt x="2445423" y="913129"/>
                  </a:lnTo>
                  <a:lnTo>
                    <a:pt x="2356777" y="919479"/>
                  </a:lnTo>
                  <a:lnTo>
                    <a:pt x="2266480" y="924560"/>
                  </a:lnTo>
                  <a:lnTo>
                    <a:pt x="2174659" y="928369"/>
                  </a:lnTo>
                  <a:lnTo>
                    <a:pt x="2081314" y="930910"/>
                  </a:lnTo>
                  <a:lnTo>
                    <a:pt x="1890560" y="933450"/>
                  </a:lnTo>
                  <a:lnTo>
                    <a:pt x="2546859" y="933450"/>
                  </a:lnTo>
                  <a:lnTo>
                    <a:pt x="2702979" y="916939"/>
                  </a:lnTo>
                  <a:lnTo>
                    <a:pt x="2783751" y="906779"/>
                  </a:lnTo>
                  <a:lnTo>
                    <a:pt x="2938437" y="883919"/>
                  </a:lnTo>
                  <a:lnTo>
                    <a:pt x="3011970" y="871219"/>
                  </a:lnTo>
                  <a:lnTo>
                    <a:pt x="3151289" y="843279"/>
                  </a:lnTo>
                  <a:lnTo>
                    <a:pt x="3278924" y="811529"/>
                  </a:lnTo>
                  <a:lnTo>
                    <a:pt x="3338106" y="795019"/>
                  </a:lnTo>
                  <a:lnTo>
                    <a:pt x="3394240" y="777239"/>
                  </a:lnTo>
                  <a:lnTo>
                    <a:pt x="3447072" y="759460"/>
                  </a:lnTo>
                  <a:lnTo>
                    <a:pt x="3496348" y="740410"/>
                  </a:lnTo>
                  <a:lnTo>
                    <a:pt x="3542322" y="720089"/>
                  </a:lnTo>
                  <a:lnTo>
                    <a:pt x="3584613" y="699769"/>
                  </a:lnTo>
                  <a:lnTo>
                    <a:pt x="3623221" y="679450"/>
                  </a:lnTo>
                  <a:lnTo>
                    <a:pt x="3658019" y="657860"/>
                  </a:lnTo>
                  <a:lnTo>
                    <a:pt x="3689007" y="635000"/>
                  </a:lnTo>
                  <a:lnTo>
                    <a:pt x="3738664" y="586739"/>
                  </a:lnTo>
                  <a:lnTo>
                    <a:pt x="3756825" y="561339"/>
                  </a:lnTo>
                  <a:lnTo>
                    <a:pt x="3768763" y="538479"/>
                  </a:lnTo>
                  <a:lnTo>
                    <a:pt x="3770033" y="535939"/>
                  </a:lnTo>
                  <a:lnTo>
                    <a:pt x="3770414" y="534669"/>
                  </a:lnTo>
                  <a:lnTo>
                    <a:pt x="3777526" y="511810"/>
                  </a:lnTo>
                  <a:lnTo>
                    <a:pt x="3778034" y="510539"/>
                  </a:lnTo>
                  <a:lnTo>
                    <a:pt x="3778288" y="509269"/>
                  </a:lnTo>
                  <a:lnTo>
                    <a:pt x="3778415" y="506729"/>
                  </a:lnTo>
                  <a:lnTo>
                    <a:pt x="3780955" y="483869"/>
                  </a:lnTo>
                  <a:lnTo>
                    <a:pt x="3781082" y="480060"/>
                  </a:lnTo>
                  <a:lnTo>
                    <a:pt x="3778288" y="453389"/>
                  </a:lnTo>
                  <a:lnTo>
                    <a:pt x="3778034" y="452119"/>
                  </a:lnTo>
                  <a:lnTo>
                    <a:pt x="3777526" y="450850"/>
                  </a:lnTo>
                  <a:lnTo>
                    <a:pt x="3770414" y="427989"/>
                  </a:lnTo>
                  <a:lnTo>
                    <a:pt x="3770033" y="426719"/>
                  </a:lnTo>
                  <a:lnTo>
                    <a:pt x="3768763" y="424179"/>
                  </a:lnTo>
                  <a:lnTo>
                    <a:pt x="3756825" y="401319"/>
                  </a:lnTo>
                  <a:lnTo>
                    <a:pt x="3756317" y="400050"/>
                  </a:lnTo>
                  <a:lnTo>
                    <a:pt x="3714153" y="349250"/>
                  </a:lnTo>
                  <a:lnTo>
                    <a:pt x="3656622" y="303529"/>
                  </a:lnTo>
                  <a:lnTo>
                    <a:pt x="3622078" y="281939"/>
                  </a:lnTo>
                  <a:lnTo>
                    <a:pt x="3583470" y="261619"/>
                  </a:lnTo>
                  <a:lnTo>
                    <a:pt x="3541306" y="241300"/>
                  </a:lnTo>
                  <a:lnTo>
                    <a:pt x="3495586" y="222250"/>
                  </a:lnTo>
                  <a:lnTo>
                    <a:pt x="3446310" y="203200"/>
                  </a:lnTo>
                  <a:lnTo>
                    <a:pt x="3393605" y="185419"/>
                  </a:lnTo>
                  <a:lnTo>
                    <a:pt x="3337598" y="167639"/>
                  </a:lnTo>
                  <a:lnTo>
                    <a:pt x="3278289" y="151129"/>
                  </a:lnTo>
                  <a:lnTo>
                    <a:pt x="3216059" y="134619"/>
                  </a:lnTo>
                  <a:lnTo>
                    <a:pt x="3150781" y="119379"/>
                  </a:lnTo>
                  <a:lnTo>
                    <a:pt x="3011589" y="91439"/>
                  </a:lnTo>
                  <a:lnTo>
                    <a:pt x="2938056" y="78739"/>
                  </a:lnTo>
                  <a:lnTo>
                    <a:pt x="2783370" y="55879"/>
                  </a:lnTo>
                  <a:lnTo>
                    <a:pt x="2702598" y="45719"/>
                  </a:lnTo>
                  <a:lnTo>
                    <a:pt x="2546605" y="29210"/>
                  </a:lnTo>
                  <a:close/>
                </a:path>
                <a:path w="3781425" h="961389">
                  <a:moveTo>
                    <a:pt x="1890687" y="38100"/>
                  </a:moveTo>
                  <a:lnTo>
                    <a:pt x="1700060" y="40639"/>
                  </a:lnTo>
                  <a:lnTo>
                    <a:pt x="1606842" y="43179"/>
                  </a:lnTo>
                  <a:lnTo>
                    <a:pt x="1515148" y="46989"/>
                  </a:lnTo>
                  <a:lnTo>
                    <a:pt x="1424978" y="52069"/>
                  </a:lnTo>
                  <a:lnTo>
                    <a:pt x="1336586" y="58419"/>
                  </a:lnTo>
                  <a:lnTo>
                    <a:pt x="1165517" y="73660"/>
                  </a:lnTo>
                  <a:lnTo>
                    <a:pt x="1082967" y="82550"/>
                  </a:lnTo>
                  <a:lnTo>
                    <a:pt x="1002703" y="92710"/>
                  </a:lnTo>
                  <a:lnTo>
                    <a:pt x="849248" y="115569"/>
                  </a:lnTo>
                  <a:lnTo>
                    <a:pt x="776236" y="128269"/>
                  </a:lnTo>
                  <a:lnTo>
                    <a:pt x="638581" y="156210"/>
                  </a:lnTo>
                  <a:lnTo>
                    <a:pt x="574027" y="171450"/>
                  </a:lnTo>
                  <a:lnTo>
                    <a:pt x="512521" y="187960"/>
                  </a:lnTo>
                  <a:lnTo>
                    <a:pt x="454202" y="204469"/>
                  </a:lnTo>
                  <a:lnTo>
                    <a:pt x="399173" y="220979"/>
                  </a:lnTo>
                  <a:lnTo>
                    <a:pt x="347624" y="238760"/>
                  </a:lnTo>
                  <a:lnTo>
                    <a:pt x="299529" y="256539"/>
                  </a:lnTo>
                  <a:lnTo>
                    <a:pt x="255130" y="275589"/>
                  </a:lnTo>
                  <a:lnTo>
                    <a:pt x="214528" y="295910"/>
                  </a:lnTo>
                  <a:lnTo>
                    <a:pt x="177825" y="314960"/>
                  </a:lnTo>
                  <a:lnTo>
                    <a:pt x="145224" y="335279"/>
                  </a:lnTo>
                  <a:lnTo>
                    <a:pt x="92760" y="375919"/>
                  </a:lnTo>
                  <a:lnTo>
                    <a:pt x="57264" y="419100"/>
                  </a:lnTo>
                  <a:lnTo>
                    <a:pt x="40093" y="461010"/>
                  </a:lnTo>
                  <a:lnTo>
                    <a:pt x="37909" y="481329"/>
                  </a:lnTo>
                  <a:lnTo>
                    <a:pt x="40093" y="501650"/>
                  </a:lnTo>
                  <a:lnTo>
                    <a:pt x="57264" y="543560"/>
                  </a:lnTo>
                  <a:lnTo>
                    <a:pt x="91668" y="584200"/>
                  </a:lnTo>
                  <a:lnTo>
                    <a:pt x="144386" y="626110"/>
                  </a:lnTo>
                  <a:lnTo>
                    <a:pt x="177101" y="646429"/>
                  </a:lnTo>
                  <a:lnTo>
                    <a:pt x="213893" y="666750"/>
                  </a:lnTo>
                  <a:lnTo>
                    <a:pt x="254571" y="685800"/>
                  </a:lnTo>
                  <a:lnTo>
                    <a:pt x="299046" y="704850"/>
                  </a:lnTo>
                  <a:lnTo>
                    <a:pt x="347167" y="723900"/>
                  </a:lnTo>
                  <a:lnTo>
                    <a:pt x="398767" y="741679"/>
                  </a:lnTo>
                  <a:lnTo>
                    <a:pt x="453847" y="758189"/>
                  </a:lnTo>
                  <a:lnTo>
                    <a:pt x="512203" y="774700"/>
                  </a:lnTo>
                  <a:lnTo>
                    <a:pt x="573709" y="791210"/>
                  </a:lnTo>
                  <a:lnTo>
                    <a:pt x="705751" y="820419"/>
                  </a:lnTo>
                  <a:lnTo>
                    <a:pt x="924521" y="858519"/>
                  </a:lnTo>
                  <a:lnTo>
                    <a:pt x="1082840" y="878839"/>
                  </a:lnTo>
                  <a:lnTo>
                    <a:pt x="1249845" y="896619"/>
                  </a:lnTo>
                  <a:lnTo>
                    <a:pt x="1336459" y="904239"/>
                  </a:lnTo>
                  <a:lnTo>
                    <a:pt x="1606715" y="919479"/>
                  </a:lnTo>
                  <a:lnTo>
                    <a:pt x="1699806" y="922019"/>
                  </a:lnTo>
                  <a:lnTo>
                    <a:pt x="1890433" y="924560"/>
                  </a:lnTo>
                  <a:lnTo>
                    <a:pt x="2081060" y="922019"/>
                  </a:lnTo>
                  <a:lnTo>
                    <a:pt x="2174278" y="919479"/>
                  </a:lnTo>
                  <a:lnTo>
                    <a:pt x="2265972" y="914400"/>
                  </a:lnTo>
                  <a:lnTo>
                    <a:pt x="1890306" y="914400"/>
                  </a:lnTo>
                  <a:lnTo>
                    <a:pt x="1699933" y="911860"/>
                  </a:lnTo>
                  <a:lnTo>
                    <a:pt x="1606969" y="909319"/>
                  </a:lnTo>
                  <a:lnTo>
                    <a:pt x="1515402" y="905510"/>
                  </a:lnTo>
                  <a:lnTo>
                    <a:pt x="1425359" y="900429"/>
                  </a:lnTo>
                  <a:lnTo>
                    <a:pt x="1250607" y="887729"/>
                  </a:lnTo>
                  <a:lnTo>
                    <a:pt x="1083856" y="869950"/>
                  </a:lnTo>
                  <a:lnTo>
                    <a:pt x="1003719" y="859789"/>
                  </a:lnTo>
                  <a:lnTo>
                    <a:pt x="850480" y="836929"/>
                  </a:lnTo>
                  <a:lnTo>
                    <a:pt x="777621" y="824229"/>
                  </a:lnTo>
                  <a:lnTo>
                    <a:pt x="640257" y="796289"/>
                  </a:lnTo>
                  <a:lnTo>
                    <a:pt x="575856" y="781050"/>
                  </a:lnTo>
                  <a:lnTo>
                    <a:pt x="514565" y="765810"/>
                  </a:lnTo>
                  <a:lnTo>
                    <a:pt x="456425" y="749300"/>
                  </a:lnTo>
                  <a:lnTo>
                    <a:pt x="350253" y="715010"/>
                  </a:lnTo>
                  <a:lnTo>
                    <a:pt x="302412" y="695960"/>
                  </a:lnTo>
                  <a:lnTo>
                    <a:pt x="258279" y="676910"/>
                  </a:lnTo>
                  <a:lnTo>
                    <a:pt x="217970" y="657860"/>
                  </a:lnTo>
                  <a:lnTo>
                    <a:pt x="181597" y="638810"/>
                  </a:lnTo>
                  <a:lnTo>
                    <a:pt x="121424" y="598169"/>
                  </a:lnTo>
                  <a:lnTo>
                    <a:pt x="78778" y="557529"/>
                  </a:lnTo>
                  <a:lnTo>
                    <a:pt x="55232" y="519429"/>
                  </a:lnTo>
                  <a:lnTo>
                    <a:pt x="47409" y="481329"/>
                  </a:lnTo>
                  <a:lnTo>
                    <a:pt x="49390" y="462279"/>
                  </a:lnTo>
                  <a:lnTo>
                    <a:pt x="65316" y="424179"/>
                  </a:lnTo>
                  <a:lnTo>
                    <a:pt x="99644" y="383539"/>
                  </a:lnTo>
                  <a:lnTo>
                    <a:pt x="150761" y="342900"/>
                  </a:lnTo>
                  <a:lnTo>
                    <a:pt x="219036" y="303529"/>
                  </a:lnTo>
                  <a:lnTo>
                    <a:pt x="259207" y="284479"/>
                  </a:lnTo>
                  <a:lnTo>
                    <a:pt x="303237" y="265429"/>
                  </a:lnTo>
                  <a:lnTo>
                    <a:pt x="350989" y="247650"/>
                  </a:lnTo>
                  <a:lnTo>
                    <a:pt x="402259" y="229869"/>
                  </a:lnTo>
                  <a:lnTo>
                    <a:pt x="457009" y="213360"/>
                  </a:lnTo>
                  <a:lnTo>
                    <a:pt x="515099" y="196850"/>
                  </a:lnTo>
                  <a:lnTo>
                    <a:pt x="576376" y="180339"/>
                  </a:lnTo>
                  <a:lnTo>
                    <a:pt x="707986" y="151129"/>
                  </a:lnTo>
                  <a:lnTo>
                    <a:pt x="926198" y="113029"/>
                  </a:lnTo>
                  <a:lnTo>
                    <a:pt x="1084110" y="92710"/>
                  </a:lnTo>
                  <a:lnTo>
                    <a:pt x="1250988" y="74929"/>
                  </a:lnTo>
                  <a:lnTo>
                    <a:pt x="1425613" y="62229"/>
                  </a:lnTo>
                  <a:lnTo>
                    <a:pt x="1515656" y="57150"/>
                  </a:lnTo>
                  <a:lnTo>
                    <a:pt x="1700441" y="49529"/>
                  </a:lnTo>
                  <a:lnTo>
                    <a:pt x="1890814" y="46989"/>
                  </a:lnTo>
                  <a:lnTo>
                    <a:pt x="2266226" y="46989"/>
                  </a:lnTo>
                  <a:lnTo>
                    <a:pt x="2174405" y="43179"/>
                  </a:lnTo>
                  <a:lnTo>
                    <a:pt x="2081314" y="40639"/>
                  </a:lnTo>
                  <a:lnTo>
                    <a:pt x="1890687" y="38100"/>
                  </a:lnTo>
                  <a:close/>
                </a:path>
                <a:path w="3781425" h="961389">
                  <a:moveTo>
                    <a:pt x="2266226" y="46989"/>
                  </a:moveTo>
                  <a:lnTo>
                    <a:pt x="1890814" y="46989"/>
                  </a:lnTo>
                  <a:lnTo>
                    <a:pt x="2081187" y="49529"/>
                  </a:lnTo>
                  <a:lnTo>
                    <a:pt x="2265718" y="57150"/>
                  </a:lnTo>
                  <a:lnTo>
                    <a:pt x="2355761" y="62229"/>
                  </a:lnTo>
                  <a:lnTo>
                    <a:pt x="2530513" y="74929"/>
                  </a:lnTo>
                  <a:lnTo>
                    <a:pt x="2697391" y="92710"/>
                  </a:lnTo>
                  <a:lnTo>
                    <a:pt x="2855252" y="113029"/>
                  </a:lnTo>
                  <a:lnTo>
                    <a:pt x="3073692" y="151129"/>
                  </a:lnTo>
                  <a:lnTo>
                    <a:pt x="3205264" y="180339"/>
                  </a:lnTo>
                  <a:lnTo>
                    <a:pt x="3266605" y="196850"/>
                  </a:lnTo>
                  <a:lnTo>
                    <a:pt x="3324644" y="213360"/>
                  </a:lnTo>
                  <a:lnTo>
                    <a:pt x="3379508" y="229869"/>
                  </a:lnTo>
                  <a:lnTo>
                    <a:pt x="3430943" y="247650"/>
                  </a:lnTo>
                  <a:lnTo>
                    <a:pt x="3522891" y="284479"/>
                  </a:lnTo>
                  <a:lnTo>
                    <a:pt x="3563150" y="304800"/>
                  </a:lnTo>
                  <a:lnTo>
                    <a:pt x="3599472" y="323850"/>
                  </a:lnTo>
                  <a:lnTo>
                    <a:pt x="3631730" y="344169"/>
                  </a:lnTo>
                  <a:lnTo>
                    <a:pt x="3683292" y="384810"/>
                  </a:lnTo>
                  <a:lnTo>
                    <a:pt x="3715804" y="424179"/>
                  </a:lnTo>
                  <a:lnTo>
                    <a:pt x="3731679" y="462279"/>
                  </a:lnTo>
                  <a:lnTo>
                    <a:pt x="3733711" y="481329"/>
                  </a:lnTo>
                  <a:lnTo>
                    <a:pt x="3731679" y="500379"/>
                  </a:lnTo>
                  <a:lnTo>
                    <a:pt x="3715804" y="538479"/>
                  </a:lnTo>
                  <a:lnTo>
                    <a:pt x="3681514" y="579119"/>
                  </a:lnTo>
                  <a:lnTo>
                    <a:pt x="3630333" y="619760"/>
                  </a:lnTo>
                  <a:lnTo>
                    <a:pt x="3562134" y="659129"/>
                  </a:lnTo>
                  <a:lnTo>
                    <a:pt x="3521875" y="678179"/>
                  </a:lnTo>
                  <a:lnTo>
                    <a:pt x="3477933" y="697229"/>
                  </a:lnTo>
                  <a:lnTo>
                    <a:pt x="3430181" y="715010"/>
                  </a:lnTo>
                  <a:lnTo>
                    <a:pt x="3378873" y="732789"/>
                  </a:lnTo>
                  <a:lnTo>
                    <a:pt x="3324136" y="749300"/>
                  </a:lnTo>
                  <a:lnTo>
                    <a:pt x="3265970" y="765810"/>
                  </a:lnTo>
                  <a:lnTo>
                    <a:pt x="3204756" y="781050"/>
                  </a:lnTo>
                  <a:lnTo>
                    <a:pt x="3140494" y="796289"/>
                  </a:lnTo>
                  <a:lnTo>
                    <a:pt x="3073184" y="811529"/>
                  </a:lnTo>
                  <a:lnTo>
                    <a:pt x="2930309" y="836929"/>
                  </a:lnTo>
                  <a:lnTo>
                    <a:pt x="2777147" y="859789"/>
                  </a:lnTo>
                  <a:lnTo>
                    <a:pt x="2697010" y="869950"/>
                  </a:lnTo>
                  <a:lnTo>
                    <a:pt x="2530132" y="887729"/>
                  </a:lnTo>
                  <a:lnTo>
                    <a:pt x="2355507" y="900429"/>
                  </a:lnTo>
                  <a:lnTo>
                    <a:pt x="2265464" y="905510"/>
                  </a:lnTo>
                  <a:lnTo>
                    <a:pt x="2173770" y="909319"/>
                  </a:lnTo>
                  <a:lnTo>
                    <a:pt x="2080679" y="911860"/>
                  </a:lnTo>
                  <a:lnTo>
                    <a:pt x="1890306" y="914400"/>
                  </a:lnTo>
                  <a:lnTo>
                    <a:pt x="2265972" y="914400"/>
                  </a:lnTo>
                  <a:lnTo>
                    <a:pt x="2444661" y="904239"/>
                  </a:lnTo>
                  <a:lnTo>
                    <a:pt x="2531148" y="896619"/>
                  </a:lnTo>
                  <a:lnTo>
                    <a:pt x="2698280" y="878839"/>
                  </a:lnTo>
                  <a:lnTo>
                    <a:pt x="2856395" y="858519"/>
                  </a:lnTo>
                  <a:lnTo>
                    <a:pt x="3075216" y="820419"/>
                  </a:lnTo>
                  <a:lnTo>
                    <a:pt x="3207042" y="791210"/>
                  </a:lnTo>
                  <a:lnTo>
                    <a:pt x="3268637" y="774700"/>
                  </a:lnTo>
                  <a:lnTo>
                    <a:pt x="3326930" y="758189"/>
                  </a:lnTo>
                  <a:lnTo>
                    <a:pt x="3381921" y="741679"/>
                  </a:lnTo>
                  <a:lnTo>
                    <a:pt x="3433610" y="723900"/>
                  </a:lnTo>
                  <a:lnTo>
                    <a:pt x="3481616" y="704850"/>
                  </a:lnTo>
                  <a:lnTo>
                    <a:pt x="3525939" y="685800"/>
                  </a:lnTo>
                  <a:lnTo>
                    <a:pt x="3566579" y="666750"/>
                  </a:lnTo>
                  <a:lnTo>
                    <a:pt x="3603282" y="646429"/>
                  </a:lnTo>
                  <a:lnTo>
                    <a:pt x="3664242" y="605789"/>
                  </a:lnTo>
                  <a:lnTo>
                    <a:pt x="3708057" y="565150"/>
                  </a:lnTo>
                  <a:lnTo>
                    <a:pt x="3734727" y="521969"/>
                  </a:lnTo>
                  <a:lnTo>
                    <a:pt x="3743236" y="481329"/>
                  </a:lnTo>
                  <a:lnTo>
                    <a:pt x="3741077" y="461010"/>
                  </a:lnTo>
                  <a:lnTo>
                    <a:pt x="3723805" y="419100"/>
                  </a:lnTo>
                  <a:lnTo>
                    <a:pt x="3689388" y="377189"/>
                  </a:lnTo>
                  <a:lnTo>
                    <a:pt x="3636683" y="336550"/>
                  </a:lnTo>
                  <a:lnTo>
                    <a:pt x="3604044" y="316229"/>
                  </a:lnTo>
                  <a:lnTo>
                    <a:pt x="3567214" y="295910"/>
                  </a:lnTo>
                  <a:lnTo>
                    <a:pt x="3526574" y="276860"/>
                  </a:lnTo>
                  <a:lnTo>
                    <a:pt x="3482124" y="257810"/>
                  </a:lnTo>
                  <a:lnTo>
                    <a:pt x="3433991" y="238760"/>
                  </a:lnTo>
                  <a:lnTo>
                    <a:pt x="3382302" y="220979"/>
                  </a:lnTo>
                  <a:lnTo>
                    <a:pt x="3327311" y="204469"/>
                  </a:lnTo>
                  <a:lnTo>
                    <a:pt x="3268891" y="187960"/>
                  </a:lnTo>
                  <a:lnTo>
                    <a:pt x="3207423" y="171450"/>
                  </a:lnTo>
                  <a:lnTo>
                    <a:pt x="3142907" y="156210"/>
                  </a:lnTo>
                  <a:lnTo>
                    <a:pt x="3005112" y="128269"/>
                  </a:lnTo>
                  <a:lnTo>
                    <a:pt x="2932214" y="115569"/>
                  </a:lnTo>
                  <a:lnTo>
                    <a:pt x="2778671" y="92710"/>
                  </a:lnTo>
                  <a:lnTo>
                    <a:pt x="2698407" y="83819"/>
                  </a:lnTo>
                  <a:lnTo>
                    <a:pt x="2615857" y="73660"/>
                  </a:lnTo>
                  <a:lnTo>
                    <a:pt x="2444788" y="58419"/>
                  </a:lnTo>
                  <a:lnTo>
                    <a:pt x="2356269" y="52069"/>
                  </a:lnTo>
                  <a:lnTo>
                    <a:pt x="2266226" y="46989"/>
                  </a:lnTo>
                  <a:close/>
                </a:path>
              </a:pathLst>
            </a:custGeom>
            <a:solidFill>
              <a:srgbClr val="A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02412" y="2002028"/>
            <a:ext cx="3172460" cy="387350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00" marR="607695" indent="-426720">
              <a:lnSpc>
                <a:spcPts val="2150"/>
              </a:lnSpc>
              <a:spcBef>
                <a:spcPts val="180"/>
              </a:spcBef>
            </a:pPr>
            <a:r>
              <a:rPr sz="1800" b="1" dirty="0">
                <a:solidFill>
                  <a:srgbClr val="FFE092"/>
                </a:solidFill>
                <a:latin typeface="Comic Sans MS"/>
                <a:cs typeface="Comic Sans MS"/>
              </a:rPr>
              <a:t>Nitrogen</a:t>
            </a:r>
            <a:r>
              <a:rPr sz="1800" b="1" spc="-95" dirty="0">
                <a:solidFill>
                  <a:srgbClr val="FFE092"/>
                </a:solidFill>
                <a:latin typeface="Comic Sans MS"/>
                <a:cs typeface="Comic Sans MS"/>
              </a:rPr>
              <a:t> </a:t>
            </a:r>
            <a:r>
              <a:rPr sz="1800" b="1" spc="-5" dirty="0">
                <a:solidFill>
                  <a:srgbClr val="FFE092"/>
                </a:solidFill>
                <a:latin typeface="Comic Sans MS"/>
                <a:cs typeface="Comic Sans MS"/>
              </a:rPr>
              <a:t>–fixing  Bacteria</a:t>
            </a:r>
            <a:endParaRPr sz="1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omic Sans MS"/>
              <a:cs typeface="Comic Sans MS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800" b="1" spc="-10" dirty="0">
                <a:solidFill>
                  <a:srgbClr val="00AFEF"/>
                </a:solidFill>
                <a:latin typeface="Comic Sans MS"/>
                <a:cs typeface="Comic Sans MS"/>
              </a:rPr>
              <a:t>Azotobacter</a:t>
            </a:r>
            <a:endParaRPr sz="2800">
              <a:latin typeface="Comic Sans MS"/>
              <a:cs typeface="Comic Sans MS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800" b="1" spc="-10" dirty="0">
                <a:solidFill>
                  <a:srgbClr val="00AFEF"/>
                </a:solidFill>
                <a:latin typeface="Comic Sans MS"/>
                <a:cs typeface="Comic Sans MS"/>
              </a:rPr>
              <a:t>Rhizobium</a:t>
            </a:r>
            <a:endParaRPr sz="2800">
              <a:latin typeface="Comic Sans MS"/>
              <a:cs typeface="Comic Sans MS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800" b="1" spc="-10" dirty="0">
                <a:solidFill>
                  <a:srgbClr val="00AFEF"/>
                </a:solidFill>
                <a:latin typeface="Comic Sans MS"/>
                <a:cs typeface="Comic Sans MS"/>
              </a:rPr>
              <a:t>Pseudomonas</a:t>
            </a:r>
            <a:endParaRPr sz="2800">
              <a:latin typeface="Comic Sans MS"/>
              <a:cs typeface="Comic Sans MS"/>
            </a:endParaRPr>
          </a:p>
          <a:p>
            <a:pPr marL="332740" indent="-320675">
              <a:lnSpc>
                <a:spcPct val="100000"/>
              </a:lnSpc>
              <a:spcBef>
                <a:spcPts val="5"/>
              </a:spcBef>
              <a:buClr>
                <a:srgbClr val="EFAC00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800" b="1" spc="-10" dirty="0">
                <a:solidFill>
                  <a:srgbClr val="00AFEF"/>
                </a:solidFill>
                <a:latin typeface="Comic Sans MS"/>
                <a:cs typeface="Comic Sans MS"/>
              </a:rPr>
              <a:t>Pseudobacterium</a:t>
            </a:r>
            <a:endParaRPr sz="2800">
              <a:latin typeface="Comic Sans MS"/>
              <a:cs typeface="Comic Sans MS"/>
            </a:endParaRPr>
          </a:p>
          <a:p>
            <a:pPr marL="332740" indent="-320675">
              <a:lnSpc>
                <a:spcPct val="10000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800" b="1" spc="-5" dirty="0">
                <a:solidFill>
                  <a:srgbClr val="00AFEF"/>
                </a:solidFill>
                <a:latin typeface="Comic Sans MS"/>
                <a:cs typeface="Comic Sans MS"/>
              </a:rPr>
              <a:t>Phytomonas</a:t>
            </a:r>
            <a:endParaRPr sz="2800">
              <a:latin typeface="Comic Sans MS"/>
              <a:cs typeface="Comic Sans MS"/>
            </a:endParaRPr>
          </a:p>
          <a:p>
            <a:pPr marL="332740" indent="-320675">
              <a:lnSpc>
                <a:spcPts val="335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800" b="1" spc="-5" dirty="0">
                <a:solidFill>
                  <a:srgbClr val="00AFEF"/>
                </a:solidFill>
                <a:latin typeface="Comic Sans MS"/>
                <a:cs typeface="Comic Sans MS"/>
              </a:rPr>
              <a:t>Erwinia</a:t>
            </a:r>
            <a:r>
              <a:rPr sz="2800" b="1" spc="-75" dirty="0">
                <a:solidFill>
                  <a:srgbClr val="00AFEF"/>
                </a:solidFill>
                <a:latin typeface="Comic Sans MS"/>
                <a:cs typeface="Comic Sans MS"/>
              </a:rPr>
              <a:t> </a:t>
            </a:r>
            <a:r>
              <a:rPr sz="2800" b="1" spc="-5" dirty="0">
                <a:solidFill>
                  <a:srgbClr val="00AFEF"/>
                </a:solidFill>
                <a:latin typeface="Comic Sans MS"/>
                <a:cs typeface="Comic Sans MS"/>
              </a:rPr>
              <a:t>and</a:t>
            </a:r>
            <a:endParaRPr sz="2800">
              <a:latin typeface="Comic Sans MS"/>
              <a:cs typeface="Comic Sans MS"/>
            </a:endParaRPr>
          </a:p>
          <a:p>
            <a:pPr marL="332740" indent="-320675">
              <a:lnSpc>
                <a:spcPts val="3350"/>
              </a:lnSpc>
              <a:buClr>
                <a:srgbClr val="EFAC00"/>
              </a:buClr>
              <a:buSzPct val="80357"/>
              <a:buFont typeface="Wingdings 2"/>
              <a:buChar char=""/>
              <a:tabLst>
                <a:tab pos="332740" algn="l"/>
                <a:tab pos="333375" algn="l"/>
              </a:tabLst>
            </a:pPr>
            <a:r>
              <a:rPr sz="2800" b="1" spc="-10" dirty="0">
                <a:solidFill>
                  <a:srgbClr val="00AFEF"/>
                </a:solidFill>
                <a:latin typeface="Comic Sans MS"/>
                <a:cs typeface="Comic Sans MS"/>
              </a:rPr>
              <a:t>Sarcina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052059" y="1867154"/>
            <a:ext cx="3705225" cy="961390"/>
            <a:chOff x="5052059" y="1867154"/>
            <a:chExt cx="3705225" cy="961390"/>
          </a:xfrm>
        </p:grpSpPr>
        <p:sp>
          <p:nvSpPr>
            <p:cNvPr id="34" name="object 34"/>
            <p:cNvSpPr/>
            <p:nvPr/>
          </p:nvSpPr>
          <p:spPr>
            <a:xfrm>
              <a:off x="5075681" y="1890522"/>
              <a:ext cx="3657600" cy="914400"/>
            </a:xfrm>
            <a:custGeom>
              <a:avLst/>
              <a:gdLst/>
              <a:ahLst/>
              <a:cxnLst/>
              <a:rect l="l" t="t" r="r" b="b"/>
              <a:pathLst>
                <a:path w="3657600" h="914400">
                  <a:moveTo>
                    <a:pt x="1828799" y="0"/>
                  </a:moveTo>
                  <a:lnTo>
                    <a:pt x="1755245" y="363"/>
                  </a:lnTo>
                  <a:lnTo>
                    <a:pt x="1682428" y="1443"/>
                  </a:lnTo>
                  <a:lnTo>
                    <a:pt x="1610403" y="3226"/>
                  </a:lnTo>
                  <a:lnTo>
                    <a:pt x="1539225" y="5700"/>
                  </a:lnTo>
                  <a:lnTo>
                    <a:pt x="1468947" y="8849"/>
                  </a:lnTo>
                  <a:lnTo>
                    <a:pt x="1399626" y="12661"/>
                  </a:lnTo>
                  <a:lnTo>
                    <a:pt x="1331315" y="17121"/>
                  </a:lnTo>
                  <a:lnTo>
                    <a:pt x="1264069" y="22216"/>
                  </a:lnTo>
                  <a:lnTo>
                    <a:pt x="1197943" y="27933"/>
                  </a:lnTo>
                  <a:lnTo>
                    <a:pt x="1132991" y="34258"/>
                  </a:lnTo>
                  <a:lnTo>
                    <a:pt x="1069268" y="41177"/>
                  </a:lnTo>
                  <a:lnTo>
                    <a:pt x="1006828" y="48676"/>
                  </a:lnTo>
                  <a:lnTo>
                    <a:pt x="945727" y="56742"/>
                  </a:lnTo>
                  <a:lnTo>
                    <a:pt x="886019" y="65361"/>
                  </a:lnTo>
                  <a:lnTo>
                    <a:pt x="827758" y="74519"/>
                  </a:lnTo>
                  <a:lnTo>
                    <a:pt x="770999" y="84203"/>
                  </a:lnTo>
                  <a:lnTo>
                    <a:pt x="715797" y="94399"/>
                  </a:lnTo>
                  <a:lnTo>
                    <a:pt x="662206" y="105094"/>
                  </a:lnTo>
                  <a:lnTo>
                    <a:pt x="610282" y="116273"/>
                  </a:lnTo>
                  <a:lnTo>
                    <a:pt x="560078" y="127923"/>
                  </a:lnTo>
                  <a:lnTo>
                    <a:pt x="511649" y="140031"/>
                  </a:lnTo>
                  <a:lnTo>
                    <a:pt x="465050" y="152583"/>
                  </a:lnTo>
                  <a:lnTo>
                    <a:pt x="420335" y="165564"/>
                  </a:lnTo>
                  <a:lnTo>
                    <a:pt x="377560" y="178962"/>
                  </a:lnTo>
                  <a:lnTo>
                    <a:pt x="336778" y="192763"/>
                  </a:lnTo>
                  <a:lnTo>
                    <a:pt x="298045" y="206953"/>
                  </a:lnTo>
                  <a:lnTo>
                    <a:pt x="261415" y="221518"/>
                  </a:lnTo>
                  <a:lnTo>
                    <a:pt x="194682" y="251721"/>
                  </a:lnTo>
                  <a:lnTo>
                    <a:pt x="137017" y="283261"/>
                  </a:lnTo>
                  <a:lnTo>
                    <a:pt x="88856" y="316029"/>
                  </a:lnTo>
                  <a:lnTo>
                    <a:pt x="50637" y="349916"/>
                  </a:lnTo>
                  <a:lnTo>
                    <a:pt x="22796" y="384813"/>
                  </a:lnTo>
                  <a:lnTo>
                    <a:pt x="5772" y="420611"/>
                  </a:lnTo>
                  <a:lnTo>
                    <a:pt x="0" y="457200"/>
                  </a:lnTo>
                  <a:lnTo>
                    <a:pt x="1452" y="475586"/>
                  </a:lnTo>
                  <a:lnTo>
                    <a:pt x="22796" y="529586"/>
                  </a:lnTo>
                  <a:lnTo>
                    <a:pt x="50637" y="564483"/>
                  </a:lnTo>
                  <a:lnTo>
                    <a:pt x="88856" y="598370"/>
                  </a:lnTo>
                  <a:lnTo>
                    <a:pt x="137017" y="631138"/>
                  </a:lnTo>
                  <a:lnTo>
                    <a:pt x="194682" y="662678"/>
                  </a:lnTo>
                  <a:lnTo>
                    <a:pt x="261415" y="692881"/>
                  </a:lnTo>
                  <a:lnTo>
                    <a:pt x="298045" y="707446"/>
                  </a:lnTo>
                  <a:lnTo>
                    <a:pt x="336778" y="721636"/>
                  </a:lnTo>
                  <a:lnTo>
                    <a:pt x="377560" y="735437"/>
                  </a:lnTo>
                  <a:lnTo>
                    <a:pt x="420335" y="748835"/>
                  </a:lnTo>
                  <a:lnTo>
                    <a:pt x="465050" y="761816"/>
                  </a:lnTo>
                  <a:lnTo>
                    <a:pt x="511649" y="774368"/>
                  </a:lnTo>
                  <a:lnTo>
                    <a:pt x="560078" y="786476"/>
                  </a:lnTo>
                  <a:lnTo>
                    <a:pt x="610282" y="798126"/>
                  </a:lnTo>
                  <a:lnTo>
                    <a:pt x="662206" y="809305"/>
                  </a:lnTo>
                  <a:lnTo>
                    <a:pt x="715797" y="820000"/>
                  </a:lnTo>
                  <a:lnTo>
                    <a:pt x="770999" y="830196"/>
                  </a:lnTo>
                  <a:lnTo>
                    <a:pt x="827758" y="839880"/>
                  </a:lnTo>
                  <a:lnTo>
                    <a:pt x="886019" y="849038"/>
                  </a:lnTo>
                  <a:lnTo>
                    <a:pt x="945727" y="857657"/>
                  </a:lnTo>
                  <a:lnTo>
                    <a:pt x="1006828" y="865723"/>
                  </a:lnTo>
                  <a:lnTo>
                    <a:pt x="1069268" y="873222"/>
                  </a:lnTo>
                  <a:lnTo>
                    <a:pt x="1132991" y="880141"/>
                  </a:lnTo>
                  <a:lnTo>
                    <a:pt x="1197943" y="886466"/>
                  </a:lnTo>
                  <a:lnTo>
                    <a:pt x="1264069" y="892183"/>
                  </a:lnTo>
                  <a:lnTo>
                    <a:pt x="1331315" y="897278"/>
                  </a:lnTo>
                  <a:lnTo>
                    <a:pt x="1399626" y="901738"/>
                  </a:lnTo>
                  <a:lnTo>
                    <a:pt x="1468947" y="905550"/>
                  </a:lnTo>
                  <a:lnTo>
                    <a:pt x="1539225" y="908699"/>
                  </a:lnTo>
                  <a:lnTo>
                    <a:pt x="1610403" y="911173"/>
                  </a:lnTo>
                  <a:lnTo>
                    <a:pt x="1682428" y="912956"/>
                  </a:lnTo>
                  <a:lnTo>
                    <a:pt x="1755245" y="914036"/>
                  </a:lnTo>
                  <a:lnTo>
                    <a:pt x="1828799" y="914400"/>
                  </a:lnTo>
                  <a:lnTo>
                    <a:pt x="1902354" y="914036"/>
                  </a:lnTo>
                  <a:lnTo>
                    <a:pt x="1975171" y="912956"/>
                  </a:lnTo>
                  <a:lnTo>
                    <a:pt x="2047196" y="911173"/>
                  </a:lnTo>
                  <a:lnTo>
                    <a:pt x="2118374" y="908699"/>
                  </a:lnTo>
                  <a:lnTo>
                    <a:pt x="2188652" y="905550"/>
                  </a:lnTo>
                  <a:lnTo>
                    <a:pt x="2257973" y="901738"/>
                  </a:lnTo>
                  <a:lnTo>
                    <a:pt x="2326284" y="897278"/>
                  </a:lnTo>
                  <a:lnTo>
                    <a:pt x="2393530" y="892183"/>
                  </a:lnTo>
                  <a:lnTo>
                    <a:pt x="2459656" y="886466"/>
                  </a:lnTo>
                  <a:lnTo>
                    <a:pt x="2524608" y="880141"/>
                  </a:lnTo>
                  <a:lnTo>
                    <a:pt x="2588331" y="873222"/>
                  </a:lnTo>
                  <a:lnTo>
                    <a:pt x="2650771" y="865723"/>
                  </a:lnTo>
                  <a:lnTo>
                    <a:pt x="2711872" y="857657"/>
                  </a:lnTo>
                  <a:lnTo>
                    <a:pt x="2771580" y="849038"/>
                  </a:lnTo>
                  <a:lnTo>
                    <a:pt x="2829841" y="839880"/>
                  </a:lnTo>
                  <a:lnTo>
                    <a:pt x="2886600" y="830196"/>
                  </a:lnTo>
                  <a:lnTo>
                    <a:pt x="2941802" y="820000"/>
                  </a:lnTo>
                  <a:lnTo>
                    <a:pt x="2995393" y="809305"/>
                  </a:lnTo>
                  <a:lnTo>
                    <a:pt x="3047317" y="798126"/>
                  </a:lnTo>
                  <a:lnTo>
                    <a:pt x="3097521" y="786476"/>
                  </a:lnTo>
                  <a:lnTo>
                    <a:pt x="3145950" y="774368"/>
                  </a:lnTo>
                  <a:lnTo>
                    <a:pt x="3192549" y="761816"/>
                  </a:lnTo>
                  <a:lnTo>
                    <a:pt x="3237264" y="748835"/>
                  </a:lnTo>
                  <a:lnTo>
                    <a:pt x="3280039" y="735437"/>
                  </a:lnTo>
                  <a:lnTo>
                    <a:pt x="3320821" y="721636"/>
                  </a:lnTo>
                  <a:lnTo>
                    <a:pt x="3359554" y="707446"/>
                  </a:lnTo>
                  <a:lnTo>
                    <a:pt x="3396184" y="692881"/>
                  </a:lnTo>
                  <a:lnTo>
                    <a:pt x="3462917" y="662678"/>
                  </a:lnTo>
                  <a:lnTo>
                    <a:pt x="3520582" y="631138"/>
                  </a:lnTo>
                  <a:lnTo>
                    <a:pt x="3568743" y="598370"/>
                  </a:lnTo>
                  <a:lnTo>
                    <a:pt x="3606962" y="564483"/>
                  </a:lnTo>
                  <a:lnTo>
                    <a:pt x="3634803" y="529586"/>
                  </a:lnTo>
                  <a:lnTo>
                    <a:pt x="3651827" y="493788"/>
                  </a:lnTo>
                  <a:lnTo>
                    <a:pt x="3657599" y="457200"/>
                  </a:lnTo>
                  <a:lnTo>
                    <a:pt x="3656147" y="438813"/>
                  </a:lnTo>
                  <a:lnTo>
                    <a:pt x="3634803" y="384813"/>
                  </a:lnTo>
                  <a:lnTo>
                    <a:pt x="3606962" y="349916"/>
                  </a:lnTo>
                  <a:lnTo>
                    <a:pt x="3568743" y="316029"/>
                  </a:lnTo>
                  <a:lnTo>
                    <a:pt x="3520582" y="283261"/>
                  </a:lnTo>
                  <a:lnTo>
                    <a:pt x="3462917" y="251721"/>
                  </a:lnTo>
                  <a:lnTo>
                    <a:pt x="3396184" y="221518"/>
                  </a:lnTo>
                  <a:lnTo>
                    <a:pt x="3359554" y="206953"/>
                  </a:lnTo>
                  <a:lnTo>
                    <a:pt x="3320821" y="192763"/>
                  </a:lnTo>
                  <a:lnTo>
                    <a:pt x="3280039" y="178962"/>
                  </a:lnTo>
                  <a:lnTo>
                    <a:pt x="3237264" y="165564"/>
                  </a:lnTo>
                  <a:lnTo>
                    <a:pt x="3192549" y="152583"/>
                  </a:lnTo>
                  <a:lnTo>
                    <a:pt x="3145950" y="140031"/>
                  </a:lnTo>
                  <a:lnTo>
                    <a:pt x="3097521" y="127923"/>
                  </a:lnTo>
                  <a:lnTo>
                    <a:pt x="3047317" y="116273"/>
                  </a:lnTo>
                  <a:lnTo>
                    <a:pt x="2995393" y="105094"/>
                  </a:lnTo>
                  <a:lnTo>
                    <a:pt x="2941802" y="94399"/>
                  </a:lnTo>
                  <a:lnTo>
                    <a:pt x="2886600" y="84203"/>
                  </a:lnTo>
                  <a:lnTo>
                    <a:pt x="2829841" y="74519"/>
                  </a:lnTo>
                  <a:lnTo>
                    <a:pt x="2771580" y="65361"/>
                  </a:lnTo>
                  <a:lnTo>
                    <a:pt x="2711872" y="56742"/>
                  </a:lnTo>
                  <a:lnTo>
                    <a:pt x="2650771" y="48676"/>
                  </a:lnTo>
                  <a:lnTo>
                    <a:pt x="2588331" y="41177"/>
                  </a:lnTo>
                  <a:lnTo>
                    <a:pt x="2524608" y="34258"/>
                  </a:lnTo>
                  <a:lnTo>
                    <a:pt x="2459656" y="27933"/>
                  </a:lnTo>
                  <a:lnTo>
                    <a:pt x="2393530" y="22216"/>
                  </a:lnTo>
                  <a:lnTo>
                    <a:pt x="2326284" y="17121"/>
                  </a:lnTo>
                  <a:lnTo>
                    <a:pt x="2257973" y="12661"/>
                  </a:lnTo>
                  <a:lnTo>
                    <a:pt x="2188652" y="8849"/>
                  </a:lnTo>
                  <a:lnTo>
                    <a:pt x="2118374" y="5700"/>
                  </a:lnTo>
                  <a:lnTo>
                    <a:pt x="2047196" y="3226"/>
                  </a:lnTo>
                  <a:lnTo>
                    <a:pt x="1975171" y="1443"/>
                  </a:lnTo>
                  <a:lnTo>
                    <a:pt x="1902354" y="363"/>
                  </a:lnTo>
                  <a:lnTo>
                    <a:pt x="1828799" y="0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52059" y="1867154"/>
              <a:ext cx="3705225" cy="961390"/>
            </a:xfrm>
            <a:custGeom>
              <a:avLst/>
              <a:gdLst/>
              <a:ahLst/>
              <a:cxnLst/>
              <a:rect l="l" t="t" r="r" b="b"/>
              <a:pathLst>
                <a:path w="3705225" h="961389">
                  <a:moveTo>
                    <a:pt x="1852167" y="0"/>
                  </a:moveTo>
                  <a:lnTo>
                    <a:pt x="1664715" y="2539"/>
                  </a:lnTo>
                  <a:lnTo>
                    <a:pt x="1572894" y="5079"/>
                  </a:lnTo>
                  <a:lnTo>
                    <a:pt x="1393698" y="15239"/>
                  </a:lnTo>
                  <a:lnTo>
                    <a:pt x="1221359" y="27939"/>
                  </a:lnTo>
                  <a:lnTo>
                    <a:pt x="1056513" y="45719"/>
                  </a:lnTo>
                  <a:lnTo>
                    <a:pt x="977391" y="55879"/>
                  </a:lnTo>
                  <a:lnTo>
                    <a:pt x="825753" y="78739"/>
                  </a:lnTo>
                  <a:lnTo>
                    <a:pt x="753744" y="91439"/>
                  </a:lnTo>
                  <a:lnTo>
                    <a:pt x="617347" y="119379"/>
                  </a:lnTo>
                  <a:lnTo>
                    <a:pt x="553338" y="134619"/>
                  </a:lnTo>
                  <a:lnTo>
                    <a:pt x="492125" y="151129"/>
                  </a:lnTo>
                  <a:lnTo>
                    <a:pt x="434086" y="167639"/>
                  </a:lnTo>
                  <a:lnTo>
                    <a:pt x="379222" y="185419"/>
                  </a:lnTo>
                  <a:lnTo>
                    <a:pt x="327405" y="203200"/>
                  </a:lnTo>
                  <a:lnTo>
                    <a:pt x="279018" y="222250"/>
                  </a:lnTo>
                  <a:lnTo>
                    <a:pt x="234061" y="242569"/>
                  </a:lnTo>
                  <a:lnTo>
                    <a:pt x="192531" y="262889"/>
                  </a:lnTo>
                  <a:lnTo>
                    <a:pt x="154686" y="283210"/>
                  </a:lnTo>
                  <a:lnTo>
                    <a:pt x="120523" y="304800"/>
                  </a:lnTo>
                  <a:lnTo>
                    <a:pt x="63880" y="350519"/>
                  </a:lnTo>
                  <a:lnTo>
                    <a:pt x="25526" y="397510"/>
                  </a:lnTo>
                  <a:lnTo>
                    <a:pt x="11429" y="425450"/>
                  </a:lnTo>
                  <a:lnTo>
                    <a:pt x="10794" y="426719"/>
                  </a:lnTo>
                  <a:lnTo>
                    <a:pt x="3428" y="450850"/>
                  </a:lnTo>
                  <a:lnTo>
                    <a:pt x="2920" y="452119"/>
                  </a:lnTo>
                  <a:lnTo>
                    <a:pt x="2666" y="453389"/>
                  </a:lnTo>
                  <a:lnTo>
                    <a:pt x="0" y="480060"/>
                  </a:lnTo>
                  <a:lnTo>
                    <a:pt x="126" y="483869"/>
                  </a:lnTo>
                  <a:lnTo>
                    <a:pt x="2539" y="506729"/>
                  </a:lnTo>
                  <a:lnTo>
                    <a:pt x="2920" y="510539"/>
                  </a:lnTo>
                  <a:lnTo>
                    <a:pt x="3428" y="511810"/>
                  </a:lnTo>
                  <a:lnTo>
                    <a:pt x="10794" y="535939"/>
                  </a:lnTo>
                  <a:lnTo>
                    <a:pt x="11429" y="537210"/>
                  </a:lnTo>
                  <a:lnTo>
                    <a:pt x="43434" y="589279"/>
                  </a:lnTo>
                  <a:lnTo>
                    <a:pt x="91820" y="636269"/>
                  </a:lnTo>
                  <a:lnTo>
                    <a:pt x="155955" y="679450"/>
                  </a:lnTo>
                  <a:lnTo>
                    <a:pt x="193548" y="701039"/>
                  </a:lnTo>
                  <a:lnTo>
                    <a:pt x="234950" y="721360"/>
                  </a:lnTo>
                  <a:lnTo>
                    <a:pt x="279780" y="740410"/>
                  </a:lnTo>
                  <a:lnTo>
                    <a:pt x="328167" y="759460"/>
                  </a:lnTo>
                  <a:lnTo>
                    <a:pt x="379856" y="777239"/>
                  </a:lnTo>
                  <a:lnTo>
                    <a:pt x="434720" y="795019"/>
                  </a:lnTo>
                  <a:lnTo>
                    <a:pt x="492760" y="811529"/>
                  </a:lnTo>
                  <a:lnTo>
                    <a:pt x="617854" y="843279"/>
                  </a:lnTo>
                  <a:lnTo>
                    <a:pt x="754126" y="871219"/>
                  </a:lnTo>
                  <a:lnTo>
                    <a:pt x="826135" y="883919"/>
                  </a:lnTo>
                  <a:lnTo>
                    <a:pt x="977773" y="906779"/>
                  </a:lnTo>
                  <a:lnTo>
                    <a:pt x="1056893" y="916939"/>
                  </a:lnTo>
                  <a:lnTo>
                    <a:pt x="1221739" y="934719"/>
                  </a:lnTo>
                  <a:lnTo>
                    <a:pt x="1394078" y="947419"/>
                  </a:lnTo>
                  <a:lnTo>
                    <a:pt x="1482851" y="952500"/>
                  </a:lnTo>
                  <a:lnTo>
                    <a:pt x="1665096" y="960119"/>
                  </a:lnTo>
                  <a:lnTo>
                    <a:pt x="1852675" y="961389"/>
                  </a:lnTo>
                  <a:lnTo>
                    <a:pt x="2040128" y="960119"/>
                  </a:lnTo>
                  <a:lnTo>
                    <a:pt x="2222372" y="952500"/>
                  </a:lnTo>
                  <a:lnTo>
                    <a:pt x="2311145" y="947419"/>
                  </a:lnTo>
                  <a:lnTo>
                    <a:pt x="2483612" y="934719"/>
                  </a:lnTo>
                  <a:lnTo>
                    <a:pt x="2495513" y="933450"/>
                  </a:lnTo>
                  <a:lnTo>
                    <a:pt x="1852421" y="933450"/>
                  </a:lnTo>
                  <a:lnTo>
                    <a:pt x="1665478" y="930910"/>
                  </a:lnTo>
                  <a:lnTo>
                    <a:pt x="1574038" y="928369"/>
                  </a:lnTo>
                  <a:lnTo>
                    <a:pt x="1484121" y="924560"/>
                  </a:lnTo>
                  <a:lnTo>
                    <a:pt x="1395729" y="919479"/>
                  </a:lnTo>
                  <a:lnTo>
                    <a:pt x="1308989" y="913129"/>
                  </a:lnTo>
                  <a:lnTo>
                    <a:pt x="1141094" y="897889"/>
                  </a:lnTo>
                  <a:lnTo>
                    <a:pt x="1060068" y="889000"/>
                  </a:lnTo>
                  <a:lnTo>
                    <a:pt x="981328" y="878839"/>
                  </a:lnTo>
                  <a:lnTo>
                    <a:pt x="830706" y="855979"/>
                  </a:lnTo>
                  <a:lnTo>
                    <a:pt x="759078" y="843279"/>
                  </a:lnTo>
                  <a:lnTo>
                    <a:pt x="623824" y="815339"/>
                  </a:lnTo>
                  <a:lnTo>
                    <a:pt x="560451" y="800100"/>
                  </a:lnTo>
                  <a:lnTo>
                    <a:pt x="499872" y="783589"/>
                  </a:lnTo>
                  <a:lnTo>
                    <a:pt x="442594" y="767079"/>
                  </a:lnTo>
                  <a:lnTo>
                    <a:pt x="388492" y="750569"/>
                  </a:lnTo>
                  <a:lnTo>
                    <a:pt x="337565" y="732789"/>
                  </a:lnTo>
                  <a:lnTo>
                    <a:pt x="290194" y="713739"/>
                  </a:lnTo>
                  <a:lnTo>
                    <a:pt x="246252" y="694689"/>
                  </a:lnTo>
                  <a:lnTo>
                    <a:pt x="205993" y="675639"/>
                  </a:lnTo>
                  <a:lnTo>
                    <a:pt x="169672" y="655319"/>
                  </a:lnTo>
                  <a:lnTo>
                    <a:pt x="137160" y="633729"/>
                  </a:lnTo>
                  <a:lnTo>
                    <a:pt x="84327" y="591819"/>
                  </a:lnTo>
                  <a:lnTo>
                    <a:pt x="48767" y="548639"/>
                  </a:lnTo>
                  <a:lnTo>
                    <a:pt x="30606" y="504189"/>
                  </a:lnTo>
                  <a:lnTo>
                    <a:pt x="28320" y="481329"/>
                  </a:lnTo>
                  <a:lnTo>
                    <a:pt x="30606" y="458469"/>
                  </a:lnTo>
                  <a:lnTo>
                    <a:pt x="48767" y="414019"/>
                  </a:lnTo>
                  <a:lnTo>
                    <a:pt x="84709" y="369569"/>
                  </a:lnTo>
                  <a:lnTo>
                    <a:pt x="137413" y="327660"/>
                  </a:lnTo>
                  <a:lnTo>
                    <a:pt x="169925" y="307339"/>
                  </a:lnTo>
                  <a:lnTo>
                    <a:pt x="206248" y="287019"/>
                  </a:lnTo>
                  <a:lnTo>
                    <a:pt x="246506" y="267969"/>
                  </a:lnTo>
                  <a:lnTo>
                    <a:pt x="290322" y="248919"/>
                  </a:lnTo>
                  <a:lnTo>
                    <a:pt x="337692" y="229869"/>
                  </a:lnTo>
                  <a:lnTo>
                    <a:pt x="388619" y="212089"/>
                  </a:lnTo>
                  <a:lnTo>
                    <a:pt x="442722" y="194310"/>
                  </a:lnTo>
                  <a:lnTo>
                    <a:pt x="499999" y="177800"/>
                  </a:lnTo>
                  <a:lnTo>
                    <a:pt x="560451" y="162560"/>
                  </a:lnTo>
                  <a:lnTo>
                    <a:pt x="623951" y="147319"/>
                  </a:lnTo>
                  <a:lnTo>
                    <a:pt x="759205" y="119379"/>
                  </a:lnTo>
                  <a:lnTo>
                    <a:pt x="830706" y="106679"/>
                  </a:lnTo>
                  <a:lnTo>
                    <a:pt x="981455" y="83819"/>
                  </a:lnTo>
                  <a:lnTo>
                    <a:pt x="1060195" y="73660"/>
                  </a:lnTo>
                  <a:lnTo>
                    <a:pt x="1224152" y="55879"/>
                  </a:lnTo>
                  <a:lnTo>
                    <a:pt x="1395729" y="43179"/>
                  </a:lnTo>
                  <a:lnTo>
                    <a:pt x="1484121" y="38100"/>
                  </a:lnTo>
                  <a:lnTo>
                    <a:pt x="1665605" y="30479"/>
                  </a:lnTo>
                  <a:lnTo>
                    <a:pt x="2495150" y="29210"/>
                  </a:lnTo>
                  <a:lnTo>
                    <a:pt x="2483231" y="27939"/>
                  </a:lnTo>
                  <a:lnTo>
                    <a:pt x="2398014" y="20319"/>
                  </a:lnTo>
                  <a:lnTo>
                    <a:pt x="2131694" y="5079"/>
                  </a:lnTo>
                  <a:lnTo>
                    <a:pt x="2039746" y="2539"/>
                  </a:lnTo>
                  <a:lnTo>
                    <a:pt x="1852167" y="0"/>
                  </a:lnTo>
                  <a:close/>
                </a:path>
                <a:path w="3705225" h="961389">
                  <a:moveTo>
                    <a:pt x="2495150" y="29210"/>
                  </a:moveTo>
                  <a:lnTo>
                    <a:pt x="1852421" y="29210"/>
                  </a:lnTo>
                  <a:lnTo>
                    <a:pt x="2039365" y="30479"/>
                  </a:lnTo>
                  <a:lnTo>
                    <a:pt x="2220848" y="38100"/>
                  </a:lnTo>
                  <a:lnTo>
                    <a:pt x="2309114" y="43179"/>
                  </a:lnTo>
                  <a:lnTo>
                    <a:pt x="2480817" y="55879"/>
                  </a:lnTo>
                  <a:lnTo>
                    <a:pt x="2644774" y="73660"/>
                  </a:lnTo>
                  <a:lnTo>
                    <a:pt x="2723515" y="83819"/>
                  </a:lnTo>
                  <a:lnTo>
                    <a:pt x="2874137" y="106679"/>
                  </a:lnTo>
                  <a:lnTo>
                    <a:pt x="2945765" y="119379"/>
                  </a:lnTo>
                  <a:lnTo>
                    <a:pt x="3081146" y="147319"/>
                  </a:lnTo>
                  <a:lnTo>
                    <a:pt x="3144519" y="162560"/>
                  </a:lnTo>
                  <a:lnTo>
                    <a:pt x="3204971" y="177800"/>
                  </a:lnTo>
                  <a:lnTo>
                    <a:pt x="3262375" y="194310"/>
                  </a:lnTo>
                  <a:lnTo>
                    <a:pt x="3316478" y="212089"/>
                  </a:lnTo>
                  <a:lnTo>
                    <a:pt x="3367278" y="229869"/>
                  </a:lnTo>
                  <a:lnTo>
                    <a:pt x="3414648" y="248919"/>
                  </a:lnTo>
                  <a:lnTo>
                    <a:pt x="3458591" y="267969"/>
                  </a:lnTo>
                  <a:lnTo>
                    <a:pt x="3498849" y="287019"/>
                  </a:lnTo>
                  <a:lnTo>
                    <a:pt x="3535171" y="307339"/>
                  </a:lnTo>
                  <a:lnTo>
                    <a:pt x="3567684" y="327660"/>
                  </a:lnTo>
                  <a:lnTo>
                    <a:pt x="3620516" y="370839"/>
                  </a:lnTo>
                  <a:lnTo>
                    <a:pt x="3656075" y="414019"/>
                  </a:lnTo>
                  <a:lnTo>
                    <a:pt x="3674237" y="458469"/>
                  </a:lnTo>
                  <a:lnTo>
                    <a:pt x="3676522" y="481329"/>
                  </a:lnTo>
                  <a:lnTo>
                    <a:pt x="3674237" y="504189"/>
                  </a:lnTo>
                  <a:lnTo>
                    <a:pt x="3656075" y="548639"/>
                  </a:lnTo>
                  <a:lnTo>
                    <a:pt x="3620262" y="591819"/>
                  </a:lnTo>
                  <a:lnTo>
                    <a:pt x="3567430" y="635000"/>
                  </a:lnTo>
                  <a:lnTo>
                    <a:pt x="3534917" y="655319"/>
                  </a:lnTo>
                  <a:lnTo>
                    <a:pt x="3498595" y="675639"/>
                  </a:lnTo>
                  <a:lnTo>
                    <a:pt x="3458464" y="694689"/>
                  </a:lnTo>
                  <a:lnTo>
                    <a:pt x="3414521" y="713739"/>
                  </a:lnTo>
                  <a:lnTo>
                    <a:pt x="3367150" y="732789"/>
                  </a:lnTo>
                  <a:lnTo>
                    <a:pt x="3316350" y="750569"/>
                  </a:lnTo>
                  <a:lnTo>
                    <a:pt x="3262248" y="767079"/>
                  </a:lnTo>
                  <a:lnTo>
                    <a:pt x="3204844" y="783589"/>
                  </a:lnTo>
                  <a:lnTo>
                    <a:pt x="3144392" y="800100"/>
                  </a:lnTo>
                  <a:lnTo>
                    <a:pt x="3081019" y="815339"/>
                  </a:lnTo>
                  <a:lnTo>
                    <a:pt x="2945765" y="843279"/>
                  </a:lnTo>
                  <a:lnTo>
                    <a:pt x="2874137" y="855979"/>
                  </a:lnTo>
                  <a:lnTo>
                    <a:pt x="2723515" y="878839"/>
                  </a:lnTo>
                  <a:lnTo>
                    <a:pt x="2644647" y="889000"/>
                  </a:lnTo>
                  <a:lnTo>
                    <a:pt x="2563748" y="897889"/>
                  </a:lnTo>
                  <a:lnTo>
                    <a:pt x="2395855" y="913129"/>
                  </a:lnTo>
                  <a:lnTo>
                    <a:pt x="2309114" y="919479"/>
                  </a:lnTo>
                  <a:lnTo>
                    <a:pt x="2220721" y="924560"/>
                  </a:lnTo>
                  <a:lnTo>
                    <a:pt x="2130679" y="928369"/>
                  </a:lnTo>
                  <a:lnTo>
                    <a:pt x="2039239" y="930910"/>
                  </a:lnTo>
                  <a:lnTo>
                    <a:pt x="1852421" y="933450"/>
                  </a:lnTo>
                  <a:lnTo>
                    <a:pt x="2495513" y="933450"/>
                  </a:lnTo>
                  <a:lnTo>
                    <a:pt x="2648331" y="916939"/>
                  </a:lnTo>
                  <a:lnTo>
                    <a:pt x="2727579" y="906779"/>
                  </a:lnTo>
                  <a:lnTo>
                    <a:pt x="2879090" y="883919"/>
                  </a:lnTo>
                  <a:lnTo>
                    <a:pt x="2951225" y="871219"/>
                  </a:lnTo>
                  <a:lnTo>
                    <a:pt x="3020694" y="857250"/>
                  </a:lnTo>
                  <a:lnTo>
                    <a:pt x="3087623" y="842010"/>
                  </a:lnTo>
                  <a:lnTo>
                    <a:pt x="3151632" y="826769"/>
                  </a:lnTo>
                  <a:lnTo>
                    <a:pt x="3212591" y="811529"/>
                  </a:lnTo>
                  <a:lnTo>
                    <a:pt x="3270758" y="795019"/>
                  </a:lnTo>
                  <a:lnTo>
                    <a:pt x="3325748" y="777239"/>
                  </a:lnTo>
                  <a:lnTo>
                    <a:pt x="3425824" y="740410"/>
                  </a:lnTo>
                  <a:lnTo>
                    <a:pt x="3470910" y="720089"/>
                  </a:lnTo>
                  <a:lnTo>
                    <a:pt x="3512312" y="699769"/>
                  </a:lnTo>
                  <a:lnTo>
                    <a:pt x="3550158" y="679450"/>
                  </a:lnTo>
                  <a:lnTo>
                    <a:pt x="3584320" y="657860"/>
                  </a:lnTo>
                  <a:lnTo>
                    <a:pt x="3641090" y="610869"/>
                  </a:lnTo>
                  <a:lnTo>
                    <a:pt x="3679316" y="565150"/>
                  </a:lnTo>
                  <a:lnTo>
                    <a:pt x="3693414" y="537210"/>
                  </a:lnTo>
                  <a:lnTo>
                    <a:pt x="3694048" y="535939"/>
                  </a:lnTo>
                  <a:lnTo>
                    <a:pt x="3701415" y="511810"/>
                  </a:lnTo>
                  <a:lnTo>
                    <a:pt x="3701922" y="510539"/>
                  </a:lnTo>
                  <a:lnTo>
                    <a:pt x="3704716" y="483869"/>
                  </a:lnTo>
                  <a:lnTo>
                    <a:pt x="3704843" y="480060"/>
                  </a:lnTo>
                  <a:lnTo>
                    <a:pt x="3702176" y="453389"/>
                  </a:lnTo>
                  <a:lnTo>
                    <a:pt x="3701922" y="452119"/>
                  </a:lnTo>
                  <a:lnTo>
                    <a:pt x="3701415" y="450850"/>
                  </a:lnTo>
                  <a:lnTo>
                    <a:pt x="3694048" y="426719"/>
                  </a:lnTo>
                  <a:lnTo>
                    <a:pt x="3693414" y="425450"/>
                  </a:lnTo>
                  <a:lnTo>
                    <a:pt x="3692906" y="424179"/>
                  </a:lnTo>
                  <a:lnTo>
                    <a:pt x="3680079" y="398779"/>
                  </a:lnTo>
                  <a:lnTo>
                    <a:pt x="3639312" y="349250"/>
                  </a:lnTo>
                  <a:lnTo>
                    <a:pt x="3582923" y="303529"/>
                  </a:lnTo>
                  <a:lnTo>
                    <a:pt x="3548888" y="281939"/>
                  </a:lnTo>
                  <a:lnTo>
                    <a:pt x="3511295" y="261619"/>
                  </a:lnTo>
                  <a:lnTo>
                    <a:pt x="3469893" y="241300"/>
                  </a:lnTo>
                  <a:lnTo>
                    <a:pt x="3425063" y="222250"/>
                  </a:lnTo>
                  <a:lnTo>
                    <a:pt x="3376675" y="203200"/>
                  </a:lnTo>
                  <a:lnTo>
                    <a:pt x="3325114" y="185419"/>
                  </a:lnTo>
                  <a:lnTo>
                    <a:pt x="3270122" y="167639"/>
                  </a:lnTo>
                  <a:lnTo>
                    <a:pt x="3212084" y="151129"/>
                  </a:lnTo>
                  <a:lnTo>
                    <a:pt x="3151123" y="134619"/>
                  </a:lnTo>
                  <a:lnTo>
                    <a:pt x="3087116" y="119379"/>
                  </a:lnTo>
                  <a:lnTo>
                    <a:pt x="2950844" y="91439"/>
                  </a:lnTo>
                  <a:lnTo>
                    <a:pt x="2878709" y="78739"/>
                  </a:lnTo>
                  <a:lnTo>
                    <a:pt x="2727197" y="55879"/>
                  </a:lnTo>
                  <a:lnTo>
                    <a:pt x="2647949" y="45719"/>
                  </a:lnTo>
                  <a:lnTo>
                    <a:pt x="2495150" y="29210"/>
                  </a:lnTo>
                  <a:close/>
                </a:path>
                <a:path w="3705225" h="961389">
                  <a:moveTo>
                    <a:pt x="1852548" y="38100"/>
                  </a:moveTo>
                  <a:lnTo>
                    <a:pt x="1665859" y="40639"/>
                  </a:lnTo>
                  <a:lnTo>
                    <a:pt x="1574545" y="43179"/>
                  </a:lnTo>
                  <a:lnTo>
                    <a:pt x="1484757" y="46989"/>
                  </a:lnTo>
                  <a:lnTo>
                    <a:pt x="1396364" y="52069"/>
                  </a:lnTo>
                  <a:lnTo>
                    <a:pt x="1309877" y="58419"/>
                  </a:lnTo>
                  <a:lnTo>
                    <a:pt x="1142238" y="73660"/>
                  </a:lnTo>
                  <a:lnTo>
                    <a:pt x="1061339" y="82550"/>
                  </a:lnTo>
                  <a:lnTo>
                    <a:pt x="982852" y="92710"/>
                  </a:lnTo>
                  <a:lnTo>
                    <a:pt x="832357" y="115569"/>
                  </a:lnTo>
                  <a:lnTo>
                    <a:pt x="760984" y="128269"/>
                  </a:lnTo>
                  <a:lnTo>
                    <a:pt x="626110" y="156210"/>
                  </a:lnTo>
                  <a:lnTo>
                    <a:pt x="562863" y="171450"/>
                  </a:lnTo>
                  <a:lnTo>
                    <a:pt x="502665" y="187960"/>
                  </a:lnTo>
                  <a:lnTo>
                    <a:pt x="445642" y="204469"/>
                  </a:lnTo>
                  <a:lnTo>
                    <a:pt x="391667" y="220979"/>
                  </a:lnTo>
                  <a:lnTo>
                    <a:pt x="341122" y="238760"/>
                  </a:lnTo>
                  <a:lnTo>
                    <a:pt x="294131" y="256539"/>
                  </a:lnTo>
                  <a:lnTo>
                    <a:pt x="250570" y="275589"/>
                  </a:lnTo>
                  <a:lnTo>
                    <a:pt x="210819" y="295910"/>
                  </a:lnTo>
                  <a:lnTo>
                    <a:pt x="174878" y="314960"/>
                  </a:lnTo>
                  <a:lnTo>
                    <a:pt x="115188" y="355600"/>
                  </a:lnTo>
                  <a:lnTo>
                    <a:pt x="72262" y="397510"/>
                  </a:lnTo>
                  <a:lnTo>
                    <a:pt x="46227" y="439419"/>
                  </a:lnTo>
                  <a:lnTo>
                    <a:pt x="37845" y="481329"/>
                  </a:lnTo>
                  <a:lnTo>
                    <a:pt x="40004" y="501650"/>
                  </a:lnTo>
                  <a:lnTo>
                    <a:pt x="56768" y="543560"/>
                  </a:lnTo>
                  <a:lnTo>
                    <a:pt x="90550" y="584200"/>
                  </a:lnTo>
                  <a:lnTo>
                    <a:pt x="142112" y="626110"/>
                  </a:lnTo>
                  <a:lnTo>
                    <a:pt x="210185" y="666750"/>
                  </a:lnTo>
                  <a:lnTo>
                    <a:pt x="250062" y="685800"/>
                  </a:lnTo>
                  <a:lnTo>
                    <a:pt x="293624" y="704850"/>
                  </a:lnTo>
                  <a:lnTo>
                    <a:pt x="340613" y="723900"/>
                  </a:lnTo>
                  <a:lnTo>
                    <a:pt x="391287" y="741679"/>
                  </a:lnTo>
                  <a:lnTo>
                    <a:pt x="445262" y="758189"/>
                  </a:lnTo>
                  <a:lnTo>
                    <a:pt x="502285" y="774700"/>
                  </a:lnTo>
                  <a:lnTo>
                    <a:pt x="562610" y="791210"/>
                  </a:lnTo>
                  <a:lnTo>
                    <a:pt x="691895" y="820419"/>
                  </a:lnTo>
                  <a:lnTo>
                    <a:pt x="906144" y="858519"/>
                  </a:lnTo>
                  <a:lnTo>
                    <a:pt x="1061212" y="878839"/>
                  </a:lnTo>
                  <a:lnTo>
                    <a:pt x="1224914" y="896619"/>
                  </a:lnTo>
                  <a:lnTo>
                    <a:pt x="1309624" y="904239"/>
                  </a:lnTo>
                  <a:lnTo>
                    <a:pt x="1574291" y="919479"/>
                  </a:lnTo>
                  <a:lnTo>
                    <a:pt x="1665605" y="922019"/>
                  </a:lnTo>
                  <a:lnTo>
                    <a:pt x="1852294" y="924560"/>
                  </a:lnTo>
                  <a:lnTo>
                    <a:pt x="2038985" y="922019"/>
                  </a:lnTo>
                  <a:lnTo>
                    <a:pt x="2130297" y="919479"/>
                  </a:lnTo>
                  <a:lnTo>
                    <a:pt x="2220214" y="914400"/>
                  </a:lnTo>
                  <a:lnTo>
                    <a:pt x="1852167" y="914400"/>
                  </a:lnTo>
                  <a:lnTo>
                    <a:pt x="1665732" y="911860"/>
                  </a:lnTo>
                  <a:lnTo>
                    <a:pt x="1574672" y="909319"/>
                  </a:lnTo>
                  <a:lnTo>
                    <a:pt x="1485011" y="905510"/>
                  </a:lnTo>
                  <a:lnTo>
                    <a:pt x="1396745" y="900429"/>
                  </a:lnTo>
                  <a:lnTo>
                    <a:pt x="1310259" y="894079"/>
                  </a:lnTo>
                  <a:lnTo>
                    <a:pt x="1143000" y="878839"/>
                  </a:lnTo>
                  <a:lnTo>
                    <a:pt x="1062227" y="869950"/>
                  </a:lnTo>
                  <a:lnTo>
                    <a:pt x="983741" y="859789"/>
                  </a:lnTo>
                  <a:lnTo>
                    <a:pt x="833627" y="836929"/>
                  </a:lnTo>
                  <a:lnTo>
                    <a:pt x="762380" y="824229"/>
                  </a:lnTo>
                  <a:lnTo>
                    <a:pt x="627888" y="796289"/>
                  </a:lnTo>
                  <a:lnTo>
                    <a:pt x="564768" y="781050"/>
                  </a:lnTo>
                  <a:lnTo>
                    <a:pt x="504698" y="765810"/>
                  </a:lnTo>
                  <a:lnTo>
                    <a:pt x="447801" y="749300"/>
                  </a:lnTo>
                  <a:lnTo>
                    <a:pt x="394207" y="732789"/>
                  </a:lnTo>
                  <a:lnTo>
                    <a:pt x="343788" y="715010"/>
                  </a:lnTo>
                  <a:lnTo>
                    <a:pt x="297052" y="695960"/>
                  </a:lnTo>
                  <a:lnTo>
                    <a:pt x="253873" y="676910"/>
                  </a:lnTo>
                  <a:lnTo>
                    <a:pt x="214249" y="657860"/>
                  </a:lnTo>
                  <a:lnTo>
                    <a:pt x="178815" y="638810"/>
                  </a:lnTo>
                  <a:lnTo>
                    <a:pt x="119887" y="598169"/>
                  </a:lnTo>
                  <a:lnTo>
                    <a:pt x="78104" y="557529"/>
                  </a:lnTo>
                  <a:lnTo>
                    <a:pt x="54990" y="519429"/>
                  </a:lnTo>
                  <a:lnTo>
                    <a:pt x="47370" y="481329"/>
                  </a:lnTo>
                  <a:lnTo>
                    <a:pt x="49275" y="462279"/>
                  </a:lnTo>
                  <a:lnTo>
                    <a:pt x="64897" y="424179"/>
                  </a:lnTo>
                  <a:lnTo>
                    <a:pt x="98551" y="382269"/>
                  </a:lnTo>
                  <a:lnTo>
                    <a:pt x="148589" y="342900"/>
                  </a:lnTo>
                  <a:lnTo>
                    <a:pt x="215391" y="303529"/>
                  </a:lnTo>
                  <a:lnTo>
                    <a:pt x="254762" y="284479"/>
                  </a:lnTo>
                  <a:lnTo>
                    <a:pt x="297814" y="265429"/>
                  </a:lnTo>
                  <a:lnTo>
                    <a:pt x="344550" y="247650"/>
                  </a:lnTo>
                  <a:lnTo>
                    <a:pt x="394842" y="229869"/>
                  </a:lnTo>
                  <a:lnTo>
                    <a:pt x="448437" y="213360"/>
                  </a:lnTo>
                  <a:lnTo>
                    <a:pt x="505332" y="196850"/>
                  </a:lnTo>
                  <a:lnTo>
                    <a:pt x="565276" y="180339"/>
                  </a:lnTo>
                  <a:lnTo>
                    <a:pt x="628268" y="165100"/>
                  </a:lnTo>
                  <a:lnTo>
                    <a:pt x="694181" y="151129"/>
                  </a:lnTo>
                  <a:lnTo>
                    <a:pt x="907795" y="113029"/>
                  </a:lnTo>
                  <a:lnTo>
                    <a:pt x="1062609" y="92710"/>
                  </a:lnTo>
                  <a:lnTo>
                    <a:pt x="1225930" y="74929"/>
                  </a:lnTo>
                  <a:lnTo>
                    <a:pt x="1397127" y="62229"/>
                  </a:lnTo>
                  <a:lnTo>
                    <a:pt x="1485264" y="57150"/>
                  </a:lnTo>
                  <a:lnTo>
                    <a:pt x="1666239" y="49529"/>
                  </a:lnTo>
                  <a:lnTo>
                    <a:pt x="1852675" y="46989"/>
                  </a:lnTo>
                  <a:lnTo>
                    <a:pt x="2220341" y="46989"/>
                  </a:lnTo>
                  <a:lnTo>
                    <a:pt x="2130551" y="43179"/>
                  </a:lnTo>
                  <a:lnTo>
                    <a:pt x="2039239" y="40639"/>
                  </a:lnTo>
                  <a:lnTo>
                    <a:pt x="1852548" y="38100"/>
                  </a:lnTo>
                  <a:close/>
                </a:path>
                <a:path w="3705225" h="961389">
                  <a:moveTo>
                    <a:pt x="2220341" y="46989"/>
                  </a:moveTo>
                  <a:lnTo>
                    <a:pt x="1852675" y="46989"/>
                  </a:lnTo>
                  <a:lnTo>
                    <a:pt x="2039112" y="49529"/>
                  </a:lnTo>
                  <a:lnTo>
                    <a:pt x="2219960" y="57150"/>
                  </a:lnTo>
                  <a:lnTo>
                    <a:pt x="2308097" y="62229"/>
                  </a:lnTo>
                  <a:lnTo>
                    <a:pt x="2479293" y="74929"/>
                  </a:lnTo>
                  <a:lnTo>
                    <a:pt x="2642616" y="92710"/>
                  </a:lnTo>
                  <a:lnTo>
                    <a:pt x="2797301" y="113029"/>
                  </a:lnTo>
                  <a:lnTo>
                    <a:pt x="3011169" y="151129"/>
                  </a:lnTo>
                  <a:lnTo>
                    <a:pt x="3140201" y="180339"/>
                  </a:lnTo>
                  <a:lnTo>
                    <a:pt x="3200145" y="196850"/>
                  </a:lnTo>
                  <a:lnTo>
                    <a:pt x="3257168" y="213360"/>
                  </a:lnTo>
                  <a:lnTo>
                    <a:pt x="3310763" y="229869"/>
                  </a:lnTo>
                  <a:lnTo>
                    <a:pt x="3361055" y="247650"/>
                  </a:lnTo>
                  <a:lnTo>
                    <a:pt x="3407791" y="265429"/>
                  </a:lnTo>
                  <a:lnTo>
                    <a:pt x="3451097" y="284479"/>
                  </a:lnTo>
                  <a:lnTo>
                    <a:pt x="3490594" y="303529"/>
                  </a:lnTo>
                  <a:lnTo>
                    <a:pt x="3526028" y="323850"/>
                  </a:lnTo>
                  <a:lnTo>
                    <a:pt x="3584956" y="364489"/>
                  </a:lnTo>
                  <a:lnTo>
                    <a:pt x="3626739" y="405129"/>
                  </a:lnTo>
                  <a:lnTo>
                    <a:pt x="3649853" y="443229"/>
                  </a:lnTo>
                  <a:lnTo>
                    <a:pt x="3657472" y="481329"/>
                  </a:lnTo>
                  <a:lnTo>
                    <a:pt x="3655567" y="500379"/>
                  </a:lnTo>
                  <a:lnTo>
                    <a:pt x="3639946" y="538479"/>
                  </a:lnTo>
                  <a:lnTo>
                    <a:pt x="3606291" y="579119"/>
                  </a:lnTo>
                  <a:lnTo>
                    <a:pt x="3556254" y="619760"/>
                  </a:lnTo>
                  <a:lnTo>
                    <a:pt x="3489451" y="659129"/>
                  </a:lnTo>
                  <a:lnTo>
                    <a:pt x="3450209" y="678179"/>
                  </a:lnTo>
                  <a:lnTo>
                    <a:pt x="3360292" y="715010"/>
                  </a:lnTo>
                  <a:lnTo>
                    <a:pt x="3310128" y="732789"/>
                  </a:lnTo>
                  <a:lnTo>
                    <a:pt x="3256534" y="749300"/>
                  </a:lnTo>
                  <a:lnTo>
                    <a:pt x="3199638" y="765810"/>
                  </a:lnTo>
                  <a:lnTo>
                    <a:pt x="3139566" y="781050"/>
                  </a:lnTo>
                  <a:lnTo>
                    <a:pt x="3076574" y="796289"/>
                  </a:lnTo>
                  <a:lnTo>
                    <a:pt x="2942082" y="824229"/>
                  </a:lnTo>
                  <a:lnTo>
                    <a:pt x="2870835" y="836929"/>
                  </a:lnTo>
                  <a:lnTo>
                    <a:pt x="2720720" y="859789"/>
                  </a:lnTo>
                  <a:lnTo>
                    <a:pt x="2642235" y="869950"/>
                  </a:lnTo>
                  <a:lnTo>
                    <a:pt x="2478913" y="887729"/>
                  </a:lnTo>
                  <a:lnTo>
                    <a:pt x="2307716" y="900429"/>
                  </a:lnTo>
                  <a:lnTo>
                    <a:pt x="2219706" y="905510"/>
                  </a:lnTo>
                  <a:lnTo>
                    <a:pt x="2129916" y="909319"/>
                  </a:lnTo>
                  <a:lnTo>
                    <a:pt x="2038604" y="911860"/>
                  </a:lnTo>
                  <a:lnTo>
                    <a:pt x="1852167" y="914400"/>
                  </a:lnTo>
                  <a:lnTo>
                    <a:pt x="2220214" y="914400"/>
                  </a:lnTo>
                  <a:lnTo>
                    <a:pt x="2395092" y="904239"/>
                  </a:lnTo>
                  <a:lnTo>
                    <a:pt x="2479929" y="896619"/>
                  </a:lnTo>
                  <a:lnTo>
                    <a:pt x="2643505" y="878839"/>
                  </a:lnTo>
                  <a:lnTo>
                    <a:pt x="2798444" y="858519"/>
                  </a:lnTo>
                  <a:lnTo>
                    <a:pt x="2943987" y="833119"/>
                  </a:lnTo>
                  <a:lnTo>
                    <a:pt x="3012693" y="820419"/>
                  </a:lnTo>
                  <a:lnTo>
                    <a:pt x="3141980" y="791210"/>
                  </a:lnTo>
                  <a:lnTo>
                    <a:pt x="3202178" y="774700"/>
                  </a:lnTo>
                  <a:lnTo>
                    <a:pt x="3259328" y="758189"/>
                  </a:lnTo>
                  <a:lnTo>
                    <a:pt x="3313175" y="741679"/>
                  </a:lnTo>
                  <a:lnTo>
                    <a:pt x="3363721" y="723900"/>
                  </a:lnTo>
                  <a:lnTo>
                    <a:pt x="3410839" y="704850"/>
                  </a:lnTo>
                  <a:lnTo>
                    <a:pt x="3454272" y="685800"/>
                  </a:lnTo>
                  <a:lnTo>
                    <a:pt x="3494023" y="666750"/>
                  </a:lnTo>
                  <a:lnTo>
                    <a:pt x="3529965" y="647700"/>
                  </a:lnTo>
                  <a:lnTo>
                    <a:pt x="3589655" y="605789"/>
                  </a:lnTo>
                  <a:lnTo>
                    <a:pt x="3632581" y="565150"/>
                  </a:lnTo>
                  <a:lnTo>
                    <a:pt x="3658616" y="521969"/>
                  </a:lnTo>
                  <a:lnTo>
                    <a:pt x="3666997" y="481329"/>
                  </a:lnTo>
                  <a:lnTo>
                    <a:pt x="3664839" y="461010"/>
                  </a:lnTo>
                  <a:lnTo>
                    <a:pt x="3648074" y="419100"/>
                  </a:lnTo>
                  <a:lnTo>
                    <a:pt x="3614292" y="377189"/>
                  </a:lnTo>
                  <a:lnTo>
                    <a:pt x="3562731" y="336550"/>
                  </a:lnTo>
                  <a:lnTo>
                    <a:pt x="3494659" y="295910"/>
                  </a:lnTo>
                  <a:lnTo>
                    <a:pt x="3454908" y="275589"/>
                  </a:lnTo>
                  <a:lnTo>
                    <a:pt x="3364230" y="238760"/>
                  </a:lnTo>
                  <a:lnTo>
                    <a:pt x="3313684" y="220979"/>
                  </a:lnTo>
                  <a:lnTo>
                    <a:pt x="3259709" y="204469"/>
                  </a:lnTo>
                  <a:lnTo>
                    <a:pt x="3202559" y="187960"/>
                  </a:lnTo>
                  <a:lnTo>
                    <a:pt x="3142361" y="171450"/>
                  </a:lnTo>
                  <a:lnTo>
                    <a:pt x="3079115" y="156210"/>
                  </a:lnTo>
                  <a:lnTo>
                    <a:pt x="2944114" y="128269"/>
                  </a:lnTo>
                  <a:lnTo>
                    <a:pt x="2872740" y="115569"/>
                  </a:lnTo>
                  <a:lnTo>
                    <a:pt x="2722371" y="92710"/>
                  </a:lnTo>
                  <a:lnTo>
                    <a:pt x="2643632" y="82550"/>
                  </a:lnTo>
                  <a:lnTo>
                    <a:pt x="2562987" y="73660"/>
                  </a:lnTo>
                  <a:lnTo>
                    <a:pt x="2395346" y="58419"/>
                  </a:lnTo>
                  <a:lnTo>
                    <a:pt x="2308606" y="52069"/>
                  </a:lnTo>
                  <a:lnTo>
                    <a:pt x="2220341" y="46989"/>
                  </a:lnTo>
                  <a:close/>
                </a:path>
              </a:pathLst>
            </a:custGeom>
            <a:solidFill>
              <a:srgbClr val="A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729096" y="2048636"/>
            <a:ext cx="2351405" cy="572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501650" marR="5080" indent="-489584">
              <a:lnSpc>
                <a:spcPts val="2150"/>
              </a:lnSpc>
              <a:spcBef>
                <a:spcPts val="180"/>
              </a:spcBef>
            </a:pPr>
            <a:r>
              <a:rPr sz="1800" b="1" dirty="0">
                <a:latin typeface="Comic Sans MS"/>
                <a:cs typeface="Comic Sans MS"/>
              </a:rPr>
              <a:t>Nitrogen </a:t>
            </a:r>
            <a:r>
              <a:rPr sz="1800" b="1" spc="-5" dirty="0">
                <a:latin typeface="Comic Sans MS"/>
                <a:cs typeface="Comic Sans MS"/>
              </a:rPr>
              <a:t>–fixing</a:t>
            </a:r>
            <a:r>
              <a:rPr sz="1800" b="1" spc="-135" dirty="0">
                <a:latin typeface="Comic Sans MS"/>
                <a:cs typeface="Comic Sans MS"/>
              </a:rPr>
              <a:t> </a:t>
            </a:r>
            <a:r>
              <a:rPr sz="1800" b="1" dirty="0">
                <a:latin typeface="Comic Sans MS"/>
                <a:cs typeface="Comic Sans MS"/>
              </a:rPr>
              <a:t>Blue  Green</a:t>
            </a:r>
            <a:r>
              <a:rPr sz="1800" b="1" spc="-20" dirty="0">
                <a:latin typeface="Comic Sans MS"/>
                <a:cs typeface="Comic Sans MS"/>
              </a:rPr>
              <a:t> </a:t>
            </a:r>
            <a:r>
              <a:rPr sz="1800" b="1" spc="-5" dirty="0">
                <a:latin typeface="Comic Sans MS"/>
                <a:cs typeface="Comic Sans MS"/>
              </a:rPr>
              <a:t>Algae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0848" y="247599"/>
            <a:ext cx="4699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Symbiotic Nitrogen</a:t>
            </a:r>
            <a:r>
              <a:rPr sz="3200" u="heavy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Fixation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33957"/>
            <a:ext cx="8519160" cy="5628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94385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1. 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Nitrogen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Fixation 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Between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Legumes &amp;</a:t>
            </a:r>
            <a:r>
              <a:rPr sz="2400" b="1" spc="-3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imes New Roman"/>
                <a:cs typeface="Times New Roman"/>
              </a:rPr>
              <a:t>Rhizobium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282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It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Mutualastic relationship 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between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Rhizobium  and </a:t>
            </a:r>
            <a:r>
              <a:rPr sz="2400" spc="5" dirty="0">
                <a:solidFill>
                  <a:srgbClr val="FFFFFF"/>
                </a:solidFill>
                <a:latin typeface="Arial Black"/>
                <a:cs typeface="Arial Black"/>
              </a:rPr>
              <a:t>Legume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plant 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involves 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invasion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bacteria 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inside plant </a:t>
            </a:r>
            <a:r>
              <a:rPr sz="2400" spc="5" dirty="0">
                <a:solidFill>
                  <a:srgbClr val="FFFFFF"/>
                </a:solidFill>
                <a:latin typeface="Arial Black"/>
                <a:cs typeface="Arial Black"/>
              </a:rPr>
              <a:t>roots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resulting in formation of 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tumerlike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growth called</a:t>
            </a:r>
            <a:r>
              <a:rPr sz="24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‘Nodule’.</a:t>
            </a:r>
            <a:endParaRPr sz="2400">
              <a:latin typeface="Arial Black"/>
              <a:cs typeface="Arial Black"/>
            </a:endParaRPr>
          </a:p>
          <a:p>
            <a:pPr marL="355600" marR="1120775" indent="-342900">
              <a:lnSpc>
                <a:spcPct val="100000"/>
              </a:lnSpc>
              <a:spcBef>
                <a:spcPts val="288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10" dirty="0">
                <a:solidFill>
                  <a:srgbClr val="FFFFFF"/>
                </a:solidFill>
                <a:latin typeface="Arial Black"/>
                <a:cs typeface="Arial Black"/>
              </a:rPr>
              <a:t>Within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nodule bacteria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able to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convert  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atmospheric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nitrogen to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 ammonia.</a:t>
            </a:r>
            <a:endParaRPr sz="2400">
              <a:latin typeface="Arial Black"/>
              <a:cs typeface="Arial Black"/>
            </a:endParaRPr>
          </a:p>
          <a:p>
            <a:pPr marL="355600" marR="97790" indent="-342900">
              <a:lnSpc>
                <a:spcPct val="100000"/>
              </a:lnSpc>
              <a:spcBef>
                <a:spcPts val="2880"/>
              </a:spcBef>
              <a:buFont typeface="Wingdings"/>
              <a:buChar char=""/>
              <a:tabLst>
                <a:tab pos="355600" algn="l"/>
                <a:tab pos="5988050" algn="l"/>
              </a:tabLst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Until </a:t>
            </a:r>
            <a:r>
              <a:rPr sz="2400" spc="-20" dirty="0">
                <a:solidFill>
                  <a:srgbClr val="FFFFFF"/>
                </a:solidFill>
                <a:latin typeface="Arial Black"/>
                <a:cs typeface="Arial Black"/>
              </a:rPr>
              <a:t>recently,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all</a:t>
            </a:r>
            <a:r>
              <a:rPr sz="2400" spc="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nodulating</a:t>
            </a:r>
            <a:r>
              <a:rPr sz="24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and	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nitrogen</a:t>
            </a:r>
            <a:r>
              <a:rPr sz="24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fixing 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bacteria placed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into single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genus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Rhizobium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sz="2400">
              <a:latin typeface="Arial Black"/>
              <a:cs typeface="Arial Black"/>
            </a:endParaRPr>
          </a:p>
          <a:p>
            <a:pPr marL="355600" marR="1760220" indent="-342900">
              <a:lnSpc>
                <a:spcPct val="100000"/>
              </a:lnSpc>
              <a:spcBef>
                <a:spcPts val="288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20" dirty="0">
                <a:solidFill>
                  <a:srgbClr val="FFFFFF"/>
                </a:solidFill>
                <a:latin typeface="Arial Black"/>
                <a:cs typeface="Arial Black"/>
              </a:rPr>
              <a:t>Now </a:t>
            </a:r>
            <a:r>
              <a:rPr sz="2400" spc="-15" dirty="0">
                <a:solidFill>
                  <a:srgbClr val="FFFFFF"/>
                </a:solidFill>
                <a:latin typeface="Arial Black"/>
                <a:cs typeface="Arial Black"/>
              </a:rPr>
              <a:t>two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additional genera </a:t>
            </a:r>
            <a:r>
              <a:rPr sz="2400" spc="-15" dirty="0">
                <a:solidFill>
                  <a:srgbClr val="FFFFFF"/>
                </a:solidFill>
                <a:latin typeface="Arial Black"/>
                <a:cs typeface="Arial Black"/>
              </a:rPr>
              <a:t>discovered </a:t>
            </a:r>
            <a:r>
              <a:rPr sz="2400" u="heavy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 </a:t>
            </a:r>
            <a:r>
              <a:rPr sz="24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Azorhizobium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2400" spc="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</a:rPr>
              <a:t>Bradyrhizobium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78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34748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3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7"/>
                </a:lnTo>
              </a:path>
            </a:pathLst>
          </a:custGeom>
          <a:ln w="11583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6858000"/>
                </a:moveTo>
                <a:lnTo>
                  <a:pt x="304800" y="6858000"/>
                </a:lnTo>
                <a:lnTo>
                  <a:pt x="3048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9144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65629" y="235407"/>
            <a:ext cx="44145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S</a:t>
            </a:r>
            <a:r>
              <a:rPr sz="24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CIENTIFIC</a:t>
            </a:r>
            <a:r>
              <a:rPr sz="2400" u="heavy" spc="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0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</a:t>
            </a:r>
            <a:r>
              <a:rPr sz="2400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LASSIFICATION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20492" y="704748"/>
            <a:ext cx="4302760" cy="3185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marR="294640" indent="1270" algn="ctr">
              <a:lnSpc>
                <a:spcPct val="112700"/>
              </a:lnSpc>
              <a:spcBef>
                <a:spcPts val="100"/>
              </a:spcBef>
              <a:tabLst>
                <a:tab pos="1285240" algn="l"/>
                <a:tab pos="1309370" algn="l"/>
                <a:tab pos="1559560" algn="l"/>
                <a:tab pos="1764030" algn="l"/>
              </a:tabLst>
            </a:pPr>
            <a:r>
              <a:rPr sz="2200" b="1" i="1" spc="-5" dirty="0">
                <a:latin typeface="Arial"/>
                <a:cs typeface="Arial"/>
              </a:rPr>
              <a:t>Kingdom:	</a:t>
            </a:r>
            <a:r>
              <a:rPr sz="2200" b="1" i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2"/>
              </a:rPr>
              <a:t>Bacteria </a:t>
            </a:r>
            <a:r>
              <a:rPr sz="2200" b="1" i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Phylum:	</a:t>
            </a:r>
            <a:r>
              <a:rPr sz="2200" b="1" i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3"/>
              </a:rPr>
              <a:t>Proteobacteria </a:t>
            </a:r>
            <a:r>
              <a:rPr sz="2200" b="1" i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Clas</a:t>
            </a:r>
            <a:r>
              <a:rPr sz="2200" b="1" i="1" dirty="0">
                <a:latin typeface="Arial"/>
                <a:cs typeface="Arial"/>
              </a:rPr>
              <a:t>s</a:t>
            </a:r>
            <a:r>
              <a:rPr sz="2200" b="1" i="1" spc="-5" dirty="0">
                <a:latin typeface="Arial"/>
                <a:cs typeface="Arial"/>
              </a:rPr>
              <a:t>:</a:t>
            </a:r>
            <a:r>
              <a:rPr sz="2200" b="1" i="1" dirty="0">
                <a:latin typeface="Arial"/>
                <a:cs typeface="Arial"/>
              </a:rPr>
              <a:t>	</a:t>
            </a:r>
            <a:r>
              <a:rPr sz="2200" b="1" i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Alphaprote</a:t>
            </a:r>
            <a:r>
              <a:rPr sz="2200" b="1" i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o</a:t>
            </a:r>
            <a:r>
              <a:rPr sz="2200" b="1" i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ba</a:t>
            </a:r>
            <a:r>
              <a:rPr sz="2200" b="1" i="1" u="heavy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c</a:t>
            </a:r>
            <a:r>
              <a:rPr sz="2200" b="1" i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4"/>
              </a:rPr>
              <a:t>teria </a:t>
            </a:r>
            <a:r>
              <a:rPr sz="2200" b="1" i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Order:		</a:t>
            </a:r>
            <a:r>
              <a:rPr sz="2200" b="1" i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5"/>
              </a:rPr>
              <a:t>Rhizobiales</a:t>
            </a:r>
            <a:endParaRPr sz="2200">
              <a:latin typeface="Arial"/>
              <a:cs typeface="Arial"/>
            </a:endParaRPr>
          </a:p>
          <a:p>
            <a:pPr marL="12700" marR="5080" indent="678180">
              <a:lnSpc>
                <a:spcPct val="112700"/>
              </a:lnSpc>
              <a:spcBef>
                <a:spcPts val="5"/>
              </a:spcBef>
              <a:tabLst>
                <a:tab pos="1132840" algn="l"/>
                <a:tab pos="1826260" algn="l"/>
              </a:tabLst>
            </a:pPr>
            <a:r>
              <a:rPr sz="2200" b="1" i="1" spc="-5" dirty="0">
                <a:latin typeface="Arial"/>
                <a:cs typeface="Arial"/>
              </a:rPr>
              <a:t>Family:	</a:t>
            </a:r>
            <a:r>
              <a:rPr sz="2200" b="1" i="1" u="heavy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Arial"/>
                <a:cs typeface="Arial"/>
                <a:hlinkClick r:id="rId6"/>
              </a:rPr>
              <a:t>Rhizobiaceae </a:t>
            </a:r>
            <a:r>
              <a:rPr sz="2200" b="1" i="1" spc="-5" dirty="0">
                <a:solidFill>
                  <a:srgbClr val="D2601C"/>
                </a:solidFill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Genus:	</a:t>
            </a:r>
            <a:r>
              <a:rPr sz="2200" b="1" i="1" spc="-5" dirty="0">
                <a:solidFill>
                  <a:srgbClr val="C00000"/>
                </a:solidFill>
                <a:latin typeface="Arial"/>
                <a:cs typeface="Arial"/>
              </a:rPr>
              <a:t>Rhizobium </a:t>
            </a:r>
            <a:r>
              <a:rPr sz="2200" b="1" i="1" spc="-5" dirty="0">
                <a:latin typeface="Arial"/>
                <a:cs typeface="Arial"/>
              </a:rPr>
              <a:t>(Frank</a:t>
            </a:r>
            <a:r>
              <a:rPr sz="2200" b="1" i="1" spc="35" dirty="0">
                <a:latin typeface="Arial"/>
                <a:cs typeface="Arial"/>
              </a:rPr>
              <a:t> </a:t>
            </a:r>
            <a:r>
              <a:rPr sz="2200" b="1" i="1" spc="-5" dirty="0">
                <a:latin typeface="Arial"/>
                <a:cs typeface="Arial"/>
              </a:rPr>
              <a:t>1889)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3200" b="1" spc="20" dirty="0">
                <a:solidFill>
                  <a:srgbClr val="FF0000"/>
                </a:solidFill>
                <a:latin typeface="Gabriola"/>
                <a:cs typeface="Gabriola"/>
              </a:rPr>
              <a:t>On </a:t>
            </a:r>
            <a:r>
              <a:rPr sz="3200" b="1" spc="10" dirty="0">
                <a:solidFill>
                  <a:srgbClr val="FF0000"/>
                </a:solidFill>
                <a:latin typeface="Gabriola"/>
                <a:cs typeface="Gabriola"/>
              </a:rPr>
              <a:t>the </a:t>
            </a:r>
            <a:r>
              <a:rPr sz="3200" b="1" spc="5" dirty="0">
                <a:solidFill>
                  <a:srgbClr val="FF0000"/>
                </a:solidFill>
                <a:latin typeface="Gabriola"/>
                <a:cs typeface="Gabriola"/>
              </a:rPr>
              <a:t>basis </a:t>
            </a:r>
            <a:r>
              <a:rPr sz="3200" b="1" spc="10" dirty="0">
                <a:solidFill>
                  <a:srgbClr val="FF0000"/>
                </a:solidFill>
                <a:latin typeface="Gabriola"/>
                <a:cs typeface="Gabriola"/>
              </a:rPr>
              <a:t>of </a:t>
            </a:r>
            <a:r>
              <a:rPr sz="3200" b="1" spc="5" dirty="0">
                <a:solidFill>
                  <a:srgbClr val="FF0000"/>
                </a:solidFill>
                <a:latin typeface="Gabriola"/>
                <a:cs typeface="Gabriola"/>
              </a:rPr>
              <a:t>Growth</a:t>
            </a:r>
            <a:r>
              <a:rPr sz="3200" b="1" spc="-320" dirty="0">
                <a:solidFill>
                  <a:srgbClr val="FF0000"/>
                </a:solidFill>
                <a:latin typeface="Gabriola"/>
                <a:cs typeface="Gabriola"/>
              </a:rPr>
              <a:t> </a:t>
            </a:r>
            <a:r>
              <a:rPr sz="3200" b="1" spc="15" dirty="0">
                <a:solidFill>
                  <a:srgbClr val="FF0000"/>
                </a:solidFill>
                <a:latin typeface="Gabriola"/>
                <a:cs typeface="Gabriola"/>
              </a:rPr>
              <a:t>Rate</a:t>
            </a:r>
            <a:endParaRPr sz="3200">
              <a:latin typeface="Gabriola"/>
              <a:cs typeface="Gabriol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5069" y="4392548"/>
            <a:ext cx="32092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b) </a:t>
            </a:r>
            <a:r>
              <a:rPr sz="2000" b="1" dirty="0">
                <a:latin typeface="Arial"/>
                <a:cs typeface="Arial"/>
              </a:rPr>
              <a:t>Fast Growers (3-5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days)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9413" y="4819269"/>
            <a:ext cx="35687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Arial"/>
                <a:cs typeface="Arial"/>
              </a:rPr>
              <a:t>R. leguminosarum ; R.</a:t>
            </a:r>
            <a:r>
              <a:rPr sz="2000" i="1" spc="-1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phaseoli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7800" y="4150778"/>
            <a:ext cx="4233545" cy="142684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800" b="1" dirty="0">
                <a:latin typeface="Arial"/>
                <a:cs typeface="Arial"/>
              </a:rPr>
              <a:t>a) </a:t>
            </a:r>
            <a:r>
              <a:rPr sz="2800" b="1" spc="-5" dirty="0">
                <a:latin typeface="Arial"/>
                <a:cs typeface="Arial"/>
              </a:rPr>
              <a:t>Slow Growers </a:t>
            </a:r>
            <a:r>
              <a:rPr sz="2000" b="1" dirty="0">
                <a:latin typeface="Arial"/>
                <a:cs typeface="Arial"/>
              </a:rPr>
              <a:t>(8-10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days)</a:t>
            </a:r>
            <a:endParaRPr sz="2000">
              <a:latin typeface="Arial"/>
              <a:cs typeface="Arial"/>
            </a:endParaRPr>
          </a:p>
          <a:p>
            <a:pPr marL="798830" marR="1205865" indent="-393700">
              <a:lnSpc>
                <a:spcPts val="3360"/>
              </a:lnSpc>
              <a:spcBef>
                <a:spcPts val="115"/>
              </a:spcBef>
            </a:pPr>
            <a:r>
              <a:rPr sz="2000" i="1" dirty="0">
                <a:latin typeface="Arial"/>
                <a:cs typeface="Arial"/>
              </a:rPr>
              <a:t>R. lupini ; R.</a:t>
            </a:r>
            <a:r>
              <a:rPr sz="2000" i="1" spc="-1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japonicum  Bradyrhizobium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9033" y="5246370"/>
            <a:ext cx="22682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Arial"/>
                <a:cs typeface="Arial"/>
              </a:rPr>
              <a:t>R. </a:t>
            </a:r>
            <a:r>
              <a:rPr sz="2000" i="1" spc="-5" dirty="0">
                <a:latin typeface="Arial"/>
                <a:cs typeface="Arial"/>
              </a:rPr>
              <a:t>meliloti </a:t>
            </a:r>
            <a:r>
              <a:rPr sz="2000" i="1" dirty="0">
                <a:latin typeface="Arial"/>
                <a:cs typeface="Arial"/>
              </a:rPr>
              <a:t>; R.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trifolii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0973" y="246634"/>
            <a:ext cx="27012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/>
              <a:t>Introduction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353695" y="1219200"/>
            <a:ext cx="8790305" cy="44903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900">
              <a:latin typeface="Times New Roman"/>
              <a:cs typeface="Times New Roman"/>
            </a:endParaRPr>
          </a:p>
          <a:p>
            <a:pPr marL="12700" marR="126873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Arial"/>
                <a:cs typeface="Arial"/>
              </a:rPr>
              <a:t>Atmospheric </a:t>
            </a:r>
            <a:r>
              <a:rPr sz="2800" dirty="0">
                <a:latin typeface="Arial"/>
                <a:cs typeface="Arial"/>
              </a:rPr>
              <a:t>nitrogen reduced </a:t>
            </a:r>
            <a:r>
              <a:rPr sz="2800" spc="-5" dirty="0">
                <a:latin typeface="Arial"/>
                <a:cs typeface="Arial"/>
              </a:rPr>
              <a:t>to ammonia by  </a:t>
            </a:r>
            <a:r>
              <a:rPr sz="2800" spc="-5">
                <a:latin typeface="Arial"/>
                <a:cs typeface="Arial"/>
              </a:rPr>
              <a:t>microorganisms</a:t>
            </a:r>
            <a:r>
              <a:rPr sz="2800" spc="-5" smtClean="0">
                <a:latin typeface="Arial"/>
                <a:cs typeface="Arial"/>
              </a:rPr>
              <a:t>.</a:t>
            </a:r>
            <a:endParaRPr lang="en-IN" sz="2800" spc="-5" dirty="0" smtClean="0">
              <a:latin typeface="Arial"/>
              <a:cs typeface="Arial"/>
            </a:endParaRPr>
          </a:p>
          <a:p>
            <a:pPr marL="12700" marR="126873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endParaRPr sz="2800">
              <a:latin typeface="Arial"/>
              <a:cs typeface="Arial"/>
            </a:endParaRPr>
          </a:p>
          <a:p>
            <a:pPr>
              <a:spcBef>
                <a:spcPts val="25"/>
              </a:spcBef>
              <a:buFont typeface="Wingdings"/>
              <a:buChar char=""/>
            </a:pPr>
            <a:r>
              <a:rPr lang="en-IN" sz="2900" dirty="0" smtClean="0">
                <a:latin typeface="Times New Roman"/>
                <a:cs typeface="Times New Roman"/>
              </a:rPr>
              <a:t> </a:t>
            </a:r>
            <a:r>
              <a:rPr lang="en-GB" sz="3200" spc="-5" dirty="0" smtClean="0">
                <a:latin typeface="Arial"/>
                <a:cs typeface="Arial"/>
              </a:rPr>
              <a:t>The </a:t>
            </a:r>
            <a:r>
              <a:rPr lang="en-GB" sz="3200" dirty="0" err="1" smtClean="0">
                <a:latin typeface="Arial"/>
                <a:cs typeface="Arial"/>
              </a:rPr>
              <a:t>rhizosphere</a:t>
            </a:r>
            <a:r>
              <a:rPr lang="en-GB" sz="3200" dirty="0" smtClean="0">
                <a:latin typeface="Arial"/>
                <a:cs typeface="Arial"/>
              </a:rPr>
              <a:t> </a:t>
            </a:r>
            <a:r>
              <a:rPr lang="en-GB" sz="3200" spc="-5" dirty="0" smtClean="0">
                <a:latin typeface="Arial"/>
                <a:cs typeface="Arial"/>
              </a:rPr>
              <a:t>is an </a:t>
            </a:r>
            <a:r>
              <a:rPr lang="en-GB" sz="3200" dirty="0" smtClean="0">
                <a:latin typeface="Arial"/>
                <a:cs typeface="Arial"/>
              </a:rPr>
              <a:t>environment </a:t>
            </a:r>
            <a:r>
              <a:rPr lang="en-GB" sz="3200" spc="-5" dirty="0" smtClean="0">
                <a:latin typeface="Arial"/>
                <a:cs typeface="Arial"/>
              </a:rPr>
              <a:t>where </a:t>
            </a:r>
            <a:r>
              <a:rPr lang="en-GB" sz="3200" dirty="0" smtClean="0">
                <a:latin typeface="Arial"/>
                <a:cs typeface="Arial"/>
              </a:rPr>
              <a:t>microbial  activities contribute to plant</a:t>
            </a:r>
            <a:r>
              <a:rPr lang="en-GB" sz="3200" spc="-30" dirty="0" smtClean="0">
                <a:latin typeface="Arial"/>
                <a:cs typeface="Arial"/>
              </a:rPr>
              <a:t> </a:t>
            </a:r>
            <a:r>
              <a:rPr lang="en-GB" sz="3200" spc="-5" dirty="0" smtClean="0">
                <a:latin typeface="Arial"/>
                <a:cs typeface="Arial"/>
              </a:rPr>
              <a:t>growth.</a:t>
            </a:r>
            <a:endParaRPr lang="en-GB" sz="32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900">
              <a:latin typeface="Times New Roman"/>
              <a:cs typeface="Times New Roman"/>
            </a:endParaRPr>
          </a:p>
          <a:p>
            <a:pPr marL="12700" marR="220979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latin typeface="Arial"/>
                <a:cs typeface="Arial"/>
              </a:rPr>
              <a:t>Microorganisms can be used as </a:t>
            </a:r>
            <a:r>
              <a:rPr sz="2800" dirty="0">
                <a:latin typeface="Arial"/>
                <a:cs typeface="Arial"/>
              </a:rPr>
              <a:t>biocontrol </a:t>
            </a:r>
            <a:r>
              <a:rPr sz="2800" spc="-5" dirty="0">
                <a:latin typeface="Arial"/>
                <a:cs typeface="Arial"/>
              </a:rPr>
              <a:t>agents to  </a:t>
            </a:r>
            <a:r>
              <a:rPr sz="2800" dirty="0">
                <a:latin typeface="Arial"/>
                <a:cs typeface="Arial"/>
              </a:rPr>
              <a:t>control agriculture pests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pathogens.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9725" y="37287"/>
            <a:ext cx="59264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0" dirty="0">
                <a:solidFill>
                  <a:srgbClr val="FFFF00"/>
                </a:solidFill>
                <a:latin typeface="Gabriola"/>
                <a:cs typeface="Gabriola"/>
              </a:rPr>
              <a:t>ROOT </a:t>
            </a:r>
            <a:r>
              <a:rPr sz="3200" b="1" spc="5" dirty="0">
                <a:solidFill>
                  <a:srgbClr val="FFFF00"/>
                </a:solidFill>
                <a:latin typeface="Gabriola"/>
                <a:cs typeface="Gabriola"/>
              </a:rPr>
              <a:t>NODULE FORMATION </a:t>
            </a:r>
            <a:r>
              <a:rPr sz="3200" b="1" spc="15" dirty="0">
                <a:solidFill>
                  <a:srgbClr val="FFFF00"/>
                </a:solidFill>
                <a:latin typeface="Gabriola"/>
                <a:cs typeface="Gabriola"/>
              </a:rPr>
              <a:t>BY</a:t>
            </a:r>
            <a:r>
              <a:rPr sz="3200" b="1" spc="-285" dirty="0">
                <a:solidFill>
                  <a:srgbClr val="FFFF00"/>
                </a:solidFill>
                <a:latin typeface="Gabriola"/>
                <a:cs typeface="Gabriola"/>
              </a:rPr>
              <a:t> </a:t>
            </a:r>
            <a:r>
              <a:rPr sz="3200" b="1" spc="5" dirty="0">
                <a:solidFill>
                  <a:srgbClr val="FFFF00"/>
                </a:solidFill>
                <a:latin typeface="Gabriola"/>
                <a:cs typeface="Gabriola"/>
              </a:rPr>
              <a:t>RHIZOBIUM</a:t>
            </a:r>
            <a:endParaRPr sz="3200">
              <a:latin typeface="Gabriola"/>
              <a:cs typeface="Gabriol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99262"/>
            <a:ext cx="8812530" cy="5986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150" indent="-29908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11785" algn="l"/>
              </a:tabLst>
            </a:pPr>
            <a:r>
              <a:rPr sz="2300" b="1" dirty="0">
                <a:latin typeface="Calibri"/>
                <a:cs typeface="Calibri"/>
              </a:rPr>
              <a:t>Legume </a:t>
            </a:r>
            <a:r>
              <a:rPr sz="2300" b="1" spc="-5" dirty="0">
                <a:latin typeface="Calibri"/>
                <a:cs typeface="Calibri"/>
              </a:rPr>
              <a:t>plants </a:t>
            </a:r>
            <a:r>
              <a:rPr sz="2300" b="1" spc="-10" dirty="0">
                <a:latin typeface="Calibri"/>
                <a:cs typeface="Calibri"/>
              </a:rPr>
              <a:t>forms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Flavonoides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(Sec.</a:t>
            </a:r>
            <a:r>
              <a:rPr sz="23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Met.)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2350">
              <a:latin typeface="Times New Roman"/>
              <a:cs typeface="Times New Roman"/>
            </a:endParaRPr>
          </a:p>
          <a:p>
            <a:pPr marL="245745" indent="-233679">
              <a:lnSpc>
                <a:spcPct val="100000"/>
              </a:lnSpc>
              <a:buFont typeface="Wingdings"/>
              <a:buChar char=""/>
              <a:tabLst>
                <a:tab pos="246379" algn="l"/>
              </a:tabLst>
            </a:pPr>
            <a:r>
              <a:rPr sz="23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Rhizobium</a:t>
            </a:r>
            <a:r>
              <a:rPr sz="2300" b="1" i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chemically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15" dirty="0">
                <a:latin typeface="Calibri"/>
                <a:cs typeface="Calibri"/>
              </a:rPr>
              <a:t>attracted.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245745" indent="-233679">
              <a:lnSpc>
                <a:spcPct val="100000"/>
              </a:lnSpc>
              <a:buFont typeface="Wingdings"/>
              <a:buChar char=""/>
              <a:tabLst>
                <a:tab pos="246379" algn="l"/>
              </a:tabLst>
            </a:pPr>
            <a:r>
              <a:rPr sz="23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Rhizobium</a:t>
            </a:r>
            <a:r>
              <a:rPr sz="2300" b="1" i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produces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Nod Metabolites</a:t>
            </a:r>
            <a:r>
              <a:rPr sz="23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(Lip-oligosaccharide).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311150" indent="-299085">
              <a:lnSpc>
                <a:spcPct val="100000"/>
              </a:lnSpc>
              <a:buFont typeface="Wingdings"/>
              <a:buChar char=""/>
              <a:tabLst>
                <a:tab pos="311785" algn="l"/>
              </a:tabLst>
            </a:pPr>
            <a:r>
              <a:rPr sz="2300" b="1" dirty="0">
                <a:latin typeface="Calibri"/>
                <a:cs typeface="Calibri"/>
              </a:rPr>
              <a:t>Leg. </a:t>
            </a:r>
            <a:r>
              <a:rPr sz="2300" b="1" spc="-5" dirty="0">
                <a:latin typeface="Calibri"/>
                <a:cs typeface="Calibri"/>
              </a:rPr>
              <a:t>Plants produces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Lectin 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like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protein </a:t>
            </a:r>
            <a:r>
              <a:rPr sz="2300" b="1" spc="-15" dirty="0">
                <a:latin typeface="Calibri"/>
                <a:cs typeface="Calibri"/>
              </a:rPr>
              <a:t>for </a:t>
            </a:r>
            <a:r>
              <a:rPr sz="2300" b="1" dirty="0">
                <a:latin typeface="Calibri"/>
                <a:cs typeface="Calibri"/>
              </a:rPr>
              <a:t>binding </a:t>
            </a:r>
            <a:r>
              <a:rPr sz="2300" b="1" spc="-5" dirty="0">
                <a:latin typeface="Calibri"/>
                <a:cs typeface="Calibri"/>
              </a:rPr>
              <a:t>of</a:t>
            </a:r>
            <a:r>
              <a:rPr sz="2300" b="1" spc="3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Rhizobium.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245745" indent="-233679">
              <a:lnSpc>
                <a:spcPct val="100000"/>
              </a:lnSpc>
              <a:buFont typeface="Wingdings"/>
              <a:buChar char=""/>
              <a:tabLst>
                <a:tab pos="246379" algn="l"/>
              </a:tabLst>
            </a:pPr>
            <a:r>
              <a:rPr sz="23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Rhizobium</a:t>
            </a:r>
            <a:r>
              <a:rPr sz="2300" b="1" i="1" spc="-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produces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Rhicadesins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protein </a:t>
            </a:r>
            <a:r>
              <a:rPr sz="2300" b="1" spc="-10" dirty="0">
                <a:latin typeface="Calibri"/>
                <a:cs typeface="Calibri"/>
              </a:rPr>
              <a:t>for penetration </a:t>
            </a:r>
            <a:r>
              <a:rPr sz="2300" b="1" spc="-5" dirty="0">
                <a:latin typeface="Calibri"/>
                <a:cs typeface="Calibri"/>
              </a:rPr>
              <a:t>in </a:t>
            </a:r>
            <a:r>
              <a:rPr sz="2300" b="1" spc="-10" dirty="0">
                <a:latin typeface="Calibri"/>
                <a:cs typeface="Calibri"/>
              </a:rPr>
              <a:t>root</a:t>
            </a:r>
            <a:r>
              <a:rPr sz="2300" b="1" spc="5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hairs.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245745" indent="-233679">
              <a:lnSpc>
                <a:spcPct val="100000"/>
              </a:lnSpc>
              <a:buFont typeface="Wingdings"/>
              <a:buChar char=""/>
              <a:tabLst>
                <a:tab pos="246379" algn="l"/>
              </a:tabLst>
            </a:pPr>
            <a:r>
              <a:rPr sz="2300" b="1" spc="-5" dirty="0">
                <a:latin typeface="Calibri"/>
                <a:cs typeface="Calibri"/>
              </a:rPr>
              <a:t>Thus</a:t>
            </a:r>
            <a:r>
              <a:rPr sz="2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Rhizobium</a:t>
            </a:r>
            <a:r>
              <a:rPr sz="2300" b="1" i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causes </a:t>
            </a:r>
            <a:r>
              <a:rPr sz="2300" b="1" spc="-10" dirty="0">
                <a:latin typeface="Calibri"/>
                <a:cs typeface="Calibri"/>
              </a:rPr>
              <a:t>infection </a:t>
            </a:r>
            <a:r>
              <a:rPr sz="2300" b="1" spc="-5" dirty="0">
                <a:latin typeface="Calibri"/>
                <a:cs typeface="Calibri"/>
              </a:rPr>
              <a:t>called </a:t>
            </a:r>
            <a:r>
              <a:rPr sz="2300" b="1" spc="-10" dirty="0">
                <a:solidFill>
                  <a:srgbClr val="FFFF00"/>
                </a:solidFill>
                <a:latin typeface="Calibri"/>
                <a:cs typeface="Calibri"/>
              </a:rPr>
              <a:t>“Infection</a:t>
            </a:r>
            <a:r>
              <a:rPr sz="2300" b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300" b="1" spc="-5" dirty="0">
                <a:solidFill>
                  <a:srgbClr val="FFFF00"/>
                </a:solidFill>
                <a:latin typeface="Calibri"/>
                <a:cs typeface="Calibri"/>
              </a:rPr>
              <a:t>Thread”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400">
              <a:latin typeface="Times New Roman"/>
              <a:cs typeface="Times New Roman"/>
            </a:endParaRPr>
          </a:p>
          <a:p>
            <a:pPr marL="245745" indent="-233679">
              <a:lnSpc>
                <a:spcPct val="100000"/>
              </a:lnSpc>
              <a:buFont typeface="Wingdings"/>
              <a:buChar char=""/>
              <a:tabLst>
                <a:tab pos="246379" algn="l"/>
              </a:tabLst>
            </a:pPr>
            <a:r>
              <a:rPr sz="2300" b="1" dirty="0">
                <a:latin typeface="Calibri"/>
                <a:cs typeface="Calibri"/>
              </a:rPr>
              <a:t>Due </a:t>
            </a:r>
            <a:r>
              <a:rPr sz="2300" b="1" spc="-10" dirty="0">
                <a:latin typeface="Calibri"/>
                <a:cs typeface="Calibri"/>
              </a:rPr>
              <a:t>to </a:t>
            </a:r>
            <a:r>
              <a:rPr sz="2300" b="1" dirty="0">
                <a:latin typeface="Calibri"/>
                <a:cs typeface="Calibri"/>
              </a:rPr>
              <a:t>this </a:t>
            </a:r>
            <a:r>
              <a:rPr sz="2300" b="1" spc="-5" dirty="0">
                <a:latin typeface="Calibri"/>
                <a:cs typeface="Calibri"/>
              </a:rPr>
              <a:t>Cortical cells </a:t>
            </a:r>
            <a:r>
              <a:rPr sz="2300" b="1" dirty="0">
                <a:latin typeface="Calibri"/>
                <a:cs typeface="Calibri"/>
              </a:rPr>
              <a:t>of </a:t>
            </a:r>
            <a:r>
              <a:rPr sz="2300" b="1" spc="-10" dirty="0">
                <a:latin typeface="Calibri"/>
                <a:cs typeface="Calibri"/>
              </a:rPr>
              <a:t>root </a:t>
            </a:r>
            <a:r>
              <a:rPr sz="2300" b="1" dirty="0">
                <a:latin typeface="Calibri"/>
                <a:cs typeface="Calibri"/>
              </a:rPr>
              <a:t>hair </a:t>
            </a:r>
            <a:r>
              <a:rPr sz="2300" b="1" spc="-5" dirty="0">
                <a:latin typeface="Calibri"/>
                <a:cs typeface="Calibri"/>
              </a:rPr>
              <a:t>damages </a:t>
            </a:r>
            <a:r>
              <a:rPr sz="2300" b="1" dirty="0">
                <a:latin typeface="Calibri"/>
                <a:cs typeface="Calibri"/>
              </a:rPr>
              <a:t>&amp; </a:t>
            </a:r>
            <a:r>
              <a:rPr sz="2300" b="1" spc="-10" dirty="0">
                <a:latin typeface="Calibri"/>
                <a:cs typeface="Calibri"/>
              </a:rPr>
              <a:t>formation </a:t>
            </a:r>
            <a:r>
              <a:rPr sz="2300" b="1" spc="-5" dirty="0">
                <a:latin typeface="Calibri"/>
                <a:cs typeface="Calibri"/>
              </a:rPr>
              <a:t>of new</a:t>
            </a:r>
            <a:r>
              <a:rPr sz="2300" b="1" spc="3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cells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b="1" dirty="0">
                <a:latin typeface="Calibri"/>
                <a:cs typeface="Calibri"/>
              </a:rPr>
              <a:t>(Nodule)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558165">
              <a:lnSpc>
                <a:spcPct val="100000"/>
              </a:lnSpc>
              <a:buFont typeface="Wingdings"/>
              <a:buChar char=""/>
              <a:tabLst>
                <a:tab pos="246379" algn="l"/>
              </a:tabLst>
            </a:pPr>
            <a:r>
              <a:rPr sz="2300" b="1" dirty="0">
                <a:latin typeface="Calibri"/>
                <a:cs typeface="Calibri"/>
              </a:rPr>
              <a:t>Sci. </a:t>
            </a:r>
            <a:r>
              <a:rPr sz="2300" b="1" spc="-10" dirty="0">
                <a:latin typeface="Calibri"/>
                <a:cs typeface="Calibri"/>
              </a:rPr>
              <a:t>Crook </a:t>
            </a:r>
            <a:r>
              <a:rPr sz="2300" b="1" spc="-15" dirty="0">
                <a:latin typeface="Calibri"/>
                <a:cs typeface="Calibri"/>
              </a:rPr>
              <a:t>first </a:t>
            </a:r>
            <a:r>
              <a:rPr sz="2300" b="1" dirty="0">
                <a:latin typeface="Calibri"/>
                <a:cs typeface="Calibri"/>
              </a:rPr>
              <a:t>time </a:t>
            </a:r>
            <a:r>
              <a:rPr sz="2300" b="1" spc="-5" dirty="0">
                <a:latin typeface="Calibri"/>
                <a:cs typeface="Calibri"/>
              </a:rPr>
              <a:t>studied </a:t>
            </a:r>
            <a:r>
              <a:rPr sz="2300" b="1" dirty="0">
                <a:latin typeface="Calibri"/>
                <a:cs typeface="Calibri"/>
              </a:rPr>
              <a:t>the </a:t>
            </a:r>
            <a:r>
              <a:rPr sz="2300" b="1" spc="-5" dirty="0">
                <a:latin typeface="Calibri"/>
                <a:cs typeface="Calibri"/>
              </a:rPr>
              <a:t>structure </a:t>
            </a:r>
            <a:r>
              <a:rPr sz="2300" b="1" dirty="0">
                <a:latin typeface="Calibri"/>
                <a:cs typeface="Calibri"/>
              </a:rPr>
              <a:t>so also </a:t>
            </a:r>
            <a:r>
              <a:rPr sz="2300" b="1" spc="-5" dirty="0">
                <a:latin typeface="Calibri"/>
                <a:cs typeface="Calibri"/>
              </a:rPr>
              <a:t>called 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“Shepherd  Crook”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28" y="0"/>
            <a:ext cx="914559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852" y="0"/>
            <a:ext cx="87185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0" dirty="0">
                <a:solidFill>
                  <a:srgbClr val="FF0000"/>
                </a:solidFill>
                <a:latin typeface="Calibri"/>
                <a:cs typeface="Calibri"/>
              </a:rPr>
              <a:t>Nitrogen Fixation </a:t>
            </a:r>
            <a:r>
              <a:rPr sz="5400" spc="-1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5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4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Rhizobium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43957"/>
            <a:ext cx="6137275" cy="122936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220"/>
              </a:spcBef>
              <a:buClr>
                <a:srgbClr val="0AD0D9"/>
              </a:buClr>
              <a:buSzPct val="92500"/>
              <a:buFont typeface="Wingdings 2"/>
              <a:buChar char=""/>
              <a:tabLst>
                <a:tab pos="287020" algn="l"/>
              </a:tabLst>
            </a:pPr>
            <a:r>
              <a:rPr sz="4000" b="1" spc="-15" dirty="0">
                <a:solidFill>
                  <a:srgbClr val="006FC0"/>
                </a:solidFill>
                <a:latin typeface="Constantia"/>
                <a:cs typeface="Constantia"/>
              </a:rPr>
              <a:t>Requirements</a:t>
            </a:r>
            <a:r>
              <a:rPr sz="4000" b="1" spc="-50" dirty="0">
                <a:solidFill>
                  <a:srgbClr val="006FC0"/>
                </a:solidFill>
                <a:latin typeface="Constantia"/>
                <a:cs typeface="Constantia"/>
              </a:rPr>
              <a:t> </a:t>
            </a:r>
            <a:r>
              <a:rPr sz="4000" b="1" spc="-5" dirty="0">
                <a:solidFill>
                  <a:srgbClr val="006FC0"/>
                </a:solidFill>
                <a:latin typeface="Constantia"/>
                <a:cs typeface="Constantia"/>
              </a:rPr>
              <a:t>:</a:t>
            </a:r>
            <a:endParaRPr sz="4000">
              <a:latin typeface="Constantia"/>
              <a:cs typeface="Constantia"/>
            </a:endParaRPr>
          </a:p>
          <a:p>
            <a:pPr marL="3258820" lvl="1" indent="-393700">
              <a:lnSpc>
                <a:spcPct val="100000"/>
              </a:lnSpc>
              <a:spcBef>
                <a:spcPts val="675"/>
              </a:spcBef>
              <a:buAutoNum type="alphaUcParenR"/>
              <a:tabLst>
                <a:tab pos="3259454" algn="l"/>
              </a:tabLst>
            </a:pPr>
            <a:r>
              <a:rPr sz="2400" dirty="0">
                <a:solidFill>
                  <a:srgbClr val="FF33CC"/>
                </a:solidFill>
                <a:latin typeface="Constantia"/>
                <a:cs typeface="Constantia"/>
              </a:rPr>
              <a:t>Enzyme </a:t>
            </a:r>
            <a:r>
              <a:rPr sz="2400" spc="-10" dirty="0">
                <a:solidFill>
                  <a:srgbClr val="FF33CC"/>
                </a:solidFill>
                <a:latin typeface="Constantia"/>
                <a:cs typeface="Constantia"/>
              </a:rPr>
              <a:t>Nitrogenase</a:t>
            </a:r>
            <a:r>
              <a:rPr sz="2400" spc="-180" dirty="0">
                <a:solidFill>
                  <a:srgbClr val="FF33CC"/>
                </a:solidFill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33CC"/>
                </a:solidFill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1828800"/>
            <a:ext cx="42672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0579" y="1828800"/>
            <a:ext cx="4503419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343398"/>
            <a:ext cx="9144000" cy="25145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20523"/>
            <a:ext cx="8867140" cy="670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472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2. Non –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Leguminous Nitrogen</a:t>
            </a:r>
            <a:r>
              <a:rPr sz="3200" spc="-8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Fixation</a:t>
            </a:r>
            <a:endParaRPr sz="3200">
              <a:latin typeface="Arial"/>
              <a:cs typeface="Arial"/>
            </a:endParaRPr>
          </a:p>
          <a:p>
            <a:pPr marL="12700" marR="375920">
              <a:lnSpc>
                <a:spcPct val="100000"/>
              </a:lnSpc>
              <a:spcBef>
                <a:spcPts val="2655"/>
              </a:spcBef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Non-Legumious plants and bacterial</a:t>
            </a:r>
            <a:r>
              <a:rPr sz="3200" spc="-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relationship 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also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result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in formation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of 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Root</a:t>
            </a:r>
            <a:r>
              <a:rPr sz="32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Nodules.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/>
              <a:buChar char=""/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6875"/>
              <a:buFont typeface="Wingdings"/>
              <a:buChar char=""/>
              <a:tabLst>
                <a:tab pos="337185" algn="l"/>
                <a:tab pos="5535930" algn="l"/>
              </a:tabLst>
            </a:pP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Cynobacteria,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Some</a:t>
            </a:r>
            <a:r>
              <a:rPr sz="32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genera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of	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Actinomycets 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shows symbiotic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association with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non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legume</a:t>
            </a:r>
            <a:r>
              <a:rPr sz="32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plants.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"/>
            </a:pPr>
            <a:endParaRPr sz="3300">
              <a:latin typeface="Times New Roman"/>
              <a:cs typeface="Times New Roman"/>
            </a:endParaRPr>
          </a:p>
          <a:p>
            <a:pPr marL="12700" marR="521970">
              <a:lnSpc>
                <a:spcPct val="100000"/>
              </a:lnSpc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3200" i="1" spc="-5" dirty="0">
                <a:solidFill>
                  <a:srgbClr val="FFFFFF"/>
                </a:solidFill>
                <a:latin typeface="Corbel"/>
                <a:cs typeface="Corbel"/>
              </a:rPr>
              <a:t>Frankia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a part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of the hyphae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becomes 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differentiated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into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specialized nitrogen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fixing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cells  called</a:t>
            </a:r>
            <a:r>
              <a:rPr sz="32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orbel"/>
                <a:cs typeface="Corbel"/>
              </a:rPr>
              <a:t>‘</a:t>
            </a:r>
            <a:r>
              <a:rPr sz="3200" i="1" spc="-10" dirty="0">
                <a:solidFill>
                  <a:srgbClr val="FFFFFF"/>
                </a:solidFill>
                <a:latin typeface="Corbel"/>
                <a:cs typeface="Corbel"/>
              </a:rPr>
              <a:t>Vesicles’</a:t>
            </a:r>
            <a:endParaRPr sz="32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/>
              <a:buChar char=""/>
            </a:pPr>
            <a:endParaRPr sz="3300">
              <a:latin typeface="Times New Roman"/>
              <a:cs typeface="Times New Roman"/>
            </a:endParaRPr>
          </a:p>
          <a:p>
            <a:pPr marL="12700" marR="312420">
              <a:lnSpc>
                <a:spcPct val="100000"/>
              </a:lnSpc>
              <a:buSzPct val="96875"/>
              <a:buFont typeface="Wingdings"/>
              <a:buChar char=""/>
              <a:tabLst>
                <a:tab pos="337185" algn="l"/>
              </a:tabLst>
            </a:pP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It also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capable to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fix </a:t>
            </a:r>
            <a:r>
              <a:rPr sz="3200" spc="-5" dirty="0">
                <a:solidFill>
                  <a:srgbClr val="FFFFFF"/>
                </a:solidFill>
                <a:latin typeface="Corbel"/>
                <a:cs typeface="Corbel"/>
              </a:rPr>
              <a:t>nitrogen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when it is living</a:t>
            </a:r>
            <a:r>
              <a:rPr sz="3200" spc="-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free  of</a:t>
            </a:r>
            <a:r>
              <a:rPr sz="3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FFFFFF"/>
                </a:solidFill>
                <a:latin typeface="Corbel"/>
                <a:cs typeface="Corbel"/>
              </a:rPr>
              <a:t>plant.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0160"/>
            <a:ext cx="4463415" cy="6000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solidFill>
                  <a:srgbClr val="FFFF00"/>
                </a:solidFill>
                <a:latin typeface="Corbel"/>
                <a:cs typeface="Corbel"/>
              </a:rPr>
              <a:t>Frankia alni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is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the only named  species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in this genus, but a  great many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strains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are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specific 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to different plant</a:t>
            </a:r>
            <a:r>
              <a:rPr sz="2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species.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13335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bacteria are filamentous  and convert atmospheric 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nitrogen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into ammonia via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the  </a:t>
            </a:r>
            <a:r>
              <a:rPr sz="2800" spc="-5" dirty="0">
                <a:solidFill>
                  <a:srgbClr val="FFFF00"/>
                </a:solidFill>
                <a:latin typeface="Corbel"/>
                <a:cs typeface="Corbel"/>
              </a:rPr>
              <a:t>enzyme</a:t>
            </a:r>
            <a:r>
              <a:rPr sz="2800" spc="-25" dirty="0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Corbel"/>
                <a:cs typeface="Corbel"/>
              </a:rPr>
              <a:t>Nitrogenase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41275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All genera of Rhamnaceae 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, 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Myricaceae </a:t>
            </a:r>
            <a:r>
              <a:rPr sz="2800" spc="-15" dirty="0">
                <a:solidFill>
                  <a:srgbClr val="FFFFFF"/>
                </a:solidFill>
                <a:latin typeface="Corbel"/>
                <a:cs typeface="Corbel"/>
              </a:rPr>
              <a:t>,Rosaceae, 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Coriariaceae are </a:t>
            </a:r>
            <a:r>
              <a:rPr sz="2800" spc="-10" dirty="0">
                <a:solidFill>
                  <a:srgbClr val="FFFFFF"/>
                </a:solidFill>
                <a:latin typeface="Corbel"/>
                <a:cs typeface="Corbel"/>
              </a:rPr>
              <a:t>symbiont  </a:t>
            </a:r>
            <a:r>
              <a:rPr sz="2800" spc="-5" dirty="0">
                <a:solidFill>
                  <a:srgbClr val="FFFFFF"/>
                </a:solidFill>
                <a:latin typeface="Corbel"/>
                <a:cs typeface="Corbel"/>
              </a:rPr>
              <a:t>with </a:t>
            </a:r>
            <a:r>
              <a:rPr sz="2800" i="1" spc="-5" dirty="0">
                <a:solidFill>
                  <a:srgbClr val="FFFF00"/>
                </a:solidFill>
                <a:latin typeface="Corbel"/>
                <a:cs typeface="Corbel"/>
              </a:rPr>
              <a:t>Frankia</a:t>
            </a:r>
            <a:r>
              <a:rPr sz="2400" i="1" spc="-5" dirty="0">
                <a:solidFill>
                  <a:srgbClr val="FFFF00"/>
                </a:solidFill>
                <a:latin typeface="Corbel"/>
                <a:cs typeface="Corbel"/>
              </a:rPr>
              <a:t>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3352800"/>
            <a:ext cx="4114800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0"/>
            <a:ext cx="396240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49" y="172923"/>
            <a:ext cx="81470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96845" marR="5080" indent="-2684780">
              <a:lnSpc>
                <a:spcPct val="100000"/>
              </a:lnSpc>
              <a:spcBef>
                <a:spcPts val="105"/>
              </a:spcBef>
              <a:tabLst>
                <a:tab pos="1252855" algn="l"/>
              </a:tabLst>
            </a:pP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Other	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Genera of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Non-Leguminous</a:t>
            </a:r>
            <a:r>
              <a:rPr sz="3200" spc="-12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Symbiotic  </a:t>
            </a:r>
            <a:r>
              <a:rPr sz="3200" spc="-5" dirty="0">
                <a:solidFill>
                  <a:srgbClr val="FFFF00"/>
                </a:solidFill>
                <a:latin typeface="Arial"/>
                <a:cs typeface="Arial"/>
              </a:rPr>
              <a:t>Nitrogen</a:t>
            </a:r>
            <a:r>
              <a:rPr sz="3200" spc="-3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00"/>
                </a:solidFill>
                <a:latin typeface="Arial"/>
                <a:cs typeface="Arial"/>
              </a:rPr>
              <a:t>Fixers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371600"/>
            <a:ext cx="41910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1371600"/>
            <a:ext cx="4876799" cy="434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200" y="1371600"/>
            <a:ext cx="2514600" cy="434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8082" y="6041847"/>
            <a:ext cx="14046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Nostoc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9855" y="6041847"/>
            <a:ext cx="1968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Anab</a:t>
            </a:r>
            <a:r>
              <a:rPr sz="3200" b="1" i="1" spc="-1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3200" b="1" i="1" dirty="0">
                <a:solidFill>
                  <a:srgbClr val="FFFF00"/>
                </a:solidFill>
                <a:latin typeface="Arial"/>
                <a:cs typeface="Arial"/>
              </a:rPr>
              <a:t>ena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411" y="3587496"/>
            <a:ext cx="7972044" cy="1330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508" y="2284476"/>
            <a:ext cx="7959852" cy="1978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4068" y="2574035"/>
            <a:ext cx="7380732" cy="1399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81940"/>
            <a:ext cx="7947659" cy="6042660"/>
            <a:chOff x="304800" y="281940"/>
            <a:chExt cx="7947659" cy="6042660"/>
          </a:xfrm>
        </p:grpSpPr>
        <p:sp>
          <p:nvSpPr>
            <p:cNvPr id="3" name="object 3"/>
            <p:cNvSpPr/>
            <p:nvPr/>
          </p:nvSpPr>
          <p:spPr>
            <a:xfrm>
              <a:off x="304800" y="914400"/>
              <a:ext cx="3733800" cy="5410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24961" y="1905762"/>
              <a:ext cx="1828800" cy="60960"/>
            </a:xfrm>
            <a:custGeom>
              <a:avLst/>
              <a:gdLst/>
              <a:ahLst/>
              <a:cxnLst/>
              <a:rect l="l" t="t" r="r" b="b"/>
              <a:pathLst>
                <a:path w="1828800" h="60960">
                  <a:moveTo>
                    <a:pt x="1798320" y="0"/>
                  </a:moveTo>
                  <a:lnTo>
                    <a:pt x="1798320" y="15239"/>
                  </a:lnTo>
                  <a:lnTo>
                    <a:pt x="0" y="15239"/>
                  </a:lnTo>
                  <a:lnTo>
                    <a:pt x="0" y="45720"/>
                  </a:lnTo>
                  <a:lnTo>
                    <a:pt x="1798320" y="45720"/>
                  </a:lnTo>
                  <a:lnTo>
                    <a:pt x="1798320" y="60960"/>
                  </a:lnTo>
                  <a:lnTo>
                    <a:pt x="1828800" y="30479"/>
                  </a:lnTo>
                  <a:lnTo>
                    <a:pt x="1798320" y="0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01339" y="1848739"/>
              <a:ext cx="1885950" cy="175260"/>
            </a:xfrm>
            <a:custGeom>
              <a:avLst/>
              <a:gdLst/>
              <a:ahLst/>
              <a:cxnLst/>
              <a:rect l="l" t="t" r="r" b="b"/>
              <a:pathLst>
                <a:path w="1885950" h="175260">
                  <a:moveTo>
                    <a:pt x="1798320" y="0"/>
                  </a:moveTo>
                  <a:lnTo>
                    <a:pt x="1798320" y="48640"/>
                  </a:lnTo>
                  <a:lnTo>
                    <a:pt x="0" y="48640"/>
                  </a:lnTo>
                  <a:lnTo>
                    <a:pt x="0" y="126364"/>
                  </a:lnTo>
                  <a:lnTo>
                    <a:pt x="1798320" y="126364"/>
                  </a:lnTo>
                  <a:lnTo>
                    <a:pt x="1798320" y="175006"/>
                  </a:lnTo>
                  <a:lnTo>
                    <a:pt x="1859279" y="114046"/>
                  </a:lnTo>
                  <a:lnTo>
                    <a:pt x="1845564" y="114046"/>
                  </a:lnTo>
                  <a:lnTo>
                    <a:pt x="1838070" y="106552"/>
                  </a:lnTo>
                  <a:lnTo>
                    <a:pt x="1826640" y="106552"/>
                  </a:lnTo>
                  <a:lnTo>
                    <a:pt x="1826640" y="98044"/>
                  </a:lnTo>
                  <a:lnTo>
                    <a:pt x="28321" y="98044"/>
                  </a:lnTo>
                  <a:lnTo>
                    <a:pt x="28321" y="76962"/>
                  </a:lnTo>
                  <a:lnTo>
                    <a:pt x="1826640" y="76962"/>
                  </a:lnTo>
                  <a:lnTo>
                    <a:pt x="1826640" y="68452"/>
                  </a:lnTo>
                  <a:lnTo>
                    <a:pt x="1838071" y="68452"/>
                  </a:lnTo>
                  <a:lnTo>
                    <a:pt x="1845564" y="60960"/>
                  </a:lnTo>
                  <a:lnTo>
                    <a:pt x="1859280" y="60960"/>
                  </a:lnTo>
                  <a:lnTo>
                    <a:pt x="1798320" y="0"/>
                  </a:lnTo>
                  <a:close/>
                </a:path>
                <a:path w="1885950" h="175260">
                  <a:moveTo>
                    <a:pt x="1859280" y="60960"/>
                  </a:moveTo>
                  <a:lnTo>
                    <a:pt x="1845564" y="60960"/>
                  </a:lnTo>
                  <a:lnTo>
                    <a:pt x="1845564" y="79121"/>
                  </a:lnTo>
                  <a:lnTo>
                    <a:pt x="1837309" y="79121"/>
                  </a:lnTo>
                  <a:lnTo>
                    <a:pt x="1845690" y="87502"/>
                  </a:lnTo>
                  <a:lnTo>
                    <a:pt x="1837308" y="95885"/>
                  </a:lnTo>
                  <a:lnTo>
                    <a:pt x="1845564" y="95885"/>
                  </a:lnTo>
                  <a:lnTo>
                    <a:pt x="1845564" y="114046"/>
                  </a:lnTo>
                  <a:lnTo>
                    <a:pt x="1859279" y="114046"/>
                  </a:lnTo>
                  <a:lnTo>
                    <a:pt x="1885823" y="87502"/>
                  </a:lnTo>
                  <a:lnTo>
                    <a:pt x="1859280" y="60960"/>
                  </a:lnTo>
                  <a:close/>
                </a:path>
                <a:path w="1885950" h="175260">
                  <a:moveTo>
                    <a:pt x="1832355" y="100837"/>
                  </a:moveTo>
                  <a:lnTo>
                    <a:pt x="1826640" y="106552"/>
                  </a:lnTo>
                  <a:lnTo>
                    <a:pt x="1838070" y="106552"/>
                  </a:lnTo>
                  <a:lnTo>
                    <a:pt x="1832355" y="100837"/>
                  </a:lnTo>
                  <a:close/>
                </a:path>
                <a:path w="1885950" h="175260">
                  <a:moveTo>
                    <a:pt x="1837308" y="95885"/>
                  </a:moveTo>
                  <a:lnTo>
                    <a:pt x="1827403" y="95885"/>
                  </a:lnTo>
                  <a:lnTo>
                    <a:pt x="1832355" y="100837"/>
                  </a:lnTo>
                  <a:lnTo>
                    <a:pt x="1837308" y="95885"/>
                  </a:lnTo>
                  <a:close/>
                </a:path>
                <a:path w="1885950" h="175260">
                  <a:moveTo>
                    <a:pt x="1827402" y="79121"/>
                  </a:moveTo>
                  <a:lnTo>
                    <a:pt x="47243" y="79121"/>
                  </a:lnTo>
                  <a:lnTo>
                    <a:pt x="47243" y="95885"/>
                  </a:lnTo>
                  <a:lnTo>
                    <a:pt x="1827403" y="95885"/>
                  </a:lnTo>
                  <a:lnTo>
                    <a:pt x="1819021" y="87502"/>
                  </a:lnTo>
                  <a:lnTo>
                    <a:pt x="1827402" y="79121"/>
                  </a:lnTo>
                  <a:close/>
                </a:path>
                <a:path w="1885950" h="175260">
                  <a:moveTo>
                    <a:pt x="1836165" y="83820"/>
                  </a:moveTo>
                  <a:lnTo>
                    <a:pt x="1832356" y="87502"/>
                  </a:lnTo>
                  <a:lnTo>
                    <a:pt x="1836165" y="91186"/>
                  </a:lnTo>
                  <a:lnTo>
                    <a:pt x="1836165" y="83820"/>
                  </a:lnTo>
                  <a:close/>
                </a:path>
                <a:path w="1885950" h="175260">
                  <a:moveTo>
                    <a:pt x="47243" y="86487"/>
                  </a:moveTo>
                  <a:lnTo>
                    <a:pt x="37846" y="86487"/>
                  </a:lnTo>
                  <a:lnTo>
                    <a:pt x="37846" y="88519"/>
                  </a:lnTo>
                  <a:lnTo>
                    <a:pt x="47243" y="88519"/>
                  </a:lnTo>
                  <a:lnTo>
                    <a:pt x="47243" y="86487"/>
                  </a:lnTo>
                  <a:close/>
                </a:path>
                <a:path w="1885950" h="175260">
                  <a:moveTo>
                    <a:pt x="1833407" y="86487"/>
                  </a:moveTo>
                  <a:lnTo>
                    <a:pt x="1820037" y="86487"/>
                  </a:lnTo>
                  <a:lnTo>
                    <a:pt x="1819021" y="87502"/>
                  </a:lnTo>
                  <a:lnTo>
                    <a:pt x="1820037" y="88519"/>
                  </a:lnTo>
                  <a:lnTo>
                    <a:pt x="1833407" y="88519"/>
                  </a:lnTo>
                  <a:lnTo>
                    <a:pt x="1832356" y="87502"/>
                  </a:lnTo>
                  <a:lnTo>
                    <a:pt x="1833407" y="86487"/>
                  </a:lnTo>
                  <a:close/>
                </a:path>
                <a:path w="1885950" h="175260">
                  <a:moveTo>
                    <a:pt x="1832356" y="74167"/>
                  </a:moveTo>
                  <a:lnTo>
                    <a:pt x="1827402" y="79121"/>
                  </a:lnTo>
                  <a:lnTo>
                    <a:pt x="1837309" y="79121"/>
                  </a:lnTo>
                  <a:lnTo>
                    <a:pt x="1832356" y="74167"/>
                  </a:lnTo>
                  <a:close/>
                </a:path>
                <a:path w="1885950" h="175260">
                  <a:moveTo>
                    <a:pt x="1838071" y="68452"/>
                  </a:moveTo>
                  <a:lnTo>
                    <a:pt x="1826640" y="68452"/>
                  </a:lnTo>
                  <a:lnTo>
                    <a:pt x="1832356" y="74167"/>
                  </a:lnTo>
                  <a:lnTo>
                    <a:pt x="1838071" y="68452"/>
                  </a:lnTo>
                  <a:close/>
                </a:path>
              </a:pathLst>
            </a:custGeom>
            <a:solidFill>
              <a:srgbClr val="A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7361" y="4892801"/>
              <a:ext cx="1828800" cy="60960"/>
            </a:xfrm>
            <a:custGeom>
              <a:avLst/>
              <a:gdLst/>
              <a:ahLst/>
              <a:cxnLst/>
              <a:rect l="l" t="t" r="r" b="b"/>
              <a:pathLst>
                <a:path w="1828800" h="60960">
                  <a:moveTo>
                    <a:pt x="1798320" y="0"/>
                  </a:moveTo>
                  <a:lnTo>
                    <a:pt x="1798320" y="15240"/>
                  </a:lnTo>
                  <a:lnTo>
                    <a:pt x="0" y="15240"/>
                  </a:lnTo>
                  <a:lnTo>
                    <a:pt x="0" y="45720"/>
                  </a:lnTo>
                  <a:lnTo>
                    <a:pt x="1798320" y="45720"/>
                  </a:lnTo>
                  <a:lnTo>
                    <a:pt x="1798320" y="60960"/>
                  </a:lnTo>
                  <a:lnTo>
                    <a:pt x="1828800" y="30480"/>
                  </a:lnTo>
                  <a:lnTo>
                    <a:pt x="1798320" y="0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3739" y="4835779"/>
              <a:ext cx="1885950" cy="175260"/>
            </a:xfrm>
            <a:custGeom>
              <a:avLst/>
              <a:gdLst/>
              <a:ahLst/>
              <a:cxnLst/>
              <a:rect l="l" t="t" r="r" b="b"/>
              <a:pathLst>
                <a:path w="1885950" h="175260">
                  <a:moveTo>
                    <a:pt x="1798320" y="0"/>
                  </a:moveTo>
                  <a:lnTo>
                    <a:pt x="1798320" y="48641"/>
                  </a:lnTo>
                  <a:lnTo>
                    <a:pt x="0" y="48641"/>
                  </a:lnTo>
                  <a:lnTo>
                    <a:pt x="0" y="126365"/>
                  </a:lnTo>
                  <a:lnTo>
                    <a:pt x="1798320" y="126365"/>
                  </a:lnTo>
                  <a:lnTo>
                    <a:pt x="1798320" y="175006"/>
                  </a:lnTo>
                  <a:lnTo>
                    <a:pt x="1859280" y="114046"/>
                  </a:lnTo>
                  <a:lnTo>
                    <a:pt x="1845564" y="114046"/>
                  </a:lnTo>
                  <a:lnTo>
                    <a:pt x="1838070" y="106553"/>
                  </a:lnTo>
                  <a:lnTo>
                    <a:pt x="1826640" y="106553"/>
                  </a:lnTo>
                  <a:lnTo>
                    <a:pt x="1826640" y="98044"/>
                  </a:lnTo>
                  <a:lnTo>
                    <a:pt x="28321" y="98044"/>
                  </a:lnTo>
                  <a:lnTo>
                    <a:pt x="28321" y="76962"/>
                  </a:lnTo>
                  <a:lnTo>
                    <a:pt x="1826640" y="76962"/>
                  </a:lnTo>
                  <a:lnTo>
                    <a:pt x="1826640" y="68453"/>
                  </a:lnTo>
                  <a:lnTo>
                    <a:pt x="1838070" y="68453"/>
                  </a:lnTo>
                  <a:lnTo>
                    <a:pt x="1845564" y="60960"/>
                  </a:lnTo>
                  <a:lnTo>
                    <a:pt x="1859280" y="60960"/>
                  </a:lnTo>
                  <a:lnTo>
                    <a:pt x="1798320" y="0"/>
                  </a:lnTo>
                  <a:close/>
                </a:path>
                <a:path w="1885950" h="175260">
                  <a:moveTo>
                    <a:pt x="1859280" y="60960"/>
                  </a:moveTo>
                  <a:lnTo>
                    <a:pt x="1845564" y="60960"/>
                  </a:lnTo>
                  <a:lnTo>
                    <a:pt x="1845564" y="79121"/>
                  </a:lnTo>
                  <a:lnTo>
                    <a:pt x="1837309" y="79121"/>
                  </a:lnTo>
                  <a:lnTo>
                    <a:pt x="1845690" y="87503"/>
                  </a:lnTo>
                  <a:lnTo>
                    <a:pt x="1837309" y="95885"/>
                  </a:lnTo>
                  <a:lnTo>
                    <a:pt x="1845564" y="95885"/>
                  </a:lnTo>
                  <a:lnTo>
                    <a:pt x="1845564" y="114046"/>
                  </a:lnTo>
                  <a:lnTo>
                    <a:pt x="1859280" y="114046"/>
                  </a:lnTo>
                  <a:lnTo>
                    <a:pt x="1885823" y="87503"/>
                  </a:lnTo>
                  <a:lnTo>
                    <a:pt x="1859280" y="60960"/>
                  </a:lnTo>
                  <a:close/>
                </a:path>
                <a:path w="1885950" h="175260">
                  <a:moveTo>
                    <a:pt x="1832355" y="100837"/>
                  </a:moveTo>
                  <a:lnTo>
                    <a:pt x="1826640" y="106553"/>
                  </a:lnTo>
                  <a:lnTo>
                    <a:pt x="1838070" y="106553"/>
                  </a:lnTo>
                  <a:lnTo>
                    <a:pt x="1832355" y="100837"/>
                  </a:lnTo>
                  <a:close/>
                </a:path>
                <a:path w="1885950" h="175260">
                  <a:moveTo>
                    <a:pt x="1837309" y="95885"/>
                  </a:moveTo>
                  <a:lnTo>
                    <a:pt x="1827402" y="95885"/>
                  </a:lnTo>
                  <a:lnTo>
                    <a:pt x="1832355" y="100837"/>
                  </a:lnTo>
                  <a:lnTo>
                    <a:pt x="1837309" y="95885"/>
                  </a:lnTo>
                  <a:close/>
                </a:path>
                <a:path w="1885950" h="175260">
                  <a:moveTo>
                    <a:pt x="1827402" y="79121"/>
                  </a:moveTo>
                  <a:lnTo>
                    <a:pt x="47244" y="79121"/>
                  </a:lnTo>
                  <a:lnTo>
                    <a:pt x="47244" y="95885"/>
                  </a:lnTo>
                  <a:lnTo>
                    <a:pt x="1827402" y="95885"/>
                  </a:lnTo>
                  <a:lnTo>
                    <a:pt x="1819021" y="87503"/>
                  </a:lnTo>
                  <a:lnTo>
                    <a:pt x="1827402" y="79121"/>
                  </a:lnTo>
                  <a:close/>
                </a:path>
                <a:path w="1885950" h="175260">
                  <a:moveTo>
                    <a:pt x="1836165" y="83820"/>
                  </a:moveTo>
                  <a:lnTo>
                    <a:pt x="1832356" y="87503"/>
                  </a:lnTo>
                  <a:lnTo>
                    <a:pt x="1836165" y="91186"/>
                  </a:lnTo>
                  <a:lnTo>
                    <a:pt x="1836165" y="83820"/>
                  </a:lnTo>
                  <a:close/>
                </a:path>
                <a:path w="1885950" h="175260">
                  <a:moveTo>
                    <a:pt x="47244" y="86487"/>
                  </a:moveTo>
                  <a:lnTo>
                    <a:pt x="37846" y="86487"/>
                  </a:lnTo>
                  <a:lnTo>
                    <a:pt x="37846" y="88519"/>
                  </a:lnTo>
                  <a:lnTo>
                    <a:pt x="47244" y="88519"/>
                  </a:lnTo>
                  <a:lnTo>
                    <a:pt x="47244" y="86487"/>
                  </a:lnTo>
                  <a:close/>
                </a:path>
                <a:path w="1885950" h="175260">
                  <a:moveTo>
                    <a:pt x="1833407" y="86487"/>
                  </a:moveTo>
                  <a:lnTo>
                    <a:pt x="1820037" y="86487"/>
                  </a:lnTo>
                  <a:lnTo>
                    <a:pt x="1819021" y="87503"/>
                  </a:lnTo>
                  <a:lnTo>
                    <a:pt x="1820037" y="88519"/>
                  </a:lnTo>
                  <a:lnTo>
                    <a:pt x="1833407" y="88519"/>
                  </a:lnTo>
                  <a:lnTo>
                    <a:pt x="1832356" y="87503"/>
                  </a:lnTo>
                  <a:lnTo>
                    <a:pt x="1833407" y="86487"/>
                  </a:lnTo>
                  <a:close/>
                </a:path>
                <a:path w="1885950" h="175260">
                  <a:moveTo>
                    <a:pt x="1832355" y="74168"/>
                  </a:moveTo>
                  <a:lnTo>
                    <a:pt x="1827402" y="79121"/>
                  </a:lnTo>
                  <a:lnTo>
                    <a:pt x="1837309" y="79121"/>
                  </a:lnTo>
                  <a:lnTo>
                    <a:pt x="1832355" y="74168"/>
                  </a:lnTo>
                  <a:close/>
                </a:path>
                <a:path w="1885950" h="175260">
                  <a:moveTo>
                    <a:pt x="1838070" y="68453"/>
                  </a:moveTo>
                  <a:lnTo>
                    <a:pt x="1826640" y="68453"/>
                  </a:lnTo>
                  <a:lnTo>
                    <a:pt x="1832355" y="74168"/>
                  </a:lnTo>
                  <a:lnTo>
                    <a:pt x="1838070" y="68453"/>
                  </a:lnTo>
                  <a:close/>
                </a:path>
              </a:pathLst>
            </a:custGeom>
            <a:solidFill>
              <a:srgbClr val="A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9015" y="281940"/>
              <a:ext cx="7743825" cy="632460"/>
            </a:xfrm>
            <a:custGeom>
              <a:avLst/>
              <a:gdLst/>
              <a:ahLst/>
              <a:cxnLst/>
              <a:rect l="l" t="t" r="r" b="b"/>
              <a:pathLst>
                <a:path w="7743825" h="632460">
                  <a:moveTo>
                    <a:pt x="7719822" y="0"/>
                  </a:moveTo>
                  <a:lnTo>
                    <a:pt x="23621" y="0"/>
                  </a:lnTo>
                  <a:lnTo>
                    <a:pt x="14428" y="1851"/>
                  </a:lnTo>
                  <a:lnTo>
                    <a:pt x="6919" y="6905"/>
                  </a:lnTo>
                  <a:lnTo>
                    <a:pt x="1856" y="14412"/>
                  </a:lnTo>
                  <a:lnTo>
                    <a:pt x="0" y="23621"/>
                  </a:lnTo>
                  <a:lnTo>
                    <a:pt x="0" y="608837"/>
                  </a:lnTo>
                  <a:lnTo>
                    <a:pt x="1856" y="618047"/>
                  </a:lnTo>
                  <a:lnTo>
                    <a:pt x="6919" y="625554"/>
                  </a:lnTo>
                  <a:lnTo>
                    <a:pt x="14428" y="630608"/>
                  </a:lnTo>
                  <a:lnTo>
                    <a:pt x="23621" y="632459"/>
                  </a:lnTo>
                  <a:lnTo>
                    <a:pt x="7719822" y="632459"/>
                  </a:lnTo>
                  <a:lnTo>
                    <a:pt x="7729031" y="630608"/>
                  </a:lnTo>
                  <a:lnTo>
                    <a:pt x="7736538" y="625554"/>
                  </a:lnTo>
                  <a:lnTo>
                    <a:pt x="7741592" y="618047"/>
                  </a:lnTo>
                  <a:lnTo>
                    <a:pt x="7743443" y="608837"/>
                  </a:lnTo>
                  <a:lnTo>
                    <a:pt x="7743443" y="604138"/>
                  </a:lnTo>
                  <a:lnTo>
                    <a:pt x="28346" y="604138"/>
                  </a:lnTo>
                  <a:lnTo>
                    <a:pt x="28346" y="28320"/>
                  </a:lnTo>
                  <a:lnTo>
                    <a:pt x="7743443" y="28320"/>
                  </a:lnTo>
                  <a:lnTo>
                    <a:pt x="7743443" y="23621"/>
                  </a:lnTo>
                  <a:lnTo>
                    <a:pt x="7741592" y="14412"/>
                  </a:lnTo>
                  <a:lnTo>
                    <a:pt x="7736538" y="6905"/>
                  </a:lnTo>
                  <a:lnTo>
                    <a:pt x="7729031" y="1851"/>
                  </a:lnTo>
                  <a:lnTo>
                    <a:pt x="7719822" y="0"/>
                  </a:lnTo>
                  <a:close/>
                </a:path>
                <a:path w="7743825" h="632460">
                  <a:moveTo>
                    <a:pt x="7743443" y="28320"/>
                  </a:moveTo>
                  <a:lnTo>
                    <a:pt x="7715123" y="28320"/>
                  </a:lnTo>
                  <a:lnTo>
                    <a:pt x="7715123" y="604138"/>
                  </a:lnTo>
                  <a:lnTo>
                    <a:pt x="7743443" y="604138"/>
                  </a:lnTo>
                  <a:lnTo>
                    <a:pt x="7743443" y="28320"/>
                  </a:lnTo>
                  <a:close/>
                </a:path>
                <a:path w="7743825" h="632460">
                  <a:moveTo>
                    <a:pt x="7705598" y="37845"/>
                  </a:moveTo>
                  <a:lnTo>
                    <a:pt x="37795" y="37845"/>
                  </a:lnTo>
                  <a:lnTo>
                    <a:pt x="37795" y="594613"/>
                  </a:lnTo>
                  <a:lnTo>
                    <a:pt x="7705598" y="594613"/>
                  </a:lnTo>
                  <a:lnTo>
                    <a:pt x="7705598" y="585215"/>
                  </a:lnTo>
                  <a:lnTo>
                    <a:pt x="47243" y="585215"/>
                  </a:lnTo>
                  <a:lnTo>
                    <a:pt x="47243" y="47243"/>
                  </a:lnTo>
                  <a:lnTo>
                    <a:pt x="7705598" y="47243"/>
                  </a:lnTo>
                  <a:lnTo>
                    <a:pt x="7705598" y="37845"/>
                  </a:lnTo>
                  <a:close/>
                </a:path>
                <a:path w="7743825" h="632460">
                  <a:moveTo>
                    <a:pt x="7705598" y="47243"/>
                  </a:moveTo>
                  <a:lnTo>
                    <a:pt x="7696200" y="47243"/>
                  </a:lnTo>
                  <a:lnTo>
                    <a:pt x="7696200" y="585215"/>
                  </a:lnTo>
                  <a:lnTo>
                    <a:pt x="7705598" y="585215"/>
                  </a:lnTo>
                  <a:lnTo>
                    <a:pt x="7705598" y="472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040" y="414528"/>
              <a:ext cx="7377683" cy="4770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7953" y="438912"/>
              <a:ext cx="7283653" cy="3849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2002" y="423672"/>
              <a:ext cx="7315606" cy="4161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1942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Phyllosphere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37428" y="4669663"/>
            <a:ext cx="1848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E66C7C"/>
                </a:solidFill>
                <a:latin typeface="Corbel"/>
                <a:cs typeface="Corbel"/>
              </a:rPr>
              <a:t>Rhizosphere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270" cy="1525905"/>
            <a:chOff x="0" y="0"/>
            <a:chExt cx="9145270" cy="1525905"/>
          </a:xfrm>
        </p:grpSpPr>
        <p:sp>
          <p:nvSpPr>
            <p:cNvPr id="3" name="object 3"/>
            <p:cNvSpPr/>
            <p:nvPr/>
          </p:nvSpPr>
          <p:spPr>
            <a:xfrm>
              <a:off x="0" y="1412747"/>
              <a:ext cx="9144000" cy="112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435608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19">
                  <a:moveTo>
                    <a:pt x="914400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9144000" y="4572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4000" cy="1434465"/>
            </a:xfrm>
            <a:custGeom>
              <a:avLst/>
              <a:gdLst/>
              <a:ahLst/>
              <a:cxnLst/>
              <a:rect l="l" t="t" r="r" b="b"/>
              <a:pathLst>
                <a:path w="9144000" h="1434465">
                  <a:moveTo>
                    <a:pt x="9144000" y="0"/>
                  </a:moveTo>
                  <a:lnTo>
                    <a:pt x="0" y="0"/>
                  </a:lnTo>
                  <a:lnTo>
                    <a:pt x="0" y="1434084"/>
                  </a:lnTo>
                  <a:lnTo>
                    <a:pt x="9144000" y="143408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76961"/>
              <a:ext cx="9144000" cy="1295400"/>
            </a:xfrm>
            <a:custGeom>
              <a:avLst/>
              <a:gdLst/>
              <a:ahLst/>
              <a:cxnLst/>
              <a:rect l="l" t="t" r="r" b="b"/>
              <a:pathLst>
                <a:path w="9144000" h="1295400">
                  <a:moveTo>
                    <a:pt x="8928100" y="0"/>
                  </a:moveTo>
                  <a:lnTo>
                    <a:pt x="215900" y="0"/>
                  </a:lnTo>
                  <a:lnTo>
                    <a:pt x="166396" y="5701"/>
                  </a:lnTo>
                  <a:lnTo>
                    <a:pt x="120952" y="21941"/>
                  </a:lnTo>
                  <a:lnTo>
                    <a:pt x="80865" y="47426"/>
                  </a:lnTo>
                  <a:lnTo>
                    <a:pt x="47430" y="80859"/>
                  </a:lnTo>
                  <a:lnTo>
                    <a:pt x="21944" y="120946"/>
                  </a:lnTo>
                  <a:lnTo>
                    <a:pt x="5702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2" y="1129008"/>
                  </a:lnTo>
                  <a:lnTo>
                    <a:pt x="21944" y="1174453"/>
                  </a:lnTo>
                  <a:lnTo>
                    <a:pt x="47430" y="1214540"/>
                  </a:lnTo>
                  <a:lnTo>
                    <a:pt x="80865" y="1247973"/>
                  </a:lnTo>
                  <a:lnTo>
                    <a:pt x="120952" y="1273458"/>
                  </a:lnTo>
                  <a:lnTo>
                    <a:pt x="166396" y="1289698"/>
                  </a:lnTo>
                  <a:lnTo>
                    <a:pt x="215900" y="1295400"/>
                  </a:lnTo>
                  <a:lnTo>
                    <a:pt x="8928100" y="1295400"/>
                  </a:lnTo>
                  <a:lnTo>
                    <a:pt x="8977608" y="1289698"/>
                  </a:lnTo>
                  <a:lnTo>
                    <a:pt x="9023053" y="1273458"/>
                  </a:lnTo>
                  <a:lnTo>
                    <a:pt x="9063140" y="1247973"/>
                  </a:lnTo>
                  <a:lnTo>
                    <a:pt x="9096573" y="1214540"/>
                  </a:lnTo>
                  <a:lnTo>
                    <a:pt x="9122058" y="1174453"/>
                  </a:lnTo>
                  <a:lnTo>
                    <a:pt x="9138298" y="1129008"/>
                  </a:lnTo>
                  <a:lnTo>
                    <a:pt x="9144000" y="1079500"/>
                  </a:lnTo>
                  <a:lnTo>
                    <a:pt x="9144000" y="215900"/>
                  </a:lnTo>
                  <a:lnTo>
                    <a:pt x="9138298" y="166391"/>
                  </a:lnTo>
                  <a:lnTo>
                    <a:pt x="9122058" y="120946"/>
                  </a:lnTo>
                  <a:lnTo>
                    <a:pt x="9096573" y="80859"/>
                  </a:lnTo>
                  <a:lnTo>
                    <a:pt x="9063140" y="47426"/>
                  </a:lnTo>
                  <a:lnTo>
                    <a:pt x="9023053" y="21941"/>
                  </a:lnTo>
                  <a:lnTo>
                    <a:pt x="8977608" y="5701"/>
                  </a:lnTo>
                  <a:lnTo>
                    <a:pt x="8928100" y="0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484"/>
              <a:ext cx="9144000" cy="1333500"/>
            </a:xfrm>
            <a:custGeom>
              <a:avLst/>
              <a:gdLst/>
              <a:ahLst/>
              <a:cxnLst/>
              <a:rect l="l" t="t" r="r" b="b"/>
              <a:pathLst>
                <a:path w="9144000" h="1333500">
                  <a:moveTo>
                    <a:pt x="9021064" y="12700"/>
                  </a:moveTo>
                  <a:lnTo>
                    <a:pt x="122419" y="12700"/>
                  </a:lnTo>
                  <a:lnTo>
                    <a:pt x="101464" y="25400"/>
                  </a:lnTo>
                  <a:lnTo>
                    <a:pt x="81856" y="38100"/>
                  </a:lnTo>
                  <a:lnTo>
                    <a:pt x="63474" y="50800"/>
                  </a:lnTo>
                  <a:lnTo>
                    <a:pt x="46509" y="63500"/>
                  </a:lnTo>
                  <a:lnTo>
                    <a:pt x="31191" y="88900"/>
                  </a:lnTo>
                  <a:lnTo>
                    <a:pt x="17435" y="101600"/>
                  </a:lnTo>
                  <a:lnTo>
                    <a:pt x="5584" y="127000"/>
                  </a:lnTo>
                  <a:lnTo>
                    <a:pt x="0" y="139700"/>
                  </a:lnTo>
                  <a:lnTo>
                    <a:pt x="0" y="1206499"/>
                  </a:lnTo>
                  <a:lnTo>
                    <a:pt x="6643" y="1219199"/>
                  </a:lnTo>
                  <a:lnTo>
                    <a:pt x="18713" y="1231899"/>
                  </a:lnTo>
                  <a:lnTo>
                    <a:pt x="32603" y="1257299"/>
                  </a:lnTo>
                  <a:lnTo>
                    <a:pt x="65256" y="1282699"/>
                  </a:lnTo>
                  <a:lnTo>
                    <a:pt x="103551" y="1308099"/>
                  </a:lnTo>
                  <a:lnTo>
                    <a:pt x="146596" y="1333499"/>
                  </a:lnTo>
                  <a:lnTo>
                    <a:pt x="9001252" y="1333499"/>
                  </a:lnTo>
                  <a:lnTo>
                    <a:pt x="9023096" y="1320799"/>
                  </a:lnTo>
                  <a:lnTo>
                    <a:pt x="9044051" y="1308099"/>
                  </a:lnTo>
                  <a:lnTo>
                    <a:pt x="153670" y="1308099"/>
                  </a:lnTo>
                  <a:lnTo>
                    <a:pt x="134302" y="1295399"/>
                  </a:lnTo>
                  <a:lnTo>
                    <a:pt x="98480" y="1269999"/>
                  </a:lnTo>
                  <a:lnTo>
                    <a:pt x="67181" y="1244599"/>
                  </a:lnTo>
                  <a:lnTo>
                    <a:pt x="30904" y="1206499"/>
                  </a:lnTo>
                  <a:lnTo>
                    <a:pt x="21967" y="1181099"/>
                  </a:lnTo>
                  <a:lnTo>
                    <a:pt x="14914" y="1168399"/>
                  </a:lnTo>
                  <a:lnTo>
                    <a:pt x="9718" y="1142999"/>
                  </a:lnTo>
                  <a:lnTo>
                    <a:pt x="6576" y="1117599"/>
                  </a:lnTo>
                  <a:lnTo>
                    <a:pt x="5480" y="1104899"/>
                  </a:lnTo>
                  <a:lnTo>
                    <a:pt x="5486" y="241300"/>
                  </a:lnTo>
                  <a:lnTo>
                    <a:pt x="6623" y="215900"/>
                  </a:lnTo>
                  <a:lnTo>
                    <a:pt x="9814" y="190500"/>
                  </a:lnTo>
                  <a:lnTo>
                    <a:pt x="15052" y="177800"/>
                  </a:lnTo>
                  <a:lnTo>
                    <a:pt x="22153" y="152400"/>
                  </a:lnTo>
                  <a:lnTo>
                    <a:pt x="31116" y="139700"/>
                  </a:lnTo>
                  <a:lnTo>
                    <a:pt x="41661" y="114300"/>
                  </a:lnTo>
                  <a:lnTo>
                    <a:pt x="53883" y="101600"/>
                  </a:lnTo>
                  <a:lnTo>
                    <a:pt x="82516" y="76200"/>
                  </a:lnTo>
                  <a:lnTo>
                    <a:pt x="116180" y="50800"/>
                  </a:lnTo>
                  <a:lnTo>
                    <a:pt x="134734" y="38100"/>
                  </a:lnTo>
                  <a:lnTo>
                    <a:pt x="154114" y="38100"/>
                  </a:lnTo>
                  <a:lnTo>
                    <a:pt x="174345" y="25400"/>
                  </a:lnTo>
                  <a:lnTo>
                    <a:pt x="9042146" y="25400"/>
                  </a:lnTo>
                  <a:lnTo>
                    <a:pt x="9021064" y="12700"/>
                  </a:lnTo>
                  <a:close/>
                </a:path>
                <a:path w="9144000" h="1333500">
                  <a:moveTo>
                    <a:pt x="8948928" y="1295399"/>
                  </a:moveTo>
                  <a:lnTo>
                    <a:pt x="195326" y="1295399"/>
                  </a:lnTo>
                  <a:lnTo>
                    <a:pt x="216687" y="1308099"/>
                  </a:lnTo>
                  <a:lnTo>
                    <a:pt x="8928227" y="1308099"/>
                  </a:lnTo>
                  <a:lnTo>
                    <a:pt x="8948928" y="1295399"/>
                  </a:lnTo>
                  <a:close/>
                </a:path>
                <a:path w="9144000" h="1333500">
                  <a:moveTo>
                    <a:pt x="9042146" y="25400"/>
                  </a:moveTo>
                  <a:lnTo>
                    <a:pt x="8971788" y="25400"/>
                  </a:lnTo>
                  <a:lnTo>
                    <a:pt x="8991981" y="38100"/>
                  </a:lnTo>
                  <a:lnTo>
                    <a:pt x="9011285" y="38100"/>
                  </a:lnTo>
                  <a:lnTo>
                    <a:pt x="9029700" y="50800"/>
                  </a:lnTo>
                  <a:lnTo>
                    <a:pt x="9063482" y="76200"/>
                  </a:lnTo>
                  <a:lnTo>
                    <a:pt x="9092057" y="101600"/>
                  </a:lnTo>
                  <a:lnTo>
                    <a:pt x="9114790" y="139700"/>
                  </a:lnTo>
                  <a:lnTo>
                    <a:pt x="9123553" y="152400"/>
                  </a:lnTo>
                  <a:lnTo>
                    <a:pt x="9130665" y="177800"/>
                  </a:lnTo>
                  <a:lnTo>
                    <a:pt x="9135745" y="190500"/>
                  </a:lnTo>
                  <a:lnTo>
                    <a:pt x="9138920" y="215900"/>
                  </a:lnTo>
                  <a:lnTo>
                    <a:pt x="9140063" y="241300"/>
                  </a:lnTo>
                  <a:lnTo>
                    <a:pt x="9140063" y="1104899"/>
                  </a:lnTo>
                  <a:lnTo>
                    <a:pt x="9138920" y="1117599"/>
                  </a:lnTo>
                  <a:lnTo>
                    <a:pt x="9135745" y="1142999"/>
                  </a:lnTo>
                  <a:lnTo>
                    <a:pt x="9130411" y="1168399"/>
                  </a:lnTo>
                  <a:lnTo>
                    <a:pt x="9123426" y="1181099"/>
                  </a:lnTo>
                  <a:lnTo>
                    <a:pt x="9114536" y="1206499"/>
                  </a:lnTo>
                  <a:lnTo>
                    <a:pt x="9078087" y="1244599"/>
                  </a:lnTo>
                  <a:lnTo>
                    <a:pt x="9046845" y="1269999"/>
                  </a:lnTo>
                  <a:lnTo>
                    <a:pt x="9010904" y="1295399"/>
                  </a:lnTo>
                  <a:lnTo>
                    <a:pt x="8991473" y="1308099"/>
                  </a:lnTo>
                  <a:lnTo>
                    <a:pt x="9044051" y="1308099"/>
                  </a:lnTo>
                  <a:lnTo>
                    <a:pt x="9082151" y="1282699"/>
                  </a:lnTo>
                  <a:lnTo>
                    <a:pt x="9114536" y="1257299"/>
                  </a:lnTo>
                  <a:lnTo>
                    <a:pt x="9128125" y="1231899"/>
                  </a:lnTo>
                  <a:lnTo>
                    <a:pt x="9140063" y="1219199"/>
                  </a:lnTo>
                  <a:lnTo>
                    <a:pt x="9144000" y="1206499"/>
                  </a:lnTo>
                  <a:lnTo>
                    <a:pt x="9144000" y="127000"/>
                  </a:lnTo>
                  <a:lnTo>
                    <a:pt x="9138920" y="127000"/>
                  </a:lnTo>
                  <a:lnTo>
                    <a:pt x="9126855" y="101600"/>
                  </a:lnTo>
                  <a:lnTo>
                    <a:pt x="9113012" y="88900"/>
                  </a:lnTo>
                  <a:lnTo>
                    <a:pt x="9097518" y="63500"/>
                  </a:lnTo>
                  <a:lnTo>
                    <a:pt x="9080373" y="50800"/>
                  </a:lnTo>
                  <a:lnTo>
                    <a:pt x="9061831" y="38100"/>
                  </a:lnTo>
                  <a:lnTo>
                    <a:pt x="9042146" y="25400"/>
                  </a:lnTo>
                  <a:close/>
                </a:path>
                <a:path w="9144000" h="1333500">
                  <a:moveTo>
                    <a:pt x="176695" y="1282699"/>
                  </a:moveTo>
                  <a:lnTo>
                    <a:pt x="137553" y="1282699"/>
                  </a:lnTo>
                  <a:lnTo>
                    <a:pt x="156032" y="1295399"/>
                  </a:lnTo>
                  <a:lnTo>
                    <a:pt x="195821" y="1295399"/>
                  </a:lnTo>
                  <a:lnTo>
                    <a:pt x="176695" y="1282699"/>
                  </a:lnTo>
                  <a:close/>
                </a:path>
                <a:path w="9144000" h="1333500">
                  <a:moveTo>
                    <a:pt x="9006840" y="1282699"/>
                  </a:moveTo>
                  <a:lnTo>
                    <a:pt x="8966581" y="1282699"/>
                  </a:lnTo>
                  <a:lnTo>
                    <a:pt x="8947531" y="1295399"/>
                  </a:lnTo>
                  <a:lnTo>
                    <a:pt x="8988298" y="1295399"/>
                  </a:lnTo>
                  <a:lnTo>
                    <a:pt x="9006840" y="1282699"/>
                  </a:lnTo>
                  <a:close/>
                </a:path>
                <a:path w="9144000" h="1333500">
                  <a:moveTo>
                    <a:pt x="125992" y="63500"/>
                  </a:moveTo>
                  <a:lnTo>
                    <a:pt x="104505" y="63500"/>
                  </a:lnTo>
                  <a:lnTo>
                    <a:pt x="88864" y="76200"/>
                  </a:lnTo>
                  <a:lnTo>
                    <a:pt x="74507" y="88900"/>
                  </a:lnTo>
                  <a:lnTo>
                    <a:pt x="61447" y="101600"/>
                  </a:lnTo>
                  <a:lnTo>
                    <a:pt x="49737" y="127000"/>
                  </a:lnTo>
                  <a:lnTo>
                    <a:pt x="39626" y="139700"/>
                  </a:lnTo>
                  <a:lnTo>
                    <a:pt x="31028" y="152400"/>
                  </a:lnTo>
                  <a:lnTo>
                    <a:pt x="24201" y="177800"/>
                  </a:lnTo>
                  <a:lnTo>
                    <a:pt x="19157" y="190500"/>
                  </a:lnTo>
                  <a:lnTo>
                    <a:pt x="16059" y="215900"/>
                  </a:lnTo>
                  <a:lnTo>
                    <a:pt x="14935" y="241300"/>
                  </a:lnTo>
                  <a:lnTo>
                    <a:pt x="14916" y="1104899"/>
                  </a:lnTo>
                  <a:lnTo>
                    <a:pt x="15919" y="1117599"/>
                  </a:lnTo>
                  <a:lnTo>
                    <a:pt x="18867" y="1142999"/>
                  </a:lnTo>
                  <a:lnTo>
                    <a:pt x="23789" y="1155699"/>
                  </a:lnTo>
                  <a:lnTo>
                    <a:pt x="30469" y="1181099"/>
                  </a:lnTo>
                  <a:lnTo>
                    <a:pt x="38991" y="1193799"/>
                  </a:lnTo>
                  <a:lnTo>
                    <a:pt x="48969" y="1206499"/>
                  </a:lnTo>
                  <a:lnTo>
                    <a:pt x="60600" y="1231899"/>
                  </a:lnTo>
                  <a:lnTo>
                    <a:pt x="73529" y="1244599"/>
                  </a:lnTo>
                  <a:lnTo>
                    <a:pt x="87795" y="1257299"/>
                  </a:lnTo>
                  <a:lnTo>
                    <a:pt x="103418" y="1269999"/>
                  </a:lnTo>
                  <a:lnTo>
                    <a:pt x="119834" y="1282699"/>
                  </a:lnTo>
                  <a:lnTo>
                    <a:pt x="140792" y="1282699"/>
                  </a:lnTo>
                  <a:lnTo>
                    <a:pt x="123905" y="1269999"/>
                  </a:lnTo>
                  <a:lnTo>
                    <a:pt x="108356" y="1257299"/>
                  </a:lnTo>
                  <a:lnTo>
                    <a:pt x="79876" y="1231899"/>
                  </a:lnTo>
                  <a:lnTo>
                    <a:pt x="47077" y="1193799"/>
                  </a:lnTo>
                  <a:lnTo>
                    <a:pt x="38972" y="1168399"/>
                  </a:lnTo>
                  <a:lnTo>
                    <a:pt x="32664" y="1155699"/>
                  </a:lnTo>
                  <a:lnTo>
                    <a:pt x="28016" y="1142999"/>
                  </a:lnTo>
                  <a:lnTo>
                    <a:pt x="25261" y="1117599"/>
                  </a:lnTo>
                  <a:lnTo>
                    <a:pt x="24352" y="1104899"/>
                  </a:lnTo>
                  <a:lnTo>
                    <a:pt x="24384" y="241300"/>
                  </a:lnTo>
                  <a:lnTo>
                    <a:pt x="25495" y="215900"/>
                  </a:lnTo>
                  <a:lnTo>
                    <a:pt x="28500" y="190500"/>
                  </a:lnTo>
                  <a:lnTo>
                    <a:pt x="33350" y="177800"/>
                  </a:lnTo>
                  <a:lnTo>
                    <a:pt x="39903" y="165100"/>
                  </a:lnTo>
                  <a:lnTo>
                    <a:pt x="48136" y="139700"/>
                  </a:lnTo>
                  <a:lnTo>
                    <a:pt x="81506" y="101600"/>
                  </a:lnTo>
                  <a:lnTo>
                    <a:pt x="110167" y="76200"/>
                  </a:lnTo>
                  <a:lnTo>
                    <a:pt x="125992" y="63500"/>
                  </a:lnTo>
                  <a:close/>
                </a:path>
                <a:path w="9144000" h="1333500">
                  <a:moveTo>
                    <a:pt x="9042273" y="63500"/>
                  </a:moveTo>
                  <a:lnTo>
                    <a:pt x="9021445" y="63500"/>
                  </a:lnTo>
                  <a:lnTo>
                    <a:pt x="9037447" y="76200"/>
                  </a:lnTo>
                  <a:lnTo>
                    <a:pt x="9052179" y="88900"/>
                  </a:lnTo>
                  <a:lnTo>
                    <a:pt x="9065768" y="101600"/>
                  </a:lnTo>
                  <a:lnTo>
                    <a:pt x="9077960" y="114300"/>
                  </a:lnTo>
                  <a:lnTo>
                    <a:pt x="9088882" y="127000"/>
                  </a:lnTo>
                  <a:lnTo>
                    <a:pt x="9098661" y="152400"/>
                  </a:lnTo>
                  <a:lnTo>
                    <a:pt x="9106535" y="165100"/>
                  </a:lnTo>
                  <a:lnTo>
                    <a:pt x="9112885" y="177800"/>
                  </a:lnTo>
                  <a:lnTo>
                    <a:pt x="9117457" y="203200"/>
                  </a:lnTo>
                  <a:lnTo>
                    <a:pt x="9120251" y="215900"/>
                  </a:lnTo>
                  <a:lnTo>
                    <a:pt x="9121140" y="241300"/>
                  </a:lnTo>
                  <a:lnTo>
                    <a:pt x="9121140" y="1104899"/>
                  </a:lnTo>
                  <a:lnTo>
                    <a:pt x="9119997" y="1117599"/>
                  </a:lnTo>
                  <a:lnTo>
                    <a:pt x="9117076" y="1142999"/>
                  </a:lnTo>
                  <a:lnTo>
                    <a:pt x="9112123" y="1155699"/>
                  </a:lnTo>
                  <a:lnTo>
                    <a:pt x="9105646" y="1181099"/>
                  </a:lnTo>
                  <a:lnTo>
                    <a:pt x="9076563" y="1219199"/>
                  </a:lnTo>
                  <a:lnTo>
                    <a:pt x="9035542" y="1257299"/>
                  </a:lnTo>
                  <a:lnTo>
                    <a:pt x="9002776" y="1282699"/>
                  </a:lnTo>
                  <a:lnTo>
                    <a:pt x="9024366" y="1282699"/>
                  </a:lnTo>
                  <a:lnTo>
                    <a:pt x="9056751" y="1257299"/>
                  </a:lnTo>
                  <a:lnTo>
                    <a:pt x="9095740" y="1219199"/>
                  </a:lnTo>
                  <a:lnTo>
                    <a:pt x="9106027" y="1193799"/>
                  </a:lnTo>
                  <a:lnTo>
                    <a:pt x="9114536" y="1181099"/>
                  </a:lnTo>
                  <a:lnTo>
                    <a:pt x="9121267" y="1155699"/>
                  </a:lnTo>
                  <a:lnTo>
                    <a:pt x="9126347" y="1142999"/>
                  </a:lnTo>
                  <a:lnTo>
                    <a:pt x="9129522" y="1117599"/>
                  </a:lnTo>
                  <a:lnTo>
                    <a:pt x="9130538" y="1104899"/>
                  </a:lnTo>
                  <a:lnTo>
                    <a:pt x="9130665" y="241300"/>
                  </a:lnTo>
                  <a:lnTo>
                    <a:pt x="9129649" y="215900"/>
                  </a:lnTo>
                  <a:lnTo>
                    <a:pt x="9126601" y="190500"/>
                  </a:lnTo>
                  <a:lnTo>
                    <a:pt x="9121775" y="177800"/>
                  </a:lnTo>
                  <a:lnTo>
                    <a:pt x="9115044" y="165100"/>
                  </a:lnTo>
                  <a:lnTo>
                    <a:pt x="9106662" y="139700"/>
                  </a:lnTo>
                  <a:lnTo>
                    <a:pt x="9096502" y="127000"/>
                  </a:lnTo>
                  <a:lnTo>
                    <a:pt x="9085072" y="114300"/>
                  </a:lnTo>
                  <a:lnTo>
                    <a:pt x="9072118" y="88900"/>
                  </a:lnTo>
                  <a:lnTo>
                    <a:pt x="9057767" y="76200"/>
                  </a:lnTo>
                  <a:lnTo>
                    <a:pt x="9042273" y="63500"/>
                  </a:lnTo>
                  <a:close/>
                </a:path>
                <a:path w="9144000" h="1333500">
                  <a:moveTo>
                    <a:pt x="217919" y="38100"/>
                  </a:moveTo>
                  <a:lnTo>
                    <a:pt x="157353" y="38100"/>
                  </a:lnTo>
                  <a:lnTo>
                    <a:pt x="138836" y="50800"/>
                  </a:lnTo>
                  <a:lnTo>
                    <a:pt x="121086" y="63500"/>
                  </a:lnTo>
                  <a:lnTo>
                    <a:pt x="142951" y="63500"/>
                  </a:lnTo>
                  <a:lnTo>
                    <a:pt x="160604" y="50800"/>
                  </a:lnTo>
                  <a:lnTo>
                    <a:pt x="198120" y="50800"/>
                  </a:lnTo>
                  <a:lnTo>
                    <a:pt x="217919" y="38100"/>
                  </a:lnTo>
                  <a:close/>
                </a:path>
                <a:path w="9144000" h="1333500">
                  <a:moveTo>
                    <a:pt x="8989568" y="38100"/>
                  </a:moveTo>
                  <a:lnTo>
                    <a:pt x="8928862" y="38100"/>
                  </a:lnTo>
                  <a:lnTo>
                    <a:pt x="8949817" y="50800"/>
                  </a:lnTo>
                  <a:lnTo>
                    <a:pt x="8987282" y="50800"/>
                  </a:lnTo>
                  <a:lnTo>
                    <a:pt x="9004808" y="63500"/>
                  </a:lnTo>
                  <a:lnTo>
                    <a:pt x="9025636" y="63500"/>
                  </a:lnTo>
                  <a:lnTo>
                    <a:pt x="9008110" y="50800"/>
                  </a:lnTo>
                  <a:lnTo>
                    <a:pt x="8989568" y="38100"/>
                  </a:lnTo>
                  <a:close/>
                </a:path>
                <a:path w="9144000" h="1333500">
                  <a:moveTo>
                    <a:pt x="8975979" y="0"/>
                  </a:moveTo>
                  <a:lnTo>
                    <a:pt x="167259" y="0"/>
                  </a:lnTo>
                  <a:lnTo>
                    <a:pt x="144386" y="12700"/>
                  </a:lnTo>
                  <a:lnTo>
                    <a:pt x="8998966" y="12700"/>
                  </a:lnTo>
                  <a:lnTo>
                    <a:pt x="8975979" y="0"/>
                  </a:lnTo>
                  <a:close/>
                </a:path>
              </a:pathLst>
            </a:custGeom>
            <a:solidFill>
              <a:srgbClr val="A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9852" y="278891"/>
              <a:ext cx="8436864" cy="524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6892" y="302895"/>
              <a:ext cx="8342579" cy="4309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969" y="287020"/>
              <a:ext cx="8374631" cy="4629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1283" y="766572"/>
              <a:ext cx="5326380" cy="5273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37385" y="790575"/>
              <a:ext cx="5233796" cy="4343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21382" y="774700"/>
              <a:ext cx="5265801" cy="4663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7340" y="1694129"/>
            <a:ext cx="7138034" cy="176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FAC00"/>
                </a:solidFill>
                <a:latin typeface="Comic Sans MS"/>
                <a:cs typeface="Comic Sans MS"/>
              </a:rPr>
              <a:t>Epiphytic = </a:t>
            </a:r>
            <a:r>
              <a:rPr sz="2400" spc="-5" dirty="0">
                <a:solidFill>
                  <a:srgbClr val="EFAC00"/>
                </a:solidFill>
                <a:latin typeface="Comic Sans MS"/>
                <a:cs typeface="Comic Sans MS"/>
              </a:rPr>
              <a:t>organisms growing </a:t>
            </a:r>
            <a:r>
              <a:rPr sz="2400" dirty="0">
                <a:solidFill>
                  <a:srgbClr val="EFAC00"/>
                </a:solidFill>
                <a:latin typeface="Comic Sans MS"/>
                <a:cs typeface="Comic Sans MS"/>
              </a:rPr>
              <a:t>on </a:t>
            </a:r>
            <a:r>
              <a:rPr sz="2400" spc="-5" dirty="0">
                <a:solidFill>
                  <a:srgbClr val="EFAC00"/>
                </a:solidFill>
                <a:latin typeface="Comic Sans MS"/>
                <a:cs typeface="Comic Sans MS"/>
              </a:rPr>
              <a:t>the surface</a:t>
            </a:r>
            <a:r>
              <a:rPr sz="2400" spc="-80" dirty="0">
                <a:solidFill>
                  <a:srgbClr val="EFAC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EFAC00"/>
                </a:solidFill>
                <a:latin typeface="Comic Sans MS"/>
                <a:cs typeface="Comic Sans MS"/>
              </a:rPr>
              <a:t>of</a:t>
            </a:r>
            <a:endParaRPr sz="2400">
              <a:latin typeface="Comic Sans MS"/>
              <a:cs typeface="Comic Sans MS"/>
            </a:endParaRPr>
          </a:p>
          <a:p>
            <a:pPr marL="203644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EFAC00"/>
                </a:solidFill>
                <a:latin typeface="Comic Sans MS"/>
                <a:cs typeface="Comic Sans MS"/>
              </a:rPr>
              <a:t>photosynthetic</a:t>
            </a:r>
            <a:r>
              <a:rPr sz="2400" spc="-10" dirty="0">
                <a:solidFill>
                  <a:srgbClr val="EFAC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EFAC00"/>
                </a:solidFill>
                <a:latin typeface="Comic Sans MS"/>
                <a:cs typeface="Comic Sans MS"/>
              </a:rPr>
              <a:t>organisms</a:t>
            </a:r>
            <a:endParaRPr sz="2400">
              <a:latin typeface="Comic Sans MS"/>
              <a:cs typeface="Comic Sans MS"/>
            </a:endParaRPr>
          </a:p>
          <a:p>
            <a:pPr marL="173990">
              <a:lnSpc>
                <a:spcPct val="100000"/>
              </a:lnSpc>
              <a:spcBef>
                <a:spcPts val="840"/>
              </a:spcBef>
            </a:pPr>
            <a:r>
              <a:rPr sz="2400" dirty="0">
                <a:solidFill>
                  <a:srgbClr val="6F2F9F"/>
                </a:solidFill>
                <a:latin typeface="Comic Sans MS"/>
                <a:cs typeface="Comic Sans MS"/>
              </a:rPr>
              <a:t>Phylloplane = leaf</a:t>
            </a:r>
            <a:r>
              <a:rPr sz="2400" spc="-20" dirty="0">
                <a:solidFill>
                  <a:srgbClr val="6F2F9F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6F2F9F"/>
                </a:solidFill>
                <a:latin typeface="Comic Sans MS"/>
                <a:cs typeface="Comic Sans MS"/>
              </a:rPr>
              <a:t>surface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dirty="0">
                <a:solidFill>
                  <a:srgbClr val="C00000"/>
                </a:solidFill>
                <a:latin typeface="Comic Sans MS"/>
                <a:cs typeface="Comic Sans MS"/>
              </a:rPr>
              <a:t>Phyllosphere = area </a:t>
            </a: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surrounding the</a:t>
            </a:r>
            <a:r>
              <a:rPr sz="2400" spc="-7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dirty="0">
                <a:solidFill>
                  <a:srgbClr val="C00000"/>
                </a:solidFill>
                <a:latin typeface="Comic Sans MS"/>
                <a:cs typeface="Comic Sans MS"/>
              </a:rPr>
              <a:t>leaf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362" y="5484946"/>
            <a:ext cx="5763260" cy="941069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825"/>
              </a:spcBef>
            </a:pPr>
            <a:r>
              <a:rPr sz="2400" spc="-5" dirty="0">
                <a:solidFill>
                  <a:srgbClr val="006FC0"/>
                </a:solidFill>
                <a:latin typeface="Comic Sans MS"/>
                <a:cs typeface="Comic Sans MS"/>
              </a:rPr>
              <a:t>Rhizoplane </a:t>
            </a:r>
            <a:r>
              <a:rPr sz="2400" dirty="0">
                <a:solidFill>
                  <a:srgbClr val="006FC0"/>
                </a:solidFill>
                <a:latin typeface="Comic Sans MS"/>
                <a:cs typeface="Comic Sans MS"/>
              </a:rPr>
              <a:t>= </a:t>
            </a:r>
            <a:r>
              <a:rPr sz="2400" spc="-5" dirty="0">
                <a:solidFill>
                  <a:srgbClr val="006FC0"/>
                </a:solidFill>
                <a:latin typeface="Comic Sans MS"/>
                <a:cs typeface="Comic Sans MS"/>
              </a:rPr>
              <a:t>root</a:t>
            </a:r>
            <a:r>
              <a:rPr sz="2400" spc="-15" dirty="0">
                <a:solidFill>
                  <a:srgbClr val="006FC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omic Sans MS"/>
                <a:cs typeface="Comic Sans MS"/>
              </a:rPr>
              <a:t>surface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solidFill>
                  <a:srgbClr val="785600"/>
                </a:solidFill>
                <a:latin typeface="Comic Sans MS"/>
                <a:cs typeface="Comic Sans MS"/>
              </a:rPr>
              <a:t>Rhizosphere </a:t>
            </a:r>
            <a:r>
              <a:rPr sz="2400" dirty="0">
                <a:solidFill>
                  <a:srgbClr val="785600"/>
                </a:solidFill>
                <a:latin typeface="Comic Sans MS"/>
                <a:cs typeface="Comic Sans MS"/>
              </a:rPr>
              <a:t>= area </a:t>
            </a:r>
            <a:r>
              <a:rPr sz="2400" spc="-5" dirty="0">
                <a:solidFill>
                  <a:srgbClr val="785600"/>
                </a:solidFill>
                <a:latin typeface="Comic Sans MS"/>
                <a:cs typeface="Comic Sans MS"/>
              </a:rPr>
              <a:t>surrounding the</a:t>
            </a:r>
            <a:r>
              <a:rPr sz="2400" spc="-100" dirty="0">
                <a:solidFill>
                  <a:srgbClr val="7856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785600"/>
                </a:solidFill>
                <a:latin typeface="Comic Sans MS"/>
                <a:cs typeface="Comic Sans MS"/>
              </a:rPr>
              <a:t>root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8495" y="3429000"/>
            <a:ext cx="2813304" cy="2209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6476" y="3427476"/>
            <a:ext cx="3189731" cy="21320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5135880"/>
            </a:xfrm>
            <a:custGeom>
              <a:avLst/>
              <a:gdLst/>
              <a:ahLst/>
              <a:cxnLst/>
              <a:rect l="l" t="t" r="r" b="b"/>
              <a:pathLst>
                <a:path w="9144000" h="5135880">
                  <a:moveTo>
                    <a:pt x="9144000" y="0"/>
                  </a:moveTo>
                  <a:lnTo>
                    <a:pt x="0" y="0"/>
                  </a:lnTo>
                  <a:lnTo>
                    <a:pt x="0" y="5135880"/>
                  </a:lnTo>
                  <a:lnTo>
                    <a:pt x="9144000" y="513588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105400"/>
              <a:ext cx="9144000" cy="112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128259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20">
                  <a:moveTo>
                    <a:pt x="914400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4000" y="457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1480" y="678180"/>
              <a:ext cx="8336280" cy="4465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33476" y="1799970"/>
            <a:ext cx="165163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EFAC00"/>
                </a:solidFill>
                <a:latin typeface="Comic Sans MS"/>
                <a:cs typeface="Comic Sans MS"/>
              </a:rPr>
              <a:t>Bacteria</a:t>
            </a:r>
            <a:r>
              <a:rPr sz="2600" b="1" spc="-110" dirty="0">
                <a:solidFill>
                  <a:srgbClr val="EFAC00"/>
                </a:solidFill>
                <a:latin typeface="Comic Sans MS"/>
                <a:cs typeface="Comic Sans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–  </a:t>
            </a:r>
            <a:r>
              <a:rPr sz="2600" b="1" dirty="0">
                <a:solidFill>
                  <a:srgbClr val="5FB5CC"/>
                </a:solidFill>
                <a:latin typeface="Comic Sans MS"/>
                <a:cs typeface="Comic Sans MS"/>
              </a:rPr>
              <a:t>Fungi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3573" y="1799970"/>
            <a:ext cx="630618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245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6BB76C"/>
                </a:solidFill>
                <a:latin typeface="Comic Sans MS"/>
                <a:cs typeface="Comic Sans MS"/>
              </a:rPr>
              <a:t>Pseudomonas,</a:t>
            </a:r>
            <a:r>
              <a:rPr sz="2600" b="1" spc="-65" dirty="0">
                <a:solidFill>
                  <a:srgbClr val="6BB76C"/>
                </a:solidFill>
                <a:latin typeface="Comic Sans MS"/>
                <a:cs typeface="Comic Sans MS"/>
              </a:rPr>
              <a:t> </a:t>
            </a:r>
            <a:r>
              <a:rPr sz="2600" b="1" spc="-5" dirty="0">
                <a:solidFill>
                  <a:srgbClr val="6BB76C"/>
                </a:solidFill>
                <a:latin typeface="Comic Sans MS"/>
                <a:cs typeface="Comic Sans MS"/>
              </a:rPr>
              <a:t>Bejerinckia,etc,.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Aspergillus sp,Alternaria,</a:t>
            </a:r>
            <a:r>
              <a:rPr sz="2600" b="1" spc="-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600" b="1" dirty="0">
                <a:solidFill>
                  <a:srgbClr val="FFFFFF"/>
                </a:solidFill>
                <a:latin typeface="Comic Sans MS"/>
                <a:cs typeface="Comic Sans MS"/>
              </a:rPr>
              <a:t>Cladosporium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3372" y="2988386"/>
            <a:ext cx="722630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191895" algn="l"/>
              </a:tabLst>
            </a:pPr>
            <a:r>
              <a:rPr sz="2600" b="1" dirty="0">
                <a:solidFill>
                  <a:srgbClr val="6BB76C"/>
                </a:solidFill>
                <a:latin typeface="Comic Sans MS"/>
                <a:cs typeface="Comic Sans MS"/>
              </a:rPr>
              <a:t>Yeast	</a:t>
            </a:r>
            <a:r>
              <a:rPr sz="2600" b="1">
                <a:solidFill>
                  <a:srgbClr val="FFFFFF"/>
                </a:solidFill>
                <a:latin typeface="Comic Sans MS"/>
                <a:cs typeface="Comic Sans MS"/>
              </a:rPr>
              <a:t>- </a:t>
            </a:r>
            <a:r>
              <a:rPr sz="2600" b="1" smtClean="0">
                <a:solidFill>
                  <a:srgbClr val="00AF50"/>
                </a:solidFill>
                <a:latin typeface="Comic Sans MS"/>
                <a:cs typeface="Comic Sans MS"/>
              </a:rPr>
              <a:t>Candida </a:t>
            </a:r>
            <a:r>
              <a:rPr sz="2600" b="1" dirty="0">
                <a:solidFill>
                  <a:srgbClr val="00AF50"/>
                </a:solidFill>
                <a:latin typeface="Comic Sans MS"/>
                <a:cs typeface="Comic Sans MS"/>
              </a:rPr>
              <a:t>albicancs, </a:t>
            </a:r>
            <a:r>
              <a:rPr sz="2600" b="1" spc="-5" dirty="0">
                <a:solidFill>
                  <a:srgbClr val="00AF50"/>
                </a:solidFill>
                <a:latin typeface="Comic Sans MS"/>
                <a:cs typeface="Comic Sans MS"/>
              </a:rPr>
              <a:t>Saccharomyces  cerevissiae</a:t>
            </a:r>
            <a:endParaRPr sz="2600">
              <a:latin typeface="Comic Sans MS"/>
              <a:cs typeface="Comic Sans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5158740"/>
            <a:ext cx="9145270" cy="1647189"/>
            <a:chOff x="0" y="5158740"/>
            <a:chExt cx="9145270" cy="1647189"/>
          </a:xfrm>
        </p:grpSpPr>
        <p:sp>
          <p:nvSpPr>
            <p:cNvPr id="12" name="object 12"/>
            <p:cNvSpPr/>
            <p:nvPr/>
          </p:nvSpPr>
          <p:spPr>
            <a:xfrm>
              <a:off x="761" y="5182360"/>
              <a:ext cx="9144000" cy="1600200"/>
            </a:xfrm>
            <a:custGeom>
              <a:avLst/>
              <a:gdLst/>
              <a:ahLst/>
              <a:cxnLst/>
              <a:rect l="l" t="t" r="r" b="b"/>
              <a:pathLst>
                <a:path w="9144000" h="1600200">
                  <a:moveTo>
                    <a:pt x="9144000" y="0"/>
                  </a:moveTo>
                  <a:lnTo>
                    <a:pt x="0" y="0"/>
                  </a:lnTo>
                  <a:lnTo>
                    <a:pt x="0" y="1600200"/>
                  </a:lnTo>
                  <a:lnTo>
                    <a:pt x="9144000" y="1600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A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158740"/>
              <a:ext cx="9144000" cy="1647189"/>
            </a:xfrm>
            <a:custGeom>
              <a:avLst/>
              <a:gdLst/>
              <a:ahLst/>
              <a:cxnLst/>
              <a:rect l="l" t="t" r="r" b="b"/>
              <a:pathLst>
                <a:path w="9144000" h="1647190">
                  <a:moveTo>
                    <a:pt x="9130538" y="38100"/>
                  </a:moveTo>
                  <a:lnTo>
                    <a:pt x="14935" y="38100"/>
                  </a:lnTo>
                  <a:lnTo>
                    <a:pt x="14935" y="46990"/>
                  </a:lnTo>
                  <a:lnTo>
                    <a:pt x="14935" y="1600200"/>
                  </a:lnTo>
                  <a:lnTo>
                    <a:pt x="14935" y="1609090"/>
                  </a:lnTo>
                  <a:lnTo>
                    <a:pt x="9130538" y="1609090"/>
                  </a:lnTo>
                  <a:lnTo>
                    <a:pt x="9130538" y="1600200"/>
                  </a:lnTo>
                  <a:lnTo>
                    <a:pt x="9130538" y="47244"/>
                  </a:lnTo>
                  <a:lnTo>
                    <a:pt x="9121140" y="47244"/>
                  </a:lnTo>
                  <a:lnTo>
                    <a:pt x="9121140" y="1600200"/>
                  </a:lnTo>
                  <a:lnTo>
                    <a:pt x="24384" y="1600200"/>
                  </a:lnTo>
                  <a:lnTo>
                    <a:pt x="24384" y="46990"/>
                  </a:lnTo>
                  <a:lnTo>
                    <a:pt x="9130538" y="46990"/>
                  </a:lnTo>
                  <a:lnTo>
                    <a:pt x="9130538" y="38100"/>
                  </a:lnTo>
                  <a:close/>
                </a:path>
                <a:path w="9144000" h="1647190">
                  <a:moveTo>
                    <a:pt x="9144000" y="28321"/>
                  </a:moveTo>
                  <a:lnTo>
                    <a:pt x="9140063" y="28321"/>
                  </a:lnTo>
                  <a:lnTo>
                    <a:pt x="9140063" y="1619097"/>
                  </a:lnTo>
                  <a:lnTo>
                    <a:pt x="9144000" y="1619097"/>
                  </a:lnTo>
                  <a:lnTo>
                    <a:pt x="9144000" y="28321"/>
                  </a:lnTo>
                  <a:close/>
                </a:path>
                <a:path w="9144000" h="1647190">
                  <a:moveTo>
                    <a:pt x="9144000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0" y="1619250"/>
                  </a:lnTo>
                  <a:lnTo>
                    <a:pt x="0" y="1647190"/>
                  </a:lnTo>
                  <a:lnTo>
                    <a:pt x="9144000" y="1647190"/>
                  </a:lnTo>
                  <a:lnTo>
                    <a:pt x="9144000" y="1619250"/>
                  </a:lnTo>
                  <a:lnTo>
                    <a:pt x="5486" y="1619250"/>
                  </a:lnTo>
                  <a:lnTo>
                    <a:pt x="5486" y="27940"/>
                  </a:lnTo>
                  <a:lnTo>
                    <a:pt x="9144000" y="279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F7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91946" y="5186273"/>
            <a:ext cx="735710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4775">
              <a:lnSpc>
                <a:spcPct val="100000"/>
              </a:lnSpc>
              <a:spcBef>
                <a:spcPts val="100"/>
              </a:spcBef>
              <a:tabLst>
                <a:tab pos="2520315" algn="l"/>
              </a:tabLst>
            </a:pP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Phylloplane	consist of several types</a:t>
            </a:r>
            <a:r>
              <a:rPr sz="36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Corbel"/>
                <a:cs typeface="Corbel"/>
              </a:rPr>
              <a:t>of  saprotrophs,symbionts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pathogens</a:t>
            </a:r>
            <a:endParaRPr sz="36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141" y="18999"/>
            <a:ext cx="7745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Interaction of Microbes in Rhizosphere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(Roots)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961" y="1219961"/>
            <a:ext cx="7543800" cy="1905"/>
          </a:xfrm>
          <a:custGeom>
            <a:avLst/>
            <a:gdLst/>
            <a:ahLst/>
            <a:cxnLst/>
            <a:rect l="l" t="t" r="r" b="b"/>
            <a:pathLst>
              <a:path w="7543800" h="1905">
                <a:moveTo>
                  <a:pt x="0" y="0"/>
                </a:moveTo>
                <a:lnTo>
                  <a:pt x="7543800" y="1650"/>
                </a:lnTo>
              </a:path>
            </a:pathLst>
          </a:custGeom>
          <a:ln w="19812">
            <a:solidFill>
              <a:srgbClr val="F8AF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613661"/>
            <a:ext cx="9065261" cy="4506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096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Plant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roots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provides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suitable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habitats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the growth </a:t>
            </a:r>
            <a:r>
              <a:rPr sz="2400" spc="-5">
                <a:solidFill>
                  <a:srgbClr val="FFFFFF"/>
                </a:solidFill>
                <a:latin typeface="Corbel"/>
                <a:cs typeface="Corbel"/>
              </a:rPr>
              <a:t>of  </a:t>
            </a:r>
            <a:r>
              <a:rPr sz="2400" smtClean="0">
                <a:solidFill>
                  <a:srgbClr val="FFFFFF"/>
                </a:solidFill>
                <a:latin typeface="Corbel"/>
                <a:cs typeface="Corbel"/>
              </a:rPr>
              <a:t>microorganisms</a:t>
            </a:r>
            <a:r>
              <a:rPr lang="en-IN" sz="2400" dirty="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mtClean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surrounding plant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roots.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Satisfy the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nutritional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requirements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for both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plant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associated  microbes.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12700" marR="416559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Two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regions in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interaction of Microorganisms with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Plant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roots 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sz="2400" spc="-15" dirty="0">
                <a:solidFill>
                  <a:srgbClr val="C00000"/>
                </a:solidFill>
                <a:latin typeface="Corbel"/>
                <a:cs typeface="Corbel"/>
              </a:rPr>
              <a:t>Campbell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&amp; </a:t>
            </a:r>
            <a:r>
              <a:rPr sz="2400" spc="-15" dirty="0">
                <a:solidFill>
                  <a:srgbClr val="C00000"/>
                </a:solidFill>
                <a:latin typeface="Corbel"/>
                <a:cs typeface="Corbel"/>
              </a:rPr>
              <a:t>Rovira</a:t>
            </a:r>
            <a:r>
              <a:rPr sz="2400" spc="1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C00000"/>
                </a:solidFill>
                <a:latin typeface="Corbel"/>
                <a:cs typeface="Corbel"/>
              </a:rPr>
              <a:t>1973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2167255" lvl="1" indent="-284480">
              <a:lnSpc>
                <a:spcPct val="100000"/>
              </a:lnSpc>
              <a:buAutoNum type="romanLcParenR"/>
              <a:tabLst>
                <a:tab pos="2167255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Rhizoplanes</a:t>
            </a:r>
            <a:endParaRPr sz="2400">
              <a:latin typeface="Corbel"/>
              <a:cs typeface="Corbe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Corbel"/>
              <a:buAutoNum type="romanLcParenR"/>
            </a:pPr>
            <a:endParaRPr sz="2500">
              <a:latin typeface="Times New Roman"/>
              <a:cs typeface="Times New Roman"/>
            </a:endParaRPr>
          </a:p>
          <a:p>
            <a:pPr marL="2178050" lvl="1" indent="-355600">
              <a:lnSpc>
                <a:spcPct val="100000"/>
              </a:lnSpc>
              <a:buAutoNum type="romanLcParenR"/>
              <a:tabLst>
                <a:tab pos="2178685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Rhizosphere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353555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151" y="6432803"/>
            <a:ext cx="120650" cy="190500"/>
          </a:xfrm>
          <a:custGeom>
            <a:avLst/>
            <a:gdLst/>
            <a:ahLst/>
            <a:cxnLst/>
            <a:rect l="l" t="t" r="r" b="b"/>
            <a:pathLst>
              <a:path w="120650" h="190500">
                <a:moveTo>
                  <a:pt x="0" y="0"/>
                </a:moveTo>
                <a:lnTo>
                  <a:pt x="0" y="190500"/>
                </a:lnTo>
                <a:lnTo>
                  <a:pt x="120396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31876"/>
            <a:ext cx="5030724" cy="51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0559" y="559308"/>
            <a:ext cx="4663440" cy="5157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2145" y="5894019"/>
            <a:ext cx="3868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Rhizosphere &amp;</a:t>
            </a:r>
            <a:r>
              <a:rPr sz="2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Rhizoplane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3823" y="5894019"/>
            <a:ext cx="2005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Rhizosheaths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41576" y="646176"/>
            <a:ext cx="5565648" cy="5885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34466"/>
            <a:ext cx="35725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FF0000"/>
                </a:solidFill>
              </a:rPr>
              <a:t>R</a:t>
            </a:r>
            <a:r>
              <a:rPr sz="2400" spc="-5" dirty="0">
                <a:solidFill>
                  <a:srgbClr val="FF0000"/>
                </a:solidFill>
              </a:rPr>
              <a:t>HIZOSPHERE</a:t>
            </a:r>
            <a:r>
              <a:rPr sz="2400" spc="135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EFFECT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40" y="1168653"/>
            <a:ext cx="7245984" cy="3598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36195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pc="-5" dirty="0"/>
              <a:t>Compared </a:t>
            </a:r>
            <a:r>
              <a:rPr dirty="0"/>
              <a:t>to </a:t>
            </a:r>
            <a:r>
              <a:rPr spc="-5" dirty="0"/>
              <a:t>non-rooted bulk soil </a:t>
            </a:r>
            <a:r>
              <a:rPr dirty="0"/>
              <a:t>, the </a:t>
            </a:r>
            <a:r>
              <a:rPr spc="-5" dirty="0"/>
              <a:t>rhizospheric  soil around </a:t>
            </a:r>
            <a:r>
              <a:rPr dirty="0"/>
              <a:t>the </a:t>
            </a:r>
            <a:r>
              <a:rPr spc="-5" dirty="0"/>
              <a:t>plant </a:t>
            </a:r>
            <a:r>
              <a:rPr dirty="0"/>
              <a:t>root </a:t>
            </a:r>
            <a:r>
              <a:rPr spc="-5" dirty="0"/>
              <a:t>contains much larger  population </a:t>
            </a:r>
            <a:r>
              <a:rPr dirty="0"/>
              <a:t>of</a:t>
            </a:r>
            <a:r>
              <a:rPr spc="15" dirty="0"/>
              <a:t> </a:t>
            </a:r>
            <a:r>
              <a:rPr spc="-5" dirty="0"/>
              <a:t>microorganism.</a:t>
            </a:r>
          </a:p>
          <a:p>
            <a:pPr marL="286385" marR="5080" indent="-274320">
              <a:lnSpc>
                <a:spcPct val="100800"/>
              </a:lnSpc>
              <a:spcBef>
                <a:spcPts val="58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dirty="0"/>
              <a:t>A </a:t>
            </a:r>
            <a:r>
              <a:rPr spc="-5" dirty="0"/>
              <a:t>stimulation </a:t>
            </a:r>
            <a:r>
              <a:rPr dirty="0"/>
              <a:t>that </a:t>
            </a:r>
            <a:r>
              <a:rPr spc="-5" dirty="0"/>
              <a:t>can be </a:t>
            </a:r>
            <a:r>
              <a:rPr dirty="0"/>
              <a:t>put </a:t>
            </a:r>
            <a:r>
              <a:rPr spc="-5" dirty="0"/>
              <a:t>on a quantitative</a:t>
            </a:r>
            <a:r>
              <a:rPr spc="-60" dirty="0"/>
              <a:t> </a:t>
            </a:r>
            <a:r>
              <a:rPr spc="-5" dirty="0"/>
              <a:t>basis  by the use </a:t>
            </a:r>
            <a:r>
              <a:rPr dirty="0"/>
              <a:t>of the </a:t>
            </a:r>
            <a:r>
              <a:rPr spc="-5" dirty="0"/>
              <a:t>R</a:t>
            </a:r>
            <a:r>
              <a:rPr spc="-5" dirty="0">
                <a:latin typeface="MS Gothic"/>
                <a:cs typeface="MS Gothic"/>
              </a:rPr>
              <a:t>：</a:t>
            </a:r>
            <a:r>
              <a:rPr spc="-5" dirty="0"/>
              <a:t>S</a:t>
            </a:r>
            <a:r>
              <a:rPr spc="-10" dirty="0"/>
              <a:t> </a:t>
            </a:r>
            <a:r>
              <a:rPr spc="-5" dirty="0"/>
              <a:t>ratio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D8537"/>
              </a:buClr>
              <a:buFont typeface="Wingdings"/>
              <a:buChar char=""/>
            </a:pPr>
            <a:endParaRPr sz="3550">
              <a:latin typeface="Times New Roman"/>
              <a:cs typeface="Times New Roman"/>
            </a:endParaRPr>
          </a:p>
          <a:p>
            <a:pPr marL="286385" marR="65405" indent="-274320">
              <a:lnSpc>
                <a:spcPct val="99600"/>
              </a:lnSpc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pc="-5" dirty="0">
                <a:solidFill>
                  <a:srgbClr val="C00000"/>
                </a:solidFill>
              </a:rPr>
              <a:t>R</a:t>
            </a:r>
            <a:r>
              <a:rPr spc="-5" dirty="0">
                <a:solidFill>
                  <a:srgbClr val="C00000"/>
                </a:solidFill>
                <a:latin typeface="MS Gothic"/>
                <a:cs typeface="MS Gothic"/>
              </a:rPr>
              <a:t>：</a:t>
            </a:r>
            <a:r>
              <a:rPr spc="-5" dirty="0">
                <a:solidFill>
                  <a:srgbClr val="C00000"/>
                </a:solidFill>
              </a:rPr>
              <a:t>S ratio </a:t>
            </a:r>
            <a:r>
              <a:rPr dirty="0"/>
              <a:t>= </a:t>
            </a:r>
            <a:r>
              <a:rPr spc="-5" dirty="0"/>
              <a:t>number </a:t>
            </a:r>
            <a:r>
              <a:rPr dirty="0"/>
              <a:t>of </a:t>
            </a:r>
            <a:r>
              <a:rPr spc="-5" dirty="0"/>
              <a:t>microorganisms in </a:t>
            </a:r>
            <a:r>
              <a:rPr dirty="0"/>
              <a:t>the  </a:t>
            </a:r>
            <a:r>
              <a:rPr spc="-5" dirty="0"/>
              <a:t>rhizosphere soil</a:t>
            </a:r>
            <a:r>
              <a:rPr spc="-5" dirty="0">
                <a:latin typeface="MS Gothic"/>
                <a:cs typeface="MS Gothic"/>
              </a:rPr>
              <a:t>：</a:t>
            </a:r>
            <a:r>
              <a:rPr spc="-5" dirty="0"/>
              <a:t>number </a:t>
            </a:r>
            <a:r>
              <a:rPr dirty="0"/>
              <a:t>of </a:t>
            </a:r>
            <a:r>
              <a:rPr spc="-5" dirty="0"/>
              <a:t>microorganisms in </a:t>
            </a:r>
            <a:r>
              <a:rPr dirty="0"/>
              <a:t>the  </a:t>
            </a:r>
            <a:r>
              <a:rPr spc="-5" dirty="0"/>
              <a:t>non-rhizosphere</a:t>
            </a:r>
            <a:r>
              <a:rPr spc="35" dirty="0"/>
              <a:t> </a:t>
            </a:r>
            <a:r>
              <a:rPr spc="-5" dirty="0"/>
              <a:t>soil.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4857369"/>
            <a:ext cx="21590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5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299709"/>
            <a:ext cx="21590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5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5741619"/>
            <a:ext cx="21590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25" dirty="0">
                <a:solidFill>
                  <a:srgbClr val="FD8537"/>
                </a:solidFill>
                <a:latin typeface="Wingdings"/>
                <a:cs typeface="Wingdings"/>
              </a:rPr>
              <a:t></a:t>
            </a:r>
            <a:endParaRPr sz="165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6894" y="4689348"/>
            <a:ext cx="3519170" cy="135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  <a:tabLst>
                <a:tab pos="1287780" algn="l"/>
              </a:tabLst>
            </a:pPr>
            <a:r>
              <a:rPr sz="2400" dirty="0">
                <a:latin typeface="Arial"/>
                <a:cs typeface="Arial"/>
              </a:rPr>
              <a:t>R/S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&gt; </a:t>
            </a:r>
            <a:r>
              <a:rPr sz="2400" spc="-5" dirty="0">
                <a:latin typeface="Arial"/>
                <a:cs typeface="Arial"/>
              </a:rPr>
              <a:t>1,	good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stimulation  </a:t>
            </a:r>
            <a:r>
              <a:rPr sz="2400" dirty="0">
                <a:latin typeface="Arial"/>
                <a:cs typeface="Arial"/>
              </a:rPr>
              <a:t>R/S = </a:t>
            </a:r>
            <a:r>
              <a:rPr sz="2400" spc="-5" dirty="0">
                <a:latin typeface="Arial"/>
                <a:cs typeface="Arial"/>
              </a:rPr>
              <a:t>1, no stimulation  </a:t>
            </a:r>
            <a:r>
              <a:rPr sz="2400" dirty="0">
                <a:latin typeface="Arial"/>
                <a:cs typeface="Arial"/>
              </a:rPr>
              <a:t>R/S &lt; </a:t>
            </a:r>
            <a:r>
              <a:rPr sz="2400" spc="-5" dirty="0">
                <a:latin typeface="Arial"/>
                <a:cs typeface="Arial"/>
              </a:rPr>
              <a:t>1,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inhibition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06095"/>
            <a:ext cx="8042275" cy="409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Plant </a:t>
            </a:r>
            <a:r>
              <a:rPr sz="2400" spc="-10" dirty="0">
                <a:latin typeface="Arial"/>
                <a:cs typeface="Arial"/>
              </a:rPr>
              <a:t>affects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rhizosphere microorganisms </a:t>
            </a:r>
            <a:r>
              <a:rPr sz="2400" dirty="0">
                <a:latin typeface="Arial"/>
                <a:cs typeface="Arial"/>
              </a:rPr>
              <a:t>through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release </a:t>
            </a:r>
            <a:r>
              <a:rPr sz="2400" dirty="0">
                <a:latin typeface="Arial"/>
                <a:cs typeface="Arial"/>
              </a:rPr>
              <a:t>of root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exudates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0">
              <a:latin typeface="Times New Roman"/>
              <a:cs typeface="Times New Roman"/>
            </a:endParaRPr>
          </a:p>
          <a:p>
            <a:pPr marL="686435">
              <a:lnSpc>
                <a:spcPct val="100000"/>
              </a:lnSpc>
            </a:pPr>
            <a:r>
              <a:rPr sz="3600" dirty="0">
                <a:solidFill>
                  <a:srgbClr val="FF0000"/>
                </a:solidFill>
                <a:latin typeface="Arial"/>
                <a:cs typeface="Arial"/>
              </a:rPr>
              <a:t>What is root</a:t>
            </a:r>
            <a:r>
              <a:rPr sz="3600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Arial"/>
                <a:cs typeface="Arial"/>
              </a:rPr>
              <a:t>exudate?</a:t>
            </a:r>
            <a:endParaRPr sz="36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4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Small molecules </a:t>
            </a:r>
            <a:r>
              <a:rPr sz="2400" dirty="0">
                <a:latin typeface="Arial"/>
                <a:cs typeface="Arial"/>
              </a:rPr>
              <a:t>that </a:t>
            </a:r>
            <a:r>
              <a:rPr sz="2400" spc="-5" dirty="0">
                <a:latin typeface="Arial"/>
                <a:cs typeface="Arial"/>
              </a:rPr>
              <a:t>are released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plant </a:t>
            </a:r>
            <a:r>
              <a:rPr sz="2400" dirty="0">
                <a:latin typeface="Arial"/>
                <a:cs typeface="Arial"/>
              </a:rPr>
              <a:t>roots, </a:t>
            </a:r>
            <a:r>
              <a:rPr sz="2400" spc="-5" dirty="0">
                <a:latin typeface="Arial"/>
                <a:cs typeface="Arial"/>
              </a:rPr>
              <a:t>which  include </a:t>
            </a:r>
            <a:r>
              <a:rPr sz="2400" dirty="0">
                <a:latin typeface="Arial"/>
                <a:cs typeface="Arial"/>
              </a:rPr>
              <a:t>sugars, </a:t>
            </a:r>
            <a:r>
              <a:rPr sz="2400" spc="-5" dirty="0">
                <a:latin typeface="Arial"/>
                <a:cs typeface="Arial"/>
              </a:rPr>
              <a:t>amino acids, organic acids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286385" marR="269875">
              <a:lnSpc>
                <a:spcPct val="100000"/>
              </a:lnSpc>
              <a:tabLst>
                <a:tab pos="1518285" algn="l"/>
              </a:tabLst>
            </a:pPr>
            <a:r>
              <a:rPr sz="2400" spc="-5" dirty="0">
                <a:latin typeface="Arial"/>
                <a:cs typeface="Arial"/>
              </a:rPr>
              <a:t>amides.	These molecules influence soil nutrient  availability both </a:t>
            </a:r>
            <a:r>
              <a:rPr sz="2400" dirty="0">
                <a:latin typeface="Arial"/>
                <a:cs typeface="Arial"/>
              </a:rPr>
              <a:t>directly </a:t>
            </a:r>
            <a:r>
              <a:rPr sz="2400" spc="-5" dirty="0">
                <a:latin typeface="Arial"/>
                <a:cs typeface="Arial"/>
              </a:rPr>
              <a:t>and indirectly </a:t>
            </a:r>
            <a:r>
              <a:rPr sz="2400" dirty="0">
                <a:latin typeface="Arial"/>
                <a:cs typeface="Arial"/>
              </a:rPr>
              <a:t>by </a:t>
            </a:r>
            <a:r>
              <a:rPr sz="2400" spc="-5" dirty="0">
                <a:latin typeface="Arial"/>
                <a:cs typeface="Arial"/>
              </a:rPr>
              <a:t>stimulating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activities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certain microbial and fungal components </a:t>
            </a:r>
            <a:r>
              <a:rPr sz="2400" dirty="0">
                <a:latin typeface="Arial"/>
                <a:cs typeface="Arial"/>
              </a:rPr>
              <a:t>of  the </a:t>
            </a:r>
            <a:r>
              <a:rPr sz="2400" spc="-10" dirty="0">
                <a:latin typeface="Arial"/>
                <a:cs typeface="Arial"/>
              </a:rPr>
              <a:t>soil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biota.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1132</Words>
  <Application>Microsoft Office PowerPoint</Application>
  <PresentationFormat>On-screen Show (4:3)</PresentationFormat>
  <Paragraphs>174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2_Office Theme</vt:lpstr>
      <vt:lpstr>Slide 1</vt:lpstr>
      <vt:lpstr>Introduction</vt:lpstr>
      <vt:lpstr>Phyllosphere</vt:lpstr>
      <vt:lpstr>Slide 4</vt:lpstr>
      <vt:lpstr>Slide 5</vt:lpstr>
      <vt:lpstr>Interaction of Microbes in Rhizosphere (Roots)</vt:lpstr>
      <vt:lpstr>Slide 7</vt:lpstr>
      <vt:lpstr>RHIZOSPHERE EFFECT</vt:lpstr>
      <vt:lpstr>Slide 9</vt:lpstr>
      <vt:lpstr>ORGANIC COMPOUND RELEASED BY PLANT ROOT</vt:lpstr>
      <vt:lpstr>Slide 11</vt:lpstr>
      <vt:lpstr>Effects of Rhizospheric Microbes on Plant</vt:lpstr>
      <vt:lpstr>A. Bacteria:</vt:lpstr>
      <vt:lpstr>B. Fungi:</vt:lpstr>
      <vt:lpstr>C. Actinomycetes, Protozoa and Algae:</vt:lpstr>
      <vt:lpstr>Slide 16</vt:lpstr>
      <vt:lpstr>Slide 17</vt:lpstr>
      <vt:lpstr>Symbiotic Nitrogen Fixation</vt:lpstr>
      <vt:lpstr>SCIENTIFIC CLASSIFICATION</vt:lpstr>
      <vt:lpstr>ROOT NODULE FORMATION BY RHIZOBIUM</vt:lpstr>
      <vt:lpstr>Nitrogen Fixation by Rhizobium</vt:lpstr>
      <vt:lpstr>Slide 22</vt:lpstr>
      <vt:lpstr>Slide 23</vt:lpstr>
      <vt:lpstr>Other Genera of Non-Leguminous Symbiotic  Nitrogen Fixers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Microbiology</cp:lastModifiedBy>
  <cp:revision>5</cp:revision>
  <dcterms:created xsi:type="dcterms:W3CDTF">2020-08-10T08:17:59Z</dcterms:created>
  <dcterms:modified xsi:type="dcterms:W3CDTF">2020-08-20T08:54:14Z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2020-08-10T00:00:00Z</vt:filetime>
  </property>
</Properties>
</file>