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25" r:id="rId12"/>
    <p:sldId id="326" r:id="rId13"/>
    <p:sldId id="328" r:id="rId14"/>
    <p:sldId id="327" r:id="rId15"/>
    <p:sldId id="329" r:id="rId16"/>
    <p:sldId id="330" r:id="rId17"/>
    <p:sldId id="331" r:id="rId18"/>
    <p:sldId id="332" r:id="rId19"/>
    <p:sldId id="279" r:id="rId20"/>
    <p:sldId id="283" r:id="rId21"/>
    <p:sldId id="288" r:id="rId22"/>
    <p:sldId id="289" r:id="rId23"/>
    <p:sldId id="291" r:id="rId24"/>
    <p:sldId id="292" r:id="rId25"/>
    <p:sldId id="293" r:id="rId26"/>
    <p:sldId id="297" r:id="rId27"/>
    <p:sldId id="298" r:id="rId28"/>
    <p:sldId id="299" r:id="rId29"/>
    <p:sldId id="324" r:id="rId3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dn.firstwefeast.com/assets/2014/03/step2.gif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1981200"/>
            <a:ext cx="792797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400" spc="760" smtClean="0">
                <a:solidFill>
                  <a:schemeClr val="tx2">
                    <a:lumMod val="75000"/>
                  </a:schemeClr>
                </a:solidFill>
                <a:latin typeface="Verdana"/>
                <a:cs typeface="Verdana"/>
              </a:rPr>
              <a:t>Alcoholic  </a:t>
            </a:r>
            <a:r>
              <a:rPr sz="4400" spc="40" smtClean="0">
                <a:solidFill>
                  <a:schemeClr val="tx2">
                    <a:lumMod val="75000"/>
                  </a:schemeClr>
                </a:solidFill>
                <a:latin typeface="Verdana"/>
                <a:cs typeface="Verdana"/>
              </a:rPr>
              <a:t>Beverages</a:t>
            </a:r>
            <a:r>
              <a:rPr lang="en-US" sz="4400" spc="40" dirty="0" smtClean="0">
                <a:solidFill>
                  <a:schemeClr val="tx2">
                    <a:lumMod val="75000"/>
                  </a:schemeClr>
                </a:solidFill>
                <a:latin typeface="Verdana"/>
                <a:cs typeface="Verdana"/>
              </a:rPr>
              <a:t>- Beer and Wine </a:t>
            </a:r>
            <a:endParaRPr sz="4400">
              <a:solidFill>
                <a:schemeClr val="tx2">
                  <a:lumMod val="75000"/>
                </a:schemeClr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533400"/>
            <a:ext cx="67818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imes New Roman"/>
                <a:cs typeface="Times New Roman"/>
              </a:rPr>
              <a:t>THE BEER</a:t>
            </a:r>
            <a:r>
              <a:rPr b="0" spc="-70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PRODUCTION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485646"/>
            <a:ext cx="4747260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beer production consist of 9</a:t>
            </a:r>
            <a:r>
              <a:rPr sz="2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steps: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Grinding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Mashing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Lautering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Wort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boiling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Cooling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Storage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Filtration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Filling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7000" y="2133600"/>
            <a:ext cx="5842761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ep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143000"/>
            <a:ext cx="6400800" cy="30099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Step 1: </a:t>
            </a:r>
            <a:r>
              <a:rPr lang="en-GB" b="1" dirty="0" smtClean="0"/>
              <a:t>Milling the grain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4800600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Different types of malt are crushed together to break up the grain kernels in order to extract fermentable sugars to produce a milled product called grist.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ep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752600"/>
            <a:ext cx="5943600" cy="2514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46482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grist is then transferred into a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mash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tun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, where it is mixed with heated water in a process called mash conversion</a:t>
            </a:r>
            <a:r>
              <a:rPr lang="en-GB" dirty="0" smtClean="0"/>
              <a:t>. The conversion process uses natural enzymes in the malt to break the malt’s starch down into sugars.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533400"/>
            <a:ext cx="533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Step 2: </a:t>
            </a:r>
            <a:r>
              <a:rPr lang="en-US" sz="2800" b="1" dirty="0" smtClean="0"/>
              <a:t>Mash Conversion</a:t>
            </a:r>
            <a:endParaRPr lang="en-US" sz="2800" dirty="0" smtClean="0"/>
          </a:p>
          <a:p>
            <a:r>
              <a:rPr lang="en-US" dirty="0" smtClean="0">
                <a:hlinkClick r:id="rId3"/>
              </a:rPr>
              <a:t/>
            </a:r>
            <a:br>
              <a:rPr lang="en-US" dirty="0" smtClean="0">
                <a:hlinkClick r:id="rId3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step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981200"/>
            <a:ext cx="6096000" cy="2514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5105400"/>
            <a:ext cx="662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mash is then pumped into the </a:t>
            </a:r>
            <a:r>
              <a:rPr lang="en-GB" dirty="0" err="1" smtClean="0"/>
              <a:t>lauter</a:t>
            </a:r>
            <a:r>
              <a:rPr lang="en-GB" dirty="0" smtClean="0"/>
              <a:t>  </a:t>
            </a:r>
            <a:r>
              <a:rPr lang="en-US" dirty="0" smtClean="0"/>
              <a:t>Step 3: </a:t>
            </a:r>
            <a:r>
              <a:rPr lang="en-US" dirty="0" err="1" smtClean="0"/>
              <a:t>Lautering</a:t>
            </a:r>
            <a:endParaRPr lang="en-US" dirty="0" smtClean="0"/>
          </a:p>
          <a:p>
            <a:r>
              <a:rPr lang="en-GB" dirty="0" err="1" smtClean="0"/>
              <a:t>tun</a:t>
            </a:r>
            <a:r>
              <a:rPr lang="en-GB" dirty="0" smtClean="0"/>
              <a:t>, where a sweet liquid (known as </a:t>
            </a:r>
            <a:r>
              <a:rPr lang="en-GB" dirty="0" err="1" smtClean="0"/>
              <a:t>wort</a:t>
            </a:r>
            <a:r>
              <a:rPr lang="en-GB" dirty="0" smtClean="0"/>
              <a:t>) is separated from the grain husks.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33600" y="762000"/>
            <a:ext cx="186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Step 3: </a:t>
            </a:r>
            <a:r>
              <a:rPr lang="en-US" dirty="0" err="1" smtClean="0"/>
              <a:t>Lautering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Step 4 Boil</a:t>
            </a:r>
            <a:endParaRPr lang="en-US" dirty="0"/>
          </a:p>
        </p:txBody>
      </p:sp>
      <p:pic>
        <p:nvPicPr>
          <p:cNvPr id="86020" name="Picture 4" descr="https://cdn.firstwefeast.com/assets/2014/03/step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133600"/>
            <a:ext cx="5562600" cy="2514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05000" y="50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wort</a:t>
            </a:r>
            <a:r>
              <a:rPr lang="en-GB" dirty="0" smtClean="0"/>
              <a:t> is then collected in a vessel called a kettle, where it is brought to a controlled boil before the hops are added.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838200"/>
            <a:ext cx="371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Step 5: </a:t>
            </a:r>
            <a:r>
              <a:rPr lang="en-GB" dirty="0" err="1" smtClean="0"/>
              <a:t>Wort</a:t>
            </a:r>
            <a:r>
              <a:rPr lang="en-GB" dirty="0" smtClean="0"/>
              <a:t> separation and cooling</a:t>
            </a:r>
            <a:endParaRPr lang="en-GB" dirty="0"/>
          </a:p>
        </p:txBody>
      </p:sp>
      <p:pic>
        <p:nvPicPr>
          <p:cNvPr id="88066" name="Picture 2" descr="https://cdn.firstwefeast.com/assets/2014/03/step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295400"/>
            <a:ext cx="5867400" cy="2514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00200" y="4419600"/>
            <a:ext cx="655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After boiling, the </a:t>
            </a:r>
            <a:r>
              <a:rPr lang="en-GB" dirty="0" err="1" smtClean="0"/>
              <a:t>wort</a:t>
            </a:r>
            <a:r>
              <a:rPr lang="en-GB" dirty="0" smtClean="0"/>
              <a:t> is transferred into a whirlpool for the </a:t>
            </a:r>
            <a:r>
              <a:rPr lang="en-GB" dirty="0" err="1" smtClean="0"/>
              <a:t>wort</a:t>
            </a:r>
            <a:r>
              <a:rPr lang="en-GB" dirty="0" smtClean="0"/>
              <a:t> separation stage. During this stage, any malt or hop particles are removed to leave a liquid that is ready to be cooled and fermented.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096000" cy="1143000"/>
          </a:xfrm>
        </p:spPr>
        <p:txBody>
          <a:bodyPr/>
          <a:lstStyle/>
          <a:p>
            <a:r>
              <a:rPr lang="en-IN" dirty="0" smtClean="0"/>
              <a:t>           Step 6 Fermentation</a:t>
            </a:r>
            <a:endParaRPr lang="en-US" dirty="0"/>
          </a:p>
        </p:txBody>
      </p:sp>
      <p:pic>
        <p:nvPicPr>
          <p:cNvPr id="89090" name="Picture 2" descr="step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752600"/>
            <a:ext cx="4476750" cy="2514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57400" y="48006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To start the fermentation, yeast is added during the filling of the vessel. Yeast converts the sugary </a:t>
            </a:r>
            <a:r>
              <a:rPr lang="en-GB" dirty="0" err="1" smtClean="0"/>
              <a:t>wort</a:t>
            </a:r>
            <a:r>
              <a:rPr lang="en-GB" dirty="0" smtClean="0"/>
              <a:t> into beer by producing alcohol, a wide range of </a:t>
            </a:r>
            <a:r>
              <a:rPr lang="en-GB" dirty="0" err="1" smtClean="0"/>
              <a:t>flavors</a:t>
            </a:r>
            <a:r>
              <a:rPr lang="en-GB" dirty="0" smtClean="0"/>
              <a:t>, and carbon dioxide (used later in the process to give the beer its sparkle).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After fermentation, the young “green” beer needs to be matured in order to allow both a full development of </a:t>
            </a:r>
            <a:r>
              <a:rPr lang="en-GB" dirty="0" err="1" smtClean="0"/>
              <a:t>flavors</a:t>
            </a:r>
            <a:r>
              <a:rPr lang="en-GB" dirty="0" smtClean="0"/>
              <a:t> and a smooth finish.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495800" cy="1219200"/>
          </a:xfrm>
        </p:spPr>
        <p:txBody>
          <a:bodyPr/>
          <a:lstStyle/>
          <a:p>
            <a:r>
              <a:rPr lang="en-IN" dirty="0" smtClean="0"/>
              <a:t>Step 7- Maturation</a:t>
            </a:r>
            <a:endParaRPr lang="en-US" dirty="0"/>
          </a:p>
        </p:txBody>
      </p:sp>
      <p:pic>
        <p:nvPicPr>
          <p:cNvPr id="90114" name="Picture 2" descr="step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048000"/>
            <a:ext cx="447675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    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Step 8: Filtration, carbonation, and cellaring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pic>
        <p:nvPicPr>
          <p:cNvPr id="91138" name="Picture 2" descr="step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371600"/>
            <a:ext cx="4476750" cy="2514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47800" y="4419600"/>
            <a:ext cx="655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After reaching its full potential, the beer is filtered, carbonated, and transferred to the bright beer tank, where it goes through a cellaring process that takes 3-4 weeks to complete. Once completed, the beer is ready to be packaged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533400"/>
            <a:ext cx="51555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imes New Roman"/>
                <a:cs typeface="Times New Roman"/>
              </a:rPr>
              <a:t>TYPES OF</a:t>
            </a:r>
            <a:r>
              <a:rPr b="0" spc="-7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BEER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270761"/>
            <a:ext cx="8439785" cy="4904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ALE</a:t>
            </a:r>
            <a:endParaRPr sz="2800">
              <a:latin typeface="Times New Roman"/>
              <a:cs typeface="Times New Roman"/>
            </a:endParaRPr>
          </a:p>
          <a:p>
            <a:pPr marL="12700" marR="859790">
              <a:lnSpc>
                <a:spcPct val="100000"/>
              </a:lnSpc>
              <a:spcBef>
                <a:spcPts val="15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Ale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type of beer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brewed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barley using a</a:t>
            </a:r>
            <a:r>
              <a:rPr sz="2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warm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 a strain of brewers' yeast. The</a:t>
            </a:r>
            <a:r>
              <a:rPr sz="24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yeast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will ferment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beer 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quickly,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giving it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full bodied and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fruity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taste.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ales contain hops, which help preserve the beer and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impart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bitter herbal flavor that balances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sweetness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sz="2400" spc="-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malt.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LAGER</a:t>
            </a:r>
            <a:endParaRPr sz="2800">
              <a:latin typeface="Times New Roman"/>
              <a:cs typeface="Times New Roman"/>
            </a:endParaRPr>
          </a:p>
          <a:p>
            <a:pPr marL="12700" marR="644525">
              <a:lnSpc>
                <a:spcPct val="100000"/>
              </a:lnSpc>
              <a:spcBef>
                <a:spcPts val="20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Lager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type of beer that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fermented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conditioned at</a:t>
            </a:r>
            <a:r>
              <a:rPr sz="2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low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temperatures. Pale lager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widely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consumed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commercially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available style of beer in</a:t>
            </a:r>
            <a:r>
              <a:rPr sz="2400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2400">
              <a:latin typeface="Times New Roman"/>
              <a:cs typeface="Times New Roman"/>
            </a:endParaRPr>
          </a:p>
          <a:p>
            <a:pPr marL="12700" marR="49403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world. Bock, Pilsner and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Märzen are all styles of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lager.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There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 also dark lagers, such as Dunkel and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Schwarzbier.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70179"/>
            <a:ext cx="6467602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mtClean="0">
                <a:latin typeface="Times New Roman"/>
                <a:cs typeface="Times New Roman"/>
              </a:rPr>
              <a:t/>
            </a:r>
            <a:br>
              <a:rPr b="0" smtClean="0">
                <a:latin typeface="Times New Roman"/>
                <a:cs typeface="Times New Roman"/>
              </a:rPr>
            </a:br>
            <a:r>
              <a:rPr b="0" smtClean="0">
                <a:solidFill>
                  <a:srgbClr val="7030A0"/>
                </a:solidFill>
                <a:latin typeface="Times New Roman"/>
                <a:cs typeface="Times New Roman"/>
              </a:rPr>
              <a:t>ALCOHOLIC</a:t>
            </a:r>
            <a:r>
              <a:rPr b="0" spc="-75" smtClean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b="0" spc="-5" dirty="0">
                <a:solidFill>
                  <a:srgbClr val="7030A0"/>
                </a:solidFill>
                <a:latin typeface="Times New Roman"/>
                <a:cs typeface="Times New Roman"/>
              </a:rPr>
              <a:t>BEVERAGES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2286000"/>
            <a:ext cx="8915400" cy="2998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5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alcoholic beverage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drink that typically contains</a:t>
            </a:r>
            <a:r>
              <a:rPr sz="2400" spc="-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5">
                <a:solidFill>
                  <a:srgbClr val="7030A0"/>
                </a:solidFill>
                <a:latin typeface="Times New Roman"/>
                <a:cs typeface="Times New Roman"/>
              </a:rPr>
              <a:t>3</a:t>
            </a:r>
            <a:r>
              <a:rPr sz="2400" spc="5" smtClean="0">
                <a:solidFill>
                  <a:srgbClr val="7030A0"/>
                </a:solidFill>
                <a:latin typeface="Times New Roman"/>
                <a:cs typeface="Times New Roman"/>
              </a:rPr>
              <a:t>%–</a:t>
            </a:r>
            <a:r>
              <a:rPr sz="2400" smtClean="0">
                <a:solidFill>
                  <a:srgbClr val="7030A0"/>
                </a:solidFill>
                <a:latin typeface="Times New Roman"/>
                <a:cs typeface="Times New Roman"/>
              </a:rPr>
              <a:t>60</a:t>
            </a:r>
            <a:r>
              <a:rPr sz="2400">
                <a:solidFill>
                  <a:srgbClr val="7030A0"/>
                </a:solidFill>
                <a:latin typeface="Times New Roman"/>
                <a:cs typeface="Times New Roman"/>
              </a:rPr>
              <a:t>% </a:t>
            </a:r>
            <a:endParaRPr lang="en-IN" sz="2400" dirty="0" smtClean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189865" algn="just">
              <a:lnSpc>
                <a:spcPts val="2870"/>
              </a:lnSpc>
              <a:spcBef>
                <a:spcPts val="75"/>
              </a:spcBef>
              <a:tabLst>
                <a:tab pos="5424805" algn="l"/>
              </a:tabLst>
            </a:pP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ethanol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commonly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known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alcohol.</a:t>
            </a:r>
            <a:r>
              <a:rPr lang="en-IN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90" smtClean="0">
                <a:solidFill>
                  <a:srgbClr val="FFFFFF"/>
                </a:solidFill>
                <a:latin typeface="Arial"/>
                <a:cs typeface="Arial"/>
              </a:rPr>
              <a:t>Alcoholic 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beverages</a:t>
            </a:r>
            <a:r>
              <a:rPr sz="2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10">
                <a:solidFill>
                  <a:srgbClr val="FFFFFF"/>
                </a:solidFill>
                <a:latin typeface="Arial"/>
                <a:cs typeface="Arial"/>
              </a:rPr>
              <a:t>are  </a:t>
            </a:r>
            <a:endParaRPr lang="en-IN" sz="2400" spc="-1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89865" algn="just">
              <a:lnSpc>
                <a:spcPts val="2870"/>
              </a:lnSpc>
              <a:spcBef>
                <a:spcPts val="75"/>
              </a:spcBef>
              <a:tabLst>
                <a:tab pos="5424805" algn="l"/>
              </a:tabLst>
            </a:pPr>
            <a:r>
              <a:rPr sz="2400" spc="-70" smtClean="0">
                <a:solidFill>
                  <a:srgbClr val="FFFFFF"/>
                </a:solidFill>
                <a:latin typeface="Arial"/>
                <a:cs typeface="Arial"/>
              </a:rPr>
              <a:t>divided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three </a:t>
            </a: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classes: </a:t>
            </a:r>
            <a:r>
              <a:rPr sz="2400" spc="-120" dirty="0">
                <a:solidFill>
                  <a:srgbClr val="7030A0"/>
                </a:solidFill>
                <a:latin typeface="Arial"/>
                <a:cs typeface="Arial"/>
              </a:rPr>
              <a:t>beers, </a:t>
            </a:r>
            <a:r>
              <a:rPr sz="2400" spc="-95" dirty="0">
                <a:solidFill>
                  <a:srgbClr val="7030A0"/>
                </a:solidFill>
                <a:latin typeface="Arial"/>
                <a:cs typeface="Arial"/>
              </a:rPr>
              <a:t>wines, </a:t>
            </a:r>
            <a:r>
              <a:rPr sz="2400" spc="-114" dirty="0">
                <a:solidFill>
                  <a:srgbClr val="7030A0"/>
                </a:solidFill>
                <a:latin typeface="Arial"/>
                <a:cs typeface="Arial"/>
              </a:rPr>
              <a:t>and </a:t>
            </a:r>
            <a:r>
              <a:rPr sz="2400" spc="-60" dirty="0">
                <a:solidFill>
                  <a:srgbClr val="7030A0"/>
                </a:solidFill>
                <a:latin typeface="Arial"/>
                <a:cs typeface="Arial"/>
              </a:rPr>
              <a:t>spirits</a:t>
            </a:r>
            <a:r>
              <a:rPr sz="2400" spc="-38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(distilled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785"/>
              </a:lnSpc>
            </a:pP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beverages).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5080">
              <a:lnSpc>
                <a:spcPct val="100200"/>
              </a:lnSpc>
            </a:pPr>
            <a:r>
              <a:rPr sz="2400" spc="-16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legally 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consumed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most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countries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around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r>
              <a:rPr sz="2400" spc="-4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More 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100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countries 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laws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regulating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production, 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sale, 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consumption.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2801" y="170179"/>
            <a:ext cx="186613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455165"/>
            <a:ext cx="8466455" cy="3721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208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 alcoholic beverage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made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from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fermented grapes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</a:t>
            </a:r>
            <a:r>
              <a:rPr sz="2400" spc="-5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other  fruits.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The natural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chemical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balance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grapes lets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them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without the addition of sugars, acids,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enzymes,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water,</a:t>
            </a:r>
            <a:r>
              <a:rPr sz="2400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endParaRPr sz="2400">
              <a:latin typeface="Times New Roman"/>
              <a:cs typeface="Times New Roman"/>
            </a:endParaRPr>
          </a:p>
          <a:p>
            <a:pPr marL="12700" marR="3683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other nutrients. 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Yeast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consumes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sugars in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grapes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converts  them into alcohol and carbon</a:t>
            </a:r>
            <a:r>
              <a:rPr sz="24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dioxide.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Wines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produce besides grapes are usually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named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after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product from which they are produced (for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example,</a:t>
            </a: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rice</a:t>
            </a:r>
            <a:endParaRPr sz="2400">
              <a:latin typeface="Times New Roman"/>
              <a:cs typeface="Times New Roman"/>
            </a:endParaRPr>
          </a:p>
          <a:p>
            <a:pPr marL="12700" marR="405765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wine, pomegranate wine,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apple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 and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elderberry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wine) and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generically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called </a:t>
            </a: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fruit</a:t>
            </a:r>
            <a:r>
              <a:rPr sz="2400" u="heavy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wine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74752"/>
            <a:ext cx="8535670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RED</a:t>
            </a:r>
            <a:r>
              <a:rPr sz="2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WINE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211454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Red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type of 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made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from dark-colored (black) grape  varieties. The actual color of the wine can range from intense</a:t>
            </a:r>
            <a:r>
              <a:rPr sz="24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violet,  typical of young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wines,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through to brick red 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mature wines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brown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older red</a:t>
            </a:r>
            <a:r>
              <a:rPr sz="2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wines.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juice from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black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grapes 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greenish-white; the red color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comes from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anthocyan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pigments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present in the skin of the grape;  exceptions are the relatively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uncommon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teinturier varieties, which  produce a red colored juice. Much of the red-wine production</a:t>
            </a:r>
            <a:r>
              <a:rPr sz="24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process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therefore involves extraction of color and flavor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components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400" spc="-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 grape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skin.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74752"/>
            <a:ext cx="8639175" cy="587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WHITE</a:t>
            </a:r>
            <a:r>
              <a:rPr sz="24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WINE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7239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White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whose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color can be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straw-yellow,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yellow-green,  or yellow-gold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colored.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It is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produced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by the alcoholic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sz="24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non-</a:t>
            </a:r>
            <a:endParaRPr sz="2400">
              <a:latin typeface="Times New Roman"/>
              <a:cs typeface="Times New Roman"/>
            </a:endParaRPr>
          </a:p>
          <a:p>
            <a:pPr marL="12700" marR="58737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colored pulp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grapes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which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have a white or black skin. It</a:t>
            </a:r>
            <a:r>
              <a:rPr sz="2400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treated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 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maintain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yellow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transparent color in the final  product. The wide variety of white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wines comes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from the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large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number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varieties,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methods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winemaking,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also the ratio  of 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residual</a:t>
            </a:r>
            <a:r>
              <a:rPr sz="24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sugar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white grapes from which white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 is mainly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produced are</a:t>
            </a:r>
            <a:r>
              <a:rPr sz="2400" spc="-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green  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yellow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which there are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many so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white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can be produced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anywhere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grapes can be grown.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Some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varieties are well-known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such 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Chardonnay , Sauvignon, and</a:t>
            </a:r>
            <a:r>
              <a:rPr sz="2400" spc="-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Riesling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250952"/>
            <a:ext cx="8359140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5 Basic 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Wine</a:t>
            </a:r>
            <a:r>
              <a:rPr sz="240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Characteristics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Sweetness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Acidity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Tannin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Fruit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Body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SWEETNESS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106870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Our human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perception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starts at the tip of our tongue.</a:t>
            </a:r>
            <a:r>
              <a:rPr sz="2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Often,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very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first impression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a wine is its level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sweetness. </a:t>
            </a: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taste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focus your attention on the taste buds on the tip of your  tongue.	Believe it or not,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many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dry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can have a hint of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sweetness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carry a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larger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impression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Body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74752"/>
            <a:ext cx="8665845" cy="661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ACIDITY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Tasting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acidity is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often confused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 the taste of higher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Alcohol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 It</a:t>
            </a:r>
            <a:r>
              <a:rPr sz="2400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common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grown in cooler vintages to have higher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acidity.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Wines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 higher acidity feel lighter weight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because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sz="2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come</a:t>
            </a:r>
            <a:endParaRPr sz="2400">
              <a:latin typeface="Times New Roman"/>
              <a:cs typeface="Times New Roman"/>
            </a:endParaRPr>
          </a:p>
          <a:p>
            <a:pPr marL="12700" marR="47434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across as </a:t>
            </a:r>
            <a:r>
              <a:rPr sz="2400" spc="-170" dirty="0">
                <a:solidFill>
                  <a:srgbClr val="FFFFFF"/>
                </a:solidFill>
                <a:latin typeface="Times New Roman"/>
                <a:cs typeface="Times New Roman"/>
              </a:rPr>
              <a:t>„spritzy.‟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If you prefer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is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rich and </a:t>
            </a:r>
            <a:r>
              <a:rPr sz="2400" spc="-280" dirty="0">
                <a:solidFill>
                  <a:srgbClr val="FFFFFF"/>
                </a:solidFill>
                <a:latin typeface="Times New Roman"/>
                <a:cs typeface="Times New Roman"/>
              </a:rPr>
              <a:t>round,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you enjoy slightly </a:t>
            </a:r>
            <a:r>
              <a:rPr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less</a:t>
            </a:r>
            <a:r>
              <a:rPr sz="2400" i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acidity.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TANNIN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Tannin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presence of phenolic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compounds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add  bitterness to a wine. Phenolics are found in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skins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seeds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  grapes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can also be added to a wine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aging in wood  (oak).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FRUIT</a:t>
            </a:r>
            <a:endParaRPr sz="2400">
              <a:latin typeface="Times New Roman"/>
              <a:cs typeface="Times New Roman"/>
            </a:endParaRPr>
          </a:p>
          <a:p>
            <a:pPr marL="12700" marR="347980">
              <a:lnSpc>
                <a:spcPct val="100000"/>
              </a:lnSpc>
            </a:pP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Wines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often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characterized by their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fruit flavors.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Tasting</a:t>
            </a:r>
            <a:r>
              <a:rPr sz="2400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  fruit flavors in a wine can help you better define your</a:t>
            </a:r>
            <a:r>
              <a:rPr sz="2400" spc="-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preferences.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174752"/>
            <a:ext cx="81610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0" spc="-15" dirty="0">
                <a:latin typeface="Times New Roman"/>
                <a:cs typeface="Times New Roman"/>
              </a:rPr>
              <a:t>Additionally, </a:t>
            </a:r>
            <a:r>
              <a:rPr sz="2400" b="0" spc="-5" dirty="0">
                <a:latin typeface="Times New Roman"/>
                <a:cs typeface="Times New Roman"/>
              </a:rPr>
              <a:t>the </a:t>
            </a:r>
            <a:r>
              <a:rPr sz="2400" b="0" i="1" dirty="0">
                <a:latin typeface="Times New Roman"/>
                <a:cs typeface="Times New Roman"/>
              </a:rPr>
              <a:t>level </a:t>
            </a:r>
            <a:r>
              <a:rPr sz="2400" b="0" spc="-5" dirty="0">
                <a:latin typeface="Times New Roman"/>
                <a:cs typeface="Times New Roman"/>
              </a:rPr>
              <a:t>of </a:t>
            </a:r>
            <a:r>
              <a:rPr sz="2400" b="0" dirty="0">
                <a:latin typeface="Times New Roman"/>
                <a:cs typeface="Times New Roman"/>
              </a:rPr>
              <a:t>fruitiness that you taste in a wine leads</a:t>
            </a:r>
            <a:r>
              <a:rPr sz="2400" b="0" spc="-15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to  very </a:t>
            </a:r>
            <a:r>
              <a:rPr sz="2400" b="0" spc="-10" dirty="0">
                <a:latin typeface="Times New Roman"/>
                <a:cs typeface="Times New Roman"/>
              </a:rPr>
              <a:t>different </a:t>
            </a:r>
            <a:r>
              <a:rPr sz="2400" b="0" dirty="0">
                <a:latin typeface="Times New Roman"/>
                <a:cs typeface="Times New Roman"/>
              </a:rPr>
              <a:t>growing</a:t>
            </a:r>
            <a:r>
              <a:rPr sz="2400" b="0" spc="-2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regions.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140" y="1638046"/>
            <a:ext cx="845439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BODY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Body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is the result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many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factors –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wine 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variety,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where </a:t>
            </a:r>
            <a:r>
              <a:rPr sz="2400" spc="-375" dirty="0">
                <a:solidFill>
                  <a:srgbClr val="FFFFFF"/>
                </a:solidFill>
                <a:latin typeface="Times New Roman"/>
                <a:cs typeface="Times New Roman"/>
              </a:rPr>
              <a:t>it‟s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vintage, alcohol level and how </a:t>
            </a:r>
            <a:r>
              <a:rPr sz="2400" spc="-375" dirty="0">
                <a:solidFill>
                  <a:srgbClr val="FFFFFF"/>
                </a:solidFill>
                <a:latin typeface="Times New Roman"/>
                <a:cs typeface="Times New Roman"/>
              </a:rPr>
              <a:t>it‟s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made.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Body is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snapshot </a:t>
            </a:r>
            <a:r>
              <a:rPr sz="2400" spc="-204" dirty="0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overall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impression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a wine.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high alcohol wine typically</a:t>
            </a:r>
            <a:r>
              <a:rPr sz="2400" spc="-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tastes  fuller bodied than a light-alcohol</a:t>
            </a:r>
            <a:r>
              <a:rPr sz="24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wine.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0" y="246378"/>
            <a:ext cx="6324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chemeClr val="tx2">
                    <a:lumMod val="75000"/>
                  </a:schemeClr>
                </a:solidFill>
              </a:rPr>
              <a:t>DISTILLATION</a:t>
            </a:r>
            <a:r>
              <a:rPr spc="-6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spc="-5" dirty="0">
                <a:solidFill>
                  <a:schemeClr val="tx2">
                    <a:lumMod val="75000"/>
                  </a:schemeClr>
                </a:solidFill>
              </a:rPr>
              <a:t>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348485"/>
            <a:ext cx="8549640" cy="5198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953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Distillation is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process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 separating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component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substances from  liquid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mixtures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through vaporization and condensation,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based on 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different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volatility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components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mixture.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Distillation is a</a:t>
            </a:r>
            <a:r>
              <a:rPr sz="2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unit  operation, or a physical separation process, and not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chemical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reaction.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99700"/>
              </a:lnSpc>
              <a:tabLst>
                <a:tab pos="1816735" algn="l"/>
                <a:tab pos="2233295" algn="l"/>
                <a:tab pos="3387090" algn="l"/>
                <a:tab pos="5761990" algn="l"/>
                <a:tab pos="7103109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Distilled spirits are all alcoholic beverages 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which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concentration  of ethyl alcohol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been increased above that of the original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 mixture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by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method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called distillation. The principle of  alcoholic distillation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based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upon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different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boiling points of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alcohol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(78.5	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C, or 173.3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F)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water (100	C, or 212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F).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If a  liquid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containing ethyl alcohol is heated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a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temperature above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78.5  C but</a:t>
            </a:r>
            <a:r>
              <a:rPr sz="2400" spc="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below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100	C and the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vapor coming </a:t>
            </a:r>
            <a:r>
              <a:rPr sz="2400" spc="-1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off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liquid is condensed, 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 condensate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will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have a higher alcohol concentration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or</a:t>
            </a:r>
            <a:r>
              <a:rPr sz="2400" spc="-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strength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2929" y="246378"/>
            <a:ext cx="652907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imes New Roman"/>
                <a:cs typeface="Times New Roman"/>
              </a:rPr>
              <a:t>POT </a:t>
            </a:r>
            <a:r>
              <a:rPr b="0" dirty="0">
                <a:latin typeface="Times New Roman"/>
                <a:cs typeface="Times New Roman"/>
              </a:rPr>
              <a:t>STILL</a:t>
            </a:r>
            <a:r>
              <a:rPr b="0" spc="-275" dirty="0">
                <a:latin typeface="Times New Roman"/>
                <a:cs typeface="Times New Roman"/>
              </a:rPr>
              <a:t> </a:t>
            </a:r>
            <a:r>
              <a:rPr b="0" spc="-35" dirty="0">
                <a:latin typeface="Times New Roman"/>
                <a:cs typeface="Times New Roman"/>
              </a:rPr>
              <a:t>DISTILLATION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348485"/>
            <a:ext cx="8366759" cy="4090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544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pot still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type of still used in distilling spirits such as</a:t>
            </a:r>
            <a:r>
              <a:rPr sz="2400" spc="-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whisky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brandy.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Heat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applied directly to the pot</a:t>
            </a:r>
            <a:r>
              <a:rPr sz="2400" spc="-13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containing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 wash (for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whisky)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or wine (for brandy). This is called a</a:t>
            </a:r>
            <a:r>
              <a:rPr sz="2400" spc="-14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batch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distillation.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the pot still, the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alcohol and water vapor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combine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with esters and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flow from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still through the condensing coil. There they</a:t>
            </a:r>
            <a:r>
              <a:rPr sz="2400" spc="-2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condense  into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first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distillation liquid, the so-called "low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wines".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low  wines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have a strength of about 25-35% alcohol by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volume,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flow  into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second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still. It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then distilled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second time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produce the  colorless spirit, collected at about 70% alcohol by</a:t>
            </a:r>
            <a:r>
              <a:rPr sz="24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volume.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990549"/>
            <a:ext cx="8229600" cy="5114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17"/>
            <a:ext cx="9143999" cy="6853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756538"/>
            <a:ext cx="7803769" cy="5263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Fermentation is </a:t>
            </a:r>
            <a:r>
              <a:rPr dirty="0"/>
              <a:t>a </a:t>
            </a:r>
            <a:r>
              <a:rPr spc="-5" dirty="0"/>
              <a:t>metabolic process </a:t>
            </a:r>
            <a:r>
              <a:rPr dirty="0"/>
              <a:t>that converts sugar to acids,  </a:t>
            </a:r>
            <a:r>
              <a:rPr spc="-5" dirty="0"/>
              <a:t>gases </a:t>
            </a:r>
            <a:r>
              <a:rPr dirty="0"/>
              <a:t>and/or</a:t>
            </a:r>
            <a:r>
              <a:rPr spc="-25" dirty="0"/>
              <a:t> </a:t>
            </a:r>
            <a:r>
              <a:rPr u="heavy" dirty="0">
                <a:uFill>
                  <a:solidFill>
                    <a:srgbClr val="FFFFFF"/>
                  </a:solidFill>
                </a:uFill>
              </a:rPr>
              <a:t>alcohol</a:t>
            </a:r>
            <a:r>
              <a:rPr dirty="0"/>
              <a:t>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/>
          </a:p>
          <a:p>
            <a:pPr marL="2591435">
              <a:lnSpc>
                <a:spcPct val="100000"/>
              </a:lnSpc>
            </a:pPr>
            <a:r>
              <a:rPr spc="-5" dirty="0"/>
              <a:t>YEAST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117" y="249428"/>
            <a:ext cx="46380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0" dirty="0"/>
              <a:t>FERMENTATION</a:t>
            </a:r>
            <a:r>
              <a:rPr sz="2800" spc="-65" dirty="0"/>
              <a:t> </a:t>
            </a:r>
            <a:r>
              <a:rPr sz="2800" spc="-5" dirty="0"/>
              <a:t>PROCESS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31140" y="2872866"/>
            <a:ext cx="1057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6740" y="2872866"/>
            <a:ext cx="2345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ALCOHOL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2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4144136"/>
            <a:ext cx="8315959" cy="112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5"/>
              </a:spcBef>
            </a:pPr>
            <a:r>
              <a:rPr sz="2400" spc="-17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dominant 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types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yeast 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used 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150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beer </a:t>
            </a: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0" dirty="0">
                <a:solidFill>
                  <a:srgbClr val="7030A0"/>
                </a:solidFill>
                <a:latin typeface="Trebuchet MS"/>
                <a:cs typeface="Trebuchet MS"/>
              </a:rPr>
              <a:t>Saccharomyces  </a:t>
            </a:r>
            <a:r>
              <a:rPr sz="2400" i="1" spc="-125" dirty="0">
                <a:solidFill>
                  <a:srgbClr val="7030A0"/>
                </a:solidFill>
                <a:latin typeface="Trebuchet MS"/>
                <a:cs typeface="Trebuchet MS"/>
              </a:rPr>
              <a:t>cerevisiae</a:t>
            </a:r>
            <a:r>
              <a:rPr sz="2400" spc="-125" dirty="0">
                <a:solidFill>
                  <a:srgbClr val="7030A0"/>
                </a:solidFill>
                <a:latin typeface="Arial"/>
                <a:cs typeface="Arial"/>
              </a:rPr>
              <a:t>,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known </a:t>
            </a:r>
            <a:r>
              <a:rPr sz="2400" spc="-225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ale 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yeast, and </a:t>
            </a:r>
            <a:r>
              <a:rPr sz="2400" i="1" spc="-100" dirty="0">
                <a:solidFill>
                  <a:srgbClr val="FFFFFF"/>
                </a:solidFill>
                <a:latin typeface="Trebuchet MS"/>
                <a:cs typeface="Trebuchet MS"/>
              </a:rPr>
              <a:t>Saccharomyces uvarum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known  </a:t>
            </a:r>
            <a:r>
              <a:rPr sz="2400" spc="-225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lager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Arial"/>
                <a:cs typeface="Arial"/>
              </a:rPr>
              <a:t>yeast</a:t>
            </a:r>
            <a:r>
              <a:rPr sz="2400" spc="-10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3727" y="2935223"/>
            <a:ext cx="3607308" cy="423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6400" y="3038621"/>
            <a:ext cx="3353435" cy="171450"/>
          </a:xfrm>
          <a:custGeom>
            <a:avLst/>
            <a:gdLst/>
            <a:ahLst/>
            <a:cxnLst/>
            <a:rect l="l" t="t" r="r" b="b"/>
            <a:pathLst>
              <a:path w="3353435" h="171450">
                <a:moveTo>
                  <a:pt x="3277126" y="85578"/>
                </a:moveTo>
                <a:lnTo>
                  <a:pt x="3191129" y="135743"/>
                </a:lnTo>
                <a:lnTo>
                  <a:pt x="3185521" y="140795"/>
                </a:lnTo>
                <a:lnTo>
                  <a:pt x="3182366" y="147395"/>
                </a:lnTo>
                <a:lnTo>
                  <a:pt x="3181877" y="154709"/>
                </a:lnTo>
                <a:lnTo>
                  <a:pt x="3184271" y="161905"/>
                </a:lnTo>
                <a:lnTo>
                  <a:pt x="3189323" y="167512"/>
                </a:lnTo>
                <a:lnTo>
                  <a:pt x="3195923" y="170668"/>
                </a:lnTo>
                <a:lnTo>
                  <a:pt x="3203237" y="171156"/>
                </a:lnTo>
                <a:lnTo>
                  <a:pt x="3210433" y="168763"/>
                </a:lnTo>
                <a:lnTo>
                  <a:pt x="3320294" y="104628"/>
                </a:lnTo>
                <a:lnTo>
                  <a:pt x="3315080" y="104628"/>
                </a:lnTo>
                <a:lnTo>
                  <a:pt x="3315080" y="102088"/>
                </a:lnTo>
                <a:lnTo>
                  <a:pt x="3305429" y="102088"/>
                </a:lnTo>
                <a:lnTo>
                  <a:pt x="3277126" y="85578"/>
                </a:lnTo>
                <a:close/>
              </a:path>
              <a:path w="3353435" h="171450">
                <a:moveTo>
                  <a:pt x="3244468" y="66528"/>
                </a:moveTo>
                <a:lnTo>
                  <a:pt x="0" y="66528"/>
                </a:lnTo>
                <a:lnTo>
                  <a:pt x="0" y="104628"/>
                </a:lnTo>
                <a:lnTo>
                  <a:pt x="3244468" y="104628"/>
                </a:lnTo>
                <a:lnTo>
                  <a:pt x="3277126" y="85578"/>
                </a:lnTo>
                <a:lnTo>
                  <a:pt x="3244468" y="66528"/>
                </a:lnTo>
                <a:close/>
              </a:path>
              <a:path w="3353435" h="171450">
                <a:moveTo>
                  <a:pt x="3320294" y="66528"/>
                </a:moveTo>
                <a:lnTo>
                  <a:pt x="3315080" y="66528"/>
                </a:lnTo>
                <a:lnTo>
                  <a:pt x="3315080" y="104628"/>
                </a:lnTo>
                <a:lnTo>
                  <a:pt x="3320294" y="104628"/>
                </a:lnTo>
                <a:lnTo>
                  <a:pt x="3352927" y="85578"/>
                </a:lnTo>
                <a:lnTo>
                  <a:pt x="3320294" y="66528"/>
                </a:lnTo>
                <a:close/>
              </a:path>
              <a:path w="3353435" h="171450">
                <a:moveTo>
                  <a:pt x="3305429" y="69068"/>
                </a:moveTo>
                <a:lnTo>
                  <a:pt x="3277126" y="85578"/>
                </a:lnTo>
                <a:lnTo>
                  <a:pt x="3305429" y="102088"/>
                </a:lnTo>
                <a:lnTo>
                  <a:pt x="3305429" y="69068"/>
                </a:lnTo>
                <a:close/>
              </a:path>
              <a:path w="3353435" h="171450">
                <a:moveTo>
                  <a:pt x="3315080" y="69068"/>
                </a:moveTo>
                <a:lnTo>
                  <a:pt x="3305429" y="69068"/>
                </a:lnTo>
                <a:lnTo>
                  <a:pt x="3305429" y="102088"/>
                </a:lnTo>
                <a:lnTo>
                  <a:pt x="3315080" y="102088"/>
                </a:lnTo>
                <a:lnTo>
                  <a:pt x="3315080" y="69068"/>
                </a:lnTo>
                <a:close/>
              </a:path>
              <a:path w="3353435" h="171450">
                <a:moveTo>
                  <a:pt x="3203237" y="0"/>
                </a:moveTo>
                <a:lnTo>
                  <a:pt x="3195923" y="488"/>
                </a:lnTo>
                <a:lnTo>
                  <a:pt x="3189323" y="3643"/>
                </a:lnTo>
                <a:lnTo>
                  <a:pt x="3184271" y="9251"/>
                </a:lnTo>
                <a:lnTo>
                  <a:pt x="3181877" y="16446"/>
                </a:lnTo>
                <a:lnTo>
                  <a:pt x="3182366" y="23760"/>
                </a:lnTo>
                <a:lnTo>
                  <a:pt x="3185521" y="30360"/>
                </a:lnTo>
                <a:lnTo>
                  <a:pt x="3191129" y="35413"/>
                </a:lnTo>
                <a:lnTo>
                  <a:pt x="3277126" y="85578"/>
                </a:lnTo>
                <a:lnTo>
                  <a:pt x="3305429" y="69068"/>
                </a:lnTo>
                <a:lnTo>
                  <a:pt x="3315080" y="69068"/>
                </a:lnTo>
                <a:lnTo>
                  <a:pt x="3315080" y="66528"/>
                </a:lnTo>
                <a:lnTo>
                  <a:pt x="3320294" y="66528"/>
                </a:lnTo>
                <a:lnTo>
                  <a:pt x="3210433" y="2393"/>
                </a:lnTo>
                <a:lnTo>
                  <a:pt x="3203237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08164" y="2554223"/>
            <a:ext cx="423672" cy="787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34421" y="2743073"/>
            <a:ext cx="171450" cy="534035"/>
          </a:xfrm>
          <a:custGeom>
            <a:avLst/>
            <a:gdLst/>
            <a:ahLst/>
            <a:cxnLst/>
            <a:rect l="l" t="t" r="r" b="b"/>
            <a:pathLst>
              <a:path w="171450" h="534035">
                <a:moveTo>
                  <a:pt x="85578" y="75800"/>
                </a:moveTo>
                <a:lnTo>
                  <a:pt x="66528" y="108457"/>
                </a:lnTo>
                <a:lnTo>
                  <a:pt x="66528" y="533526"/>
                </a:lnTo>
                <a:lnTo>
                  <a:pt x="104628" y="533526"/>
                </a:lnTo>
                <a:lnTo>
                  <a:pt x="104628" y="108457"/>
                </a:lnTo>
                <a:lnTo>
                  <a:pt x="85578" y="75800"/>
                </a:lnTo>
                <a:close/>
              </a:path>
              <a:path w="171450" h="5340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1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7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534035">
                <a:moveTo>
                  <a:pt x="107671" y="37846"/>
                </a:moveTo>
                <a:lnTo>
                  <a:pt x="104628" y="37846"/>
                </a:lnTo>
                <a:lnTo>
                  <a:pt x="104628" y="108457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3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534035">
                <a:moveTo>
                  <a:pt x="104628" y="37846"/>
                </a:moveTo>
                <a:lnTo>
                  <a:pt x="66528" y="37846"/>
                </a:lnTo>
                <a:lnTo>
                  <a:pt x="66528" y="108457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5340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7"/>
                </a:lnTo>
                <a:lnTo>
                  <a:pt x="104628" y="47498"/>
                </a:lnTo>
                <a:close/>
              </a:path>
              <a:path w="171450" h="5340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228600"/>
            <a:ext cx="246341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smtClean="0"/>
              <a:t>     </a:t>
            </a:r>
            <a:r>
              <a:rPr spc="-10" smtClean="0">
                <a:solidFill>
                  <a:srgbClr val="7030A0"/>
                </a:solidFill>
              </a:rPr>
              <a:t>BEER</a:t>
            </a:r>
            <a:endParaRPr spc="-10" dirty="0">
              <a:solidFill>
                <a:srgbClr val="7030A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914400"/>
            <a:ext cx="8674100" cy="4893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Beer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 alcoholic beverage </a:t>
            </a:r>
            <a:r>
              <a:rPr sz="2400">
                <a:solidFill>
                  <a:srgbClr val="FFFFFF"/>
                </a:solidFill>
                <a:latin typeface="Times New Roman"/>
                <a:cs typeface="Times New Roman"/>
              </a:rPr>
              <a:t>produced</a:t>
            </a:r>
            <a:r>
              <a:rPr sz="2400" spc="-9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lang="en-IN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IN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saccharification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starch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the resulting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sugar</a:t>
            </a:r>
            <a:r>
              <a:rPr sz="2400" spc="-25">
                <a:solidFill>
                  <a:srgbClr val="FFFFFF"/>
                </a:solidFill>
                <a:latin typeface="Times New Roman"/>
                <a:cs typeface="Times New Roman"/>
              </a:rPr>
              <a:t>.  </a:t>
            </a:r>
            <a:endParaRPr lang="en-IN" sz="2400" spc="-2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v"/>
            </a:pPr>
            <a:endParaRPr lang="en-IN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starch and saccharification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enzymes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often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derived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400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malted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cereal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grains,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most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commonly malted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barley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wheat</a:t>
            </a:r>
            <a:r>
              <a:rPr sz="240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IN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v"/>
            </a:pPr>
            <a:endParaRPr lang="en-IN" sz="2400" spc="-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sz="2400" spc="-5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Most 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beer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also flavored </a:t>
            </a:r>
            <a:r>
              <a:rPr sz="240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with </a:t>
            </a:r>
            <a:r>
              <a:rPr sz="240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hops</a:t>
            </a:r>
            <a:r>
              <a:rPr lang="en-IN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(female flowers of </a:t>
            </a:r>
            <a:r>
              <a:rPr lang="en-IN" sz="24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Humulus</a:t>
            </a:r>
            <a:r>
              <a:rPr lang="en-IN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 </a:t>
            </a:r>
            <a:r>
              <a:rPr lang="en-IN" sz="240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lupulus</a:t>
            </a:r>
            <a:r>
              <a:rPr lang="en-IN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lang="en-IN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which add bitterness and act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 natural preservative</a:t>
            </a:r>
            <a:r>
              <a:rPr sz="240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endParaRPr lang="en-IN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preparation of beer is called</a:t>
            </a:r>
            <a:r>
              <a:rPr sz="2400" spc="-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brewing.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 pitchFamily="2" charset="2"/>
              <a:buChar char="v"/>
            </a:pPr>
            <a:endParaRPr sz="2500">
              <a:latin typeface="Times New Roman"/>
              <a:cs typeface="Times New Roman"/>
            </a:endParaRPr>
          </a:p>
          <a:p>
            <a:pPr marL="12700" marR="255904" algn="just">
              <a:lnSpc>
                <a:spcPct val="100000"/>
              </a:lnSpc>
              <a:buFont typeface="Wingdings" pitchFamily="2" charset="2"/>
              <a:buChar char="v"/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strength of beer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usually around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4% to 6% alcoho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 by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volume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although it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vary between 0.5% (de-alcoholized) and 20</a:t>
            </a:r>
            <a:r>
              <a:rPr sz="2400">
                <a:solidFill>
                  <a:srgbClr val="FFFFFF"/>
                </a:solidFill>
                <a:latin typeface="Times New Roman"/>
                <a:cs typeface="Times New Roman"/>
              </a:rPr>
              <a:t>%, 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2844" y="170178"/>
            <a:ext cx="621055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Times New Roman"/>
                <a:cs typeface="Times New Roman"/>
              </a:rPr>
              <a:t>THE BREWING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b="0" spc="-5" dirty="0">
                <a:latin typeface="Times New Roman"/>
                <a:cs typeface="Times New Roman"/>
              </a:rPr>
              <a:t>PROCESS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451610"/>
            <a:ext cx="8545195" cy="533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Four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different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raw materials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 required for beer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brewing: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Water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Malt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Hops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Yeast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3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Malt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Malt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being produced from grain,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mostly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barley.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First of all, the barley from the fields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being thoroughly</a:t>
            </a:r>
            <a:r>
              <a:rPr sz="2400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cleansed.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Now,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barley is ready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germination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warm 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humid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air  lasting until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 sprouts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reach about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same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length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grain  itself. During this process, valuable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enzymes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sugar are</a:t>
            </a:r>
            <a:r>
              <a:rPr sz="24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being  generated.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74752"/>
            <a:ext cx="858647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220">
              <a:lnSpc>
                <a:spcPct val="10000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long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durability,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grain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being dried over hot air on the</a:t>
            </a:r>
            <a:r>
              <a:rPr sz="240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called  ”kiln“. The higher the kiln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temperature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more malt sugar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is  converted into</a:t>
            </a:r>
            <a:r>
              <a:rPr sz="24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caramel.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more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sugar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converted into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caramel,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 darker the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malt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and</a:t>
            </a:r>
            <a:r>
              <a:rPr sz="2400" spc="-18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 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brewed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beer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made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out of</a:t>
            </a:r>
            <a:r>
              <a:rPr sz="2400" spc="-4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it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alcoholic content of beer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only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depends on the blend ratio of</a:t>
            </a:r>
            <a:r>
              <a:rPr sz="2400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malt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water not on the color - light or dark - of the</a:t>
            </a:r>
            <a:r>
              <a:rPr sz="2400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beer.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140" y="3833241"/>
            <a:ext cx="79248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Brewing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water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beer production it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 importance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the</a:t>
            </a:r>
            <a:r>
              <a:rPr sz="2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brewing  water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clean and free of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impurities.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250952"/>
            <a:ext cx="703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Hops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31140" y="982726"/>
            <a:ext cx="8629015" cy="5598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53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Besides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convenient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flavor,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hops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performs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further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important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tasks during beer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production.</a:t>
            </a:r>
            <a:endParaRPr sz="2400">
              <a:latin typeface="Times New Roman"/>
              <a:cs typeface="Times New Roman"/>
            </a:endParaRPr>
          </a:p>
          <a:p>
            <a:pPr marL="12700" marR="263525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Due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its natural content of essential oils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be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found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4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remedy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herbs like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camomile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eucalyptus),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the hops protects the beer  against</a:t>
            </a:r>
            <a:r>
              <a:rPr sz="2400" spc="-3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deterioration.</a:t>
            </a:r>
            <a:endParaRPr sz="240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700" marR="136525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Basically,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one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differentiates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between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aroma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hops and bitter hops,</a:t>
            </a:r>
            <a:r>
              <a:rPr sz="24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 latter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mainly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being used due to its considerably lower price even  though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aroma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hops is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higher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quality.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Yeast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the course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purpose of the yeast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to convert</a:t>
            </a:r>
            <a:r>
              <a:rPr sz="24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sugar which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has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dissolved during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mixing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malt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water in the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brew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house into alcohol and</a:t>
            </a:r>
            <a:r>
              <a:rPr sz="24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CO2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327152"/>
            <a:ext cx="845185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7329">
              <a:lnSpc>
                <a:spcPct val="100000"/>
              </a:lnSpc>
              <a:spcBef>
                <a:spcPts val="100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There are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two major yeast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types, the top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the</a:t>
            </a:r>
            <a:r>
              <a:rPr sz="2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bottom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yeast.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During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top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 yeast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ascends to the beer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thick foam layer (hence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name).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optimum  fermentation temperature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 top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 yeast 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approximately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400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C.</a:t>
            </a:r>
            <a:endParaRPr sz="2400">
              <a:latin typeface="Times New Roman"/>
              <a:cs typeface="Times New Roman"/>
            </a:endParaRPr>
          </a:p>
          <a:p>
            <a:pPr marL="12700" marR="17780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bottom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yeast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deposes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during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fermentation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on the  bottom (hence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name).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optimum fermentation temperature</a:t>
            </a:r>
            <a:r>
              <a:rPr sz="2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bottom fermented yeast is approximately </a:t>
            </a:r>
            <a:r>
              <a:rPr sz="240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10 C being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used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almost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any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common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beer.</a:t>
            </a:r>
            <a:endParaRPr sz="2400">
              <a:latin typeface="Times New Roman"/>
              <a:cs typeface="Times New Roman"/>
            </a:endParaRPr>
          </a:p>
          <a:p>
            <a:pPr marL="12700" marR="260350">
              <a:lnSpc>
                <a:spcPct val="100000"/>
              </a:lnSpc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difference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between the beers produced from either</a:t>
            </a:r>
            <a:r>
              <a:rPr sz="2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yeast  variety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that top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fermented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beers bear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flowery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fruity</a:t>
            </a:r>
            <a:r>
              <a:rPr sz="24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taste.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135</TotalTime>
  <Words>1879</Words>
  <Application>Microsoft Office PowerPoint</Application>
  <PresentationFormat>On-screen Show (4:3)</PresentationFormat>
  <Paragraphs>151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Paper</vt:lpstr>
      <vt:lpstr>Slide 1</vt:lpstr>
      <vt:lpstr> ALCOHOLIC BEVERAGES</vt:lpstr>
      <vt:lpstr>Slide 3</vt:lpstr>
      <vt:lpstr>FERMENTATION PROCESS</vt:lpstr>
      <vt:lpstr>     BEER</vt:lpstr>
      <vt:lpstr>THE BREWING PROCESS</vt:lpstr>
      <vt:lpstr>Slide 7</vt:lpstr>
      <vt:lpstr>Hops</vt:lpstr>
      <vt:lpstr>Slide 9</vt:lpstr>
      <vt:lpstr>THE BEER PRODUCTION</vt:lpstr>
      <vt:lpstr>Step 1: Milling the grain </vt:lpstr>
      <vt:lpstr>Slide 12</vt:lpstr>
      <vt:lpstr>Slide 13</vt:lpstr>
      <vt:lpstr>Step 4 Boil</vt:lpstr>
      <vt:lpstr>Slide 15</vt:lpstr>
      <vt:lpstr>           Step 6 Fermentation</vt:lpstr>
      <vt:lpstr>Step 7- Maturation</vt:lpstr>
      <vt:lpstr>      Step 8: Filtration, carbonation, and cellaring </vt:lpstr>
      <vt:lpstr>TYPES OF BEER</vt:lpstr>
      <vt:lpstr>WINE</vt:lpstr>
      <vt:lpstr>Slide 21</vt:lpstr>
      <vt:lpstr>Slide 22</vt:lpstr>
      <vt:lpstr>Slide 23</vt:lpstr>
      <vt:lpstr>Slide 24</vt:lpstr>
      <vt:lpstr>Additionally, the level of fruitiness that you taste in a wine leads to  very different growing regions.</vt:lpstr>
      <vt:lpstr>DISTILLATION PROCESS</vt:lpstr>
      <vt:lpstr>POT STILL DISTILLATION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Dell</cp:lastModifiedBy>
  <cp:revision>18</cp:revision>
  <dcterms:created xsi:type="dcterms:W3CDTF">2018-11-23T17:05:14Z</dcterms:created>
  <dcterms:modified xsi:type="dcterms:W3CDTF">2020-10-03T07:08:49Z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2014-05-08T00:00:00Z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2018-11-23T00:00:00Z</vt:filetime>
  </property>
</Properties>
</file>