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304" r:id="rId10"/>
    <p:sldId id="30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00" r:id="rId22"/>
    <p:sldId id="303" r:id="rId23"/>
    <p:sldId id="301" r:id="rId24"/>
    <p:sldId id="302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778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303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0" y="6858000"/>
                </a:moveTo>
                <a:lnTo>
                  <a:pt x="304800" y="6858000"/>
                </a:lnTo>
                <a:lnTo>
                  <a:pt x="304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157" y="180543"/>
            <a:ext cx="3567684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3363290"/>
            <a:ext cx="8189595" cy="2389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hohotsprings.com/destinations/atlanta/atlanta_hot_springs_0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9/Steam_Phase_eruption_of_Castle_geyser_with_double_rainbow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n.wikipedia.org/wiki/Acidophile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63777" y="2831414"/>
            <a:ext cx="6843395" cy="20826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smtClean="0">
                <a:solidFill>
                  <a:srgbClr val="EB6D5A"/>
                </a:solidFill>
                <a:latin typeface="Arial"/>
                <a:cs typeface="Arial"/>
              </a:rPr>
              <a:t>EXTREMOPHILES</a:t>
            </a:r>
            <a:r>
              <a:rPr lang="en-US" sz="2800" b="1" spc="-5" dirty="0" smtClean="0">
                <a:solidFill>
                  <a:srgbClr val="EB6D5A"/>
                </a:solidFill>
                <a:latin typeface="Arial"/>
                <a:cs typeface="Arial"/>
              </a:rPr>
              <a:t>: </a:t>
            </a:r>
            <a:r>
              <a:rPr lang="en-US" sz="2800" b="1" spc="-5" dirty="0" err="1" smtClean="0">
                <a:solidFill>
                  <a:srgbClr val="EB6D5A"/>
                </a:solidFill>
                <a:latin typeface="Arial"/>
                <a:cs typeface="Arial"/>
              </a:rPr>
              <a:t>Thermophiles</a:t>
            </a:r>
            <a:r>
              <a:rPr lang="en-US" sz="2800" b="1" spc="-5" dirty="0" smtClean="0">
                <a:solidFill>
                  <a:srgbClr val="EB6D5A"/>
                </a:solidFill>
                <a:latin typeface="Arial"/>
                <a:cs typeface="Arial"/>
              </a:rPr>
              <a:t> &amp; </a:t>
            </a:r>
            <a:r>
              <a:rPr lang="en-US" sz="2800" b="1" spc="-5" dirty="0" err="1" smtClean="0">
                <a:solidFill>
                  <a:srgbClr val="EB6D5A"/>
                </a:solidFill>
                <a:latin typeface="Arial"/>
                <a:cs typeface="Arial"/>
              </a:rPr>
              <a:t>Acidophiles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184784"/>
            <a:ext cx="7632700" cy="4632807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>
              <a:lnSpc>
                <a:spcPct val="100000"/>
              </a:lnSpc>
              <a:buClr>
                <a:srgbClr val="B03E9A"/>
              </a:buClr>
              <a:buFont typeface="Arial"/>
              <a:buChar char=""/>
            </a:pPr>
            <a:endParaRPr sz="2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03E9A"/>
              </a:buClr>
              <a:buFont typeface="Arial"/>
              <a:buChar char=""/>
            </a:pPr>
            <a:endParaRPr sz="2500">
              <a:latin typeface="Times New Roman"/>
              <a:cs typeface="Times New Roman"/>
            </a:endParaRPr>
          </a:p>
          <a:p>
            <a:pPr marL="286385" marR="7620" indent="-274320" algn="just">
              <a:lnSpc>
                <a:spcPct val="80000"/>
              </a:lnSpc>
              <a:spcBef>
                <a:spcPts val="5"/>
              </a:spcBef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  <a:tab pos="4007485" algn="l"/>
              </a:tabLst>
            </a:pPr>
            <a:r>
              <a:rPr sz="1800" dirty="0">
                <a:latin typeface="Times New Roman"/>
                <a:cs typeface="Times New Roman"/>
              </a:rPr>
              <a:t>Thus,      </a:t>
            </a:r>
            <a:r>
              <a:rPr sz="1800" spc="4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many      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important	</a:t>
            </a:r>
            <a:r>
              <a:rPr sz="1800" spc="-5" dirty="0">
                <a:latin typeface="Times New Roman"/>
                <a:cs typeface="Times New Roman"/>
              </a:rPr>
              <a:t>biotechnological processes use  </a:t>
            </a:r>
            <a:r>
              <a:rPr sz="1800" dirty="0">
                <a:latin typeface="Times New Roman"/>
                <a:cs typeface="Times New Roman"/>
              </a:rPr>
              <a:t>thermophilic enzymes because of their ability to withstand intense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heat.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B03E9A"/>
              </a:buClr>
              <a:buFont typeface="Arial"/>
              <a:buChar char=""/>
            </a:pPr>
            <a:endParaRPr sz="21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Many of the hyperthermophiles Archea require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elemental sulfur for</a:t>
            </a:r>
            <a:r>
              <a:rPr sz="1800" spc="-1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growth.</a:t>
            </a:r>
            <a:endParaRPr sz="180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03E9A"/>
              </a:buClr>
              <a:buFont typeface="Arial"/>
              <a:buChar char=""/>
            </a:pPr>
            <a:endParaRPr sz="250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8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spc="-5" dirty="0">
                <a:latin typeface="Times New Roman"/>
                <a:cs typeface="Times New Roman"/>
              </a:rPr>
              <a:t>Some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anaerobes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that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use the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sulfur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instead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of oxygen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as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an </a:t>
            </a:r>
            <a:r>
              <a:rPr sz="1800" spc="-50" dirty="0">
                <a:solidFill>
                  <a:srgbClr val="C00000"/>
                </a:solidFill>
                <a:latin typeface="Times New Roman"/>
                <a:cs typeface="Times New Roman"/>
              </a:rPr>
              <a:t>electron 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acceptor </a:t>
            </a:r>
            <a:r>
              <a:rPr sz="1800" dirty="0">
                <a:latin typeface="Times New Roman"/>
                <a:cs typeface="Times New Roman"/>
              </a:rPr>
              <a:t>during cellular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respiration.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03E9A"/>
              </a:buClr>
              <a:buFont typeface="Arial"/>
              <a:buChar char=""/>
            </a:pPr>
            <a:endParaRPr sz="25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80100"/>
              </a:lnSpc>
              <a:spcBef>
                <a:spcPts val="5"/>
              </a:spcBef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spc="-5" dirty="0">
                <a:latin typeface="Times New Roman"/>
                <a:cs typeface="Times New Roman"/>
              </a:rPr>
              <a:t>Some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lithotrophs </a:t>
            </a:r>
            <a:r>
              <a:rPr sz="1800" dirty="0">
                <a:latin typeface="Times New Roman"/>
                <a:cs typeface="Times New Roman"/>
              </a:rPr>
              <a:t>that </a:t>
            </a:r>
            <a:r>
              <a:rPr sz="1800" spc="-5" dirty="0">
                <a:latin typeface="Times New Roman"/>
                <a:cs typeface="Times New Roman"/>
              </a:rPr>
              <a:t>oxidize sulfur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sulfuric acid </a:t>
            </a:r>
            <a:r>
              <a:rPr sz="1800" dirty="0">
                <a:latin typeface="Times New Roman"/>
                <a:cs typeface="Times New Roman"/>
              </a:rPr>
              <a:t>as an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5" dirty="0">
                <a:latin typeface="Times New Roman"/>
                <a:cs typeface="Times New Roman"/>
              </a:rPr>
              <a:t>source,  </a:t>
            </a:r>
            <a:r>
              <a:rPr sz="1800" spc="-5" dirty="0">
                <a:latin typeface="Times New Roman"/>
                <a:cs typeface="Times New Roman"/>
              </a:rPr>
              <a:t>thus </a:t>
            </a:r>
            <a:r>
              <a:rPr sz="1800" dirty="0">
                <a:latin typeface="Times New Roman"/>
                <a:cs typeface="Times New Roman"/>
              </a:rPr>
              <a:t>requiring </a:t>
            </a:r>
            <a:r>
              <a:rPr sz="1800" spc="-5" dirty="0">
                <a:latin typeface="Times New Roman"/>
                <a:cs typeface="Times New Roman"/>
              </a:rPr>
              <a:t>the microorganism </a:t>
            </a:r>
            <a:r>
              <a:rPr sz="1800" dirty="0">
                <a:latin typeface="Times New Roman"/>
                <a:cs typeface="Times New Roman"/>
              </a:rPr>
              <a:t>to be adapted to </a:t>
            </a:r>
            <a:r>
              <a:rPr sz="1800" spc="-5" dirty="0">
                <a:latin typeface="Times New Roman"/>
                <a:cs typeface="Times New Roman"/>
              </a:rPr>
              <a:t>very low pH </a:t>
            </a:r>
            <a:r>
              <a:rPr sz="1800" dirty="0">
                <a:latin typeface="Times New Roman"/>
                <a:cs typeface="Times New Roman"/>
              </a:rPr>
              <a:t>(i.e., </a:t>
            </a:r>
            <a:r>
              <a:rPr sz="1800" spc="-5" dirty="0">
                <a:latin typeface="Times New Roman"/>
                <a:cs typeface="Times New Roman"/>
              </a:rPr>
              <a:t>it is  </a:t>
            </a:r>
            <a:r>
              <a:rPr sz="1800" dirty="0">
                <a:latin typeface="Times New Roman"/>
                <a:cs typeface="Times New Roman"/>
              </a:rPr>
              <a:t>an acidophile </a:t>
            </a: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well </a:t>
            </a:r>
            <a:r>
              <a:rPr sz="1800" spc="-5" dirty="0">
                <a:latin typeface="Times New Roman"/>
                <a:cs typeface="Times New Roman"/>
              </a:rPr>
              <a:t>as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thermophile).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B03E9A"/>
              </a:buClr>
              <a:buFont typeface="Arial"/>
              <a:buChar char=""/>
            </a:pPr>
            <a:endParaRPr sz="2500">
              <a:latin typeface="Times New Roman"/>
              <a:cs typeface="Times New Roman"/>
            </a:endParaRPr>
          </a:p>
          <a:p>
            <a:pPr marL="286385" marR="8255" indent="-274320" algn="just">
              <a:lnSpc>
                <a:spcPts val="173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These </a:t>
            </a:r>
            <a:r>
              <a:rPr sz="1800" spc="-10" dirty="0">
                <a:latin typeface="Times New Roman"/>
                <a:cs typeface="Times New Roman"/>
              </a:rPr>
              <a:t>organisms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inhabitants </a:t>
            </a:r>
            <a:r>
              <a:rPr sz="1800" dirty="0">
                <a:latin typeface="Times New Roman"/>
                <a:cs typeface="Times New Roman"/>
              </a:rPr>
              <a:t>of hot, </a:t>
            </a:r>
            <a:r>
              <a:rPr sz="1800" spc="-5" dirty="0">
                <a:latin typeface="Times New Roman"/>
                <a:cs typeface="Times New Roman"/>
              </a:rPr>
              <a:t>sulfur-rich environments </a:t>
            </a:r>
            <a:r>
              <a:rPr sz="1800" spc="-55" dirty="0">
                <a:latin typeface="Times New Roman"/>
                <a:cs typeface="Times New Roman"/>
              </a:rPr>
              <a:t>usually  </a:t>
            </a:r>
            <a:r>
              <a:rPr sz="1800" dirty="0">
                <a:latin typeface="Times New Roman"/>
                <a:cs typeface="Times New Roman"/>
              </a:rPr>
              <a:t>associated with </a:t>
            </a:r>
            <a:r>
              <a:rPr sz="1800" spc="-5" dirty="0">
                <a:latin typeface="Times New Roman"/>
                <a:cs typeface="Times New Roman"/>
              </a:rPr>
              <a:t>volcanism, </a:t>
            </a:r>
            <a:r>
              <a:rPr sz="1800" dirty="0">
                <a:latin typeface="Times New Roman"/>
                <a:cs typeface="Times New Roman"/>
              </a:rPr>
              <a:t>such </a:t>
            </a: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hot </a:t>
            </a:r>
            <a:r>
              <a:rPr sz="1800" spc="-5" dirty="0">
                <a:latin typeface="Times New Roman"/>
                <a:cs typeface="Times New Roman"/>
              </a:rPr>
              <a:t>springs, </a:t>
            </a:r>
            <a:r>
              <a:rPr sz="1800" dirty="0">
                <a:latin typeface="Times New Roman"/>
                <a:cs typeface="Times New Roman"/>
              </a:rPr>
              <a:t>geysers, and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fumaroles.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40" y="407365"/>
            <a:ext cx="8074659" cy="32912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105"/>
              </a:spcBef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THERMOPHILES</a:t>
            </a:r>
            <a:endParaRPr sz="20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25" smtClean="0">
                <a:latin typeface="Arial"/>
                <a:cs typeface="Arial"/>
              </a:rPr>
              <a:t>Temperature </a:t>
            </a:r>
            <a:r>
              <a:rPr sz="2400" spc="-5" dirty="0">
                <a:latin typeface="Arial"/>
                <a:cs typeface="Arial"/>
              </a:rPr>
              <a:t>loving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organisms.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dirty="0">
                <a:latin typeface="Arial"/>
                <a:cs typeface="Arial"/>
              </a:rPr>
              <a:t>Most members are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Archae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dirty="0">
                <a:latin typeface="Arial"/>
                <a:cs typeface="Arial"/>
              </a:rPr>
              <a:t>Grows </a:t>
            </a:r>
            <a:r>
              <a:rPr sz="2400" spc="-5" dirty="0">
                <a:latin typeface="Arial"/>
                <a:cs typeface="Arial"/>
              </a:rPr>
              <a:t>in a temperature range 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55-113</a:t>
            </a:r>
            <a:r>
              <a:rPr sz="2400" b="1" spc="-30" baseline="24305" dirty="0">
                <a:latin typeface="Arial"/>
                <a:cs typeface="Arial"/>
              </a:rPr>
              <a:t>0</a:t>
            </a:r>
            <a:r>
              <a:rPr sz="2400" b="1" spc="-20" dirty="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324485" marR="4445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  <a:tab pos="1362710" algn="l"/>
                <a:tab pos="2281555" algn="l"/>
                <a:tab pos="2677160" algn="l"/>
                <a:tab pos="4580255" algn="l"/>
                <a:tab pos="5670550" algn="l"/>
                <a:tab pos="6828790" algn="l"/>
                <a:tab pos="7324090" algn="l"/>
              </a:tabLst>
            </a:pPr>
            <a:r>
              <a:rPr sz="2400" dirty="0">
                <a:latin typeface="Arial"/>
                <a:cs typeface="Arial"/>
              </a:rPr>
              <a:t>Mostly	</a:t>
            </a:r>
            <a:r>
              <a:rPr sz="2400" spc="-5" dirty="0">
                <a:latin typeface="Arial"/>
                <a:cs typeface="Arial"/>
              </a:rPr>
              <a:t>found	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geothermally</a:t>
            </a:r>
            <a:r>
              <a:rPr sz="2400" dirty="0">
                <a:latin typeface="Arial"/>
                <a:cs typeface="Arial"/>
              </a:rPr>
              <a:t>	h</a:t>
            </a:r>
            <a:r>
              <a:rPr sz="2400" spc="-5" dirty="0">
                <a:latin typeface="Arial"/>
                <a:cs typeface="Arial"/>
              </a:rPr>
              <a:t>eated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ions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ear</a:t>
            </a:r>
            <a:r>
              <a:rPr sz="2400" spc="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  viz.,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hot springs, hydrothermal vents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they need </a:t>
            </a:r>
            <a:r>
              <a:rPr sz="2400" spc="-5" dirty="0">
                <a:latin typeface="Arial"/>
                <a:cs typeface="Arial"/>
              </a:rPr>
              <a:t>extreme </a:t>
            </a:r>
            <a:r>
              <a:rPr sz="2400" dirty="0">
                <a:latin typeface="Arial"/>
                <a:cs typeface="Arial"/>
              </a:rPr>
              <a:t>temperature, its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very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hard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2400" spc="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study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  <a:p>
            <a:pPr marL="3244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them under laboratory</a:t>
            </a:r>
            <a:r>
              <a:rPr sz="2400" spc="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conditions.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62800" y="3810000"/>
            <a:ext cx="1198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4235" algn="l"/>
              </a:tabLst>
            </a:pPr>
            <a:r>
              <a:rPr sz="2400" spc="-10" dirty="0">
                <a:latin typeface="Arial"/>
                <a:cs typeface="Arial"/>
              </a:rPr>
              <a:t>hea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by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3810000"/>
            <a:ext cx="8077200" cy="1645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396365" algn="l"/>
                <a:tab pos="2162810" algn="l"/>
                <a:tab pos="3166110" algn="l"/>
                <a:tab pos="4696460" algn="l"/>
                <a:tab pos="5446395" algn="l"/>
              </a:tabLst>
            </a:pP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	that	</a:t>
            </a:r>
            <a:r>
              <a:rPr sz="2400" spc="-5" dirty="0">
                <a:latin typeface="Arial"/>
                <a:cs typeface="Arial"/>
              </a:rPr>
              <a:t>some</a:t>
            </a:r>
            <a:r>
              <a:rPr sz="2400" dirty="0">
                <a:latin typeface="Arial"/>
                <a:cs typeface="Arial"/>
              </a:rPr>
              <a:t>	mem</a:t>
            </a:r>
            <a:r>
              <a:rPr sz="2400" spc="-5" dirty="0">
                <a:latin typeface="Arial"/>
                <a:cs typeface="Arial"/>
              </a:rPr>
              <a:t>bers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pro</a:t>
            </a:r>
            <a:r>
              <a:rPr sz="2400" dirty="0">
                <a:latin typeface="Arial"/>
                <a:cs typeface="Arial"/>
              </a:rPr>
              <a:t>du</a:t>
            </a:r>
            <a:r>
              <a:rPr sz="2400" spc="-5" dirty="0">
                <a:latin typeface="Arial"/>
                <a:cs typeface="Arial"/>
              </a:rPr>
              <a:t>ce  themselves </a:t>
            </a:r>
            <a:r>
              <a:rPr sz="2400" dirty="0">
                <a:latin typeface="Arial"/>
                <a:cs typeface="Arial"/>
              </a:rPr>
              <a:t>(compost </a:t>
            </a:r>
            <a:r>
              <a:rPr sz="2400" spc="-5" dirty="0">
                <a:latin typeface="Arial"/>
                <a:cs typeface="Arial"/>
              </a:rPr>
              <a:t>and garbage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landfills).</a:t>
            </a:r>
            <a:endParaRPr sz="2400">
              <a:latin typeface="Arial"/>
              <a:cs typeface="Arial"/>
            </a:endParaRPr>
          </a:p>
          <a:p>
            <a:pPr marL="287020" marR="1951355" indent="-287020">
              <a:lnSpc>
                <a:spcPct val="1208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Eg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b="1" i="1" spc="-5">
                <a:solidFill>
                  <a:srgbClr val="B32C16"/>
                </a:solidFill>
                <a:latin typeface="Arial"/>
                <a:cs typeface="Arial"/>
              </a:rPr>
              <a:t>Cyanidium </a:t>
            </a:r>
            <a:r>
              <a:rPr sz="2400" b="1" i="1" smtClean="0">
                <a:solidFill>
                  <a:srgbClr val="B32C16"/>
                </a:solidFill>
                <a:latin typeface="Arial"/>
                <a:cs typeface="Arial"/>
              </a:rPr>
              <a:t>caldarium,</a:t>
            </a:r>
            <a:r>
              <a:rPr lang="en-GB" sz="2400" b="1" i="1" dirty="0" smtClean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400" b="1" i="1" spc="-5" smtClean="0">
                <a:solidFill>
                  <a:srgbClr val="B32C16"/>
                </a:solidFill>
                <a:latin typeface="Arial"/>
                <a:cs typeface="Arial"/>
              </a:rPr>
              <a:t>Chaetomium</a:t>
            </a:r>
            <a:r>
              <a:rPr sz="2400" b="1" i="1" smtClean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thermophile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16253"/>
            <a:ext cx="7755255" cy="325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93675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Deinococcus-thermus </a:t>
            </a:r>
            <a:r>
              <a:rPr sz="2400" spc="-5" dirty="0">
                <a:latin typeface="Arial"/>
                <a:cs typeface="Arial"/>
              </a:rPr>
              <a:t>is a small group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eubacteria  which can thrive environmental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hazards.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Stains </a:t>
            </a:r>
            <a:r>
              <a:rPr sz="2400" dirty="0">
                <a:latin typeface="Arial"/>
                <a:cs typeface="Arial"/>
              </a:rPr>
              <a:t>Gram </a:t>
            </a:r>
            <a:r>
              <a:rPr sz="2400" spc="-5" dirty="0">
                <a:latin typeface="Arial"/>
                <a:cs typeface="Arial"/>
              </a:rPr>
              <a:t>positive (thick cell wall) but possesses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outer membrane, similar </a:t>
            </a:r>
            <a:r>
              <a:rPr sz="2400" dirty="0">
                <a:latin typeface="Arial"/>
                <a:cs typeface="Arial"/>
              </a:rPr>
              <a:t>to the Gram </a:t>
            </a:r>
            <a:r>
              <a:rPr sz="2400" spc="-5" dirty="0">
                <a:latin typeface="Arial"/>
                <a:cs typeface="Arial"/>
              </a:rPr>
              <a:t>negative cell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wall.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Several thermophilic bacteria comes under </a:t>
            </a:r>
            <a:r>
              <a:rPr sz="2400" dirty="0">
                <a:latin typeface="Arial"/>
                <a:cs typeface="Arial"/>
              </a:rPr>
              <a:t>this</a:t>
            </a:r>
            <a:r>
              <a:rPr sz="2400" spc="1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group.</a:t>
            </a:r>
            <a:endParaRPr sz="2400">
              <a:latin typeface="Arial"/>
              <a:cs typeface="Arial"/>
            </a:endParaRPr>
          </a:p>
          <a:p>
            <a:pPr marL="286385" marR="1430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source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heat </a:t>
            </a:r>
            <a:r>
              <a:rPr sz="2400" dirty="0">
                <a:latin typeface="Arial"/>
                <a:cs typeface="Arial"/>
              </a:rPr>
              <a:t>resistant </a:t>
            </a:r>
            <a:r>
              <a:rPr sz="2400" spc="-5" dirty="0">
                <a:latin typeface="Arial"/>
                <a:cs typeface="Arial"/>
              </a:rPr>
              <a:t>enzyme- </a:t>
            </a:r>
            <a:r>
              <a:rPr sz="2400" b="1" dirty="0">
                <a:latin typeface="Arial"/>
                <a:cs typeface="Arial"/>
              </a:rPr>
              <a:t>taq  </a:t>
            </a:r>
            <a:r>
              <a:rPr sz="2400" b="1" spc="-5" dirty="0">
                <a:latin typeface="Arial"/>
                <a:cs typeface="Arial"/>
              </a:rPr>
              <a:t>polymerase, </a:t>
            </a:r>
            <a:r>
              <a:rPr sz="2400" spc="-5" dirty="0">
                <a:latin typeface="Arial"/>
                <a:cs typeface="Arial"/>
              </a:rPr>
              <a:t>which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well used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PCR.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enzyme is isolated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b="1" i="1" spc="-5" dirty="0">
                <a:latin typeface="Arial"/>
                <a:cs typeface="Arial"/>
              </a:rPr>
              <a:t>Thermus</a:t>
            </a:r>
            <a:r>
              <a:rPr sz="2400" b="1" i="1" spc="30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aquaticus.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521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40688" y="5684316"/>
            <a:ext cx="614616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Grand Prismatic Spring and Midway </a:t>
            </a:r>
            <a:r>
              <a:rPr sz="2000" b="1" spc="-5" dirty="0">
                <a:latin typeface="Arial"/>
                <a:cs typeface="Arial"/>
              </a:rPr>
              <a:t>Geyser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Basin-  </a:t>
            </a:r>
            <a:r>
              <a:rPr sz="2000" b="1" spc="-10" dirty="0">
                <a:latin typeface="Arial"/>
                <a:cs typeface="Arial"/>
              </a:rPr>
              <a:t>Yellowstone </a:t>
            </a:r>
            <a:r>
              <a:rPr sz="2000" b="1" dirty="0">
                <a:latin typeface="Arial"/>
                <a:cs typeface="Arial"/>
              </a:rPr>
              <a:t>National Park,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USA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Source: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Internet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559053"/>
            <a:ext cx="7360920" cy="5196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9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LASSIFICATION </a:t>
            </a:r>
            <a:r>
              <a:rPr sz="19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900" b="1" u="heavy" spc="2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9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THERMOPHILES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1.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Obligate</a:t>
            </a:r>
            <a:r>
              <a:rPr sz="2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thermophiles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5" dirty="0">
                <a:latin typeface="Arial"/>
                <a:cs typeface="Arial"/>
              </a:rPr>
              <a:t>Also known </a:t>
            </a:r>
            <a:r>
              <a:rPr sz="2400" dirty="0">
                <a:latin typeface="Arial"/>
                <a:cs typeface="Arial"/>
              </a:rPr>
              <a:t>as </a:t>
            </a:r>
            <a:r>
              <a:rPr sz="2400" spc="-5" dirty="0">
                <a:latin typeface="Arial"/>
                <a:cs typeface="Arial"/>
              </a:rPr>
              <a:t>extreme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thermophiles.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31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25" dirty="0">
                <a:latin typeface="Arial"/>
                <a:cs typeface="Arial"/>
              </a:rPr>
              <a:t>Temperature </a:t>
            </a:r>
            <a:r>
              <a:rPr sz="2400" spc="-5" dirty="0">
                <a:latin typeface="Arial"/>
                <a:cs typeface="Arial"/>
              </a:rPr>
              <a:t>range is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80-122</a:t>
            </a:r>
            <a:r>
              <a:rPr sz="2400" b="1" spc="-7" baseline="32986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  <a:p>
            <a:pPr marL="324485" marR="516890" indent="-274320">
              <a:lnSpc>
                <a:spcPts val="2590"/>
              </a:lnSpc>
              <a:spcBef>
                <a:spcPts val="64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5" dirty="0">
                <a:latin typeface="Arial"/>
                <a:cs typeface="Arial"/>
              </a:rPr>
              <a:t>Membranes and proteins are unusually stable </a:t>
            </a:r>
            <a:r>
              <a:rPr sz="2400" dirty="0">
                <a:latin typeface="Arial"/>
                <a:cs typeface="Arial"/>
              </a:rPr>
              <a:t>at  </a:t>
            </a:r>
            <a:r>
              <a:rPr sz="2400" spc="-5" dirty="0">
                <a:latin typeface="Arial"/>
                <a:cs typeface="Arial"/>
              </a:rPr>
              <a:t>these extreme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temperatures.</a:t>
            </a:r>
            <a:endParaRPr sz="2400">
              <a:latin typeface="Arial"/>
              <a:cs typeface="Arial"/>
            </a:endParaRPr>
          </a:p>
          <a:p>
            <a:pPr marL="324485" marR="469265" indent="-274320">
              <a:lnSpc>
                <a:spcPct val="90000"/>
              </a:lnSpc>
              <a:spcBef>
                <a:spcPts val="56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5" dirty="0">
                <a:latin typeface="Arial"/>
                <a:cs typeface="Arial"/>
              </a:rPr>
              <a:t>For this reason,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biological processes utilize  thermophilic enzymes because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their ability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withstand intense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heat.</a:t>
            </a:r>
            <a:endParaRPr sz="2400">
              <a:latin typeface="Arial"/>
              <a:cs typeface="Arial"/>
            </a:endParaRPr>
          </a:p>
          <a:p>
            <a:pPr marL="325120" indent="-274320">
              <a:lnSpc>
                <a:spcPct val="100000"/>
              </a:lnSpc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spc="-5" dirty="0">
                <a:latin typeface="Arial"/>
                <a:cs typeface="Arial"/>
              </a:rPr>
              <a:t>Many </a:t>
            </a:r>
            <a:r>
              <a:rPr sz="2400" dirty="0">
                <a:latin typeface="Arial"/>
                <a:cs typeface="Arial"/>
              </a:rPr>
              <a:t>of this </a:t>
            </a:r>
            <a:r>
              <a:rPr sz="2400" spc="-5" dirty="0">
                <a:latin typeface="Arial"/>
                <a:cs typeface="Arial"/>
              </a:rPr>
              <a:t>group can </a:t>
            </a:r>
            <a:r>
              <a:rPr sz="2400" dirty="0">
                <a:latin typeface="Arial"/>
                <a:cs typeface="Arial"/>
              </a:rPr>
              <a:t>resist </a:t>
            </a:r>
            <a:r>
              <a:rPr sz="2400" spc="-5" dirty="0">
                <a:latin typeface="Arial"/>
                <a:cs typeface="Arial"/>
              </a:rPr>
              <a:t>radiation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too.</a:t>
            </a:r>
            <a:endParaRPr sz="2400">
              <a:latin typeface="Arial"/>
              <a:cs typeface="Arial"/>
            </a:endParaRPr>
          </a:p>
          <a:p>
            <a:pPr marL="324485" marR="43180" indent="-274320">
              <a:lnSpc>
                <a:spcPct val="9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25120" algn="l"/>
              </a:tabLst>
            </a:pPr>
            <a:r>
              <a:rPr sz="2400" dirty="0">
                <a:latin typeface="Arial"/>
                <a:cs typeface="Arial"/>
              </a:rPr>
              <a:t>Eg: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Methanopyrus kandleri</a:t>
            </a:r>
            <a:r>
              <a:rPr sz="2400" b="1" i="1" spc="-5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can survive and  reproduce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122</a:t>
            </a:r>
            <a:r>
              <a:rPr sz="2400" spc="-7" baseline="34722" dirty="0">
                <a:latin typeface="Arial"/>
                <a:cs typeface="Arial"/>
              </a:rPr>
              <a:t>0</a:t>
            </a:r>
            <a:r>
              <a:rPr sz="2400" spc="-5" dirty="0"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B32C16"/>
                </a:solidFill>
                <a:latin typeface="Arial"/>
                <a:cs typeface="Arial"/>
              </a:rPr>
              <a:t>,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Sulfolobus spp </a:t>
            </a:r>
            <a:r>
              <a:rPr sz="2400" b="1" i="1" dirty="0">
                <a:solidFill>
                  <a:srgbClr val="B32C16"/>
                </a:solidFill>
                <a:latin typeface="Arial"/>
                <a:cs typeface="Arial"/>
              </a:rPr>
              <a:t>,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Pyrococcus  spp, Pyrodictium spp </a:t>
            </a:r>
            <a:r>
              <a:rPr sz="2400" spc="-5" dirty="0">
                <a:latin typeface="Arial"/>
                <a:cs typeface="Arial"/>
              </a:rPr>
              <a:t>(optimum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35" dirty="0">
                <a:latin typeface="Arial"/>
                <a:cs typeface="Arial"/>
              </a:rPr>
              <a:t>113</a:t>
            </a:r>
            <a:r>
              <a:rPr sz="2400" spc="-52" baseline="32986" dirty="0">
                <a:latin typeface="Arial"/>
                <a:cs typeface="Arial"/>
              </a:rPr>
              <a:t>0</a:t>
            </a:r>
            <a:r>
              <a:rPr sz="2400" spc="-35" dirty="0">
                <a:latin typeface="Arial"/>
                <a:cs typeface="Arial"/>
              </a:rPr>
              <a:t>C)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092453"/>
            <a:ext cx="7768590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698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members require </a:t>
            </a:r>
            <a:r>
              <a:rPr sz="2400" b="1" spc="-5" dirty="0">
                <a:latin typeface="Arial"/>
                <a:cs typeface="Arial"/>
              </a:rPr>
              <a:t>elemental sulfur </a:t>
            </a:r>
            <a:r>
              <a:rPr sz="2400" spc="-5" dirty="0">
                <a:latin typeface="Arial"/>
                <a:cs typeface="Arial"/>
              </a:rPr>
              <a:t>for  growth.</a:t>
            </a:r>
            <a:endParaRPr sz="24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Anaerobic members use sulfur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b="1" dirty="0">
                <a:latin typeface="Arial"/>
                <a:cs typeface="Arial"/>
              </a:rPr>
              <a:t>electron</a:t>
            </a:r>
            <a:r>
              <a:rPr sz="2400" b="1" spc="2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acceptor</a:t>
            </a:r>
            <a:endParaRPr sz="2400">
              <a:latin typeface="Arial"/>
              <a:cs typeface="Arial"/>
            </a:endParaRPr>
          </a:p>
          <a:p>
            <a:pPr marL="286385" algn="just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instead of oxygen in cellular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respiration.</a:t>
            </a:r>
            <a:endParaRPr sz="24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Some are </a:t>
            </a:r>
            <a:r>
              <a:rPr sz="2400" b="1" spc="-5" dirty="0">
                <a:latin typeface="Arial"/>
                <a:cs typeface="Arial"/>
              </a:rPr>
              <a:t>lithotrophs </a:t>
            </a:r>
            <a:r>
              <a:rPr sz="2400" spc="-5" dirty="0">
                <a:latin typeface="Arial"/>
                <a:cs typeface="Arial"/>
              </a:rPr>
              <a:t>that </a:t>
            </a:r>
            <a:r>
              <a:rPr sz="2400" dirty="0">
                <a:latin typeface="Arial"/>
                <a:cs typeface="Arial"/>
              </a:rPr>
              <a:t>oxidizes </a:t>
            </a:r>
            <a:r>
              <a:rPr sz="2400" spc="-5" dirty="0">
                <a:latin typeface="Arial"/>
                <a:cs typeface="Arial"/>
              </a:rPr>
              <a:t>sulfur </a:t>
            </a:r>
            <a:r>
              <a:rPr sz="2400" dirty="0">
                <a:latin typeface="Arial"/>
                <a:cs typeface="Arial"/>
              </a:rPr>
              <a:t>to sulfururic  </a:t>
            </a:r>
            <a:r>
              <a:rPr sz="2400" spc="-5" dirty="0">
                <a:latin typeface="Arial"/>
                <a:cs typeface="Arial"/>
              </a:rPr>
              <a:t>acid as an energy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source.</a:t>
            </a:r>
            <a:endParaRPr sz="24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Such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organisms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require</a:t>
            </a:r>
            <a:r>
              <a:rPr sz="2400" spc="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very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low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pH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hence</a:t>
            </a:r>
            <a:endParaRPr sz="2400">
              <a:latin typeface="Arial"/>
              <a:cs typeface="Arial"/>
            </a:endParaRPr>
          </a:p>
          <a:p>
            <a:pPr marL="286385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known as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thermoacidophiles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Inhabits </a:t>
            </a:r>
            <a:r>
              <a:rPr sz="2400" spc="-5" dirty="0">
                <a:latin typeface="Arial"/>
                <a:cs typeface="Arial"/>
              </a:rPr>
              <a:t>regions associated with volcanic eruption viz;  </a:t>
            </a:r>
            <a:r>
              <a:rPr sz="2400" dirty="0">
                <a:latin typeface="Arial"/>
                <a:cs typeface="Arial"/>
              </a:rPr>
              <a:t>hot, </a:t>
            </a:r>
            <a:r>
              <a:rPr sz="2400" spc="-5" dirty="0">
                <a:latin typeface="Arial"/>
                <a:cs typeface="Arial"/>
              </a:rPr>
              <a:t>sulfur </a:t>
            </a:r>
            <a:r>
              <a:rPr sz="2400" dirty="0">
                <a:latin typeface="Arial"/>
                <a:cs typeface="Arial"/>
              </a:rPr>
              <a:t>rich, </a:t>
            </a:r>
            <a:r>
              <a:rPr sz="2400" spc="-5" dirty="0">
                <a:latin typeface="Arial"/>
                <a:cs typeface="Arial"/>
              </a:rPr>
              <a:t>acidic regions such as </a:t>
            </a:r>
            <a:r>
              <a:rPr sz="2400" b="1" spc="-5" dirty="0">
                <a:latin typeface="Arial"/>
                <a:cs typeface="Arial"/>
              </a:rPr>
              <a:t>hot springs,  </a:t>
            </a:r>
            <a:r>
              <a:rPr sz="2400" b="1" dirty="0">
                <a:latin typeface="Arial"/>
                <a:cs typeface="Arial"/>
              </a:rPr>
              <a:t>natural </a:t>
            </a:r>
            <a:r>
              <a:rPr sz="2400" b="1" spc="-10" dirty="0">
                <a:latin typeface="Arial"/>
                <a:cs typeface="Arial"/>
              </a:rPr>
              <a:t>geysers, </a:t>
            </a:r>
            <a:r>
              <a:rPr sz="2400" b="1" dirty="0">
                <a:latin typeface="Arial"/>
                <a:cs typeface="Arial"/>
              </a:rPr>
              <a:t>fumaroles </a:t>
            </a:r>
            <a:r>
              <a:rPr sz="2400" dirty="0">
                <a:latin typeface="Arial"/>
                <a:cs typeface="Arial"/>
              </a:rPr>
              <a:t>etc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40" y="1335405"/>
            <a:ext cx="4790440" cy="0"/>
          </a:xfrm>
          <a:custGeom>
            <a:avLst/>
            <a:gdLst/>
            <a:ahLst/>
            <a:cxnLst/>
            <a:rect l="l" t="t" r="r" b="b"/>
            <a:pathLst>
              <a:path w="4790440">
                <a:moveTo>
                  <a:pt x="0" y="0"/>
                </a:moveTo>
                <a:lnTo>
                  <a:pt x="4789932" y="0"/>
                </a:lnTo>
              </a:path>
            </a:pathLst>
          </a:custGeom>
          <a:ln w="39624">
            <a:solidFill>
              <a:srgbClr val="565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8640" y="940457"/>
            <a:ext cx="4791710" cy="42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315"/>
              </a:lnSpc>
            </a:pPr>
            <a:r>
              <a:rPr sz="3000" b="1" spc="-50" dirty="0">
                <a:solidFill>
                  <a:srgbClr val="565F6C"/>
                </a:solidFill>
                <a:latin typeface="Arial"/>
                <a:cs typeface="Arial"/>
              </a:rPr>
              <a:t>H</a:t>
            </a:r>
            <a:r>
              <a:rPr sz="2400" b="1" spc="-50" dirty="0">
                <a:solidFill>
                  <a:srgbClr val="565F6C"/>
                </a:solidFill>
                <a:latin typeface="Arial"/>
                <a:cs typeface="Arial"/>
              </a:rPr>
              <a:t>ABITATS </a:t>
            </a:r>
            <a:r>
              <a:rPr sz="2400" b="1" dirty="0">
                <a:solidFill>
                  <a:srgbClr val="565F6C"/>
                </a:solidFill>
                <a:latin typeface="Arial"/>
                <a:cs typeface="Arial"/>
              </a:rPr>
              <a:t>OF</a:t>
            </a:r>
            <a:r>
              <a:rPr sz="2400" b="1" spc="-260" dirty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565F6C"/>
                </a:solidFill>
                <a:latin typeface="Arial"/>
                <a:cs typeface="Arial"/>
              </a:rPr>
              <a:t>EXTREMOPHILES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152400"/>
            <a:ext cx="8382000" cy="510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9740" y="5438343"/>
            <a:ext cx="71945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86454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Hot </a:t>
            </a:r>
            <a:r>
              <a:rPr sz="1800" b="1" dirty="0">
                <a:latin typeface="Arial"/>
                <a:cs typeface="Arial"/>
              </a:rPr>
              <a:t>spring </a:t>
            </a:r>
            <a:r>
              <a:rPr sz="1800" b="1" spc="-5" dirty="0">
                <a:latin typeface="Arial"/>
                <a:cs typeface="Arial"/>
              </a:rPr>
              <a:t>situated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Atlanta,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USA  Courtsey: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b="1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3"/>
              </a:rPr>
              <a:t>http://www.idahohotsprings.com/destinations/atlanta/atlanta_hot_ </a:t>
            </a:r>
            <a:r>
              <a:rPr sz="1800" b="1" spc="-5" dirty="0">
                <a:solidFill>
                  <a:srgbClr val="D2601C"/>
                </a:solidFill>
                <a:latin typeface="Arial"/>
                <a:cs typeface="Arial"/>
                <a:hlinkClick r:id="rId3"/>
              </a:rPr>
              <a:t> </a:t>
            </a:r>
            <a:r>
              <a:rPr sz="1800" b="1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3"/>
              </a:rPr>
              <a:t>springs_01.jpg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0"/>
            <a:ext cx="8193024" cy="541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5590743"/>
            <a:ext cx="725741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Castle </a:t>
            </a:r>
            <a:r>
              <a:rPr sz="1800" b="1" spc="-20" dirty="0">
                <a:latin typeface="Arial"/>
                <a:cs typeface="Arial"/>
              </a:rPr>
              <a:t>Geyser, </a:t>
            </a:r>
            <a:r>
              <a:rPr sz="1800" b="1" spc="-10" dirty="0">
                <a:latin typeface="Arial"/>
                <a:cs typeface="Arial"/>
              </a:rPr>
              <a:t>Yellowstone </a:t>
            </a:r>
            <a:r>
              <a:rPr sz="1800" b="1" spc="-5" dirty="0">
                <a:latin typeface="Arial"/>
                <a:cs typeface="Arial"/>
              </a:rPr>
              <a:t>National Park,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USA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Courtesy:  </a:t>
            </a:r>
            <a:r>
              <a:rPr sz="18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3"/>
              </a:rPr>
              <a:t>http://upload.wikimedia.org/wikipedia/commons/4/49/Steam_Phase_eru </a:t>
            </a:r>
            <a:r>
              <a:rPr sz="1800" spc="-5" dirty="0">
                <a:solidFill>
                  <a:srgbClr val="D2601C"/>
                </a:solidFill>
                <a:latin typeface="Arial"/>
                <a:cs typeface="Arial"/>
                <a:hlinkClick r:id="rId3"/>
              </a:rPr>
              <a:t> </a:t>
            </a:r>
            <a:r>
              <a:rPr sz="18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3"/>
              </a:rPr>
              <a:t>ption_of_Castle_geyser_with_double_rainbow.jpg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12342" y="5740095"/>
            <a:ext cx="59029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635" marR="5080" indent="-138557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Black smoker </a:t>
            </a:r>
            <a:r>
              <a:rPr sz="2800" b="1" dirty="0">
                <a:latin typeface="Arial"/>
                <a:cs typeface="Arial"/>
              </a:rPr>
              <a:t>at </a:t>
            </a:r>
            <a:r>
              <a:rPr sz="2800" b="1" spc="-5" dirty="0">
                <a:latin typeface="Arial"/>
                <a:cs typeface="Arial"/>
              </a:rPr>
              <a:t>a </a:t>
            </a:r>
            <a:r>
              <a:rPr sz="2800" b="1" dirty="0">
                <a:latin typeface="Arial"/>
                <a:cs typeface="Arial"/>
              </a:rPr>
              <a:t>mid-ocean </a:t>
            </a:r>
            <a:r>
              <a:rPr sz="2800" b="1" spc="-5" dirty="0">
                <a:latin typeface="Arial"/>
                <a:cs typeface="Arial"/>
              </a:rPr>
              <a:t>ridge  hydrothermal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485902"/>
            <a:ext cx="2819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Thermoacidophiles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86740" y="879703"/>
            <a:ext cx="7351395" cy="5101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785" marR="30480" indent="-274320">
              <a:lnSpc>
                <a:spcPct val="140000"/>
              </a:lnSpc>
              <a:spcBef>
                <a:spcPts val="1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Requires both high temperature and highly acidic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environment  for optimum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growth.</a:t>
            </a:r>
            <a:endParaRPr sz="20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156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Preferred temperature range is </a:t>
            </a:r>
            <a:r>
              <a:rPr sz="2000" b="1" spc="5" dirty="0">
                <a:latin typeface="Arial"/>
                <a:cs typeface="Arial"/>
              </a:rPr>
              <a:t>70-80</a:t>
            </a:r>
            <a:r>
              <a:rPr sz="1950" b="1" spc="7" baseline="34188" dirty="0"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C </a:t>
            </a:r>
            <a:r>
              <a:rPr sz="2000" dirty="0">
                <a:latin typeface="Arial"/>
                <a:cs typeface="Arial"/>
              </a:rPr>
              <a:t>and have an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optimum</a:t>
            </a:r>
            <a:endParaRPr sz="2000">
              <a:latin typeface="Arial"/>
              <a:cs typeface="Arial"/>
            </a:endParaRPr>
          </a:p>
          <a:p>
            <a:pPr marL="311785">
              <a:lnSpc>
                <a:spcPct val="100000"/>
              </a:lnSpc>
              <a:spcBef>
                <a:spcPts val="960"/>
              </a:spcBef>
            </a:pPr>
            <a:r>
              <a:rPr sz="2000" dirty="0">
                <a:latin typeface="Arial"/>
                <a:cs typeface="Arial"/>
              </a:rPr>
              <a:t>pH range of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2-3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156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All the organisms discovered belongs to the </a:t>
            </a:r>
            <a:r>
              <a:rPr sz="2000" b="1" dirty="0">
                <a:latin typeface="Arial"/>
                <a:cs typeface="Arial"/>
              </a:rPr>
              <a:t>Domain</a:t>
            </a:r>
            <a:r>
              <a:rPr sz="2000" b="1" spc="-2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Archae,</a:t>
            </a:r>
            <a:endParaRPr sz="2000">
              <a:latin typeface="Arial"/>
              <a:cs typeface="Arial"/>
            </a:endParaRPr>
          </a:p>
          <a:p>
            <a:pPr marL="311785">
              <a:lnSpc>
                <a:spcPct val="100000"/>
              </a:lnSpc>
              <a:spcBef>
                <a:spcPts val="960"/>
              </a:spcBef>
            </a:pPr>
            <a:r>
              <a:rPr sz="2000" spc="5" dirty="0">
                <a:latin typeface="Arial"/>
                <a:cs typeface="Arial"/>
              </a:rPr>
              <a:t>so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far.</a:t>
            </a:r>
            <a:endParaRPr sz="20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156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They can thrive in </a:t>
            </a:r>
            <a:r>
              <a:rPr sz="2000" b="1" dirty="0">
                <a:latin typeface="Arial"/>
                <a:cs typeface="Arial"/>
              </a:rPr>
              <a:t>acidous and sulfur </a:t>
            </a:r>
            <a:r>
              <a:rPr sz="2000" dirty="0">
                <a:latin typeface="Arial"/>
                <a:cs typeface="Arial"/>
              </a:rPr>
              <a:t>rich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environments.</a:t>
            </a:r>
            <a:endParaRPr sz="2000">
              <a:latin typeface="Arial"/>
              <a:cs typeface="Arial"/>
            </a:endParaRPr>
          </a:p>
          <a:p>
            <a:pPr marL="311785" marR="31750" indent="-274320">
              <a:lnSpc>
                <a:spcPct val="140100"/>
              </a:lnSpc>
              <a:spcBef>
                <a:spcPts val="59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Instead of cell wall, possesses a unique membrane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composed  of </a:t>
            </a:r>
            <a:r>
              <a:rPr sz="2000" b="1" dirty="0">
                <a:latin typeface="Arial"/>
                <a:cs typeface="Arial"/>
              </a:rPr>
              <a:t>tetraether </a:t>
            </a:r>
            <a:r>
              <a:rPr sz="2000" b="1" spc="-5" dirty="0">
                <a:latin typeface="Arial"/>
                <a:cs typeface="Arial"/>
              </a:rPr>
              <a:t>lipoglycan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dirty="0">
                <a:latin typeface="Arial"/>
                <a:cs typeface="Arial"/>
              </a:rPr>
              <a:t>which gives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unusual stability </a:t>
            </a:r>
            <a:r>
              <a:rPr sz="2000" spc="-5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bacteria.</a:t>
            </a:r>
            <a:endParaRPr sz="20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156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12420" algn="l"/>
              </a:tabLst>
            </a:pPr>
            <a:r>
              <a:rPr sz="2000" dirty="0">
                <a:latin typeface="Arial"/>
                <a:cs typeface="Arial"/>
              </a:rPr>
              <a:t>Eg: </a:t>
            </a:r>
            <a:r>
              <a:rPr sz="2000" b="1" i="1" dirty="0">
                <a:solidFill>
                  <a:srgbClr val="B32C16"/>
                </a:solidFill>
                <a:latin typeface="Arial"/>
                <a:cs typeface="Arial"/>
              </a:rPr>
              <a:t>Thermoplasma acidophilum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b="1" i="1" spc="-15" dirty="0">
                <a:solidFill>
                  <a:srgbClr val="B32C16"/>
                </a:solidFill>
                <a:latin typeface="Arial"/>
                <a:cs typeface="Arial"/>
              </a:rPr>
              <a:t>T.volcanium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105" y="304545"/>
            <a:ext cx="4719955" cy="683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300" spc="10" dirty="0"/>
              <a:t>EXTREMOPHILES</a:t>
            </a:r>
            <a:endParaRPr sz="4300"/>
          </a:p>
        </p:txBody>
      </p:sp>
      <p:sp>
        <p:nvSpPr>
          <p:cNvPr id="3" name="object 3"/>
          <p:cNvSpPr/>
          <p:nvPr/>
        </p:nvSpPr>
        <p:spPr>
          <a:xfrm>
            <a:off x="1614550" y="954786"/>
            <a:ext cx="4693920" cy="0"/>
          </a:xfrm>
          <a:custGeom>
            <a:avLst/>
            <a:gdLst/>
            <a:ahLst/>
            <a:cxnLst/>
            <a:rect l="l" t="t" r="r" b="b"/>
            <a:pathLst>
              <a:path w="4693920">
                <a:moveTo>
                  <a:pt x="0" y="0"/>
                </a:moveTo>
                <a:lnTo>
                  <a:pt x="4693920" y="0"/>
                </a:lnTo>
              </a:path>
            </a:pathLst>
          </a:custGeom>
          <a:ln w="71627">
            <a:solidFill>
              <a:srgbClr val="565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0540" y="1229994"/>
            <a:ext cx="7807959" cy="512127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12420" indent="-274320">
              <a:lnSpc>
                <a:spcPct val="100000"/>
              </a:lnSpc>
              <a:spcBef>
                <a:spcPts val="6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5" dirty="0">
                <a:latin typeface="Arial"/>
                <a:cs typeface="Arial"/>
              </a:rPr>
              <a:t>Organisms found living in extreme harsh</a:t>
            </a:r>
            <a:r>
              <a:rPr sz="2400" spc="1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environments.</a:t>
            </a:r>
            <a:endParaRPr sz="24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15" dirty="0">
                <a:latin typeface="Arial"/>
                <a:cs typeface="Arial"/>
              </a:rPr>
              <a:t>Word </a:t>
            </a:r>
            <a:r>
              <a:rPr sz="2400" spc="-5" dirty="0">
                <a:latin typeface="Arial"/>
                <a:cs typeface="Arial"/>
              </a:rPr>
              <a:t>originated </a:t>
            </a:r>
            <a:r>
              <a:rPr sz="2400" dirty="0">
                <a:latin typeface="Arial"/>
                <a:cs typeface="Arial"/>
              </a:rPr>
              <a:t>from Greek- </a:t>
            </a:r>
            <a:r>
              <a:rPr sz="2400" b="1" i="1" dirty="0">
                <a:solidFill>
                  <a:srgbClr val="EB6D5A"/>
                </a:solidFill>
                <a:latin typeface="Arial"/>
                <a:cs typeface="Arial"/>
              </a:rPr>
              <a:t>Extremus </a:t>
            </a:r>
            <a:r>
              <a:rPr sz="2400" b="1" spc="-7" baseline="-20833" dirty="0">
                <a:solidFill>
                  <a:srgbClr val="EB6D5A"/>
                </a:solidFill>
                <a:latin typeface="Arial"/>
                <a:cs typeface="Arial"/>
              </a:rPr>
              <a:t>+ </a:t>
            </a:r>
            <a:r>
              <a:rPr sz="2400" b="1" i="1" dirty="0">
                <a:solidFill>
                  <a:srgbClr val="EB6D5A"/>
                </a:solidFill>
                <a:latin typeface="Arial"/>
                <a:cs typeface="Arial"/>
              </a:rPr>
              <a:t>Philia</a:t>
            </a:r>
            <a:r>
              <a:rPr sz="2400" b="1" i="1" spc="-440" dirty="0">
                <a:solidFill>
                  <a:srgbClr val="EB6D5A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which</a:t>
            </a:r>
            <a:endParaRPr sz="2400">
              <a:latin typeface="Arial"/>
              <a:cs typeface="Arial"/>
            </a:endParaRPr>
          </a:p>
          <a:p>
            <a:pPr marL="3117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means </a:t>
            </a:r>
            <a:r>
              <a:rPr sz="2400" b="1" spc="-5">
                <a:latin typeface="Arial"/>
                <a:cs typeface="Arial"/>
              </a:rPr>
              <a:t>extreme</a:t>
            </a:r>
            <a:r>
              <a:rPr sz="2400" b="1" spc="15">
                <a:latin typeface="Arial"/>
                <a:cs typeface="Arial"/>
              </a:rPr>
              <a:t> </a:t>
            </a:r>
            <a:r>
              <a:rPr sz="2400" b="1" smtClean="0">
                <a:latin typeface="Arial"/>
                <a:cs typeface="Arial"/>
              </a:rPr>
              <a:t>loving</a:t>
            </a:r>
            <a:endParaRPr lang="en-GB" sz="2400" b="1" dirty="0">
              <a:latin typeface="Arial"/>
              <a:cs typeface="Arial"/>
            </a:endParaRPr>
          </a:p>
          <a:p>
            <a:pPr marL="311785">
              <a:lnSpc>
                <a:spcPct val="100000"/>
              </a:lnSpc>
              <a:spcBef>
                <a:spcPts val="5"/>
              </a:spcBef>
            </a:pPr>
            <a:r>
              <a:rPr lang="en-GB" sz="2400" dirty="0" smtClean="0">
                <a:latin typeface="Arial"/>
                <a:cs typeface="Arial"/>
              </a:rPr>
              <a:t>Definition: </a:t>
            </a:r>
            <a:r>
              <a:rPr lang="en-GB" sz="2400" dirty="0" err="1" smtClean="0">
                <a:latin typeface="Arial"/>
                <a:cs typeface="Arial"/>
              </a:rPr>
              <a:t>Extremophiles</a:t>
            </a:r>
            <a:r>
              <a:rPr lang="en-GB" sz="2400" dirty="0" smtClean="0">
                <a:latin typeface="Arial"/>
                <a:cs typeface="Arial"/>
              </a:rPr>
              <a:t> are organisms that have been discovered on  earth that survive in environments that were once thought  not to be able to sustain life.</a:t>
            </a:r>
          </a:p>
          <a:p>
            <a:pPr marL="311785">
              <a:lnSpc>
                <a:spcPct val="100000"/>
              </a:lnSpc>
              <a:spcBef>
                <a:spcPts val="5"/>
              </a:spcBef>
            </a:pPr>
            <a:endParaRPr sz="2400">
              <a:latin typeface="Arial"/>
              <a:cs typeface="Arial"/>
            </a:endParaRPr>
          </a:p>
          <a:p>
            <a:pPr marL="311785" marR="18351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members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this group </a:t>
            </a:r>
            <a:r>
              <a:rPr sz="2400" dirty="0">
                <a:latin typeface="Arial"/>
                <a:cs typeface="Arial"/>
              </a:rPr>
              <a:t>comes </a:t>
            </a:r>
            <a:r>
              <a:rPr sz="2400" spc="-5" dirty="0">
                <a:latin typeface="Arial"/>
                <a:cs typeface="Arial"/>
              </a:rPr>
              <a:t>under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domain 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Archae.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  <a:p>
            <a:pPr marL="311785" marR="21272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5" dirty="0">
                <a:latin typeface="Arial"/>
                <a:cs typeface="Arial"/>
              </a:rPr>
              <a:t>These include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thermophiles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,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hyperthermophiles,  thermoacidophiles,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alkaliphiles,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psychrophiles,  halophiles, barophiles,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radiation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resistant bacteria  and</a:t>
            </a:r>
            <a:r>
              <a:rPr sz="24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endoliths.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09929"/>
            <a:ext cx="43103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Facultative</a:t>
            </a:r>
            <a:r>
              <a:rPr sz="2800"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Thermophiles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10540" y="1716989"/>
            <a:ext cx="7350759" cy="2739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785" marR="304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5" dirty="0">
                <a:latin typeface="Arial"/>
                <a:cs typeface="Arial"/>
              </a:rPr>
              <a:t>Rare </a:t>
            </a:r>
            <a:r>
              <a:rPr sz="2400" dirty="0">
                <a:latin typeface="Arial"/>
                <a:cs typeface="Arial"/>
              </a:rPr>
              <a:t>group of </a:t>
            </a:r>
            <a:r>
              <a:rPr sz="2400" spc="-5" dirty="0">
                <a:latin typeface="Arial"/>
                <a:cs typeface="Arial"/>
              </a:rPr>
              <a:t>organisms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can live both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higher  </a:t>
            </a:r>
            <a:r>
              <a:rPr sz="2400" dirty="0">
                <a:latin typeface="Arial"/>
                <a:cs typeface="Arial"/>
              </a:rPr>
              <a:t>temperature </a:t>
            </a:r>
            <a:r>
              <a:rPr sz="2400" spc="-5" dirty="0">
                <a:latin typeface="Arial"/>
                <a:cs typeface="Arial"/>
              </a:rPr>
              <a:t>and normal </a:t>
            </a:r>
            <a:r>
              <a:rPr sz="2400" dirty="0">
                <a:latin typeface="Arial"/>
                <a:cs typeface="Arial"/>
              </a:rPr>
              <a:t>temperature </a:t>
            </a:r>
            <a:r>
              <a:rPr sz="2400" spc="-5" dirty="0">
                <a:latin typeface="Arial"/>
                <a:cs typeface="Arial"/>
              </a:rPr>
              <a:t>are referred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as facultative thermophiles.</a:t>
            </a:r>
            <a:endParaRPr sz="2400">
              <a:latin typeface="Arial"/>
              <a:cs typeface="Arial"/>
            </a:endParaRPr>
          </a:p>
          <a:p>
            <a:pPr marL="311785" marR="29210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5" dirty="0">
                <a:latin typeface="Arial"/>
                <a:cs typeface="Arial"/>
              </a:rPr>
              <a:t>These organisms can live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b="1" spc="-5" dirty="0">
                <a:latin typeface="Arial"/>
                <a:cs typeface="Arial"/>
              </a:rPr>
              <a:t>20</a:t>
            </a:r>
            <a:r>
              <a:rPr sz="2400" b="1" spc="-7" baseline="32986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, and have an  optimum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50</a:t>
            </a:r>
            <a:r>
              <a:rPr sz="2400" b="1" spc="-7" baseline="32986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. Maximum </a:t>
            </a:r>
            <a:r>
              <a:rPr sz="2400" dirty="0">
                <a:latin typeface="Arial"/>
                <a:cs typeface="Arial"/>
              </a:rPr>
              <a:t>temperature that </a:t>
            </a:r>
            <a:r>
              <a:rPr sz="2400" spc="-5" dirty="0">
                <a:latin typeface="Arial"/>
                <a:cs typeface="Arial"/>
              </a:rPr>
              <a:t>they  can survive is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60</a:t>
            </a:r>
            <a:r>
              <a:rPr sz="2400" b="1" spc="-7" baseline="32986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dirty="0">
                <a:latin typeface="Arial"/>
                <a:cs typeface="Arial"/>
              </a:rPr>
              <a:t>Eg: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Bacillus</a:t>
            </a:r>
            <a:r>
              <a:rPr sz="2400" b="1" i="1" spc="-20" dirty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flavothermus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72664" y="157479"/>
            <a:ext cx="2592705" cy="321310"/>
            <a:chOff x="2772664" y="157479"/>
            <a:chExt cx="2592705" cy="321310"/>
          </a:xfrm>
        </p:grpSpPr>
        <p:sp>
          <p:nvSpPr>
            <p:cNvPr id="3" name="object 3"/>
            <p:cNvSpPr/>
            <p:nvPr/>
          </p:nvSpPr>
          <p:spPr>
            <a:xfrm>
              <a:off x="2773553" y="158368"/>
              <a:ext cx="2590673" cy="31927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71470" y="253999"/>
              <a:ext cx="74295" cy="114300"/>
            </a:xfrm>
            <a:custGeom>
              <a:avLst/>
              <a:gdLst/>
              <a:ahLst/>
              <a:cxnLst/>
              <a:rect l="l" t="t" r="r" b="b"/>
              <a:pathLst>
                <a:path w="74294" h="114300">
                  <a:moveTo>
                    <a:pt x="37084" y="0"/>
                  </a:moveTo>
                  <a:lnTo>
                    <a:pt x="0" y="113919"/>
                  </a:lnTo>
                  <a:lnTo>
                    <a:pt x="74168" y="113919"/>
                  </a:lnTo>
                  <a:lnTo>
                    <a:pt x="37084" y="0"/>
                  </a:lnTo>
                  <a:close/>
                </a:path>
              </a:pathLst>
            </a:custGeom>
            <a:ln w="3175">
              <a:solidFill>
                <a:srgbClr val="5813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95369" y="209549"/>
              <a:ext cx="95757" cy="1031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14725" y="209549"/>
              <a:ext cx="118872" cy="21513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79520" y="206247"/>
              <a:ext cx="157606" cy="22364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73553" y="158368"/>
              <a:ext cx="2590800" cy="319405"/>
            </a:xfrm>
            <a:custGeom>
              <a:avLst/>
              <a:gdLst/>
              <a:ahLst/>
              <a:cxnLst/>
              <a:rect l="l" t="t" r="r" b="b"/>
              <a:pathLst>
                <a:path w="2590800" h="319405">
                  <a:moveTo>
                    <a:pt x="2173224" y="5587"/>
                  </a:moveTo>
                  <a:lnTo>
                    <a:pt x="2370201" y="5587"/>
                  </a:lnTo>
                  <a:lnTo>
                    <a:pt x="2370201" y="54228"/>
                  </a:lnTo>
                  <a:lnTo>
                    <a:pt x="2227961" y="54228"/>
                  </a:lnTo>
                  <a:lnTo>
                    <a:pt x="2227961" y="126364"/>
                  </a:lnTo>
                  <a:lnTo>
                    <a:pt x="2329942" y="126364"/>
                  </a:lnTo>
                  <a:lnTo>
                    <a:pt x="2329942" y="172974"/>
                  </a:lnTo>
                  <a:lnTo>
                    <a:pt x="2227961" y="172974"/>
                  </a:lnTo>
                  <a:lnTo>
                    <a:pt x="2227961" y="265429"/>
                  </a:lnTo>
                  <a:lnTo>
                    <a:pt x="2367788" y="265429"/>
                  </a:lnTo>
                  <a:lnTo>
                    <a:pt x="2367788" y="314070"/>
                  </a:lnTo>
                  <a:lnTo>
                    <a:pt x="2173224" y="314070"/>
                  </a:lnTo>
                  <a:lnTo>
                    <a:pt x="2173224" y="5587"/>
                  </a:lnTo>
                  <a:close/>
                </a:path>
                <a:path w="2590800" h="319405">
                  <a:moveTo>
                    <a:pt x="1935480" y="5587"/>
                  </a:moveTo>
                  <a:lnTo>
                    <a:pt x="1990217" y="5587"/>
                  </a:lnTo>
                  <a:lnTo>
                    <a:pt x="1990217" y="265429"/>
                  </a:lnTo>
                  <a:lnTo>
                    <a:pt x="2129663" y="265429"/>
                  </a:lnTo>
                  <a:lnTo>
                    <a:pt x="2129663" y="314070"/>
                  </a:lnTo>
                  <a:lnTo>
                    <a:pt x="1935480" y="314070"/>
                  </a:lnTo>
                  <a:lnTo>
                    <a:pt x="1935480" y="5587"/>
                  </a:lnTo>
                  <a:close/>
                </a:path>
                <a:path w="2590800" h="319405">
                  <a:moveTo>
                    <a:pt x="1816227" y="5587"/>
                  </a:moveTo>
                  <a:lnTo>
                    <a:pt x="1870964" y="5587"/>
                  </a:lnTo>
                  <a:lnTo>
                    <a:pt x="1870964" y="314070"/>
                  </a:lnTo>
                  <a:lnTo>
                    <a:pt x="1816227" y="314070"/>
                  </a:lnTo>
                  <a:lnTo>
                    <a:pt x="1816227" y="5587"/>
                  </a:lnTo>
                  <a:close/>
                </a:path>
                <a:path w="2590800" h="319405">
                  <a:moveTo>
                    <a:pt x="1520952" y="5587"/>
                  </a:moveTo>
                  <a:lnTo>
                    <a:pt x="1575689" y="5587"/>
                  </a:lnTo>
                  <a:lnTo>
                    <a:pt x="1575689" y="126364"/>
                  </a:lnTo>
                  <a:lnTo>
                    <a:pt x="1698498" y="126364"/>
                  </a:lnTo>
                  <a:lnTo>
                    <a:pt x="1698498" y="5587"/>
                  </a:lnTo>
                  <a:lnTo>
                    <a:pt x="1752600" y="5587"/>
                  </a:lnTo>
                  <a:lnTo>
                    <a:pt x="1752600" y="314070"/>
                  </a:lnTo>
                  <a:lnTo>
                    <a:pt x="1698498" y="314070"/>
                  </a:lnTo>
                  <a:lnTo>
                    <a:pt x="1698498" y="175005"/>
                  </a:lnTo>
                  <a:lnTo>
                    <a:pt x="1575689" y="175005"/>
                  </a:lnTo>
                  <a:lnTo>
                    <a:pt x="1575689" y="314070"/>
                  </a:lnTo>
                  <a:lnTo>
                    <a:pt x="1520952" y="314070"/>
                  </a:lnTo>
                  <a:lnTo>
                    <a:pt x="1520952" y="5587"/>
                  </a:lnTo>
                  <a:close/>
                </a:path>
                <a:path w="2590800" h="319405">
                  <a:moveTo>
                    <a:pt x="568071" y="5587"/>
                  </a:moveTo>
                  <a:lnTo>
                    <a:pt x="622808" y="5587"/>
                  </a:lnTo>
                  <a:lnTo>
                    <a:pt x="622808" y="314070"/>
                  </a:lnTo>
                  <a:lnTo>
                    <a:pt x="568071" y="314070"/>
                  </a:lnTo>
                  <a:lnTo>
                    <a:pt x="568071" y="5587"/>
                  </a:lnTo>
                  <a:close/>
                </a:path>
                <a:path w="2590800" h="319405">
                  <a:moveTo>
                    <a:pt x="1331976" y="3428"/>
                  </a:moveTo>
                  <a:lnTo>
                    <a:pt x="1395253" y="9048"/>
                  </a:lnTo>
                  <a:lnTo>
                    <a:pt x="1438910" y="25907"/>
                  </a:lnTo>
                  <a:lnTo>
                    <a:pt x="1464230" y="54562"/>
                  </a:lnTo>
                  <a:lnTo>
                    <a:pt x="1472692" y="95884"/>
                  </a:lnTo>
                  <a:lnTo>
                    <a:pt x="1464879" y="142317"/>
                  </a:lnTo>
                  <a:lnTo>
                    <a:pt x="1441434" y="175498"/>
                  </a:lnTo>
                  <a:lnTo>
                    <a:pt x="1402343" y="195415"/>
                  </a:lnTo>
                  <a:lnTo>
                    <a:pt x="1347597" y="202056"/>
                  </a:lnTo>
                  <a:lnTo>
                    <a:pt x="1341374" y="202056"/>
                  </a:lnTo>
                  <a:lnTo>
                    <a:pt x="1333119" y="201548"/>
                  </a:lnTo>
                  <a:lnTo>
                    <a:pt x="1322705" y="200532"/>
                  </a:lnTo>
                  <a:lnTo>
                    <a:pt x="1322705" y="314070"/>
                  </a:lnTo>
                  <a:lnTo>
                    <a:pt x="1267968" y="314070"/>
                  </a:lnTo>
                  <a:lnTo>
                    <a:pt x="1267968" y="5714"/>
                  </a:lnTo>
                  <a:lnTo>
                    <a:pt x="1292542" y="4714"/>
                  </a:lnTo>
                  <a:lnTo>
                    <a:pt x="1311402" y="4000"/>
                  </a:lnTo>
                  <a:lnTo>
                    <a:pt x="1324546" y="3571"/>
                  </a:lnTo>
                  <a:lnTo>
                    <a:pt x="1331976" y="3428"/>
                  </a:lnTo>
                  <a:close/>
                </a:path>
                <a:path w="2590800" h="319405">
                  <a:moveTo>
                    <a:pt x="769747" y="3428"/>
                  </a:moveTo>
                  <a:lnTo>
                    <a:pt x="830103" y="13319"/>
                  </a:lnTo>
                  <a:lnTo>
                    <a:pt x="876554" y="42925"/>
                  </a:lnTo>
                  <a:lnTo>
                    <a:pt x="906160" y="88836"/>
                  </a:lnTo>
                  <a:lnTo>
                    <a:pt x="916051" y="147700"/>
                  </a:lnTo>
                  <a:lnTo>
                    <a:pt x="911596" y="198521"/>
                  </a:lnTo>
                  <a:lnTo>
                    <a:pt x="898233" y="240109"/>
                  </a:lnTo>
                  <a:lnTo>
                    <a:pt x="875966" y="272462"/>
                  </a:lnTo>
                  <a:lnTo>
                    <a:pt x="844799" y="295576"/>
                  </a:lnTo>
                  <a:lnTo>
                    <a:pt x="804734" y="309446"/>
                  </a:lnTo>
                  <a:lnTo>
                    <a:pt x="755776" y="314070"/>
                  </a:lnTo>
                  <a:lnTo>
                    <a:pt x="687324" y="314070"/>
                  </a:lnTo>
                  <a:lnTo>
                    <a:pt x="687324" y="5714"/>
                  </a:lnTo>
                  <a:lnTo>
                    <a:pt x="717043" y="4714"/>
                  </a:lnTo>
                  <a:lnTo>
                    <a:pt x="740679" y="4000"/>
                  </a:lnTo>
                  <a:lnTo>
                    <a:pt x="758243" y="3571"/>
                  </a:lnTo>
                  <a:lnTo>
                    <a:pt x="769747" y="3428"/>
                  </a:lnTo>
                  <a:close/>
                </a:path>
                <a:path w="2590800" h="319405">
                  <a:moveTo>
                    <a:pt x="122936" y="1270"/>
                  </a:moveTo>
                  <a:lnTo>
                    <a:pt x="146939" y="1270"/>
                  </a:lnTo>
                  <a:lnTo>
                    <a:pt x="271018" y="314070"/>
                  </a:lnTo>
                  <a:lnTo>
                    <a:pt x="210566" y="314070"/>
                  </a:lnTo>
                  <a:lnTo>
                    <a:pt x="188087" y="251459"/>
                  </a:lnTo>
                  <a:lnTo>
                    <a:pt x="82296" y="251459"/>
                  </a:lnTo>
                  <a:lnTo>
                    <a:pt x="60833" y="314070"/>
                  </a:lnTo>
                  <a:lnTo>
                    <a:pt x="0" y="314070"/>
                  </a:lnTo>
                  <a:lnTo>
                    <a:pt x="122936" y="1270"/>
                  </a:lnTo>
                  <a:close/>
                </a:path>
                <a:path w="2590800" h="319405">
                  <a:moveTo>
                    <a:pt x="2497963" y="253"/>
                  </a:moveTo>
                  <a:lnTo>
                    <a:pt x="2522944" y="1514"/>
                  </a:lnTo>
                  <a:lnTo>
                    <a:pt x="2544365" y="5286"/>
                  </a:lnTo>
                  <a:lnTo>
                    <a:pt x="2562238" y="11558"/>
                  </a:lnTo>
                  <a:lnTo>
                    <a:pt x="2576576" y="20320"/>
                  </a:lnTo>
                  <a:lnTo>
                    <a:pt x="2559939" y="67436"/>
                  </a:lnTo>
                  <a:lnTo>
                    <a:pt x="2545290" y="58435"/>
                  </a:lnTo>
                  <a:lnTo>
                    <a:pt x="2530284" y="52006"/>
                  </a:lnTo>
                  <a:lnTo>
                    <a:pt x="2514897" y="48148"/>
                  </a:lnTo>
                  <a:lnTo>
                    <a:pt x="2499106" y="46862"/>
                  </a:lnTo>
                  <a:lnTo>
                    <a:pt x="2490126" y="47482"/>
                  </a:lnTo>
                  <a:lnTo>
                    <a:pt x="2459890" y="75182"/>
                  </a:lnTo>
                  <a:lnTo>
                    <a:pt x="2459228" y="82803"/>
                  </a:lnTo>
                  <a:lnTo>
                    <a:pt x="2462897" y="96186"/>
                  </a:lnTo>
                  <a:lnTo>
                    <a:pt x="2473912" y="109854"/>
                  </a:lnTo>
                  <a:lnTo>
                    <a:pt x="2492285" y="123809"/>
                  </a:lnTo>
                  <a:lnTo>
                    <a:pt x="2518029" y="138049"/>
                  </a:lnTo>
                  <a:lnTo>
                    <a:pt x="2532405" y="145430"/>
                  </a:lnTo>
                  <a:lnTo>
                    <a:pt x="2544651" y="152526"/>
                  </a:lnTo>
                  <a:lnTo>
                    <a:pt x="2574702" y="179673"/>
                  </a:lnTo>
                  <a:lnTo>
                    <a:pt x="2590222" y="223208"/>
                  </a:lnTo>
                  <a:lnTo>
                    <a:pt x="2590673" y="233425"/>
                  </a:lnTo>
                  <a:lnTo>
                    <a:pt x="2588817" y="251338"/>
                  </a:lnTo>
                  <a:lnTo>
                    <a:pt x="2561082" y="295147"/>
                  </a:lnTo>
                  <a:lnTo>
                    <a:pt x="2526506" y="313261"/>
                  </a:lnTo>
                  <a:lnTo>
                    <a:pt x="2481834" y="319277"/>
                  </a:lnTo>
                  <a:lnTo>
                    <a:pt x="2460755" y="317894"/>
                  </a:lnTo>
                  <a:lnTo>
                    <a:pt x="2440749" y="313737"/>
                  </a:lnTo>
                  <a:lnTo>
                    <a:pt x="2421790" y="306794"/>
                  </a:lnTo>
                  <a:lnTo>
                    <a:pt x="2403856" y="297052"/>
                  </a:lnTo>
                  <a:lnTo>
                    <a:pt x="2424049" y="247903"/>
                  </a:lnTo>
                  <a:lnTo>
                    <a:pt x="2440245" y="257885"/>
                  </a:lnTo>
                  <a:lnTo>
                    <a:pt x="2456275" y="264985"/>
                  </a:lnTo>
                  <a:lnTo>
                    <a:pt x="2472162" y="269228"/>
                  </a:lnTo>
                  <a:lnTo>
                    <a:pt x="2487930" y="270636"/>
                  </a:lnTo>
                  <a:lnTo>
                    <a:pt x="2509025" y="268539"/>
                  </a:lnTo>
                  <a:lnTo>
                    <a:pt x="2524109" y="262239"/>
                  </a:lnTo>
                  <a:lnTo>
                    <a:pt x="2533167" y="251723"/>
                  </a:lnTo>
                  <a:lnTo>
                    <a:pt x="2536190" y="236981"/>
                  </a:lnTo>
                  <a:lnTo>
                    <a:pt x="2535475" y="229171"/>
                  </a:lnTo>
                  <a:lnTo>
                    <a:pt x="2507329" y="191674"/>
                  </a:lnTo>
                  <a:lnTo>
                    <a:pt x="2461613" y="166274"/>
                  </a:lnTo>
                  <a:lnTo>
                    <a:pt x="2448210" y="158559"/>
                  </a:lnTo>
                  <a:lnTo>
                    <a:pt x="2419191" y="132921"/>
                  </a:lnTo>
                  <a:lnTo>
                    <a:pt x="2404915" y="92590"/>
                  </a:lnTo>
                  <a:lnTo>
                    <a:pt x="2404491" y="83184"/>
                  </a:lnTo>
                  <a:lnTo>
                    <a:pt x="2406134" y="66113"/>
                  </a:lnTo>
                  <a:lnTo>
                    <a:pt x="2430780" y="23875"/>
                  </a:lnTo>
                  <a:lnTo>
                    <a:pt x="2478393" y="1730"/>
                  </a:lnTo>
                  <a:lnTo>
                    <a:pt x="2497963" y="253"/>
                  </a:lnTo>
                  <a:close/>
                </a:path>
                <a:path w="2590800" h="319405">
                  <a:moveTo>
                    <a:pt x="429895" y="253"/>
                  </a:moveTo>
                  <a:lnTo>
                    <a:pt x="455062" y="1611"/>
                  </a:lnTo>
                  <a:lnTo>
                    <a:pt x="477599" y="5683"/>
                  </a:lnTo>
                  <a:lnTo>
                    <a:pt x="497492" y="12469"/>
                  </a:lnTo>
                  <a:lnTo>
                    <a:pt x="514731" y="21971"/>
                  </a:lnTo>
                  <a:lnTo>
                    <a:pt x="492251" y="67182"/>
                  </a:lnTo>
                  <a:lnTo>
                    <a:pt x="481649" y="59181"/>
                  </a:lnTo>
                  <a:lnTo>
                    <a:pt x="468296" y="53467"/>
                  </a:lnTo>
                  <a:lnTo>
                    <a:pt x="452157" y="50038"/>
                  </a:lnTo>
                  <a:lnTo>
                    <a:pt x="433197" y="48895"/>
                  </a:lnTo>
                  <a:lnTo>
                    <a:pt x="414815" y="50919"/>
                  </a:lnTo>
                  <a:lnTo>
                    <a:pt x="370078" y="81279"/>
                  </a:lnTo>
                  <a:lnTo>
                    <a:pt x="351615" y="117840"/>
                  </a:lnTo>
                  <a:lnTo>
                    <a:pt x="345440" y="163067"/>
                  </a:lnTo>
                  <a:lnTo>
                    <a:pt x="346868" y="186547"/>
                  </a:lnTo>
                  <a:lnTo>
                    <a:pt x="358298" y="225790"/>
                  </a:lnTo>
                  <a:lnTo>
                    <a:pt x="394970" y="263382"/>
                  </a:lnTo>
                  <a:lnTo>
                    <a:pt x="429260" y="270636"/>
                  </a:lnTo>
                  <a:lnTo>
                    <a:pt x="449881" y="268686"/>
                  </a:lnTo>
                  <a:lnTo>
                    <a:pt x="468122" y="262842"/>
                  </a:lnTo>
                  <a:lnTo>
                    <a:pt x="483981" y="253116"/>
                  </a:lnTo>
                  <a:lnTo>
                    <a:pt x="497459" y="239521"/>
                  </a:lnTo>
                  <a:lnTo>
                    <a:pt x="522986" y="283717"/>
                  </a:lnTo>
                  <a:lnTo>
                    <a:pt x="504271" y="299293"/>
                  </a:lnTo>
                  <a:lnTo>
                    <a:pt x="481663" y="310403"/>
                  </a:lnTo>
                  <a:lnTo>
                    <a:pt x="455173" y="317061"/>
                  </a:lnTo>
                  <a:lnTo>
                    <a:pt x="424815" y="319277"/>
                  </a:lnTo>
                  <a:lnTo>
                    <a:pt x="394313" y="316630"/>
                  </a:lnTo>
                  <a:lnTo>
                    <a:pt x="344072" y="295382"/>
                  </a:lnTo>
                  <a:lnTo>
                    <a:pt x="308689" y="253543"/>
                  </a:lnTo>
                  <a:lnTo>
                    <a:pt x="290782" y="195544"/>
                  </a:lnTo>
                  <a:lnTo>
                    <a:pt x="288544" y="160781"/>
                  </a:lnTo>
                  <a:lnTo>
                    <a:pt x="291022" y="127916"/>
                  </a:lnTo>
                  <a:lnTo>
                    <a:pt x="310886" y="70663"/>
                  </a:lnTo>
                  <a:lnTo>
                    <a:pt x="349509" y="26132"/>
                  </a:lnTo>
                  <a:lnTo>
                    <a:pt x="400321" y="3133"/>
                  </a:lnTo>
                  <a:lnTo>
                    <a:pt x="429895" y="253"/>
                  </a:lnTo>
                  <a:close/>
                </a:path>
                <a:path w="2590800" h="319405">
                  <a:moveTo>
                    <a:pt x="1082675" y="0"/>
                  </a:moveTo>
                  <a:lnTo>
                    <a:pt x="1141349" y="10350"/>
                  </a:lnTo>
                  <a:lnTo>
                    <a:pt x="1184402" y="41275"/>
                  </a:lnTo>
                  <a:lnTo>
                    <a:pt x="1210754" y="90900"/>
                  </a:lnTo>
                  <a:lnTo>
                    <a:pt x="1219581" y="157099"/>
                  </a:lnTo>
                  <a:lnTo>
                    <a:pt x="1217273" y="192488"/>
                  </a:lnTo>
                  <a:lnTo>
                    <a:pt x="1198846" y="251646"/>
                  </a:lnTo>
                  <a:lnTo>
                    <a:pt x="1162458" y="294632"/>
                  </a:lnTo>
                  <a:lnTo>
                    <a:pt x="1110349" y="316539"/>
                  </a:lnTo>
                  <a:lnTo>
                    <a:pt x="1078484" y="319277"/>
                  </a:lnTo>
                  <a:lnTo>
                    <a:pt x="1049222" y="316565"/>
                  </a:lnTo>
                  <a:lnTo>
                    <a:pt x="1001510" y="294899"/>
                  </a:lnTo>
                  <a:lnTo>
                    <a:pt x="968605" y="252253"/>
                  </a:lnTo>
                  <a:lnTo>
                    <a:pt x="952031" y="192817"/>
                  </a:lnTo>
                  <a:lnTo>
                    <a:pt x="949960" y="157099"/>
                  </a:lnTo>
                  <a:lnTo>
                    <a:pt x="952222" y="125424"/>
                  </a:lnTo>
                  <a:lnTo>
                    <a:pt x="970319" y="69695"/>
                  </a:lnTo>
                  <a:lnTo>
                    <a:pt x="1005701" y="25663"/>
                  </a:lnTo>
                  <a:lnTo>
                    <a:pt x="1053984" y="2855"/>
                  </a:lnTo>
                  <a:lnTo>
                    <a:pt x="1082675" y="0"/>
                  </a:lnTo>
                  <a:close/>
                </a:path>
              </a:pathLst>
            </a:custGeom>
            <a:ln w="3175">
              <a:solidFill>
                <a:srgbClr val="5813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5940" y="741425"/>
            <a:ext cx="7081520" cy="5971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715" indent="-274320" algn="just">
              <a:lnSpc>
                <a:spcPct val="100000"/>
              </a:lnSpc>
              <a:spcBef>
                <a:spcPts val="95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702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Acidophiles 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acidophilic organisms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those that thrive under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highly </a:t>
            </a:r>
            <a:r>
              <a:rPr sz="1600" spc="-45" dirty="0">
                <a:solidFill>
                  <a:srgbClr val="001F5F"/>
                </a:solidFill>
                <a:latin typeface="Times New Roman"/>
                <a:cs typeface="Times New Roman"/>
              </a:rPr>
              <a:t>acidic 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conditions (usually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at pH 2.0 or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below). These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organisms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can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found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different  branches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tree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life, including Archaea, Bacteria, and also</a:t>
            </a:r>
            <a:r>
              <a:rPr sz="16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Eukaryotes.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B03E9A"/>
              </a:buClr>
              <a:buFont typeface="Arial"/>
              <a:buChar char=""/>
            </a:pP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165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Archaea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spc="-5" dirty="0">
                <a:latin typeface="Times New Roman"/>
                <a:cs typeface="Times New Roman"/>
              </a:rPr>
              <a:t>Sulfolobes, an order in the Crenarchaeota branch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Archaea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Thermoplasmatales, an order in the Euryarchaeota branch of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Archaea</a:t>
            </a:r>
            <a:endParaRPr sz="1600">
              <a:latin typeface="Times New Roman"/>
              <a:cs typeface="Times New Roman"/>
            </a:endParaRPr>
          </a:p>
          <a:p>
            <a:pPr marL="286385" marR="8255" indent="-274320">
              <a:lnSpc>
                <a:spcPct val="100000"/>
              </a:lnSpc>
              <a:spcBef>
                <a:spcPts val="605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  <a:tab pos="1270000" algn="l"/>
                <a:tab pos="2195195" algn="l"/>
                <a:tab pos="2541270" algn="l"/>
                <a:tab pos="3429635" algn="l"/>
                <a:tab pos="4620260" algn="l"/>
                <a:tab pos="5583555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Acidianus	</a:t>
            </a:r>
            <a:r>
              <a:rPr sz="1600" i="1" dirty="0">
                <a:latin typeface="Times New Roman"/>
                <a:cs typeface="Times New Roman"/>
              </a:rPr>
              <a:t>brierleyi,	</a:t>
            </a:r>
            <a:r>
              <a:rPr sz="1600" i="1" spc="-5" dirty="0">
                <a:latin typeface="Times New Roman"/>
                <a:cs typeface="Times New Roman"/>
              </a:rPr>
              <a:t>A.	infernus</a:t>
            </a:r>
            <a:r>
              <a:rPr sz="1600" spc="-5" dirty="0">
                <a:latin typeface="Times New Roman"/>
                <a:cs typeface="Times New Roman"/>
              </a:rPr>
              <a:t>,	</a:t>
            </a:r>
            <a:r>
              <a:rPr sz="1600" dirty="0">
                <a:latin typeface="Times New Roman"/>
                <a:cs typeface="Times New Roman"/>
              </a:rPr>
              <a:t>facultatively	anaerobic	</a:t>
            </a:r>
            <a:r>
              <a:rPr sz="1600" spc="-5" dirty="0">
                <a:latin typeface="Times New Roman"/>
                <a:cs typeface="Times New Roman"/>
              </a:rPr>
              <a:t>thermoacidophilic  archaebacteria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Haloarchaeum </a:t>
            </a:r>
            <a:r>
              <a:rPr sz="1600" i="1" spc="-5" dirty="0">
                <a:latin typeface="Times New Roman"/>
                <a:cs typeface="Times New Roman"/>
              </a:rPr>
              <a:t>acidiphilum</a:t>
            </a:r>
            <a:r>
              <a:rPr sz="1600" spc="-5" dirty="0">
                <a:latin typeface="Times New Roman"/>
                <a:cs typeface="Times New Roman"/>
              </a:rPr>
              <a:t>, acidophilic </a:t>
            </a:r>
            <a:r>
              <a:rPr sz="1600" spc="-15" dirty="0">
                <a:latin typeface="Times New Roman"/>
                <a:cs typeface="Times New Roman"/>
              </a:rPr>
              <a:t>member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Halobacteriacaeae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Metallosphaera </a:t>
            </a:r>
            <a:r>
              <a:rPr sz="1600" i="1" dirty="0">
                <a:latin typeface="Times New Roman"/>
                <a:cs typeface="Times New Roman"/>
              </a:rPr>
              <a:t>sedula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thermoacidophilic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B03E9A"/>
              </a:buClr>
              <a:buFont typeface="Arial"/>
              <a:buChar char=""/>
            </a:pP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165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Bacteria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spc="-5" dirty="0">
                <a:latin typeface="Times New Roman"/>
                <a:cs typeface="Times New Roman"/>
              </a:rPr>
              <a:t>Acidobacterium, a phylum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Bacteria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spc="-5" dirty="0">
                <a:latin typeface="Times New Roman"/>
                <a:cs typeface="Times New Roman"/>
              </a:rPr>
              <a:t>Acidithiobacillales, an order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Proteobacteria e.g. </a:t>
            </a:r>
            <a:r>
              <a:rPr sz="1600" i="1" spc="-10" dirty="0">
                <a:latin typeface="Times New Roman"/>
                <a:cs typeface="Times New Roman"/>
              </a:rPr>
              <a:t>A.ferrooxidans, </a:t>
            </a:r>
            <a:r>
              <a:rPr sz="1600" i="1" spc="-5" dirty="0">
                <a:latin typeface="Times New Roman"/>
                <a:cs typeface="Times New Roman"/>
              </a:rPr>
              <a:t>A.</a:t>
            </a:r>
            <a:r>
              <a:rPr sz="1600" i="1" spc="25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thiooxidans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Thiobacillus </a:t>
            </a:r>
            <a:r>
              <a:rPr sz="1600" i="1" spc="-10" dirty="0">
                <a:latin typeface="Times New Roman"/>
                <a:cs typeface="Times New Roman"/>
              </a:rPr>
              <a:t>prosperus, </a:t>
            </a:r>
            <a:r>
              <a:rPr sz="1600" i="1" spc="-65" dirty="0">
                <a:latin typeface="Times New Roman"/>
                <a:cs typeface="Times New Roman"/>
              </a:rPr>
              <a:t>T. </a:t>
            </a:r>
            <a:r>
              <a:rPr sz="1600" i="1" spc="-5" dirty="0">
                <a:latin typeface="Times New Roman"/>
                <a:cs typeface="Times New Roman"/>
              </a:rPr>
              <a:t>acidophilus, </a:t>
            </a:r>
            <a:r>
              <a:rPr sz="1600" i="1" spc="-65" dirty="0">
                <a:latin typeface="Times New Roman"/>
                <a:cs typeface="Times New Roman"/>
              </a:rPr>
              <a:t>T. </a:t>
            </a:r>
            <a:r>
              <a:rPr sz="1600" i="1" spc="-10" dirty="0">
                <a:latin typeface="Times New Roman"/>
                <a:cs typeface="Times New Roman"/>
              </a:rPr>
              <a:t>organovorus, </a:t>
            </a:r>
            <a:r>
              <a:rPr sz="1600" i="1" spc="-65" dirty="0">
                <a:latin typeface="Times New Roman"/>
                <a:cs typeface="Times New Roman"/>
              </a:rPr>
              <a:t>T.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cuprinus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Acetobacter</a:t>
            </a:r>
            <a:r>
              <a:rPr sz="1600" i="1" spc="1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aceti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bacterium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produces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acetic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acid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(vinegar)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from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oxidation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ethanol.</a:t>
            </a:r>
            <a:endParaRPr sz="16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1875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Alicyclobacillus</a:t>
            </a:r>
            <a:r>
              <a:rPr sz="1600" spc="-5" dirty="0">
                <a:latin typeface="Times New Roman"/>
                <a:cs typeface="Times New Roman"/>
              </a:rPr>
              <a:t>, a genus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bacteria that </a:t>
            </a:r>
            <a:r>
              <a:rPr sz="1600" spc="-10" dirty="0">
                <a:latin typeface="Times New Roman"/>
                <a:cs typeface="Times New Roman"/>
              </a:rPr>
              <a:t>can </a:t>
            </a:r>
            <a:r>
              <a:rPr sz="1600" spc="-5" dirty="0">
                <a:latin typeface="Times New Roman"/>
                <a:cs typeface="Times New Roman"/>
              </a:rPr>
              <a:t>contaminate fruit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juices.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050" spc="5" dirty="0">
                <a:solidFill>
                  <a:srgbClr val="FFDE66"/>
                </a:solidFill>
                <a:latin typeface="Times New Roman"/>
                <a:cs typeface="Times New Roman"/>
                <a:hlinkClick r:id="rId6"/>
              </a:rPr>
              <a:t>]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640" y="6686905"/>
            <a:ext cx="44450" cy="6350"/>
          </a:xfrm>
          <a:custGeom>
            <a:avLst/>
            <a:gdLst/>
            <a:ahLst/>
            <a:cxnLst/>
            <a:rect l="l" t="t" r="r" b="b"/>
            <a:pathLst>
              <a:path w="44450" h="6350">
                <a:moveTo>
                  <a:pt x="44195" y="0"/>
                </a:moveTo>
                <a:lnTo>
                  <a:pt x="0" y="0"/>
                </a:lnTo>
                <a:lnTo>
                  <a:pt x="0" y="6095"/>
                </a:lnTo>
                <a:lnTo>
                  <a:pt x="44195" y="6095"/>
                </a:lnTo>
                <a:lnTo>
                  <a:pt x="44195" y="0"/>
                </a:lnTo>
                <a:close/>
              </a:path>
            </a:pathLst>
          </a:custGeom>
          <a:solidFill>
            <a:srgbClr val="FFDE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5450" y="786129"/>
            <a:ext cx="24523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</a:rPr>
              <a:t>ACIDOPHILES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793189"/>
            <a:ext cx="7301230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Microorganisms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lives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highly</a:t>
            </a:r>
            <a:r>
              <a:rPr sz="2400" spc="5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acidic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environments are called as</a:t>
            </a:r>
            <a:r>
              <a:rPr sz="2400" spc="5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acidophiles.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pH range is</a:t>
            </a:r>
            <a:r>
              <a:rPr sz="2400" spc="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1-5.</a:t>
            </a:r>
            <a:endParaRPr sz="24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Some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members that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mainly found in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drainage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of 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coal mines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are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able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oxidize 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sulfur into sulfuric 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acid.</a:t>
            </a:r>
            <a:endParaRPr sz="2400">
              <a:latin typeface="Arial"/>
              <a:cs typeface="Arial"/>
            </a:endParaRPr>
          </a:p>
          <a:p>
            <a:pPr marL="286385" marR="61849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5555615" algn="l"/>
              </a:tabLst>
            </a:pP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Mechanism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action is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that</a:t>
            </a:r>
            <a:r>
              <a:rPr sz="2400" spc="7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they</a:t>
            </a:r>
            <a:r>
              <a:rPr sz="2400" spc="1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have	a</a:t>
            </a:r>
            <a:r>
              <a:rPr sz="2400" spc="-6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proton  pump machinery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eliminate protons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from the 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cytoplasm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cell </a:t>
            </a:r>
            <a:r>
              <a:rPr sz="2400" dirty="0">
                <a:solidFill>
                  <a:srgbClr val="0D0D0D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maintain low</a:t>
            </a:r>
            <a:r>
              <a:rPr sz="2400" spc="3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Arial"/>
                <a:cs typeface="Arial"/>
              </a:rPr>
              <a:t>pH.</a:t>
            </a:r>
            <a:endParaRPr sz="2400">
              <a:latin typeface="Arial"/>
              <a:cs typeface="Arial"/>
            </a:endParaRPr>
          </a:p>
          <a:p>
            <a:pPr marL="286385" marR="795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Eg: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Pyrodictium, </a:t>
            </a:r>
            <a:r>
              <a:rPr sz="2400" b="1" i="1" dirty="0">
                <a:solidFill>
                  <a:srgbClr val="B32C16"/>
                </a:solidFill>
                <a:latin typeface="Arial"/>
                <a:cs typeface="Arial"/>
              </a:rPr>
              <a:t>Picrophilus,</a:t>
            </a:r>
            <a:r>
              <a:rPr sz="2400" b="1" i="1" spc="-40" dirty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Ferroplasma,  </a:t>
            </a:r>
            <a:r>
              <a:rPr sz="2400" b="1" i="1" dirty="0">
                <a:solidFill>
                  <a:srgbClr val="B32C16"/>
                </a:solidFill>
                <a:latin typeface="Arial"/>
                <a:cs typeface="Arial"/>
              </a:rPr>
              <a:t>Sulfolobus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92810"/>
            <a:ext cx="7488555" cy="643509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700" b="1" dirty="0">
                <a:latin typeface="Times New Roman"/>
                <a:cs typeface="Times New Roman"/>
              </a:rPr>
              <a:t>Eukaryotes</a:t>
            </a: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90"/>
              </a:spcBef>
              <a:buClr>
                <a:srgbClr val="B03E9A"/>
              </a:buClr>
              <a:buSzPct val="70588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700" i="1" dirty="0">
                <a:solidFill>
                  <a:srgbClr val="C00000"/>
                </a:solidFill>
                <a:latin typeface="Times New Roman"/>
                <a:cs typeface="Times New Roman"/>
              </a:rPr>
              <a:t>Mucor</a:t>
            </a:r>
            <a:r>
              <a:rPr sz="1700" i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00" i="1" dirty="0">
                <a:solidFill>
                  <a:srgbClr val="C00000"/>
                </a:solidFill>
                <a:latin typeface="Times New Roman"/>
                <a:cs typeface="Times New Roman"/>
              </a:rPr>
              <a:t>racemosus</a:t>
            </a: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95"/>
              </a:spcBef>
              <a:buClr>
                <a:srgbClr val="B03E9A"/>
              </a:buClr>
              <a:buSzPct val="70588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700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Urotricha</a:t>
            </a: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90"/>
              </a:spcBef>
              <a:buClr>
                <a:srgbClr val="B03E9A"/>
              </a:buClr>
              <a:buSzPct val="70588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7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Dunaliella</a:t>
            </a:r>
            <a:r>
              <a:rPr sz="1700" i="1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acidophila</a:t>
            </a:r>
            <a:endParaRPr sz="1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95"/>
              </a:spcBef>
              <a:buClr>
                <a:srgbClr val="B03E9A"/>
              </a:buClr>
              <a:buSzPct val="70588"/>
              <a:buFont typeface="Arial"/>
              <a:buChar char=""/>
              <a:tabLst>
                <a:tab pos="286385" algn="l"/>
                <a:tab pos="287020" algn="l"/>
              </a:tabLst>
            </a:pPr>
            <a:r>
              <a:rPr sz="17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Philodina</a:t>
            </a:r>
            <a:r>
              <a:rPr sz="1700" i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00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roseola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03E9A"/>
              </a:buClr>
              <a:buFont typeface="Arial"/>
              <a:buChar char=""/>
            </a:pPr>
            <a:endParaRPr sz="19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8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287020" algn="l"/>
              </a:tabLst>
            </a:pP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Acidophiles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are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acid-loving microbes. Most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natural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environments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on 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earth </a:t>
            </a:r>
            <a:r>
              <a:rPr sz="1700" spc="-110" dirty="0">
                <a:solidFill>
                  <a:srgbClr val="001F5F"/>
                </a:solidFill>
                <a:latin typeface="Times New Roman"/>
                <a:cs typeface="Times New Roman"/>
              </a:rPr>
              <a:t>are 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essentially neutral,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having pH values between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five and</a:t>
            </a:r>
            <a:r>
              <a:rPr sz="17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nine.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03E9A"/>
              </a:buClr>
              <a:buFont typeface="Arial"/>
              <a:buChar char=""/>
            </a:pPr>
            <a:endParaRPr sz="210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329565" algn="l"/>
                <a:tab pos="330200" algn="l"/>
              </a:tabLst>
            </a:pP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Acidophiles thrive in the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rare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habitats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having a pH below</a:t>
            </a:r>
            <a:r>
              <a:rPr sz="17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five.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B03E9A"/>
              </a:buClr>
              <a:buFont typeface="Arial"/>
              <a:buChar char=""/>
            </a:pPr>
            <a:endParaRPr sz="245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8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346710" algn="l"/>
              </a:tabLst>
            </a:pPr>
            <a:r>
              <a:rPr dirty="0"/>
              <a:t>	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Highly acidic environments can </a:t>
            </a:r>
            <a:r>
              <a:rPr sz="1700" spc="-10" dirty="0">
                <a:solidFill>
                  <a:srgbClr val="001F5F"/>
                </a:solidFill>
                <a:latin typeface="Times New Roman"/>
                <a:cs typeface="Times New Roman"/>
              </a:rPr>
              <a:t>result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naturally from geochemical activities </a:t>
            </a:r>
            <a:r>
              <a:rPr sz="1700" spc="-65" dirty="0">
                <a:solidFill>
                  <a:srgbClr val="001F5F"/>
                </a:solidFill>
                <a:latin typeface="Times New Roman"/>
                <a:cs typeface="Times New Roman"/>
              </a:rPr>
              <a:t>(such 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production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sulfurous gases in hydrothermal vents and some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hot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springs)  and from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metabolic activities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certain acidophiles</a:t>
            </a:r>
            <a:r>
              <a:rPr sz="17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themselves.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03E9A"/>
              </a:buClr>
              <a:buFont typeface="Arial"/>
              <a:buChar char=""/>
            </a:pPr>
            <a:endParaRPr sz="210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329565" algn="l"/>
                <a:tab pos="330200" algn="l"/>
              </a:tabLst>
            </a:pP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Acidophiles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are also found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in the debris left over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from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coal</a:t>
            </a:r>
            <a:r>
              <a:rPr sz="17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mining.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B03E9A"/>
              </a:buClr>
              <a:buFont typeface="Arial"/>
              <a:buChar char=""/>
            </a:pPr>
            <a:endParaRPr sz="245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8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287020" algn="l"/>
              </a:tabLst>
            </a:pPr>
            <a:r>
              <a:rPr sz="17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Interestingly,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acid-loving extremophiles cannot tolerate great acidity inside </a:t>
            </a:r>
            <a:r>
              <a:rPr sz="1700" spc="-70" dirty="0">
                <a:solidFill>
                  <a:srgbClr val="001F5F"/>
                </a:solidFill>
                <a:latin typeface="Times New Roman"/>
                <a:cs typeface="Times New Roman"/>
              </a:rPr>
              <a:t>their </a:t>
            </a:r>
            <a:r>
              <a:rPr sz="17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cells,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where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it would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destroy such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important molecules as</a:t>
            </a:r>
            <a:r>
              <a:rPr sz="17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001F5F"/>
                </a:solidFill>
                <a:latin typeface="Times New Roman"/>
                <a:cs typeface="Times New Roman"/>
              </a:rPr>
              <a:t>DNA.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B03E9A"/>
              </a:buClr>
              <a:buFont typeface="Arial"/>
              <a:buChar char=""/>
            </a:pPr>
            <a:endParaRPr sz="24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80000"/>
              </a:lnSpc>
              <a:buClr>
                <a:srgbClr val="B03E9A"/>
              </a:buClr>
              <a:buSzPct val="70588"/>
              <a:buFont typeface="Arial"/>
              <a:buChar char=""/>
              <a:tabLst>
                <a:tab pos="287020" algn="l"/>
              </a:tabLst>
            </a:pP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They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survive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by keeping 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 out.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But 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defensive molecules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that </a:t>
            </a:r>
            <a:r>
              <a:rPr sz="1700" spc="-50" dirty="0">
                <a:solidFill>
                  <a:srgbClr val="001F5F"/>
                </a:solidFill>
                <a:latin typeface="Times New Roman"/>
                <a:cs typeface="Times New Roman"/>
              </a:rPr>
              <a:t>provide 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this protection,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as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well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as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others that come into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contact with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environment,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must  be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able to operate in extreme </a:t>
            </a:r>
            <a:r>
              <a:rPr sz="1700" spc="-20" dirty="0">
                <a:solidFill>
                  <a:srgbClr val="001F5F"/>
                </a:solidFill>
                <a:latin typeface="Times New Roman"/>
                <a:cs typeface="Times New Roman"/>
              </a:rPr>
              <a:t>acidity.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Indeed, extremozymes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that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are able to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work 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at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a </a:t>
            </a:r>
            <a:r>
              <a:rPr sz="1700" spc="-10" dirty="0">
                <a:solidFill>
                  <a:srgbClr val="001F5F"/>
                </a:solidFill>
                <a:latin typeface="Times New Roman"/>
                <a:cs typeface="Times New Roman"/>
              </a:rPr>
              <a:t>pH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below one--more acidic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than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even vinegar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stomach fluids--have been  isolated from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cell wall and underlying cell </a:t>
            </a:r>
            <a:r>
              <a:rPr sz="1700" dirty="0">
                <a:solidFill>
                  <a:srgbClr val="001F5F"/>
                </a:solidFill>
                <a:latin typeface="Times New Roman"/>
                <a:cs typeface="Times New Roman"/>
              </a:rPr>
              <a:t>membrane of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some</a:t>
            </a:r>
            <a:r>
              <a:rPr sz="17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acidophiles.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6193" y="159512"/>
            <a:ext cx="6710997" cy="1601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597153"/>
            <a:ext cx="70821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</a:pPr>
            <a:r>
              <a:rPr sz="1300" spc="265" dirty="0">
                <a:solidFill>
                  <a:srgbClr val="B03E9A"/>
                </a:solidFill>
              </a:rPr>
              <a:t> </a:t>
            </a:r>
            <a:r>
              <a:rPr sz="1800" spc="-5" dirty="0">
                <a:latin typeface="Times New Roman"/>
                <a:cs typeface="Times New Roman"/>
              </a:rPr>
              <a:t>Most </a:t>
            </a:r>
            <a:r>
              <a:rPr sz="1800" dirty="0">
                <a:latin typeface="Times New Roman"/>
                <a:cs typeface="Times New Roman"/>
              </a:rPr>
              <a:t>acidophile </a:t>
            </a:r>
            <a:r>
              <a:rPr sz="1800" spc="-10" dirty="0">
                <a:latin typeface="Times New Roman"/>
                <a:cs typeface="Times New Roman"/>
              </a:rPr>
              <a:t>organisms </a:t>
            </a:r>
            <a:r>
              <a:rPr sz="1800" dirty="0">
                <a:latin typeface="Times New Roman"/>
                <a:cs typeface="Times New Roman"/>
              </a:rPr>
              <a:t>have evolved </a:t>
            </a:r>
            <a:r>
              <a:rPr sz="1800" spc="-5" dirty="0">
                <a:latin typeface="Times New Roman"/>
                <a:cs typeface="Times New Roman"/>
              </a:rPr>
              <a:t>extremely </a:t>
            </a:r>
            <a:r>
              <a:rPr sz="1800" spc="-10" dirty="0">
                <a:latin typeface="Times New Roman"/>
                <a:cs typeface="Times New Roman"/>
              </a:rPr>
              <a:t>efficient </a:t>
            </a:r>
            <a:r>
              <a:rPr sz="1800" spc="-40" dirty="0">
                <a:latin typeface="Times New Roman"/>
                <a:cs typeface="Times New Roman"/>
              </a:rPr>
              <a:t>mechanisms 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pump protons </a:t>
            </a:r>
            <a:r>
              <a:rPr sz="1800" dirty="0">
                <a:latin typeface="Times New Roman"/>
                <a:cs typeface="Times New Roman"/>
              </a:rPr>
              <a:t>out of the </a:t>
            </a:r>
            <a:r>
              <a:rPr sz="1800" spc="-5" dirty="0">
                <a:latin typeface="Times New Roman"/>
                <a:cs typeface="Times New Roman"/>
              </a:rPr>
              <a:t>intracellular space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order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keep  </a:t>
            </a:r>
            <a:r>
              <a:rPr sz="1800" dirty="0">
                <a:latin typeface="Times New Roman"/>
                <a:cs typeface="Times New Roman"/>
              </a:rPr>
              <a:t>the cytoplasm at or near neutral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46834"/>
            <a:ext cx="7082790" cy="307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6985" indent="-274320" algn="just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Therefore, intracellular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proteins do not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need to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develop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stability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through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evolution. 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However,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other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acidophiles,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such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as </a:t>
            </a:r>
            <a:r>
              <a:rPr sz="18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Acetobacter aceti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,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have an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acidified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cytoplasm which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forces nearly all proteins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genome to evolve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</a:t>
            </a:r>
            <a:r>
              <a:rPr sz="1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stability.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03E9A"/>
              </a:buClr>
              <a:buFont typeface="Arial"/>
              <a:buChar char=""/>
            </a:pPr>
            <a:endParaRPr sz="2900">
              <a:latin typeface="Times New Roman"/>
              <a:cs typeface="Times New Roman"/>
            </a:endParaRPr>
          </a:p>
          <a:p>
            <a:pPr marL="274320" marR="5080" indent="-274320" algn="r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74320" algn="l"/>
              </a:tabLst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this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reason, </a:t>
            </a:r>
            <a:r>
              <a:rPr sz="18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Acetobacter aceti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has become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valuable resource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endParaRPr sz="1800">
              <a:latin typeface="Times New Roman"/>
              <a:cs typeface="Times New Roman"/>
            </a:endParaRPr>
          </a:p>
          <a:p>
            <a:pPr marR="52705" algn="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understanding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mechanisms by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which proteins can attain acid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stability.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Studies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proteins adapted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low pH have revealed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few 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general 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mechanisms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by which proteins can achieve acid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stability.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7922" y="5596838"/>
            <a:ext cx="5650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4069" algn="l"/>
                <a:tab pos="1409700" algn="l"/>
                <a:tab pos="2847340" algn="l"/>
                <a:tab pos="4505960" algn="l"/>
                <a:tab pos="5115560" algn="l"/>
                <a:tab pos="5420360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prot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	f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om	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Sulpho</a:t>
            </a:r>
            <a:r>
              <a:rPr sz="18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ob</a:t>
            </a:r>
            <a:r>
              <a:rPr sz="1800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u</a:t>
            </a:r>
            <a:r>
              <a:rPr sz="18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	a</a:t>
            </a: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ido</a:t>
            </a:r>
            <a:r>
              <a:rPr sz="18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alda</a:t>
            </a:r>
            <a:r>
              <a:rPr sz="1800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8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ius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),	t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h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ere	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an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322570"/>
            <a:ext cx="7082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tabLst>
                <a:tab pos="767080" algn="l"/>
                <a:tab pos="1499870" algn="l"/>
                <a:tab pos="2170430" algn="l"/>
                <a:tab pos="2994025" algn="l"/>
                <a:tab pos="4019550" algn="l"/>
                <a:tab pos="4803140" algn="l"/>
                <a:tab pos="5283200" algn="l"/>
                <a:tab pos="6170295" algn="l"/>
                <a:tab pos="6663055" algn="l"/>
                <a:tab pos="6789420" algn="l"/>
              </a:tabLst>
            </a:pPr>
            <a:r>
              <a:rPr sz="1300" spc="265" dirty="0">
                <a:solidFill>
                  <a:srgbClr val="B03E9A"/>
                </a:solidFill>
                <a:latin typeface="Arial"/>
                <a:cs typeface="Arial"/>
              </a:rPr>
              <a:t>  </a:t>
            </a:r>
            <a:r>
              <a:rPr sz="1300" spc="-100" dirty="0">
                <a:solidFill>
                  <a:srgbClr val="B03E9A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ost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a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i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	stab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	pr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ins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(such	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pepsin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nd		the 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soxF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								over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5871159"/>
            <a:ext cx="68078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abundance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acidic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residues which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minimizes low pH destabilization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induced by a buildup of positive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charge.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8969"/>
            <a:ext cx="7541260" cy="38209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GB" sz="3200" b="1" u="heavy" spc="-5" dirty="0" smtClean="0">
                <a:solidFill>
                  <a:srgbClr val="C00000"/>
                </a:solidFill>
                <a:uFill>
                  <a:solidFill>
                    <a:srgbClr val="565F6C"/>
                  </a:solidFill>
                </a:uFill>
                <a:latin typeface="Arial"/>
                <a:cs typeface="Arial"/>
              </a:rPr>
              <a:t>Adaptations</a:t>
            </a:r>
            <a:endParaRPr sz="3200">
              <a:solidFill>
                <a:srgbClr val="C000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286385" marR="123825" indent="-274320">
              <a:lnSpc>
                <a:spcPct val="100000"/>
              </a:lnSpc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sz="2800" b="1" spc="-5" dirty="0">
                <a:latin typeface="Arial"/>
                <a:cs typeface="Arial"/>
              </a:rPr>
              <a:t>Extremozymes</a:t>
            </a:r>
            <a:r>
              <a:rPr sz="2800" spc="-5" dirty="0">
                <a:latin typeface="Arial"/>
                <a:cs typeface="Arial"/>
              </a:rPr>
              <a:t>- </a:t>
            </a:r>
            <a:r>
              <a:rPr sz="2800" dirty="0">
                <a:latin typeface="Arial"/>
                <a:cs typeface="Arial"/>
              </a:rPr>
              <a:t>specialized enzymes that  are highly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stable.</a:t>
            </a:r>
            <a:endParaRPr sz="28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tolerate extremes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b="1" dirty="0">
                <a:latin typeface="Arial"/>
                <a:cs typeface="Arial"/>
              </a:rPr>
              <a:t>temperature, </a:t>
            </a:r>
            <a:r>
              <a:rPr sz="2800" b="1" spc="-5" dirty="0">
                <a:latin typeface="Arial"/>
                <a:cs typeface="Arial"/>
              </a:rPr>
              <a:t>pH,  </a:t>
            </a:r>
            <a:r>
              <a:rPr sz="2800" b="1" dirty="0">
                <a:latin typeface="Arial"/>
                <a:cs typeface="Arial"/>
              </a:rPr>
              <a:t>salinity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would inactivate </a:t>
            </a:r>
            <a:r>
              <a:rPr sz="2800" dirty="0">
                <a:latin typeface="Arial"/>
                <a:cs typeface="Arial"/>
              </a:rPr>
              <a:t>other  enzymes.</a:t>
            </a:r>
            <a:endParaRPr sz="2800">
              <a:latin typeface="Arial"/>
              <a:cs typeface="Arial"/>
            </a:endParaRPr>
          </a:p>
          <a:p>
            <a:pPr marL="286385" marR="833119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Important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industries because </a:t>
            </a:r>
            <a:r>
              <a:rPr sz="2800" spc="-5" dirty="0">
                <a:latin typeface="Arial"/>
                <a:cs typeface="Arial"/>
              </a:rPr>
              <a:t>of this  </a:t>
            </a:r>
            <a:r>
              <a:rPr sz="2800" spc="-25" dirty="0">
                <a:latin typeface="Arial"/>
                <a:cs typeface="Arial"/>
              </a:rPr>
              <a:t>property.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43611"/>
            <a:ext cx="40690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EXTREME</a:t>
            </a:r>
            <a:r>
              <a:rPr sz="2800" spc="-45" dirty="0"/>
              <a:t> </a:t>
            </a:r>
            <a:r>
              <a:rPr sz="2800" spc="-5" dirty="0"/>
              <a:t>CONDITIONS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96240" y="740663"/>
            <a:ext cx="4043679" cy="0"/>
          </a:xfrm>
          <a:custGeom>
            <a:avLst/>
            <a:gdLst/>
            <a:ahLst/>
            <a:cxnLst/>
            <a:rect l="l" t="t" r="r" b="b"/>
            <a:pathLst>
              <a:path w="4043679">
                <a:moveTo>
                  <a:pt x="0" y="0"/>
                </a:moveTo>
                <a:lnTo>
                  <a:pt x="4043172" y="0"/>
                </a:lnTo>
              </a:path>
            </a:pathLst>
          </a:custGeom>
          <a:ln w="54863">
            <a:solidFill>
              <a:srgbClr val="565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5844" y="1368297"/>
            <a:ext cx="3569970" cy="444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spc="-15" dirty="0">
                <a:latin typeface="Arial"/>
                <a:cs typeface="Arial"/>
              </a:rPr>
              <a:t>Temperature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spc="5" dirty="0">
                <a:latin typeface="Arial"/>
                <a:cs typeface="Arial"/>
              </a:rPr>
              <a:t>pH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Salinity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Nutritional</a:t>
            </a:r>
            <a:r>
              <a:rPr sz="2600" b="1" spc="-8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scarcities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5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Absence of</a:t>
            </a:r>
            <a:r>
              <a:rPr sz="2600" b="1" spc="-60" dirty="0">
                <a:latin typeface="Arial"/>
                <a:cs typeface="Arial"/>
              </a:rPr>
              <a:t> </a:t>
            </a:r>
            <a:r>
              <a:rPr sz="2600" b="1" spc="-5" dirty="0">
                <a:latin typeface="Arial"/>
                <a:cs typeface="Arial"/>
              </a:rPr>
              <a:t>oxygen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Radiation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160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Pressure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439" y="295296"/>
            <a:ext cx="475742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55"/>
              </a:lnSpc>
            </a:pPr>
            <a:r>
              <a:rPr sz="2400" spc="-5" dirty="0">
                <a:latin typeface="Arial"/>
                <a:cs typeface="Arial"/>
              </a:rPr>
              <a:t>Response </a:t>
            </a:r>
            <a:r>
              <a:rPr sz="2400" dirty="0">
                <a:latin typeface="Arial"/>
                <a:cs typeface="Arial"/>
              </a:rPr>
              <a:t>to Environmental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642873"/>
            <a:ext cx="960119" cy="3676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u="heavy" spc="-5" dirty="0">
                <a:uFill>
                  <a:solidFill>
                    <a:srgbClr val="565F6C"/>
                  </a:solidFill>
                </a:uFill>
              </a:rPr>
              <a:t>TYPES</a:t>
            </a:r>
            <a:endParaRPr sz="2250"/>
          </a:p>
        </p:txBody>
      </p:sp>
      <p:sp>
        <p:nvSpPr>
          <p:cNvPr id="3" name="object 3"/>
          <p:cNvSpPr txBox="1"/>
          <p:nvPr/>
        </p:nvSpPr>
        <p:spPr>
          <a:xfrm>
            <a:off x="383540" y="1236630"/>
            <a:ext cx="7377430" cy="455549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229"/>
              </a:spcBef>
            </a:pP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Psychrophiles</a:t>
            </a:r>
            <a:endParaRPr sz="22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3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b="1" spc="-15" dirty="0">
                <a:latin typeface="Arial"/>
                <a:cs typeface="Arial"/>
              </a:rPr>
              <a:t>Temperatue </a:t>
            </a:r>
            <a:r>
              <a:rPr sz="2000" b="1" dirty="0">
                <a:latin typeface="Arial"/>
                <a:cs typeface="Arial"/>
              </a:rPr>
              <a:t>range is -15 to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15</a:t>
            </a:r>
            <a:r>
              <a:rPr sz="1950" b="1" spc="7" baseline="34188" dirty="0"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2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Also </a:t>
            </a:r>
            <a:r>
              <a:rPr sz="2000" spc="5" dirty="0">
                <a:latin typeface="Arial"/>
                <a:cs typeface="Arial"/>
              </a:rPr>
              <a:t>known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cryophiles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2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Have an optimum temperature of </a:t>
            </a:r>
            <a:r>
              <a:rPr sz="2000" b="1" spc="5" dirty="0">
                <a:latin typeface="Arial"/>
                <a:cs typeface="Arial"/>
              </a:rPr>
              <a:t>15</a:t>
            </a:r>
            <a:r>
              <a:rPr sz="1950" b="1" spc="7" baseline="34188" dirty="0">
                <a:latin typeface="Arial"/>
                <a:cs typeface="Arial"/>
              </a:rPr>
              <a:t>0</a:t>
            </a:r>
            <a:r>
              <a:rPr sz="2000" b="1" spc="5" dirty="0">
                <a:latin typeface="Arial"/>
                <a:cs typeface="Arial"/>
              </a:rPr>
              <a:t>C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lower</a:t>
            </a:r>
            <a:endParaRPr sz="2000">
              <a:latin typeface="Arial"/>
              <a:cs typeface="Arial"/>
            </a:endParaRPr>
          </a:p>
          <a:p>
            <a:pPr marL="546100" marR="476250" indent="-457200">
              <a:lnSpc>
                <a:spcPct val="80000"/>
              </a:lnSpc>
              <a:spcBef>
                <a:spcPts val="60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Isolated from </a:t>
            </a:r>
            <a:r>
              <a:rPr sz="2000" b="1" dirty="0">
                <a:latin typeface="Arial"/>
                <a:cs typeface="Arial"/>
              </a:rPr>
              <a:t>Arctic and Antarctic habitats </a:t>
            </a:r>
            <a:r>
              <a:rPr sz="2000" dirty="0">
                <a:latin typeface="Arial"/>
                <a:cs typeface="Arial"/>
              </a:rPr>
              <a:t>(90% of</a:t>
            </a:r>
            <a:r>
              <a:rPr sz="2000" spc="-2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  </a:t>
            </a:r>
            <a:r>
              <a:rPr sz="2000" spc="5" dirty="0">
                <a:latin typeface="Arial"/>
                <a:cs typeface="Arial"/>
              </a:rPr>
              <a:t>ocean </a:t>
            </a:r>
            <a:r>
              <a:rPr sz="2000" dirty="0">
                <a:latin typeface="Arial"/>
                <a:cs typeface="Arial"/>
              </a:rPr>
              <a:t>is 5</a:t>
            </a:r>
            <a:r>
              <a:rPr sz="1950" baseline="34188" dirty="0">
                <a:latin typeface="Arial"/>
                <a:cs typeface="Arial"/>
              </a:rPr>
              <a:t>0</a:t>
            </a:r>
            <a:r>
              <a:rPr sz="2000" dirty="0">
                <a:latin typeface="Arial"/>
                <a:cs typeface="Arial"/>
              </a:rPr>
              <a:t>C or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colder)</a:t>
            </a:r>
            <a:endParaRPr sz="20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2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Also found in </a:t>
            </a:r>
            <a:r>
              <a:rPr sz="2000" b="1" dirty="0">
                <a:latin typeface="Arial"/>
                <a:cs typeface="Arial"/>
              </a:rPr>
              <a:t>ice bergs, glaciers, snowfields</a:t>
            </a:r>
            <a:r>
              <a:rPr sz="2000" b="1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</a:t>
            </a:r>
            <a:endParaRPr sz="20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2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Metabolism is quite normal at colder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temperatures.</a:t>
            </a:r>
            <a:endParaRPr sz="2000">
              <a:latin typeface="Arial"/>
              <a:cs typeface="Arial"/>
            </a:endParaRPr>
          </a:p>
          <a:p>
            <a:pPr marL="546100" marR="514350" indent="-457200">
              <a:lnSpc>
                <a:spcPct val="80000"/>
              </a:lnSpc>
              <a:spcBef>
                <a:spcPts val="605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Cell membranes-high levels of </a:t>
            </a:r>
            <a:r>
              <a:rPr sz="2000" b="1" dirty="0">
                <a:solidFill>
                  <a:srgbClr val="C00000"/>
                </a:solidFill>
                <a:latin typeface="Arial"/>
                <a:cs typeface="Arial"/>
              </a:rPr>
              <a:t>fatty acids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which</a:t>
            </a:r>
            <a:r>
              <a:rPr sz="2000" spc="-1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remain  fluid at colder</a:t>
            </a:r>
            <a:r>
              <a:rPr sz="2000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00000"/>
                </a:solidFill>
                <a:latin typeface="Arial"/>
                <a:cs typeface="Arial"/>
              </a:rPr>
              <a:t>temperatures.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  <a:p>
            <a:pPr marL="546100" marR="349885" indent="-457200">
              <a:lnSpc>
                <a:spcPct val="80000"/>
              </a:lnSpc>
              <a:spcBef>
                <a:spcPts val="60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b="1" dirty="0">
                <a:solidFill>
                  <a:srgbClr val="C00000"/>
                </a:solidFill>
                <a:latin typeface="Arial"/>
                <a:cs typeface="Arial"/>
              </a:rPr>
              <a:t>Proteinaceous antifreeze mechanism </a:t>
            </a:r>
            <a:r>
              <a:rPr sz="2000" dirty="0">
                <a:latin typeface="Arial"/>
                <a:cs typeface="Arial"/>
              </a:rPr>
              <a:t>to protect the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cell  and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DNA</a:t>
            </a:r>
            <a:endParaRPr sz="2000">
              <a:latin typeface="Arial"/>
              <a:cs typeface="Arial"/>
            </a:endParaRPr>
          </a:p>
          <a:p>
            <a:pPr marL="546100" indent="-457200">
              <a:lnSpc>
                <a:spcPct val="100000"/>
              </a:lnSpc>
              <a:spcBef>
                <a:spcPts val="120"/>
              </a:spcBef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dirty="0">
                <a:latin typeface="Arial"/>
                <a:cs typeface="Arial"/>
              </a:rPr>
              <a:t>Some of them </a:t>
            </a:r>
            <a:r>
              <a:rPr sz="2000" spc="5" dirty="0">
                <a:latin typeface="Arial"/>
                <a:cs typeface="Arial"/>
              </a:rPr>
              <a:t>cause </a:t>
            </a:r>
            <a:r>
              <a:rPr sz="2000" dirty="0">
                <a:latin typeface="Arial"/>
                <a:cs typeface="Arial"/>
              </a:rPr>
              <a:t>spoilage in refrigerated food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materials.</a:t>
            </a:r>
            <a:endParaRPr sz="2000">
              <a:latin typeface="Arial"/>
              <a:cs typeface="Arial"/>
            </a:endParaRPr>
          </a:p>
          <a:p>
            <a:pPr marL="546100" marR="344805" indent="-45720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70000"/>
              <a:buFont typeface="Wingdings"/>
              <a:buChar char=""/>
              <a:tabLst>
                <a:tab pos="545465" algn="l"/>
                <a:tab pos="546100" algn="l"/>
              </a:tabLst>
            </a:pPr>
            <a:r>
              <a:rPr sz="2000" b="1" dirty="0">
                <a:solidFill>
                  <a:srgbClr val="B32C16"/>
                </a:solidFill>
                <a:latin typeface="Arial"/>
                <a:cs typeface="Arial"/>
              </a:rPr>
              <a:t>Eg: </a:t>
            </a:r>
            <a:r>
              <a:rPr sz="2000" b="1" i="1" dirty="0">
                <a:solidFill>
                  <a:srgbClr val="B32C16"/>
                </a:solidFill>
                <a:latin typeface="Arial"/>
                <a:cs typeface="Arial"/>
              </a:rPr>
              <a:t>Arthrobacter spp, Psychrobacter spp,</a:t>
            </a:r>
            <a:r>
              <a:rPr sz="2000" b="1" i="1" spc="-140" dirty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B32C16"/>
                </a:solidFill>
                <a:latin typeface="Arial"/>
                <a:cs typeface="Arial"/>
              </a:rPr>
              <a:t>Halomonas  spp, Pseudomonas</a:t>
            </a:r>
            <a:r>
              <a:rPr sz="2000" b="1" i="1">
                <a:solidFill>
                  <a:srgbClr val="B32C16"/>
                </a:solidFill>
                <a:latin typeface="Arial"/>
                <a:cs typeface="Arial"/>
              </a:rPr>
              <a:t>,</a:t>
            </a:r>
            <a:r>
              <a:rPr sz="2000" b="1" i="1" spc="-3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lang="en-GB" sz="2000" b="1" i="1" spc="-30" dirty="0">
                <a:solidFill>
                  <a:srgbClr val="B32C16"/>
                </a:solidFill>
                <a:latin typeface="Arial"/>
                <a:cs typeface="Arial"/>
              </a:rPr>
              <a:t>S</a:t>
            </a:r>
            <a:r>
              <a:rPr sz="2000" b="1" i="1" smtClean="0">
                <a:solidFill>
                  <a:srgbClr val="B32C16"/>
                </a:solidFill>
                <a:latin typeface="Arial"/>
                <a:cs typeface="Arial"/>
              </a:rPr>
              <a:t>phingomonas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63853"/>
            <a:ext cx="7281545" cy="4431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FIRMICUTES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86385" marR="24765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Gram </a:t>
            </a:r>
            <a:r>
              <a:rPr sz="2400" b="1" spc="-5" dirty="0">
                <a:latin typeface="Arial"/>
                <a:cs typeface="Arial"/>
              </a:rPr>
              <a:t>positive, spore </a:t>
            </a:r>
            <a:r>
              <a:rPr sz="2400" b="1" dirty="0">
                <a:latin typeface="Arial"/>
                <a:cs typeface="Arial"/>
              </a:rPr>
              <a:t>forming </a:t>
            </a:r>
            <a:r>
              <a:rPr sz="2400" spc="-5" dirty="0">
                <a:latin typeface="Arial"/>
                <a:cs typeface="Arial"/>
              </a:rPr>
              <a:t>bacterial family </a:t>
            </a:r>
            <a:r>
              <a:rPr sz="2400" dirty="0">
                <a:latin typeface="Arial"/>
                <a:cs typeface="Arial"/>
              </a:rPr>
              <a:t>that  </a:t>
            </a:r>
            <a:r>
              <a:rPr sz="2400" spc="-5" dirty="0">
                <a:latin typeface="Arial"/>
                <a:cs typeface="Arial"/>
              </a:rPr>
              <a:t>can survive desiccation and can survive extreme  conditions.</a:t>
            </a:r>
            <a:endParaRPr sz="2400">
              <a:latin typeface="Arial"/>
              <a:cs typeface="Arial"/>
            </a:endParaRPr>
          </a:p>
          <a:p>
            <a:pPr marL="286385" marR="426084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This group also is an example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b="1" dirty="0">
                <a:latin typeface="Arial"/>
                <a:cs typeface="Arial"/>
              </a:rPr>
              <a:t>extremophilic  true </a:t>
            </a:r>
            <a:r>
              <a:rPr sz="2400" b="1" spc="-5" dirty="0">
                <a:latin typeface="Arial"/>
                <a:cs typeface="Arial"/>
              </a:rPr>
              <a:t>bacteria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(eubacteria).</a:t>
            </a:r>
            <a:endParaRPr sz="24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Plays an important role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spoilage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30" dirty="0">
                <a:latin typeface="Arial"/>
                <a:cs typeface="Arial"/>
              </a:rPr>
              <a:t>beer, </a:t>
            </a:r>
            <a:r>
              <a:rPr sz="2400" spc="-5" dirty="0">
                <a:latin typeface="Arial"/>
                <a:cs typeface="Arial"/>
              </a:rPr>
              <a:t>wine  and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cider.</a:t>
            </a:r>
            <a:endParaRPr sz="2400">
              <a:latin typeface="Arial"/>
              <a:cs typeface="Arial"/>
            </a:endParaRPr>
          </a:p>
          <a:p>
            <a:pPr marL="286385" marR="137033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Eg: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Helicobacterium spp, Mycoplasma,  </a:t>
            </a:r>
            <a:r>
              <a:rPr sz="2400" b="1" i="1" dirty="0">
                <a:solidFill>
                  <a:srgbClr val="B32C16"/>
                </a:solidFill>
                <a:latin typeface="Arial"/>
                <a:cs typeface="Arial"/>
              </a:rPr>
              <a:t>Clostridium</a:t>
            </a:r>
            <a:r>
              <a:rPr sz="2400" b="1" i="1" spc="-30" dirty="0">
                <a:solidFill>
                  <a:srgbClr val="B32C16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B32C16"/>
                </a:solidFill>
                <a:latin typeface="Arial"/>
                <a:cs typeface="Arial"/>
              </a:rPr>
              <a:t>spp.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635253"/>
            <a:ext cx="7313295" cy="398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785" marR="403225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spc="-5" dirty="0">
                <a:latin typeface="Arial"/>
                <a:cs typeface="Arial"/>
              </a:rPr>
              <a:t>Many members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Family Firmicutes are also  thermophiles</a:t>
            </a:r>
            <a:r>
              <a:rPr sz="2400" b="1" i="1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124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dirty="0">
                <a:latin typeface="Arial"/>
                <a:cs typeface="Arial"/>
              </a:rPr>
              <a:t>Eg: </a:t>
            </a:r>
            <a:r>
              <a:rPr sz="2400" b="1" i="1" spc="-5" dirty="0">
                <a:latin typeface="Arial"/>
                <a:cs typeface="Arial"/>
              </a:rPr>
              <a:t>Bacillus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stearothermophilus</a:t>
            </a:r>
            <a:endParaRPr sz="2400">
              <a:latin typeface="Arial"/>
              <a:cs typeface="Arial"/>
            </a:endParaRPr>
          </a:p>
          <a:p>
            <a:pPr marL="311785" marR="431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  <a:tab pos="4357370" algn="l"/>
              </a:tabLst>
            </a:pPr>
            <a:r>
              <a:rPr sz="2400" spc="-25" dirty="0">
                <a:latin typeface="Arial"/>
                <a:cs typeface="Arial"/>
              </a:rPr>
              <a:t>Recently,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DNA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polymerase	</a:t>
            </a:r>
            <a:r>
              <a:rPr sz="2400" spc="-5" dirty="0">
                <a:latin typeface="Arial"/>
                <a:cs typeface="Arial"/>
              </a:rPr>
              <a:t>derived </a:t>
            </a:r>
            <a:r>
              <a:rPr sz="2400" dirty="0">
                <a:latin typeface="Arial"/>
                <a:cs typeface="Arial"/>
              </a:rPr>
              <a:t>from these  </a:t>
            </a:r>
            <a:r>
              <a:rPr sz="2400" spc="-5" dirty="0">
                <a:latin typeface="Arial"/>
                <a:cs typeface="Arial"/>
              </a:rPr>
              <a:t>bacteria, </a:t>
            </a:r>
            <a:r>
              <a:rPr sz="2400" b="1" spc="-5" dirty="0">
                <a:latin typeface="Arial"/>
                <a:cs typeface="Arial"/>
              </a:rPr>
              <a:t>Bst polymerase </a:t>
            </a:r>
            <a:r>
              <a:rPr sz="2400" spc="-5" dirty="0">
                <a:latin typeface="Arial"/>
                <a:cs typeface="Arial"/>
              </a:rPr>
              <a:t>has become important in  </a:t>
            </a:r>
            <a:r>
              <a:rPr sz="2400" spc="-20" dirty="0">
                <a:latin typeface="Arial"/>
                <a:cs typeface="Arial"/>
              </a:rPr>
              <a:t>biotechnology.</a:t>
            </a:r>
            <a:endParaRPr sz="2400">
              <a:latin typeface="Arial"/>
              <a:cs typeface="Arial"/>
            </a:endParaRPr>
          </a:p>
          <a:p>
            <a:pPr marL="311785" marR="53657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dirty="0">
                <a:latin typeface="Arial"/>
                <a:cs typeface="Arial"/>
              </a:rPr>
              <a:t>Bst </a:t>
            </a:r>
            <a:r>
              <a:rPr sz="2400" spc="-5" dirty="0">
                <a:latin typeface="Arial"/>
                <a:cs typeface="Arial"/>
              </a:rPr>
              <a:t>polymerase- </a:t>
            </a:r>
            <a:r>
              <a:rPr sz="2400" b="1" spc="-5" dirty="0">
                <a:latin typeface="Arial"/>
                <a:cs typeface="Arial"/>
              </a:rPr>
              <a:t>helicase </a:t>
            </a:r>
            <a:r>
              <a:rPr sz="2400" spc="-5" dirty="0">
                <a:latin typeface="Arial"/>
                <a:cs typeface="Arial"/>
              </a:rPr>
              <a:t>like </a:t>
            </a:r>
            <a:r>
              <a:rPr sz="2400" dirty="0">
                <a:latin typeface="Arial"/>
                <a:cs typeface="Arial"/>
              </a:rPr>
              <a:t>activity </a:t>
            </a:r>
            <a:r>
              <a:rPr sz="2400" spc="-5" dirty="0">
                <a:latin typeface="Arial"/>
                <a:cs typeface="Arial"/>
              </a:rPr>
              <a:t>(making </a:t>
            </a:r>
            <a:r>
              <a:rPr sz="2400" dirty="0">
                <a:latin typeface="Arial"/>
                <a:cs typeface="Arial"/>
              </a:rPr>
              <a:t>it  </a:t>
            </a:r>
            <a:r>
              <a:rPr sz="2400" spc="-5" dirty="0">
                <a:latin typeface="Arial"/>
                <a:cs typeface="Arial"/>
              </a:rPr>
              <a:t>able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unwind DNA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strands.</a:t>
            </a:r>
            <a:endParaRPr sz="2400">
              <a:latin typeface="Arial"/>
              <a:cs typeface="Arial"/>
            </a:endParaRPr>
          </a:p>
          <a:p>
            <a:pPr marL="311785" marR="3048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12420" algn="l"/>
              </a:tabLst>
            </a:pPr>
            <a:r>
              <a:rPr sz="2400" dirty="0">
                <a:latin typeface="Arial"/>
                <a:cs typeface="Arial"/>
              </a:rPr>
              <a:t>Optimum </a:t>
            </a:r>
            <a:r>
              <a:rPr sz="2400" spc="-5" dirty="0">
                <a:latin typeface="Arial"/>
                <a:cs typeface="Arial"/>
              </a:rPr>
              <a:t>functional </a:t>
            </a:r>
            <a:r>
              <a:rPr sz="2400" dirty="0">
                <a:latin typeface="Arial"/>
                <a:cs typeface="Arial"/>
              </a:rPr>
              <a:t>temperature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b="1" spc="-5" dirty="0">
                <a:latin typeface="Arial"/>
                <a:cs typeface="Arial"/>
              </a:rPr>
              <a:t>60-65</a:t>
            </a:r>
            <a:r>
              <a:rPr sz="2400" b="1" spc="-7" baseline="32986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get  </a:t>
            </a:r>
            <a:r>
              <a:rPr sz="2400" spc="-5" dirty="0">
                <a:latin typeface="Arial"/>
                <a:cs typeface="Arial"/>
              </a:rPr>
              <a:t>inactivated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temperatures above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80</a:t>
            </a:r>
            <a:r>
              <a:rPr sz="2400" b="1" spc="-7" baseline="24305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8714" y="145922"/>
            <a:ext cx="3273552" cy="2980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014" y="668528"/>
            <a:ext cx="8546186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</a:pPr>
            <a:r>
              <a:rPr sz="1300" spc="265" smtClean="0">
                <a:solidFill>
                  <a:srgbClr val="B03E9A"/>
                </a:solidFill>
              </a:rPr>
              <a:t>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A </a:t>
            </a:r>
            <a:r>
              <a:rPr sz="1800" b="1" spc="-5" smtClean="0">
                <a:solidFill>
                  <a:srgbClr val="000000"/>
                </a:solidFill>
                <a:latin typeface="Times New Roman"/>
                <a:cs typeface="Times New Roman"/>
              </a:rPr>
              <a:t>thermophile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an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organism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— a type of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extremophile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—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thrives </a:t>
            </a:r>
            <a:r>
              <a:rPr sz="1800" spc="-185" smtClean="0">
                <a:solidFill>
                  <a:srgbClr val="000000"/>
                </a:solidFill>
                <a:latin typeface="Times New Roman"/>
                <a:cs typeface="Times New Roman"/>
              </a:rPr>
              <a:t>at 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relatively high temperatures, between 45 and 122 °C </a:t>
            </a:r>
            <a:r>
              <a:rPr sz="1800" spc="-20" smtClean="0">
                <a:solidFill>
                  <a:srgbClr val="000000"/>
                </a:solidFill>
                <a:latin typeface="Times New Roman"/>
                <a:cs typeface="Times New Roman"/>
              </a:rPr>
              <a:t>(113 </a:t>
            </a:r>
            <a:r>
              <a:rPr sz="1800" smtClean="0">
                <a:solidFill>
                  <a:srgbClr val="000000"/>
                </a:solidFill>
                <a:latin typeface="Times New Roman"/>
                <a:cs typeface="Times New Roman"/>
              </a:rPr>
              <a:t>and 252</a:t>
            </a:r>
            <a:r>
              <a:rPr sz="1800" spc="-45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spc="-5" smtClean="0">
                <a:solidFill>
                  <a:srgbClr val="000000"/>
                </a:solidFill>
                <a:latin typeface="Times New Roman"/>
                <a:cs typeface="Times New Roman"/>
              </a:rPr>
              <a:t>°F).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1295399"/>
            <a:ext cx="8382000" cy="5952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spc="-5" dirty="0">
                <a:latin typeface="Times New Roman"/>
                <a:cs typeface="Times New Roman"/>
              </a:rPr>
              <a:t>Many thermophiles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archaea. Thermophilic </a:t>
            </a:r>
            <a:r>
              <a:rPr sz="1800" dirty="0">
                <a:latin typeface="Times New Roman"/>
                <a:cs typeface="Times New Roman"/>
              </a:rPr>
              <a:t>eubacteria </a:t>
            </a:r>
            <a:r>
              <a:rPr sz="1800" spc="-5" dirty="0">
                <a:latin typeface="Times New Roman"/>
                <a:cs typeface="Times New Roman"/>
              </a:rPr>
              <a:t>are </a:t>
            </a:r>
            <a:r>
              <a:rPr sz="1800" dirty="0">
                <a:latin typeface="Times New Roman"/>
                <a:cs typeface="Times New Roman"/>
              </a:rPr>
              <a:t>suggested </a:t>
            </a:r>
            <a:r>
              <a:rPr sz="1800" spc="-180" dirty="0">
                <a:latin typeface="Times New Roman"/>
                <a:cs typeface="Times New Roman"/>
              </a:rPr>
              <a:t>to  </a:t>
            </a:r>
            <a:r>
              <a:rPr sz="1800" dirty="0">
                <a:latin typeface="Times New Roman"/>
                <a:cs typeface="Times New Roman"/>
              </a:rPr>
              <a:t>have been among the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earliest</a:t>
            </a:r>
            <a:r>
              <a:rPr sz="180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bacteria.</a:t>
            </a:r>
            <a:endParaRPr sz="180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03E9A"/>
              </a:buClr>
              <a:buFont typeface="Arial"/>
              <a:buChar char=""/>
            </a:pPr>
            <a:endParaRPr sz="290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"Thermophile" </a:t>
            </a:r>
            <a:r>
              <a:rPr sz="1800" spc="-5" dirty="0">
                <a:latin typeface="Times New Roman"/>
                <a:cs typeface="Times New Roman"/>
              </a:rPr>
              <a:t>is derived from </a:t>
            </a:r>
            <a:r>
              <a:rPr sz="1800" dirty="0">
                <a:latin typeface="Times New Roman"/>
                <a:cs typeface="Times New Roman"/>
              </a:rPr>
              <a:t>the Greek: </a:t>
            </a:r>
            <a:r>
              <a:rPr sz="1800" spc="-5" dirty="0">
                <a:latin typeface="Times New Roman"/>
                <a:cs typeface="Times New Roman"/>
              </a:rPr>
              <a:t>(</a:t>
            </a:r>
            <a:r>
              <a:rPr sz="1800" i="1" spc="-5" dirty="0">
                <a:latin typeface="Times New Roman"/>
                <a:cs typeface="Times New Roman"/>
              </a:rPr>
              <a:t>thermotita</a:t>
            </a:r>
            <a:r>
              <a:rPr sz="1800" spc="-5" dirty="0">
                <a:latin typeface="Times New Roman"/>
                <a:cs typeface="Times New Roman"/>
              </a:rPr>
              <a:t>), meaning </a:t>
            </a:r>
            <a:r>
              <a:rPr sz="1800" spc="-80" dirty="0">
                <a:latin typeface="Times New Roman"/>
                <a:cs typeface="Times New Roman"/>
              </a:rPr>
              <a:t>heat,  </a:t>
            </a:r>
            <a:r>
              <a:rPr sz="1800" dirty="0">
                <a:latin typeface="Times New Roman"/>
                <a:cs typeface="Times New Roman"/>
              </a:rPr>
              <a:t>and Greek: (</a:t>
            </a:r>
            <a:r>
              <a:rPr sz="1800" i="1" dirty="0">
                <a:latin typeface="Times New Roman"/>
                <a:cs typeface="Times New Roman"/>
              </a:rPr>
              <a:t>philia</a:t>
            </a:r>
            <a:r>
              <a:rPr sz="1800" dirty="0">
                <a:latin typeface="Times New Roman"/>
                <a:cs typeface="Times New Roman"/>
              </a:rPr>
              <a:t>),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love.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03E9A"/>
              </a:buClr>
              <a:buFont typeface="Arial"/>
              <a:buChar char=""/>
            </a:pPr>
            <a:endParaRPr sz="29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Thermophiles </a:t>
            </a:r>
            <a:r>
              <a:rPr sz="1800" spc="-5" dirty="0">
                <a:latin typeface="Times New Roman"/>
                <a:cs typeface="Times New Roman"/>
              </a:rPr>
              <a:t>are classified into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obligate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facultative </a:t>
            </a:r>
            <a:r>
              <a:rPr sz="1800" spc="-35" dirty="0">
                <a:solidFill>
                  <a:srgbClr val="C00000"/>
                </a:solidFill>
                <a:latin typeface="Times New Roman"/>
                <a:cs typeface="Times New Roman"/>
              </a:rPr>
              <a:t>thermophiles</a:t>
            </a:r>
            <a:r>
              <a:rPr sz="1800" spc="-35" dirty="0">
                <a:latin typeface="Times New Roman"/>
                <a:cs typeface="Times New Roman"/>
              </a:rPr>
              <a:t>:  </a:t>
            </a:r>
            <a:r>
              <a:rPr sz="1800" dirty="0">
                <a:latin typeface="Times New Roman"/>
                <a:cs typeface="Times New Roman"/>
              </a:rPr>
              <a:t>Obligate </a:t>
            </a:r>
            <a:r>
              <a:rPr sz="1800" spc="-5" dirty="0">
                <a:latin typeface="Times New Roman"/>
                <a:cs typeface="Times New Roman"/>
              </a:rPr>
              <a:t>thermophiles (also called extreme thermophiles) require </a:t>
            </a:r>
            <a:r>
              <a:rPr sz="1800" dirty="0">
                <a:latin typeface="Times New Roman"/>
                <a:cs typeface="Times New Roman"/>
              </a:rPr>
              <a:t>such high  temperatures for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growth,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03E9A"/>
              </a:buClr>
              <a:buFont typeface="Arial"/>
              <a:buChar char=""/>
            </a:pPr>
            <a:endParaRPr sz="29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whereas </a:t>
            </a:r>
            <a:r>
              <a:rPr sz="1800" spc="-5" dirty="0">
                <a:latin typeface="Times New Roman"/>
                <a:cs typeface="Times New Roman"/>
              </a:rPr>
              <a:t>facultative thermophiles </a:t>
            </a:r>
            <a:r>
              <a:rPr sz="1800" dirty="0">
                <a:latin typeface="Times New Roman"/>
                <a:cs typeface="Times New Roman"/>
              </a:rPr>
              <a:t>(also </a:t>
            </a:r>
            <a:r>
              <a:rPr sz="1800" spc="-5" dirty="0">
                <a:latin typeface="Times New Roman"/>
                <a:cs typeface="Times New Roman"/>
              </a:rPr>
              <a:t>called moderate thermophiles) </a:t>
            </a:r>
            <a:r>
              <a:rPr sz="1800" spc="-120" dirty="0">
                <a:latin typeface="Times New Roman"/>
                <a:cs typeface="Times New Roman"/>
              </a:rPr>
              <a:t>can  </a:t>
            </a:r>
            <a:r>
              <a:rPr sz="1800" dirty="0">
                <a:latin typeface="Times New Roman"/>
                <a:cs typeface="Times New Roman"/>
              </a:rPr>
              <a:t>thrive at high temperatures, but also at lower temperatures (below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50°C).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03E9A"/>
              </a:buClr>
              <a:buFont typeface="Arial"/>
              <a:buChar char=""/>
            </a:pPr>
            <a:endParaRPr sz="29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B03E9A"/>
              </a:buClr>
              <a:buSzPct val="72222"/>
              <a:buFont typeface="Arial"/>
              <a:buChar char=""/>
              <a:tabLst>
                <a:tab pos="287020" algn="l"/>
                <a:tab pos="2196465" algn="l"/>
                <a:tab pos="2620010" algn="l"/>
                <a:tab pos="3816985" algn="l"/>
                <a:tab pos="4696460" algn="l"/>
                <a:tab pos="6034405" algn="l"/>
                <a:tab pos="6444615" algn="l"/>
                <a:tab pos="7145655" algn="l"/>
              </a:tabLst>
            </a:pPr>
            <a:r>
              <a:rPr sz="1800" spc="-25" dirty="0">
                <a:latin typeface="Times New Roman"/>
                <a:cs typeface="Times New Roman"/>
              </a:rPr>
              <a:t>H</a:t>
            </a:r>
            <a:r>
              <a:rPr sz="1800" spc="20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pert</a:t>
            </a:r>
            <a:r>
              <a:rPr sz="1800" spc="-10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ermophil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	are	pa</a:t>
            </a:r>
            <a:r>
              <a:rPr sz="1800" spc="-10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-10" dirty="0">
                <a:latin typeface="Times New Roman"/>
                <a:cs typeface="Times New Roman"/>
              </a:rPr>
              <a:t>ul</a:t>
            </a:r>
            <a:r>
              <a:rPr sz="1800" dirty="0">
                <a:latin typeface="Times New Roman"/>
                <a:cs typeface="Times New Roman"/>
              </a:rPr>
              <a:t>arly	ex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eme	t</a:t>
            </a:r>
            <a:r>
              <a:rPr sz="1800" spc="-10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ermophi</a:t>
            </a:r>
            <a:r>
              <a:rPr sz="1800" spc="5" dirty="0">
                <a:latin typeface="Times New Roman"/>
                <a:cs typeface="Times New Roman"/>
              </a:rPr>
              <a:t>l</a:t>
            </a:r>
            <a:r>
              <a:rPr sz="1800" spc="-5" dirty="0">
                <a:latin typeface="Times New Roman"/>
                <a:cs typeface="Times New Roman"/>
              </a:rPr>
              <a:t>es</a:t>
            </a:r>
            <a:r>
              <a:rPr sz="1800" dirty="0">
                <a:latin typeface="Times New Roman"/>
                <a:cs typeface="Times New Roman"/>
              </a:rPr>
              <a:t>	for	which	the</a:t>
            </a:r>
            <a:endParaRPr sz="18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optimal </a:t>
            </a:r>
            <a:r>
              <a:rPr sz="1800" dirty="0">
                <a:latin typeface="Times New Roman"/>
                <a:cs typeface="Times New Roman"/>
              </a:rPr>
              <a:t>temperatures are </a:t>
            </a:r>
            <a:r>
              <a:rPr sz="1800">
                <a:latin typeface="Times New Roman"/>
                <a:cs typeface="Times New Roman"/>
              </a:rPr>
              <a:t>above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 smtClean="0">
                <a:latin typeface="Times New Roman"/>
                <a:cs typeface="Times New Roman"/>
              </a:rPr>
              <a:t>80°C.</a:t>
            </a:r>
            <a:endParaRPr lang="en-GB" spc="-5" dirty="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endParaRPr lang="en-GB" spc="-5" dirty="0" smtClean="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lang="en-GB" dirty="0" smtClean="0">
                <a:latin typeface="Times New Roman"/>
                <a:cs typeface="Times New Roman"/>
              </a:rPr>
              <a:t>Their </a:t>
            </a:r>
            <a:r>
              <a:rPr lang="en-GB" spc="-5" dirty="0">
                <a:latin typeface="Times New Roman"/>
                <a:cs typeface="Times New Roman"/>
              </a:rPr>
              <a:t>membranes </a:t>
            </a:r>
            <a:r>
              <a:rPr lang="en-GB" dirty="0">
                <a:latin typeface="Times New Roman"/>
                <a:cs typeface="Times New Roman"/>
              </a:rPr>
              <a:t>and </a:t>
            </a:r>
            <a:r>
              <a:rPr lang="en-GB" spc="-5" dirty="0">
                <a:latin typeface="Times New Roman"/>
                <a:cs typeface="Times New Roman"/>
              </a:rPr>
              <a:t>proteins are unusually </a:t>
            </a:r>
            <a:r>
              <a:rPr lang="en-GB" dirty="0">
                <a:latin typeface="Times New Roman"/>
                <a:cs typeface="Times New Roman"/>
              </a:rPr>
              <a:t>stable at these </a:t>
            </a:r>
            <a:r>
              <a:rPr lang="en-GB" spc="-5" dirty="0">
                <a:latin typeface="Times New Roman"/>
                <a:cs typeface="Times New Roman"/>
              </a:rPr>
              <a:t>extremely </a:t>
            </a:r>
            <a:r>
              <a:rPr lang="en-GB" spc="-95" dirty="0">
                <a:latin typeface="Times New Roman"/>
                <a:cs typeface="Times New Roman"/>
              </a:rPr>
              <a:t>high  </a:t>
            </a:r>
            <a:r>
              <a:rPr lang="en-GB" dirty="0">
                <a:latin typeface="Times New Roman"/>
                <a:cs typeface="Times New Roman"/>
              </a:rPr>
              <a:t>temperatures.</a:t>
            </a:r>
          </a:p>
          <a:p>
            <a:pPr marL="286385"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1154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EXTREMOPHILES</vt:lpstr>
      <vt:lpstr>Slide 3</vt:lpstr>
      <vt:lpstr>EXTREME CONDITIONS</vt:lpstr>
      <vt:lpstr>Slide 5</vt:lpstr>
      <vt:lpstr>TYPES</vt:lpstr>
      <vt:lpstr>Slide 7</vt:lpstr>
      <vt:lpstr>Slide 8</vt:lpstr>
      <vt:lpstr> A thermophile is an organism — a type of extremophile — that thrives at  relatively high temperatures, between 45 and 122 °C (113 and 252 °F).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Thermoacidophiles</vt:lpstr>
      <vt:lpstr>Facultative Thermophiles</vt:lpstr>
      <vt:lpstr>Slide 21</vt:lpstr>
      <vt:lpstr>ACIDOPHILES</vt:lpstr>
      <vt:lpstr>Slide 23</vt:lpstr>
      <vt:lpstr> Most acidophile organisms have evolved extremely efficient mechanisms  to pump protons out of the intracellular space in order to keep  the cytoplasm at or near neutral pH.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Dell</cp:lastModifiedBy>
  <cp:revision>8</cp:revision>
  <dcterms:created xsi:type="dcterms:W3CDTF">2020-09-25T05:32:50Z</dcterms:created>
  <dcterms:modified xsi:type="dcterms:W3CDTF">2020-10-16T17:42:45Z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2014-07-29T00:00:00Z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2020-09-25T00:00:00Z</vt:filetime>
  </property>
</Properties>
</file>