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</p:sldIdLst>
  <p:sldSz cy="6858000" cx="9144000"/>
  <p:notesSz cx="9144000" cy="6858000"/>
  <p:embeddedFontLst>
    <p:embeddedFont>
      <p:font typeface="Teko"/>
      <p:regular r:id="rId65"/>
      <p:bold r:id="rId66"/>
    </p:embeddedFont>
    <p:embeddedFont>
      <p:font typeface="Constantia"/>
      <p:regular r:id="rId67"/>
      <p:bold r:id="rId68"/>
      <p:italic r:id="rId69"/>
      <p:boldItalic r:id="rId70"/>
    </p:embeddedFont>
    <p:embeddedFont>
      <p:font typeface="Palatino Linotype"/>
      <p:regular r:id="rId71"/>
      <p:bold r:id="rId72"/>
      <p:italic r:id="rId73"/>
      <p:boldItalic r:id="rId74"/>
    </p:embeddedFont>
    <p:embeddedFont>
      <p:font typeface="Tahoma"/>
      <p:regular r:id="rId75"/>
      <p:bold r:id="rId76"/>
    </p:embeddedFont>
    <p:embeddedFont>
      <p:font typeface="Candara"/>
      <p:regular r:id="rId77"/>
      <p:bold r:id="rId78"/>
      <p:italic r:id="rId79"/>
      <p:boldItalic r:id="rId80"/>
    </p:embeddedFont>
    <p:embeddedFont>
      <p:font typeface="Arial Black"/>
      <p:regular r:id="rId8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526DA2D-7CF5-49D2-A291-359F2DA24E06}">
  <a:tblStyle styleId="{8526DA2D-7CF5-49D2-A291-359F2DA24E0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Candara-boldItalic.fntdata"/><Relationship Id="rId81" Type="http://schemas.openxmlformats.org/officeDocument/2006/relationships/font" Target="fonts/ArialBlack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PalatinoLinotype-italic.fntdata"/><Relationship Id="rId72" Type="http://schemas.openxmlformats.org/officeDocument/2006/relationships/font" Target="fonts/PalatinoLinotype-bold.fntdata"/><Relationship Id="rId31" Type="http://schemas.openxmlformats.org/officeDocument/2006/relationships/slide" Target="slides/slide25.xml"/><Relationship Id="rId75" Type="http://schemas.openxmlformats.org/officeDocument/2006/relationships/font" Target="fonts/Tahoma-regular.fntdata"/><Relationship Id="rId30" Type="http://schemas.openxmlformats.org/officeDocument/2006/relationships/slide" Target="slides/slide24.xml"/><Relationship Id="rId74" Type="http://schemas.openxmlformats.org/officeDocument/2006/relationships/font" Target="fonts/PalatinoLinotype-boldItalic.fntdata"/><Relationship Id="rId33" Type="http://schemas.openxmlformats.org/officeDocument/2006/relationships/slide" Target="slides/slide27.xml"/><Relationship Id="rId77" Type="http://schemas.openxmlformats.org/officeDocument/2006/relationships/font" Target="fonts/Candara-regular.fntdata"/><Relationship Id="rId32" Type="http://schemas.openxmlformats.org/officeDocument/2006/relationships/slide" Target="slides/slide26.xml"/><Relationship Id="rId76" Type="http://schemas.openxmlformats.org/officeDocument/2006/relationships/font" Target="fonts/Tahoma-bold.fntdata"/><Relationship Id="rId35" Type="http://schemas.openxmlformats.org/officeDocument/2006/relationships/slide" Target="slides/slide29.xml"/><Relationship Id="rId79" Type="http://schemas.openxmlformats.org/officeDocument/2006/relationships/font" Target="fonts/Candara-italic.fntdata"/><Relationship Id="rId34" Type="http://schemas.openxmlformats.org/officeDocument/2006/relationships/slide" Target="slides/slide28.xml"/><Relationship Id="rId78" Type="http://schemas.openxmlformats.org/officeDocument/2006/relationships/font" Target="fonts/Candara-bold.fntdata"/><Relationship Id="rId71" Type="http://schemas.openxmlformats.org/officeDocument/2006/relationships/font" Target="fonts/PalatinoLinotype-regular.fntdata"/><Relationship Id="rId70" Type="http://schemas.openxmlformats.org/officeDocument/2006/relationships/font" Target="fonts/Constantia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Teko-bold.fntdata"/><Relationship Id="rId21" Type="http://schemas.openxmlformats.org/officeDocument/2006/relationships/slide" Target="slides/slide15.xml"/><Relationship Id="rId65" Type="http://schemas.openxmlformats.org/officeDocument/2006/relationships/font" Target="fonts/Teko-regular.fntdata"/><Relationship Id="rId24" Type="http://schemas.openxmlformats.org/officeDocument/2006/relationships/slide" Target="slides/slide18.xml"/><Relationship Id="rId68" Type="http://schemas.openxmlformats.org/officeDocument/2006/relationships/font" Target="fonts/Constantia-bold.fntdata"/><Relationship Id="rId23" Type="http://schemas.openxmlformats.org/officeDocument/2006/relationships/slide" Target="slides/slide17.xml"/><Relationship Id="rId67" Type="http://schemas.openxmlformats.org/officeDocument/2006/relationships/font" Target="fonts/Constantia-regular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Constantia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0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7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7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8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9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0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7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8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9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0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7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8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9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50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5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57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8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7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8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9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444500" y="636778"/>
            <a:ext cx="6504305" cy="148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444500" y="636778"/>
            <a:ext cx="6504305" cy="148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819023" y="2480589"/>
            <a:ext cx="7505953" cy="3857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subTitle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444500" y="636778"/>
            <a:ext cx="6504305" cy="148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" type="body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2" type="body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44500" y="636778"/>
            <a:ext cx="6504305" cy="148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19023" y="2480589"/>
            <a:ext cx="7505953" cy="3857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6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2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33.jpg"/><Relationship Id="rId5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41.jpg"/><Relationship Id="rId5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image" Target="../media/image39.jpg"/><Relationship Id="rId5" Type="http://schemas.openxmlformats.org/officeDocument/2006/relationships/image" Target="../media/image3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Relationship Id="rId4" Type="http://schemas.openxmlformats.org/officeDocument/2006/relationships/image" Target="../media/image42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Relationship Id="rId4" Type="http://schemas.openxmlformats.org/officeDocument/2006/relationships/image" Target="../media/image4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Relationship Id="rId4" Type="http://schemas.openxmlformats.org/officeDocument/2006/relationships/image" Target="../media/image5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Relationship Id="rId4" Type="http://schemas.openxmlformats.org/officeDocument/2006/relationships/image" Target="../media/image6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png"/><Relationship Id="rId4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Relationship Id="rId4" Type="http://schemas.openxmlformats.org/officeDocument/2006/relationships/image" Target="../media/image4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7.png"/><Relationship Id="rId4" Type="http://schemas.openxmlformats.org/officeDocument/2006/relationships/image" Target="../media/image5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png"/><Relationship Id="rId4" Type="http://schemas.openxmlformats.org/officeDocument/2006/relationships/image" Target="../media/image6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png"/><Relationship Id="rId4" Type="http://schemas.openxmlformats.org/officeDocument/2006/relationships/image" Target="../media/image6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png"/><Relationship Id="rId4" Type="http://schemas.openxmlformats.org/officeDocument/2006/relationships/image" Target="../media/image63.jpg"/><Relationship Id="rId5" Type="http://schemas.openxmlformats.org/officeDocument/2006/relationships/image" Target="../media/image5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7.png"/><Relationship Id="rId4" Type="http://schemas.openxmlformats.org/officeDocument/2006/relationships/image" Target="../media/image5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png"/><Relationship Id="rId4" Type="http://schemas.openxmlformats.org/officeDocument/2006/relationships/image" Target="../media/image75.jpg"/><Relationship Id="rId5" Type="http://schemas.openxmlformats.org/officeDocument/2006/relationships/image" Target="../media/image6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4.jpg"/><Relationship Id="rId4" Type="http://schemas.openxmlformats.org/officeDocument/2006/relationships/image" Target="../media/image70.jpg"/><Relationship Id="rId5" Type="http://schemas.openxmlformats.org/officeDocument/2006/relationships/image" Target="../media/image7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9.png"/><Relationship Id="rId4" Type="http://schemas.openxmlformats.org/officeDocument/2006/relationships/image" Target="../media/image66.jpg"/><Relationship Id="rId5" Type="http://schemas.openxmlformats.org/officeDocument/2006/relationships/image" Target="../media/image6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9.png"/><Relationship Id="rId4" Type="http://schemas.openxmlformats.org/officeDocument/2006/relationships/image" Target="../media/image67.png"/><Relationship Id="rId5" Type="http://schemas.openxmlformats.org/officeDocument/2006/relationships/image" Target="../media/image71.png"/><Relationship Id="rId6" Type="http://schemas.openxmlformats.org/officeDocument/2006/relationships/image" Target="../media/image7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7"/>
          <p:cNvSpPr/>
          <p:nvPr/>
        </p:nvSpPr>
        <p:spPr>
          <a:xfrm>
            <a:off x="-828" y="0"/>
            <a:ext cx="9145590" cy="674369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7"/>
          <p:cNvSpPr/>
          <p:nvPr/>
        </p:nvSpPr>
        <p:spPr>
          <a:xfrm>
            <a:off x="1598675" y="1178052"/>
            <a:ext cx="6640068" cy="68275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7"/>
          <p:cNvSpPr/>
          <p:nvPr/>
        </p:nvSpPr>
        <p:spPr>
          <a:xfrm>
            <a:off x="2595372" y="5890259"/>
            <a:ext cx="153924" cy="10668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7"/>
          <p:cNvSpPr/>
          <p:nvPr/>
        </p:nvSpPr>
        <p:spPr>
          <a:xfrm>
            <a:off x="2615310" y="5938315"/>
            <a:ext cx="95885" cy="0"/>
          </a:xfrm>
          <a:custGeom>
            <a:rect b="b" l="l" r="r" t="t"/>
            <a:pathLst>
              <a:path extrusionOk="0" h="120000" w="95885">
                <a:moveTo>
                  <a:pt x="0" y="0"/>
                </a:moveTo>
                <a:lnTo>
                  <a:pt x="95708" y="0"/>
                </a:lnTo>
              </a:path>
            </a:pathLst>
          </a:custGeom>
          <a:noFill/>
          <a:ln cap="flat" cmpd="sng" w="48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533400" y="457200"/>
            <a:ext cx="8054340" cy="60776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3975">
            <a:noAutofit/>
          </a:bodyPr>
          <a:lstStyle/>
          <a:p>
            <a:pPr indent="-526415" lvl="0" marL="5384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Noto Sans Symbols"/>
              <a:buChar char="❖"/>
            </a:pPr>
            <a:r>
              <a:rPr lang="en-US" sz="2600">
                <a:solidFill>
                  <a:srgbClr val="006FC0"/>
                </a:solidFill>
                <a:latin typeface="Constantia"/>
                <a:ea typeface="Constantia"/>
                <a:cs typeface="Constantia"/>
                <a:sym typeface="Constantia"/>
              </a:rPr>
              <a:t>Littoral zone: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015" lvl="1" marL="652780" marR="210820" rtl="0" algn="l">
              <a:lnSpc>
                <a:spcPct val="107916"/>
              </a:lnSpc>
              <a:spcBef>
                <a:spcPts val="62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Littoral zone is situated along the shore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which has  considerable rooted vegetation and include the regions  where light penetrates to the bottom</a:t>
            </a:r>
            <a:endParaRPr b="0" i="0" sz="24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52094" lvl="0" marL="657225" marR="0" rtl="0" algn="just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>
                <a:srgbClr val="0E6EC5"/>
              </a:buClr>
              <a:buSzPts val="2100"/>
              <a:buFont typeface="Noto Sans Symbols"/>
              <a:buChar char="❖"/>
            </a:pPr>
            <a:r>
              <a:rPr lang="en-US" sz="26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Limnetic zone: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015" lvl="0" marL="652780" marR="34290" rtl="0" algn="just">
              <a:lnSpc>
                <a:spcPct val="107916"/>
              </a:lnSpc>
              <a:spcBef>
                <a:spcPts val="55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lang="en-US" sz="2400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Limnetic zone is situated in open area after littoral zone</a:t>
            </a: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,  which is determined by light compensation level (depth  of effective light penetration).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650" lvl="0" marL="652780" marR="0" rtl="0" algn="just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❖"/>
            </a:pPr>
            <a:r>
              <a:rPr lang="en-US" sz="2400">
                <a:solidFill>
                  <a:srgbClr val="006FC0"/>
                </a:solidFill>
                <a:latin typeface="Constantia"/>
                <a:ea typeface="Constantia"/>
                <a:cs typeface="Constantia"/>
                <a:sym typeface="Constantia"/>
              </a:rPr>
              <a:t>Profundal zone: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015" lvl="0" marL="652780" marR="5080" rtl="0" algn="l">
              <a:lnSpc>
                <a:spcPct val="9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lang="en-US" sz="2400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Profundal zone present beneath the limnetic zone </a:t>
            </a: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 the  deeper region of the open waters where the  photosynthesis decrease progressively due poor  penetration of light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650" lvl="0" marL="652780" marR="0" rtl="0" algn="l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❖"/>
            </a:pPr>
            <a:r>
              <a:rPr lang="en-US" sz="2400">
                <a:solidFill>
                  <a:srgbClr val="006FC0"/>
                </a:solidFill>
                <a:latin typeface="Constantia"/>
                <a:ea typeface="Constantia"/>
                <a:cs typeface="Constantia"/>
                <a:sym typeface="Constantia"/>
              </a:rPr>
              <a:t>Benthic zone: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650" lvl="0" marL="652780" marR="0" rtl="0" algn="l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benthic zone is the deepest zone composed of soft </a:t>
            </a:r>
            <a:r>
              <a:rPr lang="en-US" sz="2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mud at bottom of ponds and lakes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7"/>
          <p:cNvSpPr txBox="1"/>
          <p:nvPr>
            <p:ph type="title"/>
          </p:nvPr>
        </p:nvSpPr>
        <p:spPr>
          <a:xfrm>
            <a:off x="535940" y="926338"/>
            <a:ext cx="4949190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sz="2600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228600" y="228600"/>
            <a:ext cx="8763000" cy="662939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609600" y="609600"/>
            <a:ext cx="7965440" cy="2825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3175">
            <a:noAutofit/>
          </a:bodyPr>
          <a:lstStyle/>
          <a:p>
            <a:pPr indent="-280669" lvl="0" marL="29273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350"/>
              <a:buFont typeface="Noto Sans Symbols"/>
              <a:buChar char="❑"/>
            </a:pPr>
            <a:r>
              <a:rPr b="1" lang="en-US" sz="26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Streams: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350520" rtl="0" algn="just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Streams obtain majority of nutrients from the flow of  inorganic and organic material from the surrounding  terrestrial system or lakes or ponds.</a:t>
            </a:r>
            <a:endParaRPr b="0" i="0" sz="24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650" lvl="1" marL="652780" marR="508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 major extent the </a:t>
            </a:r>
            <a:r>
              <a:rPr b="0" i="0" lang="en-US" sz="2400" u="none" cap="none" strike="noStrike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microbial flora reflects the  immediate terrestrial conditions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including the effects of  agriculture and industrial practices.</a:t>
            </a:r>
            <a:endParaRPr b="0" i="0" sz="24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8" name="Google Shape;128;p18"/>
          <p:cNvSpPr/>
          <p:nvPr/>
        </p:nvSpPr>
        <p:spPr>
          <a:xfrm>
            <a:off x="1828800" y="3733800"/>
            <a:ext cx="6248400" cy="290474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228600" y="381000"/>
            <a:ext cx="8686800" cy="6583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3500">
            <a:noAutofit/>
          </a:bodyPr>
          <a:lstStyle/>
          <a:p>
            <a:pPr indent="-280669" lvl="0" marL="29273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350"/>
              <a:buFont typeface="Noto Sans Symbols"/>
              <a:buChar char="❑"/>
            </a:pPr>
            <a:r>
              <a:rPr lang="en-US" sz="2600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The sea:</a:t>
            </a:r>
            <a:endParaRPr sz="2600">
              <a:solidFill>
                <a:srgbClr val="C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650" lvl="1" marL="652780" marR="5080" rtl="0" algn="l">
              <a:lnSpc>
                <a:spcPct val="100000"/>
              </a:lnSpc>
              <a:spcBef>
                <a:spcPts val="65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Microorganisms are at all depth and at all latitudes in the sea  water 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occur as plankton and in sediments of ocean.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53975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great volume of open sea provides an environment with  less variations in conditions than other aquatic environment.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652780" marR="0" rtl="0" algn="just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⮚"/>
            </a:pPr>
            <a:r>
              <a:rPr lang="en-US" sz="2400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Marine Plankton</a:t>
            </a:r>
            <a:endParaRPr sz="2400">
              <a:solidFill>
                <a:srgbClr val="C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650" lvl="0" marL="652780" marR="521334" rtl="0" algn="just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phytoplankton population comprises numerous  species of Diatoms(algae),cyanobacteria(blue green-  algae) ,dinoflagellates(flagellate protist)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6527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sillicoflagellates(unicellular algae) etc.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650" lvl="0" marL="652780" marR="86995" rtl="0" algn="just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This group of microorganism is chiefly responsible for  the conversion of radiant energy to the chemical energy.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650" lvl="0" marL="652780" marR="86995" rtl="0" algn="just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Protozoa are present in large number in the region inhabited by  phytoplankton . The zoo plankton feed upon phytoplankton  organisms , bacteria or detritus .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535940" y="778920"/>
            <a:ext cx="7849234" cy="3357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3325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Noto Sans Symbols"/>
              <a:buChar char="⮚"/>
            </a:pPr>
            <a:r>
              <a:rPr b="1" lang="en-US" sz="26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Benthic population: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0" rtl="0" algn="l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Offshore sediments are inhabited by protozoa and bacteria.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4572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 number are present at mud-water interface, the  bacterial population may range from a few hundreds to the  millions per mm.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451484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count in sediments are as high as 10^8 bacteria per  gram.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Many bacteria are facultative or strict anaerobes.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20"/>
          <p:cNvSpPr/>
          <p:nvPr/>
        </p:nvSpPr>
        <p:spPr>
          <a:xfrm>
            <a:off x="685800" y="4626862"/>
            <a:ext cx="8001000" cy="2133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1"/>
          <p:cNvSpPr txBox="1"/>
          <p:nvPr>
            <p:ph type="title"/>
          </p:nvPr>
        </p:nvSpPr>
        <p:spPr>
          <a:xfrm>
            <a:off x="2595117" y="661161"/>
            <a:ext cx="3952875" cy="574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born diseases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459740" y="1465833"/>
            <a:ext cx="8237855" cy="422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075">
            <a:noAutofit/>
          </a:bodyPr>
          <a:lstStyle/>
          <a:p>
            <a:pPr indent="-274320" lvl="0" marL="362585" marR="9271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1D600"/>
              </a:buClr>
              <a:buSzPts val="2050"/>
              <a:buFont typeface="Noto Sans Symbols"/>
              <a:buChar char="⚫"/>
            </a:pP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baseline="-25000" lang="en-US" sz="2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can act as a vector for the transmission of bacterial,  viral and protozoan agents which cause a variety of  diseases (mainly intestinal)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E1D600"/>
              </a:buClr>
              <a:buSzPts val="3250"/>
              <a:buFont typeface="Noto Sans Symbols"/>
              <a:buNone/>
            </a:pPr>
            <a:r>
              <a:t/>
            </a:r>
            <a:endParaRPr sz="32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362585" marR="93980" rtl="0" algn="just">
              <a:lnSpc>
                <a:spcPct val="80000"/>
              </a:lnSpc>
              <a:spcBef>
                <a:spcPts val="5"/>
              </a:spcBef>
              <a:spcAft>
                <a:spcPts val="0"/>
              </a:spcAft>
              <a:buClr>
                <a:srgbClr val="E1D600"/>
              </a:buClr>
              <a:buSzPts val="2050"/>
              <a:buFont typeface="Noto Sans Symbols"/>
              <a:buChar char="⚫"/>
            </a:pP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can also be linked to viral/protozoan diseases  transmitted by insects (aquatic hosts or insect breeding in  H</a:t>
            </a:r>
            <a:r>
              <a:rPr baseline="-25000" lang="en-US" sz="2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- indirect)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E1D600"/>
              </a:buClr>
              <a:buSzPts val="3250"/>
              <a:buFont typeface="Noto Sans Symbols"/>
              <a:buNone/>
            </a:pPr>
            <a:r>
              <a:t/>
            </a:r>
            <a:endParaRPr sz="32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362585" marR="93345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1D600"/>
              </a:buClr>
              <a:buSzPts val="2050"/>
              <a:buFont typeface="Noto Sans Symbols"/>
              <a:buChar char="⚫"/>
            </a:pP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is responsible for, by some estimates,  approximately </a:t>
            </a:r>
            <a:r>
              <a:rPr b="1" lang="en-US" sz="26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80% </a:t>
            </a: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all infectious disease not just  waterborne diseases, but any disease where water plays a  role.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459740" y="940054"/>
            <a:ext cx="5862320" cy="3727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650"/>
              <a:buFont typeface="Noto Sans Symbols"/>
              <a:buChar char="⚫"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contains a variety of microbes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86385" marR="0" rtl="0" algn="l">
              <a:lnSpc>
                <a:spcPct val="100000"/>
              </a:lnSpc>
              <a:spcBef>
                <a:spcPts val="2685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including: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86385" marR="4503420" rtl="0" algn="l">
              <a:lnSpc>
                <a:spcPct val="180000"/>
              </a:lnSpc>
              <a:spcBef>
                <a:spcPts val="21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Viruses  Bacteria  Protozoa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863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Fungi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2"/>
          <p:cNvSpPr/>
          <p:nvPr/>
        </p:nvSpPr>
        <p:spPr>
          <a:xfrm>
            <a:off x="3834384" y="1309116"/>
            <a:ext cx="3852671" cy="489966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3"/>
          <p:cNvSpPr txBox="1"/>
          <p:nvPr>
            <p:ph type="title"/>
          </p:nvPr>
        </p:nvSpPr>
        <p:spPr>
          <a:xfrm>
            <a:off x="3483102" y="201879"/>
            <a:ext cx="1416050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VIRUS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5157215" y="3204971"/>
            <a:ext cx="3581399" cy="36530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383540" y="784605"/>
            <a:ext cx="8377555" cy="5281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74320" lvl="0" marL="438784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🞆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Virus is microscopic entity consisting of a single nucleic acid  surrounded by a protein coat and capable of replication only  within the living cells of bacteria, animals or plants.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19" lvl="0" marL="439419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🞆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Viruses that infect bacteria is called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Bacteriophage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4295775" rtl="0" algn="l">
              <a:lnSpc>
                <a:spcPct val="108124"/>
              </a:lnSpc>
              <a:spcBef>
                <a:spcPts val="555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Viral diseases and their  pathogen: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95300" lvl="0" marL="508000" marR="0" rtl="0" algn="l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⮚"/>
            </a:pPr>
            <a:r>
              <a:rPr b="1" lang="en-US" sz="26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Diseases</a:t>
            </a:r>
            <a:r>
              <a:rPr b="1"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27100" marR="4671060" rtl="0" algn="l">
              <a:lnSpc>
                <a:spcPct val="107916"/>
              </a:lnSpc>
              <a:spcBef>
                <a:spcPts val="65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Enteritis, diarrhea, and  dysentery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95300" lvl="0" marL="508000" marR="0" rtl="0" algn="l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⮚"/>
            </a:pPr>
            <a:r>
              <a:rPr b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Causative agent</a:t>
            </a:r>
            <a:r>
              <a:rPr b="1"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3535" lvl="1" marL="721360" marR="0" rtl="0" algn="l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0E6EC5"/>
              </a:buClr>
              <a:buSzPts val="36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Rotavirus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78460" marR="0" rtl="0" algn="l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FC0"/>
                </a:solidFill>
                <a:latin typeface="Constantia"/>
                <a:ea typeface="Constantia"/>
                <a:cs typeface="Constantia"/>
                <a:sym typeface="Constantia"/>
              </a:rPr>
              <a:t>Symptoms: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1841500" marR="0" rtl="0" algn="l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severe vomiting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4"/>
          <p:cNvSpPr txBox="1"/>
          <p:nvPr>
            <p:ph type="title"/>
          </p:nvPr>
        </p:nvSpPr>
        <p:spPr>
          <a:xfrm>
            <a:off x="764540" y="656589"/>
            <a:ext cx="1585595" cy="513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latin typeface="Times New Roman"/>
                <a:ea typeface="Times New Roman"/>
                <a:cs typeface="Times New Roman"/>
                <a:sym typeface="Times New Roman"/>
              </a:rPr>
              <a:t>Diseases</a:t>
            </a:r>
            <a:r>
              <a:rPr b="1" lang="en-US" sz="26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825500" y="1579752"/>
            <a:ext cx="7706995" cy="4855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8940" lvl="0" marL="421005" marR="0" rtl="0" algn="l">
              <a:lnSpc>
                <a:spcPct val="146250"/>
              </a:lnSpc>
              <a:spcBef>
                <a:spcPts val="0"/>
              </a:spcBef>
              <a:spcAft>
                <a:spcPts val="0"/>
              </a:spcAft>
              <a:buClr>
                <a:srgbClr val="0E6EC5"/>
              </a:buClr>
              <a:buSzPts val="3500"/>
              <a:buFont typeface="Noto Sans Symbols"/>
              <a:buChar char="❑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Hepatitis A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93700" marR="0" rtl="0" algn="l">
              <a:lnSpc>
                <a:spcPct val="101041"/>
              </a:lnSpc>
              <a:spcBef>
                <a:spcPts val="5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Causative agent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HAV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8940" lvl="0" marL="421005" marR="0" rtl="0" algn="l">
              <a:lnSpc>
                <a:spcPct val="161041"/>
              </a:lnSpc>
              <a:spcBef>
                <a:spcPts val="0"/>
              </a:spcBef>
              <a:spcAft>
                <a:spcPts val="0"/>
              </a:spcAft>
              <a:buClr>
                <a:srgbClr val="0E6EC5"/>
              </a:buClr>
              <a:buSzPts val="3500"/>
              <a:buFont typeface="Noto Sans Symbols"/>
              <a:buChar char="❑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Hepatitis 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93700" marR="0" rtl="0" algn="l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Causative agent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HEV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17500" marR="0" rtl="0" algn="l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Symptoms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93700" marR="0" rtl="0" algn="l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Inflammation of liver ,vomiting ,Jaundice ,Nausea etc.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11150" marR="0" rtl="0" algn="l">
              <a:lnSpc>
                <a:spcPct val="101041"/>
              </a:lnSpc>
              <a:spcBef>
                <a:spcPts val="29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AF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Treatment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	Liver transplantation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8940" lvl="0" marL="421005" marR="0" rtl="0" algn="l">
              <a:lnSpc>
                <a:spcPct val="161041"/>
              </a:lnSpc>
              <a:spcBef>
                <a:spcPts val="0"/>
              </a:spcBef>
              <a:spcAft>
                <a:spcPts val="0"/>
              </a:spcAft>
              <a:buClr>
                <a:srgbClr val="0E6EC5"/>
              </a:buClr>
              <a:buSzPts val="3500"/>
              <a:buFont typeface="Noto Sans Symbols"/>
              <a:buChar char="❑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Polio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17500" marR="0" rtl="0" algn="l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Causative agent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Polio virus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41300" marR="0" rtl="0" algn="l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Symptoms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61340" marR="0" rtl="0" algn="l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Fever ,Sore throat ,Neck stiffness ,Pain in legs &amp; arms etc.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34950" marR="0" rtl="0" algn="l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AF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Treatment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Polio vaccine.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1298194" y="632205"/>
            <a:ext cx="4338955" cy="3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Bacteria	vary	in	their	shapes	like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383540" y="997965"/>
            <a:ext cx="1174750" cy="756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bacteria  (bacillus)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1737105" y="997965"/>
            <a:ext cx="3899535" cy="756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3048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have		spherical(cocci),	rod  and	spiral	(spirillum)	shaped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383540" y="1729181"/>
            <a:ext cx="5253355" cy="4598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arrangement and are organized in specific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cellular shape.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Bacterial diseases &amp; their pathogen: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Diseases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31800" marR="0" rtl="0" algn="l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Enteritis &amp; diarrhea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i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Causative agents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3535" lvl="1" marL="812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E.coli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69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Symptoms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Vomiting , Fever ,Nausea.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3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Enteric fever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55600" marR="508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i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Causative	agent	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	Salmonella	typhi,  Salmonella paratyphi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C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Symptoms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Poor appetite ,Headache etc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25"/>
          <p:cNvSpPr/>
          <p:nvPr/>
        </p:nvSpPr>
        <p:spPr>
          <a:xfrm>
            <a:off x="5736335" y="3002279"/>
            <a:ext cx="3171443" cy="385571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5"/>
          <p:cNvSpPr/>
          <p:nvPr/>
        </p:nvSpPr>
        <p:spPr>
          <a:xfrm>
            <a:off x="6385559" y="2599944"/>
            <a:ext cx="2497836" cy="18790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5"/>
          <p:cNvSpPr/>
          <p:nvPr/>
        </p:nvSpPr>
        <p:spPr>
          <a:xfrm>
            <a:off x="6400800" y="762000"/>
            <a:ext cx="2467610" cy="1849120"/>
          </a:xfrm>
          <a:custGeom>
            <a:rect b="b" l="l" r="r" t="t"/>
            <a:pathLst>
              <a:path extrusionOk="0" h="1849120" w="2467609">
                <a:moveTo>
                  <a:pt x="2308479" y="0"/>
                </a:moveTo>
                <a:lnTo>
                  <a:pt x="158876" y="0"/>
                </a:lnTo>
                <a:lnTo>
                  <a:pt x="108655" y="8098"/>
                </a:lnTo>
                <a:lnTo>
                  <a:pt x="65041" y="30650"/>
                </a:lnTo>
                <a:lnTo>
                  <a:pt x="30650" y="65041"/>
                </a:lnTo>
                <a:lnTo>
                  <a:pt x="8098" y="108655"/>
                </a:lnTo>
                <a:lnTo>
                  <a:pt x="0" y="158876"/>
                </a:lnTo>
                <a:lnTo>
                  <a:pt x="0" y="1689735"/>
                </a:lnTo>
                <a:lnTo>
                  <a:pt x="8098" y="1739956"/>
                </a:lnTo>
                <a:lnTo>
                  <a:pt x="30650" y="1783570"/>
                </a:lnTo>
                <a:lnTo>
                  <a:pt x="65041" y="1817961"/>
                </a:lnTo>
                <a:lnTo>
                  <a:pt x="108655" y="1840513"/>
                </a:lnTo>
                <a:lnTo>
                  <a:pt x="158876" y="1848612"/>
                </a:lnTo>
                <a:lnTo>
                  <a:pt x="2308479" y="1848612"/>
                </a:lnTo>
                <a:lnTo>
                  <a:pt x="2358700" y="1840513"/>
                </a:lnTo>
                <a:lnTo>
                  <a:pt x="2402314" y="1817961"/>
                </a:lnTo>
                <a:lnTo>
                  <a:pt x="2436705" y="1783570"/>
                </a:lnTo>
                <a:lnTo>
                  <a:pt x="2459257" y="1739956"/>
                </a:lnTo>
                <a:lnTo>
                  <a:pt x="2467355" y="1689735"/>
                </a:lnTo>
                <a:lnTo>
                  <a:pt x="2467355" y="158876"/>
                </a:lnTo>
                <a:lnTo>
                  <a:pt x="2459257" y="108655"/>
                </a:lnTo>
                <a:lnTo>
                  <a:pt x="2436705" y="65041"/>
                </a:lnTo>
                <a:lnTo>
                  <a:pt x="2402314" y="30650"/>
                </a:lnTo>
                <a:lnTo>
                  <a:pt x="2358700" y="8098"/>
                </a:lnTo>
                <a:lnTo>
                  <a:pt x="2308479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5"/>
          <p:cNvSpPr/>
          <p:nvPr/>
        </p:nvSpPr>
        <p:spPr>
          <a:xfrm>
            <a:off x="6400800" y="762000"/>
            <a:ext cx="2467355" cy="184861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5"/>
          <p:cNvSpPr txBox="1"/>
          <p:nvPr>
            <p:ph type="title"/>
          </p:nvPr>
        </p:nvSpPr>
        <p:spPr>
          <a:xfrm>
            <a:off x="2715005" y="171399"/>
            <a:ext cx="2038985" cy="483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4607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BACTERIA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3267455" y="3906011"/>
            <a:ext cx="4504944" cy="272338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535940" y="1827403"/>
            <a:ext cx="7946390" cy="3683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82573" lvl="0" marL="286385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4450"/>
              <a:buFont typeface="Noto Sans Symbols"/>
              <a:buChar char="⚫"/>
            </a:pPr>
            <a:r>
              <a:rPr lang="en-US" sz="4800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Water is transparent fluid which forms  the worlds streams	, lakes ,oceans and  rain. It is major constituent of fluid of  living organisms . It covers the 71% of  earth surface</a:t>
            </a:r>
            <a:endParaRPr sz="4800">
              <a:solidFill>
                <a:schemeClr val="dk1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55" name="Google Shape;55;p8"/>
          <p:cNvSpPr txBox="1"/>
          <p:nvPr>
            <p:ph type="title"/>
          </p:nvPr>
        </p:nvSpPr>
        <p:spPr>
          <a:xfrm>
            <a:off x="444500" y="898601"/>
            <a:ext cx="2383155" cy="940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000">
                <a:latin typeface="Arial"/>
                <a:ea typeface="Arial"/>
                <a:cs typeface="Arial"/>
                <a:sym typeface="Arial"/>
              </a:rPr>
              <a:t>Water:</a:t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535940" y="1086357"/>
            <a:ext cx="8074025" cy="5028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-274319" lvl="0" marL="286385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3000"/>
              <a:buFont typeface="Arial"/>
              <a:buChar char="•"/>
            </a:pPr>
            <a:r>
              <a:rPr lang="en-US" sz="3200">
                <a:solidFill>
                  <a:srgbClr val="0723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are unicellular organisms with diameters  in the range of 2-100 μm.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3335" lvl="0" marL="100965" marR="4598670" rtl="0" algn="l">
              <a:lnSpc>
                <a:spcPct val="122500"/>
              </a:lnSpc>
              <a:spcBef>
                <a:spcPts val="414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Protozoan infection &amp;  their pathogen :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Diseases: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0525" lvl="0" marL="402590" marR="0" rtl="0" algn="l">
              <a:lnSpc>
                <a:spcPct val="100000"/>
              </a:lnSpc>
              <a:spcBef>
                <a:spcPts val="1165"/>
              </a:spcBef>
              <a:spcAft>
                <a:spcPts val="0"/>
              </a:spcAft>
              <a:buClr>
                <a:srgbClr val="0AD0D9"/>
              </a:buClr>
              <a:buSzPts val="2650"/>
              <a:buFont typeface="Noto Sans Symbols"/>
              <a:buChar char="❑"/>
            </a:pPr>
            <a:r>
              <a:rPr i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Malaria</a:t>
            </a:r>
            <a:r>
              <a:rPr lang="en-US" sz="2800">
                <a:solidFill>
                  <a:srgbClr val="0E6E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Plasmodium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AD0D9"/>
              </a:buClr>
              <a:buSzPts val="2250"/>
              <a:buFont typeface="Arial"/>
              <a:buChar char="•"/>
            </a:pPr>
            <a:r>
              <a:rPr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Symptoms :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Fever ,Fatigue ,vomiting etc.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t/>
            </a:r>
            <a:endParaRPr sz="3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4175" lvl="0" marL="3962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650"/>
              <a:buFont typeface="Noto Sans Symbols"/>
              <a:buChar char="❑"/>
            </a:pPr>
            <a:r>
              <a:rPr i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African sleeping sickness</a:t>
            </a:r>
            <a:r>
              <a:rPr lang="en-US" sz="2800">
                <a:solidFill>
                  <a:srgbClr val="0E6EC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Tsetse fly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>
                <a:srgbClr val="0AD0D9"/>
              </a:buClr>
              <a:buSzPts val="2250"/>
              <a:buFont typeface="Arial"/>
              <a:buChar char="•"/>
            </a:pPr>
            <a:r>
              <a:rPr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Symptoms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Headache ,fever , Joint’s pain.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6304788" y="3886200"/>
            <a:ext cx="2029967" cy="2362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6"/>
          <p:cNvSpPr/>
          <p:nvPr/>
        </p:nvSpPr>
        <p:spPr>
          <a:xfrm>
            <a:off x="5710428" y="1405127"/>
            <a:ext cx="3252216" cy="251307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6"/>
          <p:cNvSpPr txBox="1"/>
          <p:nvPr>
            <p:ph type="title"/>
          </p:nvPr>
        </p:nvSpPr>
        <p:spPr>
          <a:xfrm>
            <a:off x="3590671" y="275590"/>
            <a:ext cx="1961514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Protozoa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7"/>
          <p:cNvSpPr txBox="1"/>
          <p:nvPr/>
        </p:nvSpPr>
        <p:spPr>
          <a:xfrm>
            <a:off x="459740" y="860805"/>
            <a:ext cx="7997190" cy="5330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53340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Fungi are serve as decomposers, absorbing nutrients from  dead leaves or other organic matter in soil and water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53340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Fungi are found in very less quantity/numbers in water. This  is due to their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competition with other heterotrophic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organisms  like some bacteria and archae for food intake. their low  abundance is an indicator for their loss during competition.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2249" lvl="0" marL="173355" marR="0" rtl="0" algn="l">
              <a:lnSpc>
                <a:spcPct val="119027"/>
              </a:lnSpc>
              <a:spcBef>
                <a:spcPts val="0"/>
              </a:spcBef>
              <a:spcAft>
                <a:spcPts val="0"/>
              </a:spcAft>
              <a:buClr>
                <a:srgbClr val="0A5294"/>
              </a:buClr>
              <a:buSzPts val="3500"/>
              <a:buFont typeface="Arial"/>
              <a:buChar char="•"/>
            </a:pPr>
            <a:r>
              <a:rPr lang="en-US" sz="36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Fungal disease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46049" lvl="0" marL="120014" marR="0" rtl="0" algn="l">
              <a:lnSpc>
                <a:spcPct val="118541"/>
              </a:lnSpc>
              <a:spcBef>
                <a:spcPts val="35"/>
              </a:spcBef>
              <a:spcAft>
                <a:spcPts val="0"/>
              </a:spcAft>
              <a:buClr>
                <a:srgbClr val="006FC0"/>
              </a:buClr>
              <a:buSzPts val="2300"/>
              <a:buFont typeface="Arial"/>
              <a:buChar char="•"/>
            </a:pPr>
            <a:r>
              <a:rPr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Ringworm: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212850" lvl="0" marL="12700" marR="3956684" rtl="0" algn="just">
              <a:lnSpc>
                <a:spcPct val="120000"/>
              </a:lnSpc>
              <a:spcBef>
                <a:spcPts val="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fungi that cause  ringworm can live on surfaces,  particularly in damp areas like  public showers.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22884" lvl="0" marL="234950" marR="5183505" rtl="0" algn="l">
              <a:lnSpc>
                <a:spcPct val="120000"/>
              </a:lnSpc>
              <a:spcBef>
                <a:spcPts val="7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Causative agent: 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Trichophyton (fungi)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27"/>
          <p:cNvSpPr txBox="1"/>
          <p:nvPr>
            <p:ph type="title"/>
          </p:nvPr>
        </p:nvSpPr>
        <p:spPr>
          <a:xfrm>
            <a:off x="3588258" y="247599"/>
            <a:ext cx="1054100" cy="483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rgbClr val="04607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b="1" lang="en-US" sz="2400" u="sng">
                <a:solidFill>
                  <a:srgbClr val="04607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UNGI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27"/>
          <p:cNvSpPr/>
          <p:nvPr/>
        </p:nvSpPr>
        <p:spPr>
          <a:xfrm>
            <a:off x="4648200" y="3200400"/>
            <a:ext cx="4343400" cy="3505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8"/>
          <p:cNvSpPr txBox="1"/>
          <p:nvPr>
            <p:ph type="title"/>
          </p:nvPr>
        </p:nvSpPr>
        <p:spPr>
          <a:xfrm>
            <a:off x="3947286" y="171399"/>
            <a:ext cx="102108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4607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Algae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459740" y="784605"/>
            <a:ext cx="1724660" cy="3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3429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Algae may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2368042" y="784605"/>
            <a:ext cx="6391275" cy="3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produce toxins in sea food which can cause illness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28"/>
          <p:cNvSpPr txBox="1"/>
          <p:nvPr/>
        </p:nvSpPr>
        <p:spPr>
          <a:xfrm>
            <a:off x="459740" y="1095839"/>
            <a:ext cx="6355715" cy="3220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300">
            <a:noAutofit/>
          </a:bodyPr>
          <a:lstStyle/>
          <a:p>
            <a:pPr indent="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human beings by using contaminated seafood.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17500" marR="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Algal disease: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55600" marR="0" rtl="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❑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Amnesic Shellfish Poisoning (ASP):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69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Causative agent: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271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Pseudo-nitzschia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sp.(Diatom)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93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Symptoms: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50900" marR="0" rtl="0" algn="l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Short terms memory loss , Brain damage etc.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28"/>
          <p:cNvSpPr/>
          <p:nvPr/>
        </p:nvSpPr>
        <p:spPr>
          <a:xfrm>
            <a:off x="685800" y="4495800"/>
            <a:ext cx="7848600" cy="2133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/>
          <p:cNvSpPr txBox="1"/>
          <p:nvPr>
            <p:ph type="title"/>
          </p:nvPr>
        </p:nvSpPr>
        <p:spPr>
          <a:xfrm>
            <a:off x="1051966" y="294258"/>
            <a:ext cx="6280150" cy="513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lang="en-US" sz="255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PREAD </a:t>
            </a:r>
            <a:r>
              <a:rPr b="1" lang="en-US" sz="32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="1" lang="en-US" sz="255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 SYMPTOMS OF </a:t>
            </a:r>
            <a:r>
              <a:rPr b="1" lang="en-US" sz="32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b="1" lang="en-US" sz="255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ISEASE</a:t>
            </a:r>
            <a:endParaRPr sz="25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459740" y="937006"/>
            <a:ext cx="8194040" cy="3485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900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🞆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person may be infected by direct drinking contaminated water.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🞆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coming in contact with contaminated water.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8638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A5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Common symptoms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🞆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Abdominal pain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🞆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Fever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🞆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Diarrhea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19" lvl="0" marL="286385" marR="379095" rtl="0" algn="l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0E6EC5"/>
              </a:buClr>
              <a:buSzPts val="1650"/>
              <a:buFont typeface="Noto Sans Symbols"/>
              <a:buChar char="🞆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Condition are more severe in peoples with weakened immune  system.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0"/>
          <p:cNvSpPr txBox="1"/>
          <p:nvPr>
            <p:ph type="title"/>
          </p:nvPr>
        </p:nvSpPr>
        <p:spPr>
          <a:xfrm>
            <a:off x="444500" y="598678"/>
            <a:ext cx="6901180" cy="1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Times New Roman"/>
                <a:ea typeface="Times New Roman"/>
                <a:cs typeface="Times New Roman"/>
                <a:sym typeface="Times New Roman"/>
              </a:rPr>
              <a:t>Microbiological Examination of  Water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30"/>
          <p:cNvSpPr txBox="1"/>
          <p:nvPr/>
        </p:nvSpPr>
        <p:spPr>
          <a:xfrm>
            <a:off x="929132" y="2482723"/>
            <a:ext cx="123825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E6EC5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0"/>
          <p:cNvSpPr txBox="1"/>
          <p:nvPr/>
        </p:nvSpPr>
        <p:spPr>
          <a:xfrm>
            <a:off x="1176324" y="2432431"/>
            <a:ext cx="4247515" cy="2800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101600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Individual		pathogen  numbers	may be	too	low	to  detect		in		a reasonable	sized  water	sample. Isolation and  detection of some pathogens  can take several days, weeks, or  months.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30"/>
          <p:cNvSpPr/>
          <p:nvPr/>
        </p:nvSpPr>
        <p:spPr>
          <a:xfrm>
            <a:off x="6019799" y="1981151"/>
            <a:ext cx="2885543" cy="402003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1"/>
          <p:cNvSpPr txBox="1"/>
          <p:nvPr>
            <p:ph type="title"/>
          </p:nvPr>
        </p:nvSpPr>
        <p:spPr>
          <a:xfrm>
            <a:off x="444500" y="1049782"/>
            <a:ext cx="6807200" cy="7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Indicator Microorganisms:</a:t>
            </a:r>
            <a:endParaRPr sz="5000"/>
          </a:p>
        </p:txBody>
      </p:sp>
      <p:sp>
        <p:nvSpPr>
          <p:cNvPr id="234" name="Google Shape;234;p31"/>
          <p:cNvSpPr txBox="1"/>
          <p:nvPr/>
        </p:nvSpPr>
        <p:spPr>
          <a:xfrm>
            <a:off x="535940" y="1956943"/>
            <a:ext cx="8053705" cy="1551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74319" lvl="0" marL="286385" marR="5080" rtl="0" algn="l">
              <a:lnSpc>
                <a:spcPct val="100099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Noto Sans Symbols"/>
              <a:buChar char="⚫"/>
            </a:pP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Indicator microorganisms are used to indicate </a:t>
            </a:r>
            <a:r>
              <a:rPr lang="en-US" sz="26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increased  risk of pathogen contamination </a:t>
            </a: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due to fecal contact.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 are not dangerous to human health but are used to indicate the  presence of a health risk.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31"/>
          <p:cNvSpPr/>
          <p:nvPr/>
        </p:nvSpPr>
        <p:spPr>
          <a:xfrm>
            <a:off x="4648200" y="3867911"/>
            <a:ext cx="3631692" cy="230428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1"/>
          <p:cNvSpPr/>
          <p:nvPr/>
        </p:nvSpPr>
        <p:spPr>
          <a:xfrm>
            <a:off x="1143000" y="3767328"/>
            <a:ext cx="2862072" cy="286207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2"/>
          <p:cNvSpPr txBox="1"/>
          <p:nvPr>
            <p:ph type="title"/>
          </p:nvPr>
        </p:nvSpPr>
        <p:spPr>
          <a:xfrm>
            <a:off x="444500" y="636778"/>
            <a:ext cx="6504305" cy="148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Characteristics of	a Useful  Indicator:</a:t>
            </a:r>
            <a:endParaRPr/>
          </a:p>
        </p:txBody>
      </p:sp>
      <p:sp>
        <p:nvSpPr>
          <p:cNvPr id="243" name="Google Shape;243;p32"/>
          <p:cNvSpPr txBox="1"/>
          <p:nvPr/>
        </p:nvSpPr>
        <p:spPr>
          <a:xfrm>
            <a:off x="601472" y="2097151"/>
            <a:ext cx="7747634" cy="3537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4275">
            <a:noAutofit/>
          </a:bodyPr>
          <a:lstStyle/>
          <a:p>
            <a:pPr indent="-572135" lvl="0" marL="584200" marR="579120" rtl="0" algn="l">
              <a:lnSpc>
                <a:spcPct val="108055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34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Always present when pathogens are  present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2135" lvl="0" marL="584200" marR="0" rtl="0" algn="l">
              <a:lnSpc>
                <a:spcPct val="100416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34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present in the absence of the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84200" marR="0" rtl="0" algn="l">
              <a:lnSpc>
                <a:spcPct val="108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pathogen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2135" lvl="0" marL="584200" marR="0" rtl="0" algn="l">
              <a:lnSpc>
                <a:spcPct val="108055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34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Correlated with degree of pollution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2135" lvl="0" marL="584200" marR="0" rtl="0" algn="l">
              <a:lnSpc>
                <a:spcPct val="108055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34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easily detectable than a pathogen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2135" lvl="0" marL="584200" marR="0" rtl="0" algn="l">
              <a:lnSpc>
                <a:spcPct val="114027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34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Non-pathogenic in nature.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3"/>
          <p:cNvSpPr/>
          <p:nvPr/>
        </p:nvSpPr>
        <p:spPr>
          <a:xfrm>
            <a:off x="6400800" y="1447800"/>
            <a:ext cx="2560320" cy="3200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3"/>
          <p:cNvSpPr txBox="1"/>
          <p:nvPr>
            <p:ph type="title"/>
          </p:nvPr>
        </p:nvSpPr>
        <p:spPr>
          <a:xfrm>
            <a:off x="444500" y="743458"/>
            <a:ext cx="7411720" cy="756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Bacterial-Indicator Organisms</a:t>
            </a:r>
            <a:endParaRPr/>
          </a:p>
        </p:txBody>
      </p:sp>
      <p:sp>
        <p:nvSpPr>
          <p:cNvPr id="251" name="Google Shape;251;p33"/>
          <p:cNvSpPr txBox="1"/>
          <p:nvPr/>
        </p:nvSpPr>
        <p:spPr>
          <a:xfrm>
            <a:off x="444500" y="1345324"/>
            <a:ext cx="3675379" cy="4641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79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Common Groups: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3535" lvl="0" marL="510540" marR="0" rtl="0" algn="l">
              <a:lnSpc>
                <a:spcPct val="100000"/>
              </a:lnSpc>
              <a:spcBef>
                <a:spcPts val="715"/>
              </a:spcBef>
              <a:spcAft>
                <a:spcPts val="0"/>
              </a:spcAft>
              <a:buClr>
                <a:schemeClr val="dk1"/>
              </a:buClr>
              <a:buSzPts val="2250"/>
              <a:buFont typeface="Noto Sans Symbols"/>
              <a:buChar char="❖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Coli forms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4330" lvl="1" marL="814069" marR="0" rtl="0" algn="l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 coli forms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0680" lvl="1" marL="820419" marR="0" rtl="0" algn="l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Fecal coli forms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E6EC5"/>
              </a:buClr>
              <a:buSzPts val="2500"/>
              <a:buFont typeface="Courier New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5445" lvl="0" marL="552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Noto Sans Symbols"/>
              <a:buChar char="❖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Streptococci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0680" lvl="1" marL="820419" marR="0" rtl="0" algn="l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fecal streptococci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0680" lvl="1" marL="820419" marR="0" rtl="0" algn="l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enterococci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E6EC5"/>
              </a:buClr>
              <a:buSzPts val="2500"/>
              <a:buFont typeface="Courier New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5445" lvl="0" marL="552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Noto Sans Symbols"/>
              <a:buChar char="❖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Spore Formers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479" lvl="1" marL="744220" marR="0" rtl="0" algn="l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Clostridium perfringens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33"/>
          <p:cNvSpPr/>
          <p:nvPr/>
        </p:nvSpPr>
        <p:spPr>
          <a:xfrm>
            <a:off x="5379720" y="4539995"/>
            <a:ext cx="2705100" cy="231800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4"/>
          <p:cNvSpPr txBox="1"/>
          <p:nvPr>
            <p:ph type="title"/>
          </p:nvPr>
        </p:nvSpPr>
        <p:spPr>
          <a:xfrm>
            <a:off x="444500" y="1049782"/>
            <a:ext cx="4803775" cy="7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Coliform Bacteria:</a:t>
            </a:r>
            <a:endParaRPr sz="5000"/>
          </a:p>
        </p:txBody>
      </p:sp>
      <p:sp>
        <p:nvSpPr>
          <p:cNvPr id="259" name="Google Shape;259;p34"/>
          <p:cNvSpPr txBox="1"/>
          <p:nvPr/>
        </p:nvSpPr>
        <p:spPr>
          <a:xfrm>
            <a:off x="535940" y="1955419"/>
            <a:ext cx="7727315" cy="148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-274319" lvl="0" marL="286385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3000"/>
              <a:buFont typeface="Noto Sans Symbols"/>
              <a:buChar char="⚫"/>
            </a:pPr>
            <a:r>
              <a:rPr i="1" lang="en-US" sz="32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Coliform</a:t>
            </a:r>
            <a:r>
              <a:rPr i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bacteria (</a:t>
            </a:r>
            <a:r>
              <a:rPr i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 coli</a:t>
            </a: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-like) are the most  often used indicator bacteria for water quality  assessment in the U.S.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34"/>
          <p:cNvSpPr/>
          <p:nvPr/>
        </p:nvSpPr>
        <p:spPr>
          <a:xfrm>
            <a:off x="1524000" y="3686554"/>
            <a:ext cx="6059424" cy="305562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5"/>
          <p:cNvSpPr/>
          <p:nvPr/>
        </p:nvSpPr>
        <p:spPr>
          <a:xfrm>
            <a:off x="4119371" y="2057400"/>
            <a:ext cx="5024628" cy="3886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5"/>
          <p:cNvSpPr/>
          <p:nvPr/>
        </p:nvSpPr>
        <p:spPr>
          <a:xfrm>
            <a:off x="65533" y="882396"/>
            <a:ext cx="8058911" cy="139446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 txBox="1"/>
          <p:nvPr>
            <p:ph type="title"/>
          </p:nvPr>
        </p:nvSpPr>
        <p:spPr>
          <a:xfrm>
            <a:off x="444500" y="1049782"/>
            <a:ext cx="7261225" cy="7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Characteristics of coliforms:</a:t>
            </a:r>
            <a:endParaRPr sz="5000"/>
          </a:p>
        </p:txBody>
      </p:sp>
      <p:sp>
        <p:nvSpPr>
          <p:cNvPr id="269" name="Google Shape;269;p35"/>
          <p:cNvSpPr/>
          <p:nvPr/>
        </p:nvSpPr>
        <p:spPr>
          <a:xfrm>
            <a:off x="2695955" y="4552188"/>
            <a:ext cx="385571" cy="46634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5"/>
          <p:cNvSpPr/>
          <p:nvPr/>
        </p:nvSpPr>
        <p:spPr>
          <a:xfrm>
            <a:off x="2737104" y="4515611"/>
            <a:ext cx="608076" cy="67970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5"/>
          <p:cNvSpPr txBox="1"/>
          <p:nvPr/>
        </p:nvSpPr>
        <p:spPr>
          <a:xfrm>
            <a:off x="523240" y="1884235"/>
            <a:ext cx="3613150" cy="3099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6350">
            <a:noAutofit/>
          </a:bodyPr>
          <a:lstStyle/>
          <a:p>
            <a:pPr indent="-274320" lvl="0" marL="299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250"/>
              <a:buFont typeface="Noto Sans Symbols"/>
              <a:buChar char="⚫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Aerobic or facultative,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99720" marR="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AD0D9"/>
              </a:buClr>
              <a:buSzPts val="2250"/>
              <a:buFont typeface="Noto Sans Symbols"/>
              <a:buChar char="⚫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Gram-negative,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9972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AD0D9"/>
              </a:buClr>
              <a:buSzPts val="2250"/>
              <a:buFont typeface="Noto Sans Symbols"/>
              <a:buChar char="⚫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Non-spore forming,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9972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AD0D9"/>
              </a:buClr>
              <a:buSzPts val="2250"/>
              <a:buFont typeface="Noto Sans Symbols"/>
              <a:buChar char="⚫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Bacilli,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54000" marR="17780" rtl="0" algn="l">
              <a:lnSpc>
                <a:spcPct val="120000"/>
              </a:lnSpc>
              <a:spcBef>
                <a:spcPts val="5"/>
              </a:spcBef>
              <a:spcAft>
                <a:spcPts val="0"/>
              </a:spcAft>
              <a:buClr>
                <a:srgbClr val="0AD0D9"/>
              </a:buClr>
              <a:buSzPts val="1688"/>
              <a:buFont typeface="Noto Sans Symbols"/>
              <a:buChar char="⚫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ferments  Lactose to form	acid and/or gas with in 24  hours at 35</a:t>
            </a:r>
            <a:r>
              <a:rPr baseline="30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35"/>
          <p:cNvSpPr/>
          <p:nvPr/>
        </p:nvSpPr>
        <p:spPr>
          <a:xfrm>
            <a:off x="1905761" y="3429761"/>
            <a:ext cx="381000" cy="76200"/>
          </a:xfrm>
          <a:custGeom>
            <a:rect b="b" l="l" r="r" t="t"/>
            <a:pathLst>
              <a:path extrusionOk="0" h="76200" w="381000">
                <a:moveTo>
                  <a:pt x="190500" y="0"/>
                </a:moveTo>
                <a:lnTo>
                  <a:pt x="116371" y="2988"/>
                </a:lnTo>
                <a:lnTo>
                  <a:pt x="55816" y="11144"/>
                </a:lnTo>
                <a:lnTo>
                  <a:pt x="14978" y="23252"/>
                </a:lnTo>
                <a:lnTo>
                  <a:pt x="0" y="38100"/>
                </a:lnTo>
                <a:lnTo>
                  <a:pt x="14978" y="52947"/>
                </a:lnTo>
                <a:lnTo>
                  <a:pt x="55816" y="65055"/>
                </a:lnTo>
                <a:lnTo>
                  <a:pt x="116371" y="73211"/>
                </a:lnTo>
                <a:lnTo>
                  <a:pt x="190500" y="76200"/>
                </a:lnTo>
                <a:lnTo>
                  <a:pt x="264628" y="73211"/>
                </a:lnTo>
                <a:lnTo>
                  <a:pt x="325183" y="65055"/>
                </a:lnTo>
                <a:lnTo>
                  <a:pt x="366021" y="52947"/>
                </a:lnTo>
                <a:lnTo>
                  <a:pt x="381000" y="38100"/>
                </a:lnTo>
                <a:lnTo>
                  <a:pt x="366021" y="23252"/>
                </a:lnTo>
                <a:lnTo>
                  <a:pt x="325183" y="11144"/>
                </a:lnTo>
                <a:lnTo>
                  <a:pt x="264628" y="2988"/>
                </a:lnTo>
                <a:lnTo>
                  <a:pt x="190500" y="0"/>
                </a:lnTo>
                <a:close/>
              </a:path>
            </a:pathLst>
          </a:custGeom>
          <a:solidFill>
            <a:srgbClr val="0E6EC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5"/>
          <p:cNvSpPr/>
          <p:nvPr/>
        </p:nvSpPr>
        <p:spPr>
          <a:xfrm>
            <a:off x="1905761" y="3429761"/>
            <a:ext cx="381000" cy="76200"/>
          </a:xfrm>
          <a:custGeom>
            <a:rect b="b" l="l" r="r" t="t"/>
            <a:pathLst>
              <a:path extrusionOk="0" h="76200" w="381000">
                <a:moveTo>
                  <a:pt x="0" y="38100"/>
                </a:moveTo>
                <a:lnTo>
                  <a:pt x="14978" y="23252"/>
                </a:lnTo>
                <a:lnTo>
                  <a:pt x="55816" y="11144"/>
                </a:lnTo>
                <a:lnTo>
                  <a:pt x="116371" y="2988"/>
                </a:lnTo>
                <a:lnTo>
                  <a:pt x="190500" y="0"/>
                </a:lnTo>
                <a:lnTo>
                  <a:pt x="264628" y="2988"/>
                </a:lnTo>
                <a:lnTo>
                  <a:pt x="325183" y="11144"/>
                </a:lnTo>
                <a:lnTo>
                  <a:pt x="366021" y="23252"/>
                </a:lnTo>
                <a:lnTo>
                  <a:pt x="381000" y="38100"/>
                </a:lnTo>
                <a:lnTo>
                  <a:pt x="366021" y="52947"/>
                </a:lnTo>
                <a:lnTo>
                  <a:pt x="325183" y="65055"/>
                </a:lnTo>
                <a:lnTo>
                  <a:pt x="264628" y="73211"/>
                </a:lnTo>
                <a:lnTo>
                  <a:pt x="190500" y="76200"/>
                </a:lnTo>
                <a:lnTo>
                  <a:pt x="116371" y="73211"/>
                </a:lnTo>
                <a:lnTo>
                  <a:pt x="55816" y="65055"/>
                </a:lnTo>
                <a:lnTo>
                  <a:pt x="14978" y="52947"/>
                </a:lnTo>
                <a:lnTo>
                  <a:pt x="0" y="38100"/>
                </a:lnTo>
                <a:close/>
              </a:path>
            </a:pathLst>
          </a:custGeom>
          <a:noFill/>
          <a:ln cap="flat" cmpd="sng" w="25900">
            <a:solidFill>
              <a:srgbClr val="085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5"/>
          <p:cNvSpPr/>
          <p:nvPr/>
        </p:nvSpPr>
        <p:spPr>
          <a:xfrm>
            <a:off x="2286761" y="3582161"/>
            <a:ext cx="381000" cy="76200"/>
          </a:xfrm>
          <a:custGeom>
            <a:rect b="b" l="l" r="r" t="t"/>
            <a:pathLst>
              <a:path extrusionOk="0" h="76200" w="381000">
                <a:moveTo>
                  <a:pt x="190500" y="0"/>
                </a:moveTo>
                <a:lnTo>
                  <a:pt x="116371" y="2988"/>
                </a:lnTo>
                <a:lnTo>
                  <a:pt x="55816" y="11144"/>
                </a:lnTo>
                <a:lnTo>
                  <a:pt x="14978" y="23252"/>
                </a:lnTo>
                <a:lnTo>
                  <a:pt x="0" y="38100"/>
                </a:lnTo>
                <a:lnTo>
                  <a:pt x="14978" y="52947"/>
                </a:lnTo>
                <a:lnTo>
                  <a:pt x="55816" y="65055"/>
                </a:lnTo>
                <a:lnTo>
                  <a:pt x="116371" y="73211"/>
                </a:lnTo>
                <a:lnTo>
                  <a:pt x="190500" y="76200"/>
                </a:lnTo>
                <a:lnTo>
                  <a:pt x="264628" y="73211"/>
                </a:lnTo>
                <a:lnTo>
                  <a:pt x="325183" y="65055"/>
                </a:lnTo>
                <a:lnTo>
                  <a:pt x="366021" y="52947"/>
                </a:lnTo>
                <a:lnTo>
                  <a:pt x="381000" y="38100"/>
                </a:lnTo>
                <a:lnTo>
                  <a:pt x="366021" y="23252"/>
                </a:lnTo>
                <a:lnTo>
                  <a:pt x="325183" y="11144"/>
                </a:lnTo>
                <a:lnTo>
                  <a:pt x="264628" y="2988"/>
                </a:lnTo>
                <a:lnTo>
                  <a:pt x="190500" y="0"/>
                </a:lnTo>
                <a:close/>
              </a:path>
            </a:pathLst>
          </a:custGeom>
          <a:solidFill>
            <a:srgbClr val="0E6EC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5"/>
          <p:cNvSpPr/>
          <p:nvPr/>
        </p:nvSpPr>
        <p:spPr>
          <a:xfrm>
            <a:off x="2286761" y="3582161"/>
            <a:ext cx="381000" cy="76200"/>
          </a:xfrm>
          <a:custGeom>
            <a:rect b="b" l="l" r="r" t="t"/>
            <a:pathLst>
              <a:path extrusionOk="0" h="76200" w="381000">
                <a:moveTo>
                  <a:pt x="0" y="38100"/>
                </a:moveTo>
                <a:lnTo>
                  <a:pt x="14978" y="23252"/>
                </a:lnTo>
                <a:lnTo>
                  <a:pt x="55816" y="11144"/>
                </a:lnTo>
                <a:lnTo>
                  <a:pt x="116371" y="2988"/>
                </a:lnTo>
                <a:lnTo>
                  <a:pt x="190500" y="0"/>
                </a:lnTo>
                <a:lnTo>
                  <a:pt x="264628" y="2988"/>
                </a:lnTo>
                <a:lnTo>
                  <a:pt x="325183" y="11144"/>
                </a:lnTo>
                <a:lnTo>
                  <a:pt x="366021" y="23252"/>
                </a:lnTo>
                <a:lnTo>
                  <a:pt x="381000" y="38100"/>
                </a:lnTo>
                <a:lnTo>
                  <a:pt x="366021" y="52947"/>
                </a:lnTo>
                <a:lnTo>
                  <a:pt x="325183" y="65055"/>
                </a:lnTo>
                <a:lnTo>
                  <a:pt x="264628" y="73211"/>
                </a:lnTo>
                <a:lnTo>
                  <a:pt x="190500" y="76200"/>
                </a:lnTo>
                <a:lnTo>
                  <a:pt x="116371" y="73211"/>
                </a:lnTo>
                <a:lnTo>
                  <a:pt x="55816" y="65055"/>
                </a:lnTo>
                <a:lnTo>
                  <a:pt x="14978" y="52947"/>
                </a:lnTo>
                <a:lnTo>
                  <a:pt x="0" y="38100"/>
                </a:lnTo>
                <a:close/>
              </a:path>
            </a:pathLst>
          </a:custGeom>
          <a:noFill/>
          <a:ln cap="flat" cmpd="sng" w="25900">
            <a:solidFill>
              <a:srgbClr val="085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5"/>
          <p:cNvSpPr/>
          <p:nvPr/>
        </p:nvSpPr>
        <p:spPr>
          <a:xfrm>
            <a:off x="2477261" y="3429761"/>
            <a:ext cx="381000" cy="76200"/>
          </a:xfrm>
          <a:custGeom>
            <a:rect b="b" l="l" r="r" t="t"/>
            <a:pathLst>
              <a:path extrusionOk="0" h="76200" w="381000">
                <a:moveTo>
                  <a:pt x="190500" y="0"/>
                </a:moveTo>
                <a:lnTo>
                  <a:pt x="116371" y="2988"/>
                </a:lnTo>
                <a:lnTo>
                  <a:pt x="55816" y="11144"/>
                </a:lnTo>
                <a:lnTo>
                  <a:pt x="14978" y="23252"/>
                </a:lnTo>
                <a:lnTo>
                  <a:pt x="0" y="38100"/>
                </a:lnTo>
                <a:lnTo>
                  <a:pt x="14978" y="52947"/>
                </a:lnTo>
                <a:lnTo>
                  <a:pt x="55816" y="65055"/>
                </a:lnTo>
                <a:lnTo>
                  <a:pt x="116371" y="73211"/>
                </a:lnTo>
                <a:lnTo>
                  <a:pt x="190500" y="76200"/>
                </a:lnTo>
                <a:lnTo>
                  <a:pt x="264628" y="73211"/>
                </a:lnTo>
                <a:lnTo>
                  <a:pt x="325183" y="65055"/>
                </a:lnTo>
                <a:lnTo>
                  <a:pt x="366021" y="52947"/>
                </a:lnTo>
                <a:lnTo>
                  <a:pt x="381000" y="38100"/>
                </a:lnTo>
                <a:lnTo>
                  <a:pt x="366021" y="23252"/>
                </a:lnTo>
                <a:lnTo>
                  <a:pt x="325183" y="11144"/>
                </a:lnTo>
                <a:lnTo>
                  <a:pt x="264628" y="2988"/>
                </a:lnTo>
                <a:lnTo>
                  <a:pt x="190500" y="0"/>
                </a:lnTo>
                <a:close/>
              </a:path>
            </a:pathLst>
          </a:custGeom>
          <a:solidFill>
            <a:srgbClr val="0E6EC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5"/>
          <p:cNvSpPr/>
          <p:nvPr/>
        </p:nvSpPr>
        <p:spPr>
          <a:xfrm>
            <a:off x="2477261" y="3429761"/>
            <a:ext cx="381000" cy="76200"/>
          </a:xfrm>
          <a:custGeom>
            <a:rect b="b" l="l" r="r" t="t"/>
            <a:pathLst>
              <a:path extrusionOk="0" h="76200" w="381000">
                <a:moveTo>
                  <a:pt x="0" y="38100"/>
                </a:moveTo>
                <a:lnTo>
                  <a:pt x="14978" y="23252"/>
                </a:lnTo>
                <a:lnTo>
                  <a:pt x="55816" y="11144"/>
                </a:lnTo>
                <a:lnTo>
                  <a:pt x="116371" y="2988"/>
                </a:lnTo>
                <a:lnTo>
                  <a:pt x="190500" y="0"/>
                </a:lnTo>
                <a:lnTo>
                  <a:pt x="264628" y="2988"/>
                </a:lnTo>
                <a:lnTo>
                  <a:pt x="325183" y="11144"/>
                </a:lnTo>
                <a:lnTo>
                  <a:pt x="366021" y="23252"/>
                </a:lnTo>
                <a:lnTo>
                  <a:pt x="381000" y="38100"/>
                </a:lnTo>
                <a:lnTo>
                  <a:pt x="366021" y="52947"/>
                </a:lnTo>
                <a:lnTo>
                  <a:pt x="325183" y="65055"/>
                </a:lnTo>
                <a:lnTo>
                  <a:pt x="264628" y="73211"/>
                </a:lnTo>
                <a:lnTo>
                  <a:pt x="190500" y="76200"/>
                </a:lnTo>
                <a:lnTo>
                  <a:pt x="116371" y="73211"/>
                </a:lnTo>
                <a:lnTo>
                  <a:pt x="55816" y="65055"/>
                </a:lnTo>
                <a:lnTo>
                  <a:pt x="14978" y="52947"/>
                </a:lnTo>
                <a:lnTo>
                  <a:pt x="0" y="38100"/>
                </a:lnTo>
                <a:close/>
              </a:path>
            </a:pathLst>
          </a:custGeom>
          <a:noFill/>
          <a:ln cap="flat" cmpd="sng" w="25900">
            <a:solidFill>
              <a:srgbClr val="085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292100" y="732790"/>
            <a:ext cx="448437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Times New Roman"/>
                <a:ea typeface="Times New Roman"/>
                <a:cs typeface="Times New Roman"/>
                <a:sym typeface="Times New Roman"/>
              </a:rPr>
              <a:t>Importance of water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9"/>
          <p:cNvSpPr txBox="1"/>
          <p:nvPr/>
        </p:nvSpPr>
        <p:spPr>
          <a:xfrm>
            <a:off x="307340" y="1533118"/>
            <a:ext cx="4932045" cy="35134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075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Noto Sans Symbols"/>
              <a:buChar char="⚫"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Water is the medium of life.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19" lvl="0" marL="286385" marR="661035" rtl="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Noto Sans Symbols"/>
              <a:buChar char="⚫"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All organisms are composed  primarily of water.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19" lvl="0" marL="286385" marR="363855" rtl="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Noto Sans Symbols"/>
              <a:buChar char="⚫"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Liquid water is the medium in  which all cellular chemical  reactions occur.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19" lvl="0" marL="286385" marR="5080" rtl="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Noto Sans Symbols"/>
              <a:buChar char="⚫"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Essential for survival and growth  of organism.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3" name="Google Shape;63;p9"/>
          <p:cNvSpPr/>
          <p:nvPr/>
        </p:nvSpPr>
        <p:spPr>
          <a:xfrm>
            <a:off x="5334000" y="1524000"/>
            <a:ext cx="3715511" cy="4419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6"/>
          <p:cNvSpPr txBox="1"/>
          <p:nvPr>
            <p:ph type="title"/>
          </p:nvPr>
        </p:nvSpPr>
        <p:spPr>
          <a:xfrm>
            <a:off x="444500" y="1121105"/>
            <a:ext cx="4076065" cy="757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BC9"/>
                </a:solidFill>
              </a:rPr>
              <a:t>Coliform groups</a:t>
            </a:r>
            <a:endParaRPr/>
          </a:p>
        </p:txBody>
      </p:sp>
      <p:sp>
        <p:nvSpPr>
          <p:cNvPr id="284" name="Google Shape;284;p36"/>
          <p:cNvSpPr txBox="1"/>
          <p:nvPr/>
        </p:nvSpPr>
        <p:spPr>
          <a:xfrm>
            <a:off x="444500" y="2156586"/>
            <a:ext cx="8191500" cy="1379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3975">
            <a:noAutofit/>
          </a:bodyPr>
          <a:lstStyle/>
          <a:p>
            <a:pPr indent="0" lvl="0" marL="12700" marR="508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 coliforms</a:t>
            </a:r>
            <a:r>
              <a:rPr lang="en-US" sz="240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>
                <a:solidFill>
                  <a:srgbClr val="04607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indicate water in contact with plant or animal life  (universally present)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227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Fecal coliforms</a:t>
            </a:r>
            <a:r>
              <a:rPr lang="en-US" sz="240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>
                <a:solidFill>
                  <a:srgbClr val="04607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mammal or bird feces in water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p36"/>
          <p:cNvSpPr/>
          <p:nvPr/>
        </p:nvSpPr>
        <p:spPr>
          <a:xfrm>
            <a:off x="2743200" y="3657598"/>
            <a:ext cx="3185160" cy="3200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7"/>
          <p:cNvSpPr txBox="1"/>
          <p:nvPr>
            <p:ph type="title"/>
          </p:nvPr>
        </p:nvSpPr>
        <p:spPr>
          <a:xfrm>
            <a:off x="444500" y="729741"/>
            <a:ext cx="8204834" cy="1397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/>
              <a:t>Factors Affecting Ratio	of	Indicator  Organisms to Pathogens:</a:t>
            </a:r>
            <a:endParaRPr sz="4500"/>
          </a:p>
        </p:txBody>
      </p:sp>
      <p:sp>
        <p:nvSpPr>
          <p:cNvPr id="292" name="Google Shape;292;p37"/>
          <p:cNvSpPr txBox="1"/>
          <p:nvPr/>
        </p:nvSpPr>
        <p:spPr>
          <a:xfrm>
            <a:off x="535940" y="2459862"/>
            <a:ext cx="7823834" cy="2329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-274320" lvl="0" marL="286385" marR="4191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65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treatment methods and environmental conditions  affect pathogens and indicators differently.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6385" marR="725805" rtl="0" algn="l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>
                <a:srgbClr val="0AD0D9"/>
              </a:buClr>
              <a:buSzPts val="265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Chlorinated water may have zero indicators and  pathogens, but loaded with viruses.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AD0D9"/>
              </a:buClr>
              <a:buSzPts val="265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ratio of indictors to actual pathogens is not fixed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8"/>
          <p:cNvSpPr txBox="1"/>
          <p:nvPr>
            <p:ph type="title"/>
          </p:nvPr>
        </p:nvSpPr>
        <p:spPr>
          <a:xfrm>
            <a:off x="520700" y="723646"/>
            <a:ext cx="4689475" cy="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04607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Quality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p38"/>
          <p:cNvSpPr txBox="1"/>
          <p:nvPr/>
        </p:nvSpPr>
        <p:spPr>
          <a:xfrm>
            <a:off x="383540" y="2042286"/>
            <a:ext cx="8343265" cy="4123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74319" lvl="0" marL="286385" marR="22923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250"/>
              <a:buFont typeface="Noto Sans Symbols"/>
              <a:buChar char="⚫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Feces from human populations with higher infection rates are of  greater concern.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AD0D9"/>
              </a:buClr>
              <a:buSzPts val="3500"/>
              <a:buFont typeface="Noto Sans Symbols"/>
              <a:buNone/>
            </a:pPr>
            <a:r>
              <a:t/>
            </a:r>
            <a:endParaRPr sz="3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250"/>
              <a:buFont typeface="Noto Sans Symbols"/>
              <a:buChar char="⚫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Microbes are filtered from water that percolates into groundwater.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0AD0D9"/>
              </a:buClr>
              <a:buSzPts val="3500"/>
              <a:buFont typeface="Noto Sans Symbols"/>
              <a:buNone/>
            </a:pPr>
            <a:r>
              <a:t/>
            </a:r>
            <a:endParaRPr sz="3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19" lvl="0" marL="286385" marR="997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250"/>
              <a:buFont typeface="Noto Sans Symbols"/>
              <a:buChar char="⚫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pathogens are transmitted to human in drinking and  recreational water.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0AD0D9"/>
              </a:buClr>
              <a:buSzPts val="3500"/>
              <a:buFont typeface="Noto Sans Symbols"/>
              <a:buNone/>
            </a:pPr>
            <a:r>
              <a:t/>
            </a:r>
            <a:endParaRPr sz="3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19" lvl="0" marL="286385" marR="9791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250"/>
              <a:buFont typeface="Noto Sans Symbols"/>
              <a:buChar char="⚫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involves variety of steps which depend upon the type of  impurities in the raw water source.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9"/>
          <p:cNvSpPr txBox="1"/>
          <p:nvPr>
            <p:ph type="title"/>
          </p:nvPr>
        </p:nvSpPr>
        <p:spPr>
          <a:xfrm>
            <a:off x="444500" y="2586050"/>
            <a:ext cx="7710170" cy="1671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latin typeface="Times New Roman"/>
                <a:ea typeface="Times New Roman"/>
                <a:cs typeface="Times New Roman"/>
                <a:sym typeface="Times New Roman"/>
              </a:rPr>
              <a:t>Most Probable Number &amp;  Membrane Filter methods</a:t>
            </a:r>
            <a:endParaRPr sz="5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0"/>
          <p:cNvSpPr txBox="1"/>
          <p:nvPr>
            <p:ph type="title"/>
          </p:nvPr>
        </p:nvSpPr>
        <p:spPr>
          <a:xfrm>
            <a:off x="840739" y="1008634"/>
            <a:ext cx="5436235" cy="1123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457834" lvl="0" marL="4699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latin typeface="Times New Roman"/>
                <a:ea typeface="Times New Roman"/>
                <a:cs typeface="Times New Roman"/>
                <a:sym typeface="Times New Roman"/>
              </a:rPr>
              <a:t>Most Probable Number OR  Multiple tubes method: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40"/>
          <p:cNvSpPr txBox="1"/>
          <p:nvPr/>
        </p:nvSpPr>
        <p:spPr>
          <a:xfrm>
            <a:off x="383540" y="2659507"/>
            <a:ext cx="7843520" cy="4049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577850" lvl="0" marL="57785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Probable Number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 is used to check 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potability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(if water is safe enough to be drinking water)  of water.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7850" lvl="0" marL="577850" marR="69786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MPN method looks for the presence of potential  pathogenic bacteria that may be in the water due to 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contamination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the water supply.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7850" lvl="0" marL="577850" marR="22161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supplies are generally derived from ground sources  and have to be checked for safety levels of bacterial-  contamination.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1"/>
          <p:cNvSpPr txBox="1"/>
          <p:nvPr/>
        </p:nvSpPr>
        <p:spPr>
          <a:xfrm>
            <a:off x="307340" y="1203705"/>
            <a:ext cx="8020684" cy="1854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355600" lvl="0" marL="3556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MPN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 enumerates the enteric bacteria called coliforms,  specifically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fecal coliforms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 coli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355600" marR="876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Coliforms are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Gram negative bacilli that have the ability to  ferment lactose with the production of acid and gas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2"/>
          <p:cNvSpPr/>
          <p:nvPr/>
        </p:nvSpPr>
        <p:spPr>
          <a:xfrm>
            <a:off x="1074419" y="2209800"/>
            <a:ext cx="6995159" cy="4526280"/>
          </a:xfrm>
          <a:custGeom>
            <a:rect b="b" l="l" r="r" t="t"/>
            <a:pathLst>
              <a:path extrusionOk="0" h="4526280" w="6995159">
                <a:moveTo>
                  <a:pt x="4732020" y="0"/>
                </a:moveTo>
                <a:lnTo>
                  <a:pt x="4732020" y="1131570"/>
                </a:lnTo>
                <a:lnTo>
                  <a:pt x="0" y="1131570"/>
                </a:lnTo>
                <a:lnTo>
                  <a:pt x="0" y="3394710"/>
                </a:lnTo>
                <a:lnTo>
                  <a:pt x="4732020" y="3394710"/>
                </a:lnTo>
                <a:lnTo>
                  <a:pt x="4732020" y="4526280"/>
                </a:lnTo>
                <a:lnTo>
                  <a:pt x="6995159" y="2263140"/>
                </a:lnTo>
                <a:lnTo>
                  <a:pt x="4732020" y="0"/>
                </a:lnTo>
                <a:close/>
              </a:path>
            </a:pathLst>
          </a:custGeom>
          <a:solidFill>
            <a:srgbClr val="CCD4E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2"/>
          <p:cNvSpPr/>
          <p:nvPr/>
        </p:nvSpPr>
        <p:spPr>
          <a:xfrm>
            <a:off x="462533" y="3568446"/>
            <a:ext cx="2638425" cy="1811020"/>
          </a:xfrm>
          <a:custGeom>
            <a:rect b="b" l="l" r="r" t="t"/>
            <a:pathLst>
              <a:path extrusionOk="0" h="1811020" w="2638425">
                <a:moveTo>
                  <a:pt x="2336291" y="0"/>
                </a:moveTo>
                <a:lnTo>
                  <a:pt x="301752" y="0"/>
                </a:lnTo>
                <a:lnTo>
                  <a:pt x="252807" y="3950"/>
                </a:lnTo>
                <a:lnTo>
                  <a:pt x="206376" y="15386"/>
                </a:lnTo>
                <a:lnTo>
                  <a:pt x="163081" y="33686"/>
                </a:lnTo>
                <a:lnTo>
                  <a:pt x="123542" y="58228"/>
                </a:lnTo>
                <a:lnTo>
                  <a:pt x="88382" y="88392"/>
                </a:lnTo>
                <a:lnTo>
                  <a:pt x="58221" y="123553"/>
                </a:lnTo>
                <a:lnTo>
                  <a:pt x="33681" y="163092"/>
                </a:lnTo>
                <a:lnTo>
                  <a:pt x="15383" y="206386"/>
                </a:lnTo>
                <a:lnTo>
                  <a:pt x="3949" y="252813"/>
                </a:lnTo>
                <a:lnTo>
                  <a:pt x="0" y="301751"/>
                </a:lnTo>
                <a:lnTo>
                  <a:pt x="0" y="1508759"/>
                </a:lnTo>
                <a:lnTo>
                  <a:pt x="3949" y="1557698"/>
                </a:lnTo>
                <a:lnTo>
                  <a:pt x="15383" y="1604125"/>
                </a:lnTo>
                <a:lnTo>
                  <a:pt x="33681" y="1647419"/>
                </a:lnTo>
                <a:lnTo>
                  <a:pt x="58221" y="1686958"/>
                </a:lnTo>
                <a:lnTo>
                  <a:pt x="88382" y="1722120"/>
                </a:lnTo>
                <a:lnTo>
                  <a:pt x="123542" y="1752283"/>
                </a:lnTo>
                <a:lnTo>
                  <a:pt x="163081" y="1776825"/>
                </a:lnTo>
                <a:lnTo>
                  <a:pt x="206376" y="1795125"/>
                </a:lnTo>
                <a:lnTo>
                  <a:pt x="252807" y="1806561"/>
                </a:lnTo>
                <a:lnTo>
                  <a:pt x="301752" y="1810512"/>
                </a:lnTo>
                <a:lnTo>
                  <a:pt x="2336291" y="1810512"/>
                </a:lnTo>
                <a:lnTo>
                  <a:pt x="2385230" y="1806561"/>
                </a:lnTo>
                <a:lnTo>
                  <a:pt x="2431657" y="1795125"/>
                </a:lnTo>
                <a:lnTo>
                  <a:pt x="2474951" y="1776825"/>
                </a:lnTo>
                <a:lnTo>
                  <a:pt x="2514490" y="1752283"/>
                </a:lnTo>
                <a:lnTo>
                  <a:pt x="2549652" y="1722120"/>
                </a:lnTo>
                <a:lnTo>
                  <a:pt x="2579815" y="1686958"/>
                </a:lnTo>
                <a:lnTo>
                  <a:pt x="2604357" y="1647419"/>
                </a:lnTo>
                <a:lnTo>
                  <a:pt x="2622657" y="1604125"/>
                </a:lnTo>
                <a:lnTo>
                  <a:pt x="2634093" y="1557698"/>
                </a:lnTo>
                <a:lnTo>
                  <a:pt x="2638043" y="1508759"/>
                </a:lnTo>
                <a:lnTo>
                  <a:pt x="2638043" y="301751"/>
                </a:lnTo>
                <a:lnTo>
                  <a:pt x="2634093" y="252813"/>
                </a:lnTo>
                <a:lnTo>
                  <a:pt x="2622657" y="206386"/>
                </a:lnTo>
                <a:lnTo>
                  <a:pt x="2604357" y="163092"/>
                </a:lnTo>
                <a:lnTo>
                  <a:pt x="2579815" y="123553"/>
                </a:lnTo>
                <a:lnTo>
                  <a:pt x="2549652" y="88392"/>
                </a:lnTo>
                <a:lnTo>
                  <a:pt x="2514490" y="58228"/>
                </a:lnTo>
                <a:lnTo>
                  <a:pt x="2474951" y="33686"/>
                </a:lnTo>
                <a:lnTo>
                  <a:pt x="2431657" y="15386"/>
                </a:lnTo>
                <a:lnTo>
                  <a:pt x="2385230" y="3950"/>
                </a:lnTo>
                <a:lnTo>
                  <a:pt x="2336291" y="0"/>
                </a:lnTo>
                <a:close/>
              </a:path>
            </a:pathLst>
          </a:custGeom>
          <a:solidFill>
            <a:srgbClr val="0E6EC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2"/>
          <p:cNvSpPr/>
          <p:nvPr/>
        </p:nvSpPr>
        <p:spPr>
          <a:xfrm>
            <a:off x="462533" y="3568446"/>
            <a:ext cx="2638425" cy="1811020"/>
          </a:xfrm>
          <a:custGeom>
            <a:rect b="b" l="l" r="r" t="t"/>
            <a:pathLst>
              <a:path extrusionOk="0" h="1811020" w="2638425">
                <a:moveTo>
                  <a:pt x="0" y="301751"/>
                </a:moveTo>
                <a:lnTo>
                  <a:pt x="3949" y="252813"/>
                </a:lnTo>
                <a:lnTo>
                  <a:pt x="15383" y="206386"/>
                </a:lnTo>
                <a:lnTo>
                  <a:pt x="33681" y="163092"/>
                </a:lnTo>
                <a:lnTo>
                  <a:pt x="58221" y="123553"/>
                </a:lnTo>
                <a:lnTo>
                  <a:pt x="88382" y="88391"/>
                </a:lnTo>
                <a:lnTo>
                  <a:pt x="123542" y="58228"/>
                </a:lnTo>
                <a:lnTo>
                  <a:pt x="163081" y="33686"/>
                </a:lnTo>
                <a:lnTo>
                  <a:pt x="206376" y="15386"/>
                </a:lnTo>
                <a:lnTo>
                  <a:pt x="252807" y="3950"/>
                </a:lnTo>
                <a:lnTo>
                  <a:pt x="301752" y="0"/>
                </a:lnTo>
                <a:lnTo>
                  <a:pt x="2336291" y="0"/>
                </a:lnTo>
                <a:lnTo>
                  <a:pt x="2385230" y="3950"/>
                </a:lnTo>
                <a:lnTo>
                  <a:pt x="2431657" y="15386"/>
                </a:lnTo>
                <a:lnTo>
                  <a:pt x="2474951" y="33686"/>
                </a:lnTo>
                <a:lnTo>
                  <a:pt x="2514490" y="58228"/>
                </a:lnTo>
                <a:lnTo>
                  <a:pt x="2549652" y="88392"/>
                </a:lnTo>
                <a:lnTo>
                  <a:pt x="2579815" y="123553"/>
                </a:lnTo>
                <a:lnTo>
                  <a:pt x="2604357" y="163092"/>
                </a:lnTo>
                <a:lnTo>
                  <a:pt x="2622657" y="206386"/>
                </a:lnTo>
                <a:lnTo>
                  <a:pt x="2634093" y="252813"/>
                </a:lnTo>
                <a:lnTo>
                  <a:pt x="2638043" y="301751"/>
                </a:lnTo>
                <a:lnTo>
                  <a:pt x="2638043" y="1508759"/>
                </a:lnTo>
                <a:lnTo>
                  <a:pt x="2634093" y="1557698"/>
                </a:lnTo>
                <a:lnTo>
                  <a:pt x="2622657" y="1604125"/>
                </a:lnTo>
                <a:lnTo>
                  <a:pt x="2604357" y="1647419"/>
                </a:lnTo>
                <a:lnTo>
                  <a:pt x="2579815" y="1686958"/>
                </a:lnTo>
                <a:lnTo>
                  <a:pt x="2549652" y="1722120"/>
                </a:lnTo>
                <a:lnTo>
                  <a:pt x="2514490" y="1752283"/>
                </a:lnTo>
                <a:lnTo>
                  <a:pt x="2474951" y="1776825"/>
                </a:lnTo>
                <a:lnTo>
                  <a:pt x="2431657" y="1795125"/>
                </a:lnTo>
                <a:lnTo>
                  <a:pt x="2385230" y="1806561"/>
                </a:lnTo>
                <a:lnTo>
                  <a:pt x="2336291" y="1810512"/>
                </a:lnTo>
                <a:lnTo>
                  <a:pt x="301752" y="1810512"/>
                </a:lnTo>
                <a:lnTo>
                  <a:pt x="252807" y="1806561"/>
                </a:lnTo>
                <a:lnTo>
                  <a:pt x="206376" y="1795125"/>
                </a:lnTo>
                <a:lnTo>
                  <a:pt x="163081" y="1776825"/>
                </a:lnTo>
                <a:lnTo>
                  <a:pt x="123542" y="1752283"/>
                </a:lnTo>
                <a:lnTo>
                  <a:pt x="88382" y="1722119"/>
                </a:lnTo>
                <a:lnTo>
                  <a:pt x="58221" y="1686958"/>
                </a:lnTo>
                <a:lnTo>
                  <a:pt x="33681" y="1647419"/>
                </a:lnTo>
                <a:lnTo>
                  <a:pt x="15383" y="1604125"/>
                </a:lnTo>
                <a:lnTo>
                  <a:pt x="3949" y="1557698"/>
                </a:lnTo>
                <a:lnTo>
                  <a:pt x="0" y="1508759"/>
                </a:lnTo>
                <a:lnTo>
                  <a:pt x="0" y="301751"/>
                </a:lnTo>
                <a:close/>
              </a:path>
            </a:pathLst>
          </a:custGeom>
          <a:noFill/>
          <a:ln cap="flat" cmpd="sng" w="25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2"/>
          <p:cNvSpPr txBox="1"/>
          <p:nvPr/>
        </p:nvSpPr>
        <p:spPr>
          <a:xfrm>
            <a:off x="744423" y="3978402"/>
            <a:ext cx="2081530" cy="900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9050">
            <a:noAutofit/>
          </a:bodyPr>
          <a:lstStyle/>
          <a:p>
            <a:pPr indent="-688975" lvl="0" marL="701040" marR="5080" rtl="0" algn="l">
              <a:lnSpc>
                <a:spcPct val="109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Presumptive  Test</a:t>
            </a:r>
            <a:endParaRPr sz="30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28" name="Google Shape;328;p42"/>
          <p:cNvSpPr/>
          <p:nvPr/>
        </p:nvSpPr>
        <p:spPr>
          <a:xfrm>
            <a:off x="3252978" y="3568446"/>
            <a:ext cx="2639695" cy="1811020"/>
          </a:xfrm>
          <a:custGeom>
            <a:rect b="b" l="l" r="r" t="t"/>
            <a:pathLst>
              <a:path extrusionOk="0" h="1811020" w="2639695">
                <a:moveTo>
                  <a:pt x="2337816" y="0"/>
                </a:moveTo>
                <a:lnTo>
                  <a:pt x="301751" y="0"/>
                </a:lnTo>
                <a:lnTo>
                  <a:pt x="252813" y="3950"/>
                </a:lnTo>
                <a:lnTo>
                  <a:pt x="206386" y="15386"/>
                </a:lnTo>
                <a:lnTo>
                  <a:pt x="163092" y="33686"/>
                </a:lnTo>
                <a:lnTo>
                  <a:pt x="123553" y="58228"/>
                </a:lnTo>
                <a:lnTo>
                  <a:pt x="88391" y="88392"/>
                </a:lnTo>
                <a:lnTo>
                  <a:pt x="58228" y="123553"/>
                </a:lnTo>
                <a:lnTo>
                  <a:pt x="33686" y="163092"/>
                </a:lnTo>
                <a:lnTo>
                  <a:pt x="15386" y="206386"/>
                </a:lnTo>
                <a:lnTo>
                  <a:pt x="3950" y="252813"/>
                </a:lnTo>
                <a:lnTo>
                  <a:pt x="0" y="301751"/>
                </a:lnTo>
                <a:lnTo>
                  <a:pt x="0" y="1508759"/>
                </a:lnTo>
                <a:lnTo>
                  <a:pt x="3950" y="1557698"/>
                </a:lnTo>
                <a:lnTo>
                  <a:pt x="15386" y="1604125"/>
                </a:lnTo>
                <a:lnTo>
                  <a:pt x="33686" y="1647419"/>
                </a:lnTo>
                <a:lnTo>
                  <a:pt x="58228" y="1686958"/>
                </a:lnTo>
                <a:lnTo>
                  <a:pt x="88392" y="1722120"/>
                </a:lnTo>
                <a:lnTo>
                  <a:pt x="123553" y="1752283"/>
                </a:lnTo>
                <a:lnTo>
                  <a:pt x="163092" y="1776825"/>
                </a:lnTo>
                <a:lnTo>
                  <a:pt x="206386" y="1795125"/>
                </a:lnTo>
                <a:lnTo>
                  <a:pt x="252813" y="1806561"/>
                </a:lnTo>
                <a:lnTo>
                  <a:pt x="301751" y="1810512"/>
                </a:lnTo>
                <a:lnTo>
                  <a:pt x="2337816" y="1810512"/>
                </a:lnTo>
                <a:lnTo>
                  <a:pt x="2386754" y="1806561"/>
                </a:lnTo>
                <a:lnTo>
                  <a:pt x="2433181" y="1795125"/>
                </a:lnTo>
                <a:lnTo>
                  <a:pt x="2476475" y="1776825"/>
                </a:lnTo>
                <a:lnTo>
                  <a:pt x="2516014" y="1752283"/>
                </a:lnTo>
                <a:lnTo>
                  <a:pt x="2551176" y="1722120"/>
                </a:lnTo>
                <a:lnTo>
                  <a:pt x="2581339" y="1686958"/>
                </a:lnTo>
                <a:lnTo>
                  <a:pt x="2605881" y="1647419"/>
                </a:lnTo>
                <a:lnTo>
                  <a:pt x="2624181" y="1604125"/>
                </a:lnTo>
                <a:lnTo>
                  <a:pt x="2635617" y="1557698"/>
                </a:lnTo>
                <a:lnTo>
                  <a:pt x="2639568" y="1508759"/>
                </a:lnTo>
                <a:lnTo>
                  <a:pt x="2639568" y="301751"/>
                </a:lnTo>
                <a:lnTo>
                  <a:pt x="2635617" y="252813"/>
                </a:lnTo>
                <a:lnTo>
                  <a:pt x="2624181" y="206386"/>
                </a:lnTo>
                <a:lnTo>
                  <a:pt x="2605881" y="163092"/>
                </a:lnTo>
                <a:lnTo>
                  <a:pt x="2581339" y="123553"/>
                </a:lnTo>
                <a:lnTo>
                  <a:pt x="2551176" y="88392"/>
                </a:lnTo>
                <a:lnTo>
                  <a:pt x="2516014" y="58228"/>
                </a:lnTo>
                <a:lnTo>
                  <a:pt x="2476475" y="33686"/>
                </a:lnTo>
                <a:lnTo>
                  <a:pt x="2433181" y="15386"/>
                </a:lnTo>
                <a:lnTo>
                  <a:pt x="2386754" y="3950"/>
                </a:lnTo>
                <a:lnTo>
                  <a:pt x="2337816" y="0"/>
                </a:lnTo>
                <a:close/>
              </a:path>
            </a:pathLst>
          </a:custGeom>
          <a:solidFill>
            <a:srgbClr val="0E6EC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2"/>
          <p:cNvSpPr/>
          <p:nvPr/>
        </p:nvSpPr>
        <p:spPr>
          <a:xfrm>
            <a:off x="3252978" y="3568446"/>
            <a:ext cx="2639695" cy="1811020"/>
          </a:xfrm>
          <a:custGeom>
            <a:rect b="b" l="l" r="r" t="t"/>
            <a:pathLst>
              <a:path extrusionOk="0" h="1811020" w="2639695">
                <a:moveTo>
                  <a:pt x="0" y="301751"/>
                </a:moveTo>
                <a:lnTo>
                  <a:pt x="3950" y="252813"/>
                </a:lnTo>
                <a:lnTo>
                  <a:pt x="15386" y="206386"/>
                </a:lnTo>
                <a:lnTo>
                  <a:pt x="33686" y="163092"/>
                </a:lnTo>
                <a:lnTo>
                  <a:pt x="58228" y="123553"/>
                </a:lnTo>
                <a:lnTo>
                  <a:pt x="88392" y="88391"/>
                </a:lnTo>
                <a:lnTo>
                  <a:pt x="123553" y="58228"/>
                </a:lnTo>
                <a:lnTo>
                  <a:pt x="163092" y="33686"/>
                </a:lnTo>
                <a:lnTo>
                  <a:pt x="206386" y="15386"/>
                </a:lnTo>
                <a:lnTo>
                  <a:pt x="252813" y="3950"/>
                </a:lnTo>
                <a:lnTo>
                  <a:pt x="301751" y="0"/>
                </a:lnTo>
                <a:lnTo>
                  <a:pt x="2337816" y="0"/>
                </a:lnTo>
                <a:lnTo>
                  <a:pt x="2386754" y="3950"/>
                </a:lnTo>
                <a:lnTo>
                  <a:pt x="2433181" y="15386"/>
                </a:lnTo>
                <a:lnTo>
                  <a:pt x="2476475" y="33686"/>
                </a:lnTo>
                <a:lnTo>
                  <a:pt x="2516014" y="58228"/>
                </a:lnTo>
                <a:lnTo>
                  <a:pt x="2551176" y="88392"/>
                </a:lnTo>
                <a:lnTo>
                  <a:pt x="2581339" y="123553"/>
                </a:lnTo>
                <a:lnTo>
                  <a:pt x="2605881" y="163092"/>
                </a:lnTo>
                <a:lnTo>
                  <a:pt x="2624181" y="206386"/>
                </a:lnTo>
                <a:lnTo>
                  <a:pt x="2635617" y="252813"/>
                </a:lnTo>
                <a:lnTo>
                  <a:pt x="2639568" y="301751"/>
                </a:lnTo>
                <a:lnTo>
                  <a:pt x="2639568" y="1508759"/>
                </a:lnTo>
                <a:lnTo>
                  <a:pt x="2635617" y="1557698"/>
                </a:lnTo>
                <a:lnTo>
                  <a:pt x="2624181" y="1604125"/>
                </a:lnTo>
                <a:lnTo>
                  <a:pt x="2605881" y="1647419"/>
                </a:lnTo>
                <a:lnTo>
                  <a:pt x="2581339" y="1686958"/>
                </a:lnTo>
                <a:lnTo>
                  <a:pt x="2551176" y="1722120"/>
                </a:lnTo>
                <a:lnTo>
                  <a:pt x="2516014" y="1752283"/>
                </a:lnTo>
                <a:lnTo>
                  <a:pt x="2476475" y="1776825"/>
                </a:lnTo>
                <a:lnTo>
                  <a:pt x="2433181" y="1795125"/>
                </a:lnTo>
                <a:lnTo>
                  <a:pt x="2386754" y="1806561"/>
                </a:lnTo>
                <a:lnTo>
                  <a:pt x="2337816" y="1810512"/>
                </a:lnTo>
                <a:lnTo>
                  <a:pt x="301751" y="1810512"/>
                </a:lnTo>
                <a:lnTo>
                  <a:pt x="252813" y="1806561"/>
                </a:lnTo>
                <a:lnTo>
                  <a:pt x="206386" y="1795125"/>
                </a:lnTo>
                <a:lnTo>
                  <a:pt x="163092" y="1776825"/>
                </a:lnTo>
                <a:lnTo>
                  <a:pt x="123553" y="1752283"/>
                </a:lnTo>
                <a:lnTo>
                  <a:pt x="88392" y="1722119"/>
                </a:lnTo>
                <a:lnTo>
                  <a:pt x="58228" y="1686958"/>
                </a:lnTo>
                <a:lnTo>
                  <a:pt x="33686" y="1647419"/>
                </a:lnTo>
                <a:lnTo>
                  <a:pt x="15386" y="1604125"/>
                </a:lnTo>
                <a:lnTo>
                  <a:pt x="3950" y="1557698"/>
                </a:lnTo>
                <a:lnTo>
                  <a:pt x="0" y="1508759"/>
                </a:lnTo>
                <a:lnTo>
                  <a:pt x="0" y="301751"/>
                </a:lnTo>
                <a:close/>
              </a:path>
            </a:pathLst>
          </a:custGeom>
          <a:noFill/>
          <a:ln cap="flat" cmpd="sng" w="25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2"/>
          <p:cNvSpPr txBox="1"/>
          <p:nvPr/>
        </p:nvSpPr>
        <p:spPr>
          <a:xfrm>
            <a:off x="3445890" y="3978402"/>
            <a:ext cx="2264410" cy="900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9050">
            <a:noAutofit/>
          </a:bodyPr>
          <a:lstStyle/>
          <a:p>
            <a:pPr indent="-779145" lvl="0" marL="791210" marR="5080" rtl="0" algn="l">
              <a:lnSpc>
                <a:spcPct val="109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Confirmatory  Test</a:t>
            </a:r>
            <a:endParaRPr sz="30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31" name="Google Shape;331;p42"/>
          <p:cNvSpPr/>
          <p:nvPr/>
        </p:nvSpPr>
        <p:spPr>
          <a:xfrm>
            <a:off x="6044946" y="3568446"/>
            <a:ext cx="2638425" cy="1811020"/>
          </a:xfrm>
          <a:custGeom>
            <a:rect b="b" l="l" r="r" t="t"/>
            <a:pathLst>
              <a:path extrusionOk="0" h="1811020" w="2638425">
                <a:moveTo>
                  <a:pt x="2336292" y="0"/>
                </a:moveTo>
                <a:lnTo>
                  <a:pt x="301751" y="0"/>
                </a:lnTo>
                <a:lnTo>
                  <a:pt x="252813" y="3950"/>
                </a:lnTo>
                <a:lnTo>
                  <a:pt x="206386" y="15386"/>
                </a:lnTo>
                <a:lnTo>
                  <a:pt x="163092" y="33686"/>
                </a:lnTo>
                <a:lnTo>
                  <a:pt x="123553" y="58228"/>
                </a:lnTo>
                <a:lnTo>
                  <a:pt x="88391" y="88392"/>
                </a:lnTo>
                <a:lnTo>
                  <a:pt x="58228" y="123553"/>
                </a:lnTo>
                <a:lnTo>
                  <a:pt x="33686" y="163092"/>
                </a:lnTo>
                <a:lnTo>
                  <a:pt x="15386" y="206386"/>
                </a:lnTo>
                <a:lnTo>
                  <a:pt x="3950" y="252813"/>
                </a:lnTo>
                <a:lnTo>
                  <a:pt x="0" y="301751"/>
                </a:lnTo>
                <a:lnTo>
                  <a:pt x="0" y="1508759"/>
                </a:lnTo>
                <a:lnTo>
                  <a:pt x="3950" y="1557698"/>
                </a:lnTo>
                <a:lnTo>
                  <a:pt x="15386" y="1604125"/>
                </a:lnTo>
                <a:lnTo>
                  <a:pt x="33686" y="1647419"/>
                </a:lnTo>
                <a:lnTo>
                  <a:pt x="58228" y="1686958"/>
                </a:lnTo>
                <a:lnTo>
                  <a:pt x="88392" y="1722120"/>
                </a:lnTo>
                <a:lnTo>
                  <a:pt x="123553" y="1752283"/>
                </a:lnTo>
                <a:lnTo>
                  <a:pt x="163092" y="1776825"/>
                </a:lnTo>
                <a:lnTo>
                  <a:pt x="206386" y="1795125"/>
                </a:lnTo>
                <a:lnTo>
                  <a:pt x="252813" y="1806561"/>
                </a:lnTo>
                <a:lnTo>
                  <a:pt x="301751" y="1810512"/>
                </a:lnTo>
                <a:lnTo>
                  <a:pt x="2336292" y="1810512"/>
                </a:lnTo>
                <a:lnTo>
                  <a:pt x="2385230" y="1806561"/>
                </a:lnTo>
                <a:lnTo>
                  <a:pt x="2431657" y="1795125"/>
                </a:lnTo>
                <a:lnTo>
                  <a:pt x="2474951" y="1776825"/>
                </a:lnTo>
                <a:lnTo>
                  <a:pt x="2514490" y="1752283"/>
                </a:lnTo>
                <a:lnTo>
                  <a:pt x="2549651" y="1722120"/>
                </a:lnTo>
                <a:lnTo>
                  <a:pt x="2579815" y="1686958"/>
                </a:lnTo>
                <a:lnTo>
                  <a:pt x="2604357" y="1647419"/>
                </a:lnTo>
                <a:lnTo>
                  <a:pt x="2622657" y="1604125"/>
                </a:lnTo>
                <a:lnTo>
                  <a:pt x="2634093" y="1557698"/>
                </a:lnTo>
                <a:lnTo>
                  <a:pt x="2638044" y="1508759"/>
                </a:lnTo>
                <a:lnTo>
                  <a:pt x="2638044" y="301751"/>
                </a:lnTo>
                <a:lnTo>
                  <a:pt x="2634093" y="252813"/>
                </a:lnTo>
                <a:lnTo>
                  <a:pt x="2622657" y="206386"/>
                </a:lnTo>
                <a:lnTo>
                  <a:pt x="2604357" y="163092"/>
                </a:lnTo>
                <a:lnTo>
                  <a:pt x="2579815" y="123553"/>
                </a:lnTo>
                <a:lnTo>
                  <a:pt x="2549652" y="88392"/>
                </a:lnTo>
                <a:lnTo>
                  <a:pt x="2514490" y="58228"/>
                </a:lnTo>
                <a:lnTo>
                  <a:pt x="2474951" y="33686"/>
                </a:lnTo>
                <a:lnTo>
                  <a:pt x="2431657" y="15386"/>
                </a:lnTo>
                <a:lnTo>
                  <a:pt x="2385230" y="3950"/>
                </a:lnTo>
                <a:lnTo>
                  <a:pt x="2336292" y="0"/>
                </a:lnTo>
                <a:close/>
              </a:path>
            </a:pathLst>
          </a:custGeom>
          <a:solidFill>
            <a:srgbClr val="0E6EC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2"/>
          <p:cNvSpPr/>
          <p:nvPr/>
        </p:nvSpPr>
        <p:spPr>
          <a:xfrm>
            <a:off x="6044946" y="3568446"/>
            <a:ext cx="2638425" cy="1811020"/>
          </a:xfrm>
          <a:custGeom>
            <a:rect b="b" l="l" r="r" t="t"/>
            <a:pathLst>
              <a:path extrusionOk="0" h="1811020" w="2638425">
                <a:moveTo>
                  <a:pt x="0" y="301751"/>
                </a:moveTo>
                <a:lnTo>
                  <a:pt x="3950" y="252813"/>
                </a:lnTo>
                <a:lnTo>
                  <a:pt x="15386" y="206386"/>
                </a:lnTo>
                <a:lnTo>
                  <a:pt x="33686" y="163092"/>
                </a:lnTo>
                <a:lnTo>
                  <a:pt x="58228" y="123553"/>
                </a:lnTo>
                <a:lnTo>
                  <a:pt x="88392" y="88391"/>
                </a:lnTo>
                <a:lnTo>
                  <a:pt x="123553" y="58228"/>
                </a:lnTo>
                <a:lnTo>
                  <a:pt x="163092" y="33686"/>
                </a:lnTo>
                <a:lnTo>
                  <a:pt x="206386" y="15386"/>
                </a:lnTo>
                <a:lnTo>
                  <a:pt x="252813" y="3950"/>
                </a:lnTo>
                <a:lnTo>
                  <a:pt x="301751" y="0"/>
                </a:lnTo>
                <a:lnTo>
                  <a:pt x="2336292" y="0"/>
                </a:lnTo>
                <a:lnTo>
                  <a:pt x="2385230" y="3950"/>
                </a:lnTo>
                <a:lnTo>
                  <a:pt x="2431657" y="15386"/>
                </a:lnTo>
                <a:lnTo>
                  <a:pt x="2474951" y="33686"/>
                </a:lnTo>
                <a:lnTo>
                  <a:pt x="2514490" y="58228"/>
                </a:lnTo>
                <a:lnTo>
                  <a:pt x="2549652" y="88392"/>
                </a:lnTo>
                <a:lnTo>
                  <a:pt x="2579815" y="123553"/>
                </a:lnTo>
                <a:lnTo>
                  <a:pt x="2604357" y="163092"/>
                </a:lnTo>
                <a:lnTo>
                  <a:pt x="2622657" y="206386"/>
                </a:lnTo>
                <a:lnTo>
                  <a:pt x="2634093" y="252813"/>
                </a:lnTo>
                <a:lnTo>
                  <a:pt x="2638044" y="301751"/>
                </a:lnTo>
                <a:lnTo>
                  <a:pt x="2638044" y="1508759"/>
                </a:lnTo>
                <a:lnTo>
                  <a:pt x="2634093" y="1557698"/>
                </a:lnTo>
                <a:lnTo>
                  <a:pt x="2622657" y="1604125"/>
                </a:lnTo>
                <a:lnTo>
                  <a:pt x="2604357" y="1647419"/>
                </a:lnTo>
                <a:lnTo>
                  <a:pt x="2579815" y="1686958"/>
                </a:lnTo>
                <a:lnTo>
                  <a:pt x="2549651" y="1722120"/>
                </a:lnTo>
                <a:lnTo>
                  <a:pt x="2514490" y="1752283"/>
                </a:lnTo>
                <a:lnTo>
                  <a:pt x="2474951" y="1776825"/>
                </a:lnTo>
                <a:lnTo>
                  <a:pt x="2431657" y="1795125"/>
                </a:lnTo>
                <a:lnTo>
                  <a:pt x="2385230" y="1806561"/>
                </a:lnTo>
                <a:lnTo>
                  <a:pt x="2336292" y="1810512"/>
                </a:lnTo>
                <a:lnTo>
                  <a:pt x="301751" y="1810512"/>
                </a:lnTo>
                <a:lnTo>
                  <a:pt x="252813" y="1806561"/>
                </a:lnTo>
                <a:lnTo>
                  <a:pt x="206386" y="1795125"/>
                </a:lnTo>
                <a:lnTo>
                  <a:pt x="163092" y="1776825"/>
                </a:lnTo>
                <a:lnTo>
                  <a:pt x="123553" y="1752283"/>
                </a:lnTo>
                <a:lnTo>
                  <a:pt x="88392" y="1722119"/>
                </a:lnTo>
                <a:lnTo>
                  <a:pt x="58228" y="1686958"/>
                </a:lnTo>
                <a:lnTo>
                  <a:pt x="33686" y="1647419"/>
                </a:lnTo>
                <a:lnTo>
                  <a:pt x="15386" y="1604125"/>
                </a:lnTo>
                <a:lnTo>
                  <a:pt x="3950" y="1557698"/>
                </a:lnTo>
                <a:lnTo>
                  <a:pt x="0" y="1508759"/>
                </a:lnTo>
                <a:lnTo>
                  <a:pt x="0" y="301751"/>
                </a:lnTo>
                <a:close/>
              </a:path>
            </a:pathLst>
          </a:custGeom>
          <a:noFill/>
          <a:ln cap="flat" cmpd="sng" w="25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6446265" y="3978402"/>
            <a:ext cx="1836420" cy="900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9050">
            <a:noAutofit/>
          </a:bodyPr>
          <a:lstStyle/>
          <a:p>
            <a:pPr indent="-570230" lvl="0" marL="582295" marR="5080" rtl="0" algn="l">
              <a:lnSpc>
                <a:spcPct val="109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Completed  Test</a:t>
            </a:r>
            <a:endParaRPr sz="30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34" name="Google Shape;334;p42"/>
          <p:cNvSpPr txBox="1"/>
          <p:nvPr/>
        </p:nvSpPr>
        <p:spPr>
          <a:xfrm>
            <a:off x="1831594" y="854710"/>
            <a:ext cx="6074410" cy="1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-342900" lvl="0" marL="3556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900"/>
              <a:buFont typeface="Noto Sans Symbols"/>
              <a:buChar char="⮚"/>
            </a:pPr>
            <a:r>
              <a:rPr b="1" lang="en-US" sz="4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MPN test includes 3 levels  of testing: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3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3"/>
          <p:cNvSpPr txBox="1"/>
          <p:nvPr>
            <p:ph type="title"/>
          </p:nvPr>
        </p:nvSpPr>
        <p:spPr>
          <a:xfrm>
            <a:off x="377139" y="552957"/>
            <a:ext cx="3484245" cy="513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latin typeface="Times New Roman"/>
                <a:ea typeface="Times New Roman"/>
                <a:cs typeface="Times New Roman"/>
                <a:sym typeface="Times New Roman"/>
              </a:rPr>
              <a:t>1-Presumptive Test: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p43"/>
          <p:cNvSpPr txBox="1"/>
          <p:nvPr/>
        </p:nvSpPr>
        <p:spPr>
          <a:xfrm>
            <a:off x="834644" y="1409446"/>
            <a:ext cx="7585075" cy="148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3429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presumptive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 looks for presence of coliforms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46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the water sample by inoculating lactose broths with the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46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sample.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Composition of lactose broth: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2" name="Google Shape;342;p43"/>
          <p:cNvSpPr/>
          <p:nvPr/>
        </p:nvSpPr>
        <p:spPr>
          <a:xfrm>
            <a:off x="685800" y="2971800"/>
            <a:ext cx="7848600" cy="1600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3"/>
          <p:cNvSpPr txBox="1"/>
          <p:nvPr/>
        </p:nvSpPr>
        <p:spPr>
          <a:xfrm>
            <a:off x="993444" y="4642866"/>
            <a:ext cx="6873240" cy="1610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Procedure: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54965" marR="5080" rtl="0" algn="l">
              <a:lnSpc>
                <a:spcPct val="999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Took three sets of test tubes (with Durham tube)  containing </a:t>
            </a:r>
            <a:r>
              <a:rPr b="1" lang="en-US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lactose broths(2ml)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inoculated  with varying dilution of the sample:-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4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4"/>
          <p:cNvSpPr txBox="1"/>
          <p:nvPr/>
        </p:nvSpPr>
        <p:spPr>
          <a:xfrm>
            <a:off x="612140" y="1064132"/>
            <a:ext cx="7947659" cy="435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-343535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rgbClr val="00AF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first set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	5 tubes inoculated with 10ml of sample;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3535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rgbClr val="00AF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second set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5 tubes inoculated with 1ml of sample;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3535" lvl="0" marL="35560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AFEF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rgbClr val="00AF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third set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5 tubes inoculated with 0.1ml of sample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3383" lvl="0" marL="425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Then all test tubes incubate at 35 ̊C for 24 hours.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25450" lvl="0" marL="425450" marR="1189355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Those tubes that show presence of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acid and gas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 marked as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+ve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those with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acid/gas as -ve.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3535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Then count the +ve marked tubes from all sets.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3535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combination of positives in the 3 sets is used to figure out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93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MPN /100ml of water using the table provided.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5"/>
          <p:cNvSpPr/>
          <p:nvPr/>
        </p:nvSpPr>
        <p:spPr>
          <a:xfrm>
            <a:off x="505117" y="128415"/>
            <a:ext cx="7994871" cy="64247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5434584" y="1537716"/>
            <a:ext cx="3709415" cy="489966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 txBox="1"/>
          <p:nvPr>
            <p:ph type="title"/>
          </p:nvPr>
        </p:nvSpPr>
        <p:spPr>
          <a:xfrm>
            <a:off x="609600" y="457200"/>
            <a:ext cx="5260975" cy="7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04607A"/>
                </a:solidFill>
                <a:latin typeface="Calibri"/>
                <a:ea typeface="Calibri"/>
                <a:cs typeface="Calibri"/>
                <a:sym typeface="Calibri"/>
              </a:rPr>
              <a:t>Water Microbiology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 txBox="1"/>
          <p:nvPr/>
        </p:nvSpPr>
        <p:spPr>
          <a:xfrm>
            <a:off x="533400" y="1371600"/>
            <a:ext cx="4910455" cy="4066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3100"/>
              <a:buFont typeface="Noto Sans Symbols"/>
              <a:buChar char="⚫"/>
            </a:pPr>
            <a:r>
              <a:rPr b="1" lang="en-US" sz="33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Definition: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19" lvl="0" marL="286385" marR="5080" rtl="0" algn="l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>
                <a:srgbClr val="0AD0D9"/>
              </a:buClr>
              <a:buSzPts val="3100"/>
              <a:buFont typeface="Noto Sans Symbols"/>
              <a:buChar char="⚫"/>
            </a:pPr>
            <a:r>
              <a:rPr lang="en-US" sz="3300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The study of microorganisms-  (viruses, bacteria, algae , protozoa  and microscopic fungi)- and their  activities in fresh , estuarine and  marine waters including springs ,  lakes, rivers and seas which  inhabits these natural waters.</a:t>
            </a:r>
            <a:endParaRPr sz="3300">
              <a:solidFill>
                <a:schemeClr val="dk1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6"/>
          <p:cNvSpPr txBox="1"/>
          <p:nvPr/>
        </p:nvSpPr>
        <p:spPr>
          <a:xfrm>
            <a:off x="2007479" y="0"/>
            <a:ext cx="5624195" cy="3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-629285" lvl="0" marL="641350" marR="5080" rtl="0" algn="l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Table 1.Table of Most Probable Numbers (MPN) Per 100 ML  of Sample using Three Tubes of Each Dilution</a:t>
            </a:r>
            <a:endParaRPr sz="1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0" name="Google Shape;360;p46"/>
          <p:cNvSpPr txBox="1"/>
          <p:nvPr/>
        </p:nvSpPr>
        <p:spPr>
          <a:xfrm>
            <a:off x="2020179" y="1436567"/>
            <a:ext cx="4508500" cy="1002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0	2	6	2	0	2</a:t>
            </a:r>
            <a:endParaRPr sz="1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75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0	3	9	2	0	3</a:t>
            </a:r>
            <a:endParaRPr sz="1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	0	3	2	1	0</a:t>
            </a:r>
            <a:endParaRPr sz="1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	1	6.1	2	1	1</a:t>
            </a:r>
            <a:endParaRPr sz="1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	2	9.2	2	1	2</a:t>
            </a:r>
            <a:endParaRPr sz="1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	3	12	2	1	3</a:t>
            </a:r>
            <a:endParaRPr sz="1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graphicFrame>
        <p:nvGraphicFramePr>
          <p:cNvPr id="361" name="Google Shape;361;p46"/>
          <p:cNvGraphicFramePr/>
          <p:nvPr/>
        </p:nvGraphicFramePr>
        <p:xfrm>
          <a:off x="1359339" y="49830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{8526DA2D-7CF5-49D2-A291-359F2DA24E06}</a:tableStyleId>
              </a:tblPr>
              <a:tblGrid>
                <a:gridCol w="398775"/>
                <a:gridCol w="629275"/>
                <a:gridCol w="871225"/>
                <a:gridCol w="1454775"/>
                <a:gridCol w="820425"/>
                <a:gridCol w="629275"/>
                <a:gridCol w="991225"/>
                <a:gridCol w="1193175"/>
              </a:tblGrid>
              <a:tr h="272325">
                <a:tc gridSpan="3"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9294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5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Number of positive</a:t>
                      </a:r>
                      <a:endParaRPr sz="85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  <a:p>
                      <a:pPr indent="0" lvl="0" marL="31750" marR="0" rtl="0" algn="l">
                        <a:lnSpc>
                          <a:spcPct val="100000"/>
                        </a:lnSpc>
                        <a:spcBef>
                          <a:spcPts val="114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5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tubes in dilutions</a:t>
                      </a:r>
                      <a:endParaRPr sz="85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 gridSpan="3">
                  <a:txBody>
                    <a:bodyPr/>
                    <a:lstStyle/>
                    <a:p>
                      <a:pPr indent="0" lvl="0" marL="490219" marR="0" rtl="0" algn="l">
                        <a:lnSpc>
                          <a:spcPct val="9294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5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Number of positive</a:t>
                      </a:r>
                      <a:endParaRPr sz="85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  <a:p>
                      <a:pPr indent="0" lvl="0" marL="452755" marR="0" rtl="0" algn="l">
                        <a:lnSpc>
                          <a:spcPct val="100000"/>
                        </a:lnSpc>
                        <a:spcBef>
                          <a:spcPts val="114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5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tubes in dilutions</a:t>
                      </a:r>
                      <a:endParaRPr sz="85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</a:tr>
              <a:tr h="294675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7683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50" u="sng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10 ml</a:t>
                      </a:r>
                      <a:r>
                        <a:rPr lang="en-US" sz="85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	</a:t>
                      </a:r>
                      <a:r>
                        <a:rPr lang="en-US" sz="850" u="sng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 ml</a:t>
                      </a:r>
                      <a:r>
                        <a:rPr lang="en-US" sz="85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	</a:t>
                      </a:r>
                      <a:r>
                        <a:rPr lang="en-US" sz="850" u="sng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0.1 ml</a:t>
                      </a:r>
                      <a:endParaRPr sz="85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1900" marB="0" marR="0" marL="0"/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320040" marR="0" rtl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5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MPN per</a:t>
                      </a:r>
                      <a:endParaRPr sz="85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  <a:p>
                      <a:pPr indent="0" lvl="0" marL="358775" marR="0" rtl="0" algn="l">
                        <a:lnSpc>
                          <a:spcPct val="100000"/>
                        </a:lnSpc>
                        <a:spcBef>
                          <a:spcPts val="114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50" u="sng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100 ml</a:t>
                      </a:r>
                      <a:endParaRPr sz="85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41401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50" u="sng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10 ml</a:t>
                      </a:r>
                      <a:r>
                        <a:rPr lang="en-US" sz="85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 </a:t>
                      </a:r>
                      <a:r>
                        <a:rPr lang="en-US" sz="850" u="sng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 ml</a:t>
                      </a:r>
                      <a:r>
                        <a:rPr lang="en-US" sz="85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	</a:t>
                      </a:r>
                      <a:r>
                        <a:rPr lang="en-US" sz="850" u="sng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0.1 ml</a:t>
                      </a:r>
                      <a:endParaRPr sz="85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1900" marB="0" marR="0" marL="0"/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413384" marR="0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5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MPN per</a:t>
                      </a:r>
                      <a:endParaRPr sz="85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  <a:p>
                      <a:pPr indent="0" lvl="0" marL="362585" marR="0" rtl="0" algn="ctr">
                        <a:lnSpc>
                          <a:spcPct val="100000"/>
                        </a:lnSpc>
                        <a:spcBef>
                          <a:spcPts val="114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50" u="sng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100 ml</a:t>
                      </a:r>
                      <a:endParaRPr sz="85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542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9.1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32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14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5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342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26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325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15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5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5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27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5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34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5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6.2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5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9.3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28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5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35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32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16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42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5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9.4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29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5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36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5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16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44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5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19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53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3.6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5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7.2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39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5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64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5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15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95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50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7.3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43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32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75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342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15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120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342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19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160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50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93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7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15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150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37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210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7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24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290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7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16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240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7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460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7447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24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254634" rtl="0" algn="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5289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1100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</a:tr>
              <a:tr h="182175">
                <a:tc>
                  <a:txBody>
                    <a:bodyPr/>
                    <a:lstStyle/>
                    <a:p>
                      <a:pPr indent="0" lvl="0" marL="3175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262255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648970" marR="0" rtl="0" algn="l">
                        <a:lnSpc>
                          <a:spcPct val="11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29</a:t>
                      </a:r>
                      <a:endParaRPr sz="1000" u="none" cap="none" strike="noStrike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</a:tr>
            </a:tbl>
          </a:graphicData>
        </a:graphic>
      </p:graphicFrame>
      <p:sp>
        <p:nvSpPr>
          <p:cNvPr id="362" name="Google Shape;362;p46"/>
          <p:cNvSpPr/>
          <p:nvPr/>
        </p:nvSpPr>
        <p:spPr>
          <a:xfrm>
            <a:off x="760476" y="0"/>
            <a:ext cx="7546848" cy="663092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6"/>
          <p:cNvSpPr/>
          <p:nvPr/>
        </p:nvSpPr>
        <p:spPr>
          <a:xfrm>
            <a:off x="533400" y="6720840"/>
            <a:ext cx="8001000" cy="137160"/>
          </a:xfrm>
          <a:custGeom>
            <a:rect b="b" l="l" r="r" t="t"/>
            <a:pathLst>
              <a:path extrusionOk="0" h="137159" w="8001000">
                <a:moveTo>
                  <a:pt x="0" y="137159"/>
                </a:moveTo>
                <a:lnTo>
                  <a:pt x="8001000" y="137159"/>
                </a:lnTo>
                <a:lnTo>
                  <a:pt x="800100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6"/>
          <p:cNvSpPr/>
          <p:nvPr/>
        </p:nvSpPr>
        <p:spPr>
          <a:xfrm>
            <a:off x="533400" y="0"/>
            <a:ext cx="137160" cy="6720840"/>
          </a:xfrm>
          <a:custGeom>
            <a:rect b="b" l="l" r="r" t="t"/>
            <a:pathLst>
              <a:path extrusionOk="0" h="6720840" w="137159">
                <a:moveTo>
                  <a:pt x="0" y="6720840"/>
                </a:moveTo>
                <a:lnTo>
                  <a:pt x="137159" y="6720840"/>
                </a:lnTo>
                <a:lnTo>
                  <a:pt x="137159" y="0"/>
                </a:lnTo>
                <a:lnTo>
                  <a:pt x="0" y="0"/>
                </a:lnTo>
                <a:lnTo>
                  <a:pt x="0" y="67208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6"/>
          <p:cNvSpPr/>
          <p:nvPr/>
        </p:nvSpPr>
        <p:spPr>
          <a:xfrm>
            <a:off x="8397240" y="0"/>
            <a:ext cx="137160" cy="6720840"/>
          </a:xfrm>
          <a:custGeom>
            <a:rect b="b" l="l" r="r" t="t"/>
            <a:pathLst>
              <a:path extrusionOk="0" h="6720840" w="137159">
                <a:moveTo>
                  <a:pt x="137159" y="0"/>
                </a:moveTo>
                <a:lnTo>
                  <a:pt x="0" y="0"/>
                </a:lnTo>
                <a:lnTo>
                  <a:pt x="0" y="6720840"/>
                </a:lnTo>
                <a:lnTo>
                  <a:pt x="137159" y="6720840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6"/>
          <p:cNvSpPr/>
          <p:nvPr/>
        </p:nvSpPr>
        <p:spPr>
          <a:xfrm>
            <a:off x="716280" y="6652259"/>
            <a:ext cx="7635240" cy="0"/>
          </a:xfrm>
          <a:custGeom>
            <a:rect b="b" l="l" r="r" t="t"/>
            <a:pathLst>
              <a:path extrusionOk="0" h="120000" w="7635240">
                <a:moveTo>
                  <a:pt x="0" y="0"/>
                </a:moveTo>
                <a:lnTo>
                  <a:pt x="7635240" y="0"/>
                </a:lnTo>
              </a:path>
            </a:pathLst>
          </a:custGeom>
          <a:noFill/>
          <a:ln cap="flat" cmpd="sng" w="45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6"/>
          <p:cNvSpPr/>
          <p:nvPr/>
        </p:nvSpPr>
        <p:spPr>
          <a:xfrm>
            <a:off x="739140" y="0"/>
            <a:ext cx="0" cy="6629400"/>
          </a:xfrm>
          <a:custGeom>
            <a:rect b="b" l="l" r="r" t="t"/>
            <a:pathLst>
              <a:path extrusionOk="0" h="6629400" w="120000">
                <a:moveTo>
                  <a:pt x="0" y="0"/>
                </a:moveTo>
                <a:lnTo>
                  <a:pt x="0" y="6629400"/>
                </a:lnTo>
              </a:path>
            </a:pathLst>
          </a:custGeom>
          <a:noFill/>
          <a:ln cap="flat" cmpd="sng" w="45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6"/>
          <p:cNvSpPr/>
          <p:nvPr/>
        </p:nvSpPr>
        <p:spPr>
          <a:xfrm>
            <a:off x="8328659" y="0"/>
            <a:ext cx="0" cy="6629400"/>
          </a:xfrm>
          <a:custGeom>
            <a:rect b="b" l="l" r="r" t="t"/>
            <a:pathLst>
              <a:path extrusionOk="0" h="6629400" w="120000">
                <a:moveTo>
                  <a:pt x="0" y="0"/>
                </a:moveTo>
                <a:lnTo>
                  <a:pt x="0" y="6629400"/>
                </a:lnTo>
              </a:path>
            </a:pathLst>
          </a:custGeom>
          <a:noFill/>
          <a:ln cap="flat" cmpd="sng" w="45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6"/>
          <p:cNvSpPr/>
          <p:nvPr/>
        </p:nvSpPr>
        <p:spPr>
          <a:xfrm>
            <a:off x="1828800" y="5029200"/>
            <a:ext cx="5571744" cy="1143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7"/>
          <p:cNvSpPr txBox="1"/>
          <p:nvPr>
            <p:ph type="title"/>
          </p:nvPr>
        </p:nvSpPr>
        <p:spPr>
          <a:xfrm>
            <a:off x="444500" y="808990"/>
            <a:ext cx="3453765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4607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Confirmed test: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47"/>
          <p:cNvSpPr txBox="1"/>
          <p:nvPr/>
        </p:nvSpPr>
        <p:spPr>
          <a:xfrm>
            <a:off x="535940" y="1488156"/>
            <a:ext cx="7950834" cy="483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3025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1900"/>
              <a:buFont typeface="Noto Sans Symbols"/>
              <a:buChar char="⚫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spore forming bacteria give false positive test in presumptive test.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AD0D9"/>
              </a:buClr>
              <a:buSzPts val="1900"/>
              <a:buFont typeface="Noto Sans Symbols"/>
              <a:buChar char="⚫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Confirmed test is done to determine that the coliforms are of fecal origin or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86385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not. And they are </a:t>
            </a:r>
            <a:r>
              <a:rPr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 coli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 not.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AD0D9"/>
              </a:buClr>
              <a:buSzPts val="1900"/>
              <a:buFont typeface="Noto Sans Symbols"/>
              <a:buChar char="⚫"/>
            </a:pPr>
            <a:r>
              <a:rPr b="1" lang="en-US" sz="2000">
                <a:solidFill>
                  <a:srgbClr val="00AF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Procedure: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AD0D9"/>
              </a:buClr>
              <a:buSzPts val="1900"/>
              <a:buFont typeface="Noto Sans Symbols"/>
              <a:buChar char="⚫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Transfer the lactose broth with gas into two following media:-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2135" lvl="0" marL="584200" marR="508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AD0D9"/>
              </a:buClr>
              <a:buSzPts val="1900"/>
              <a:buFont typeface="Times New Roman"/>
              <a:buAutoNum type="romanLcPeriod"/>
            </a:pPr>
            <a:r>
              <a:rPr b="1" lang="en-US" sz="20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Brilliant green lactose bile broth (BGLB):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medium inhibit growth  of lactose fermenter other than coliforms; thus gas formation in BGLB  medium confirmed that coliforms are present.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2135" lvl="0" marL="584200" marR="1968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AD0D9"/>
              </a:buClr>
              <a:buSzPts val="1710"/>
              <a:buFont typeface="Times New Roman"/>
              <a:buAutoNum type="romanL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n-US" sz="20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Eosin Methylene Blue (EMB) agar: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Indicator produce characteristic  colonies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5619" lvl="0" marL="527685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AD0D9"/>
              </a:buClr>
              <a:buSzPts val="1900"/>
              <a:buFont typeface="Times New Roman"/>
              <a:buAutoNum type="alphaLcPeriod"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E.coli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small colonies ,dark ,almost black centers </a:t>
            </a:r>
            <a:r>
              <a:rPr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greenish metallic</a:t>
            </a:r>
            <a:endParaRPr sz="20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27685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sheen</a:t>
            </a:r>
            <a:endParaRPr sz="20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5619" lvl="0" marL="527685" marR="12065" rtl="0" algn="l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0AD0D9"/>
              </a:buClr>
              <a:buSzPts val="1900"/>
              <a:buFont typeface="Times New Roman"/>
              <a:buAutoNum type="alphaLcPeriod" startAt="2"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Enterobacter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large pinkish colonies ,dark centers ,rarely show metallic  sheen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8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8"/>
          <p:cNvSpPr txBox="1"/>
          <p:nvPr>
            <p:ph type="title"/>
          </p:nvPr>
        </p:nvSpPr>
        <p:spPr>
          <a:xfrm>
            <a:off x="729487" y="1031494"/>
            <a:ext cx="699135" cy="7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04607A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8"/>
          <p:cNvSpPr txBox="1"/>
          <p:nvPr/>
        </p:nvSpPr>
        <p:spPr>
          <a:xfrm>
            <a:off x="7000656" y="1907489"/>
            <a:ext cx="1499235" cy="4229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EMB plate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4" name="Google Shape;384;p48"/>
          <p:cNvSpPr txBox="1"/>
          <p:nvPr/>
        </p:nvSpPr>
        <p:spPr>
          <a:xfrm>
            <a:off x="535940" y="1907489"/>
            <a:ext cx="1393825" cy="779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775">
            <a:noAutofit/>
          </a:bodyPr>
          <a:lstStyle/>
          <a:p>
            <a:pPr indent="-274319" lvl="0" marL="286385" marR="5080" rtl="0" algn="l">
              <a:lnSpc>
                <a:spcPct val="108076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Noto Sans Symbols"/>
              <a:buChar char="⚫"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mo  and ino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5" name="Google Shape;385;p48"/>
          <p:cNvSpPr txBox="1"/>
          <p:nvPr/>
        </p:nvSpPr>
        <p:spPr>
          <a:xfrm>
            <a:off x="7546376" y="3136519"/>
            <a:ext cx="494030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red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6" name="Google Shape;386;p48"/>
          <p:cNvSpPr txBox="1"/>
          <p:nvPr/>
        </p:nvSpPr>
        <p:spPr>
          <a:xfrm>
            <a:off x="6979069" y="3492830"/>
            <a:ext cx="1368425" cy="779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775">
            <a:noAutofit/>
          </a:bodyPr>
          <a:lstStyle/>
          <a:p>
            <a:pPr indent="-66675" lvl="0" marL="78740" marR="5080" rtl="0" algn="l">
              <a:lnSpc>
                <a:spcPct val="108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croscopic  ria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7" name="Google Shape;387;p48"/>
          <p:cNvSpPr txBox="1"/>
          <p:nvPr/>
        </p:nvSpPr>
        <p:spPr>
          <a:xfrm>
            <a:off x="535940" y="4659248"/>
            <a:ext cx="305435" cy="40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rgbClr val="0AD0D9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❑</a:t>
            </a:r>
            <a:endParaRPr sz="2450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sp>
        <p:nvSpPr>
          <p:cNvPr id="388" name="Google Shape;388;p48"/>
          <p:cNvSpPr txBox="1"/>
          <p:nvPr/>
        </p:nvSpPr>
        <p:spPr>
          <a:xfrm>
            <a:off x="535940" y="2661640"/>
            <a:ext cx="1471930" cy="283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050">
            <a:noAutofit/>
          </a:bodyPr>
          <a:lstStyle/>
          <a:p>
            <a:pPr indent="-572135" lvl="0" marL="584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Constantia"/>
              <a:buAutoNum type="romanLcPeriod"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Lacto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572135" lvl="0" marL="584200" marR="5080" rtl="0" algn="l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Constantia"/>
              <a:buAutoNum type="romanLcPeriod"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Agar s  colou  exa  pres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75565" rtl="0" algn="r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None/>
            </a:pPr>
            <a:r>
              <a:rPr b="1" i="1" lang="en-US" sz="2600">
                <a:solidFill>
                  <a:srgbClr val="6F2F9F"/>
                </a:solidFill>
                <a:latin typeface="Constantia"/>
                <a:ea typeface="Constantia"/>
                <a:cs typeface="Constantia"/>
                <a:sym typeface="Constantia"/>
              </a:rPr>
              <a:t>co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139065" rtl="0" algn="r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Result: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9" name="Google Shape;389;p48"/>
          <p:cNvSpPr txBox="1"/>
          <p:nvPr/>
        </p:nvSpPr>
        <p:spPr>
          <a:xfrm>
            <a:off x="6887895" y="5514543"/>
            <a:ext cx="462280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ple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90" name="Google Shape;390;p48"/>
          <p:cNvSpPr txBox="1"/>
          <p:nvPr/>
        </p:nvSpPr>
        <p:spPr>
          <a:xfrm>
            <a:off x="535940" y="5871159"/>
            <a:ext cx="1388745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containin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91" name="Google Shape;391;p48"/>
          <p:cNvSpPr txBox="1"/>
          <p:nvPr/>
        </p:nvSpPr>
        <p:spPr>
          <a:xfrm>
            <a:off x="1415915" y="1203071"/>
            <a:ext cx="5642610" cy="5093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04607A"/>
                </a:solidFill>
                <a:latin typeface="Calibri"/>
                <a:ea typeface="Calibri"/>
                <a:cs typeface="Calibri"/>
                <a:sym typeface="Calibri"/>
              </a:rPr>
              <a:t>mpleted test :</a:t>
            </a: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7619" lvl="0" marL="491490" marR="112395" rtl="0" algn="l">
              <a:lnSpc>
                <a:spcPct val="108076"/>
              </a:lnSpc>
              <a:spcBef>
                <a:spcPts val="125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 typical colonies are selected from  culated into :-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81279" lvl="0" marL="578485" marR="723900" rtl="0" algn="l">
              <a:lnSpc>
                <a:spcPct val="131884"/>
              </a:lnSpc>
              <a:spcBef>
                <a:spcPts val="125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se broth : coliform produce gas  lant : gram staining performed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488315" marR="0" rtl="0" algn="l">
              <a:lnSpc>
                <a:spcPct val="957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	&amp; bacilli shape observed under mi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26364" lvl="0" marL="302895" marR="0" rtl="0" algn="l">
              <a:lnSpc>
                <a:spcPct val="108076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mination	gram negative bacte  ent.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507365" marR="0" rtl="0" algn="l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None/>
            </a:pPr>
            <a:r>
              <a:rPr b="1" i="1" lang="en-US" sz="2600">
                <a:solidFill>
                  <a:srgbClr val="6F2F9F"/>
                </a:solidFill>
                <a:latin typeface="Constantia"/>
                <a:ea typeface="Constantia"/>
                <a:cs typeface="Constantia"/>
                <a:sym typeface="Constantia"/>
              </a:rPr>
              <a:t>liform is gram negative bacteria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t/>
            </a:r>
            <a:endParaRPr sz="3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05104" lvl="0" marL="495300" marR="149860" rtl="0" algn="l">
              <a:lnSpc>
                <a:spcPct val="108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So , it is confirmed that given sam  g coliform.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92" name="Google Shape;392;p48"/>
          <p:cNvSpPr/>
          <p:nvPr/>
        </p:nvSpPr>
        <p:spPr>
          <a:xfrm>
            <a:off x="6477761" y="3353561"/>
            <a:ext cx="978535" cy="76200"/>
          </a:xfrm>
          <a:custGeom>
            <a:rect b="b" l="l" r="r" t="t"/>
            <a:pathLst>
              <a:path extrusionOk="0" h="76200" w="978534">
                <a:moveTo>
                  <a:pt x="940308" y="0"/>
                </a:moveTo>
                <a:lnTo>
                  <a:pt x="940308" y="19050"/>
                </a:lnTo>
                <a:lnTo>
                  <a:pt x="0" y="19050"/>
                </a:lnTo>
                <a:lnTo>
                  <a:pt x="0" y="57150"/>
                </a:lnTo>
                <a:lnTo>
                  <a:pt x="940308" y="57150"/>
                </a:lnTo>
                <a:lnTo>
                  <a:pt x="940308" y="76200"/>
                </a:lnTo>
                <a:lnTo>
                  <a:pt x="978408" y="38100"/>
                </a:lnTo>
                <a:lnTo>
                  <a:pt x="940308" y="0"/>
                </a:lnTo>
                <a:close/>
              </a:path>
            </a:pathLst>
          </a:custGeom>
          <a:solidFill>
            <a:srgbClr val="0E6EC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8"/>
          <p:cNvSpPr/>
          <p:nvPr/>
        </p:nvSpPr>
        <p:spPr>
          <a:xfrm>
            <a:off x="6477761" y="3353561"/>
            <a:ext cx="978535" cy="76200"/>
          </a:xfrm>
          <a:custGeom>
            <a:rect b="b" l="l" r="r" t="t"/>
            <a:pathLst>
              <a:path extrusionOk="0" h="76200" w="978534">
                <a:moveTo>
                  <a:pt x="0" y="57150"/>
                </a:moveTo>
                <a:lnTo>
                  <a:pt x="940308" y="57150"/>
                </a:lnTo>
                <a:lnTo>
                  <a:pt x="940308" y="76200"/>
                </a:lnTo>
                <a:lnTo>
                  <a:pt x="978408" y="38100"/>
                </a:lnTo>
                <a:lnTo>
                  <a:pt x="940308" y="0"/>
                </a:lnTo>
                <a:lnTo>
                  <a:pt x="940308" y="19050"/>
                </a:lnTo>
                <a:lnTo>
                  <a:pt x="0" y="19050"/>
                </a:lnTo>
                <a:lnTo>
                  <a:pt x="0" y="57150"/>
                </a:lnTo>
                <a:close/>
              </a:path>
            </a:pathLst>
          </a:custGeom>
          <a:noFill/>
          <a:ln cap="flat" cmpd="sng" w="25900">
            <a:solidFill>
              <a:srgbClr val="085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8"/>
          <p:cNvSpPr/>
          <p:nvPr/>
        </p:nvSpPr>
        <p:spPr>
          <a:xfrm>
            <a:off x="2984754" y="4115561"/>
            <a:ext cx="978535" cy="76200"/>
          </a:xfrm>
          <a:custGeom>
            <a:rect b="b" l="l" r="r" t="t"/>
            <a:pathLst>
              <a:path extrusionOk="0" h="76200" w="978535">
                <a:moveTo>
                  <a:pt x="940307" y="0"/>
                </a:moveTo>
                <a:lnTo>
                  <a:pt x="940307" y="19050"/>
                </a:lnTo>
                <a:lnTo>
                  <a:pt x="0" y="19050"/>
                </a:lnTo>
                <a:lnTo>
                  <a:pt x="0" y="57150"/>
                </a:lnTo>
                <a:lnTo>
                  <a:pt x="940307" y="57150"/>
                </a:lnTo>
                <a:lnTo>
                  <a:pt x="940307" y="76200"/>
                </a:lnTo>
                <a:lnTo>
                  <a:pt x="978407" y="38100"/>
                </a:lnTo>
                <a:lnTo>
                  <a:pt x="940307" y="0"/>
                </a:lnTo>
                <a:close/>
              </a:path>
            </a:pathLst>
          </a:custGeom>
          <a:solidFill>
            <a:srgbClr val="0E6EC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8"/>
          <p:cNvSpPr/>
          <p:nvPr/>
        </p:nvSpPr>
        <p:spPr>
          <a:xfrm>
            <a:off x="2984754" y="4115561"/>
            <a:ext cx="978535" cy="76200"/>
          </a:xfrm>
          <a:custGeom>
            <a:rect b="b" l="l" r="r" t="t"/>
            <a:pathLst>
              <a:path extrusionOk="0" h="76200" w="978535">
                <a:moveTo>
                  <a:pt x="0" y="57150"/>
                </a:moveTo>
                <a:lnTo>
                  <a:pt x="940307" y="57150"/>
                </a:lnTo>
                <a:lnTo>
                  <a:pt x="940307" y="76200"/>
                </a:lnTo>
                <a:lnTo>
                  <a:pt x="978407" y="38100"/>
                </a:lnTo>
                <a:lnTo>
                  <a:pt x="940307" y="0"/>
                </a:lnTo>
                <a:lnTo>
                  <a:pt x="940307" y="19050"/>
                </a:lnTo>
                <a:lnTo>
                  <a:pt x="0" y="19050"/>
                </a:lnTo>
                <a:lnTo>
                  <a:pt x="0" y="57150"/>
                </a:lnTo>
                <a:close/>
              </a:path>
            </a:pathLst>
          </a:custGeom>
          <a:noFill/>
          <a:ln cap="flat" cmpd="sng" w="25900">
            <a:solidFill>
              <a:srgbClr val="085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9"/>
          <p:cNvSpPr txBox="1"/>
          <p:nvPr>
            <p:ph type="title"/>
          </p:nvPr>
        </p:nvSpPr>
        <p:spPr>
          <a:xfrm>
            <a:off x="908710" y="159207"/>
            <a:ext cx="7560309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Flow chart of Confirmed and Completed MPN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9"/>
          <p:cNvSpPr/>
          <p:nvPr/>
        </p:nvSpPr>
        <p:spPr>
          <a:xfrm>
            <a:off x="533400" y="828781"/>
            <a:ext cx="8084396" cy="60292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0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0"/>
          <p:cNvSpPr txBox="1"/>
          <p:nvPr>
            <p:ph type="title"/>
          </p:nvPr>
        </p:nvSpPr>
        <p:spPr>
          <a:xfrm>
            <a:off x="444500" y="1031494"/>
            <a:ext cx="3900170" cy="7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04607A"/>
                </a:solidFill>
                <a:latin typeface="Calibri"/>
                <a:ea typeface="Calibri"/>
                <a:cs typeface="Calibri"/>
                <a:sym typeface="Calibri"/>
              </a:rPr>
              <a:t>Disadvantages: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0"/>
          <p:cNvSpPr txBox="1"/>
          <p:nvPr/>
        </p:nvSpPr>
        <p:spPr>
          <a:xfrm>
            <a:off x="929132" y="2287651"/>
            <a:ext cx="6532245" cy="2465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925">
            <a:noAutofit/>
          </a:bodyPr>
          <a:lstStyle/>
          <a:p>
            <a:pPr indent="-247650" lvl="0" marL="259715" marR="535305" rtl="0" algn="l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E6EC5"/>
              </a:buClr>
              <a:buSzPts val="2600"/>
              <a:buFont typeface="Noto Sans Symbols"/>
              <a:buChar char="❖"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labor intensive ,Large amount of  glassware is required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9244" lvl="0" marL="321310" marR="0" rtl="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rgbClr val="0E6EC5"/>
              </a:buClr>
              <a:buSzPts val="2600"/>
              <a:buFont typeface="Noto Sans Symbols"/>
              <a:buChar char="❖"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Its lack of precision, large errors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259715" marR="5080" rtl="0" algn="l">
              <a:lnSpc>
                <a:spcPct val="108124"/>
              </a:lnSpc>
              <a:spcBef>
                <a:spcPts val="819"/>
              </a:spcBef>
              <a:spcAft>
                <a:spcPts val="0"/>
              </a:spcAft>
              <a:buClr>
                <a:srgbClr val="0E6EC5"/>
              </a:buClr>
              <a:buSzPts val="2600"/>
              <a:buFont typeface="Noto Sans Symbols"/>
              <a:buChar char="❖"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still requires survival and culture of  organisms in lab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1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51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51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51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51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1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1"/>
          <p:cNvSpPr txBox="1"/>
          <p:nvPr>
            <p:ph type="title"/>
          </p:nvPr>
        </p:nvSpPr>
        <p:spPr>
          <a:xfrm>
            <a:off x="2132457" y="580389"/>
            <a:ext cx="4878070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Membrane Filtration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0" name="Google Shape;420;p51"/>
          <p:cNvSpPr/>
          <p:nvPr/>
        </p:nvSpPr>
        <p:spPr>
          <a:xfrm>
            <a:off x="769204" y="3896059"/>
            <a:ext cx="6526229" cy="104519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2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52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52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52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52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52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52"/>
          <p:cNvSpPr txBox="1"/>
          <p:nvPr/>
        </p:nvSpPr>
        <p:spPr>
          <a:xfrm>
            <a:off x="951077" y="2689352"/>
            <a:ext cx="6830059" cy="2513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Categorized into four processes based on membrane  pore size;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A. Microfiltration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B. Ultrafiltration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C. Nano filtration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D. Reverse Osmosis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32" name="Google Shape;432;p52"/>
          <p:cNvSpPr txBox="1"/>
          <p:nvPr>
            <p:ph type="title"/>
          </p:nvPr>
        </p:nvSpPr>
        <p:spPr>
          <a:xfrm>
            <a:off x="2132457" y="580389"/>
            <a:ext cx="4878070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Membrane Filtration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53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53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53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3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53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53"/>
          <p:cNvSpPr/>
          <p:nvPr/>
        </p:nvSpPr>
        <p:spPr>
          <a:xfrm>
            <a:off x="5507735" y="3429000"/>
            <a:ext cx="3096767" cy="28087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53"/>
          <p:cNvSpPr txBox="1"/>
          <p:nvPr/>
        </p:nvSpPr>
        <p:spPr>
          <a:xfrm>
            <a:off x="546303" y="2650616"/>
            <a:ext cx="4030979" cy="32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Size</a:t>
            </a:r>
            <a:r>
              <a:rPr lang="en-US" sz="24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: 0.1-10 microns</a:t>
            </a:r>
            <a:endParaRPr sz="240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30B6FC"/>
              </a:buClr>
              <a:buSzPts val="3500"/>
              <a:buFont typeface="Noto Sans Symbols"/>
              <a:buNone/>
            </a:pPr>
            <a:r>
              <a:t/>
            </a:r>
            <a:endParaRPr sz="3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Removes	Sand,		Silt,	Clays,  </a:t>
            </a:r>
            <a:r>
              <a:rPr i="1" lang="en-US" sz="24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Giardia-lambia(flagellated  protozoan		parasite),Algae</a:t>
            </a:r>
            <a:r>
              <a:rPr lang="en-US" sz="24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,  some	bacterial	species</a:t>
            </a: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	and  oil Emulsions.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It does not remove viruses.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45" name="Google Shape;445;p53"/>
          <p:cNvSpPr txBox="1"/>
          <p:nvPr>
            <p:ph type="title"/>
          </p:nvPr>
        </p:nvSpPr>
        <p:spPr>
          <a:xfrm>
            <a:off x="2729864" y="580389"/>
            <a:ext cx="3442970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Microfiltration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4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54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54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54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54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4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54"/>
          <p:cNvSpPr txBox="1"/>
          <p:nvPr/>
        </p:nvSpPr>
        <p:spPr>
          <a:xfrm>
            <a:off x="402437" y="2646263"/>
            <a:ext cx="5080000" cy="2415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900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Used in :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954" lvl="1" marL="588645" marR="0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*"/>
            </a:pPr>
            <a:r>
              <a:rPr b="0" i="0" lang="en-US" sz="2200" u="none" cap="none" strike="noStrike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purification of juices and beverages.</a:t>
            </a:r>
            <a:endParaRPr b="0" i="0" sz="22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954" lvl="1" marL="588645" marR="0" rtl="0" algn="l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*"/>
            </a:pPr>
            <a:r>
              <a:rPr b="0" i="0" lang="en-US" sz="2200" u="none" cap="none" strike="noStrike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cold sterilization of pharmaceuticals.</a:t>
            </a:r>
            <a:endParaRPr b="0" i="0" sz="22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954" lvl="1" marL="588645" marR="0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*"/>
            </a:pPr>
            <a:r>
              <a:rPr b="0" i="0" lang="en-US" sz="2200" u="none" cap="none" strike="noStrike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separation of oil and water emulsions.</a:t>
            </a:r>
            <a:endParaRPr b="0" i="0" sz="22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19" lvl="1" marL="588645" marR="464184" rtl="0" algn="l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*"/>
            </a:pPr>
            <a:r>
              <a:rPr b="0" i="0" lang="en-US" sz="2200" u="none" cap="none" strike="noStrike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pre treatment of nano filtration or  reverse osmosis</a:t>
            </a:r>
            <a:endParaRPr b="0" i="0" sz="22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57" name="Google Shape;457;p54"/>
          <p:cNvSpPr txBox="1"/>
          <p:nvPr>
            <p:ph type="title"/>
          </p:nvPr>
        </p:nvSpPr>
        <p:spPr>
          <a:xfrm>
            <a:off x="2592451" y="735838"/>
            <a:ext cx="3978910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…microfiltration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58" name="Google Shape;458;p54"/>
          <p:cNvSpPr/>
          <p:nvPr/>
        </p:nvSpPr>
        <p:spPr>
          <a:xfrm>
            <a:off x="5652515" y="2997707"/>
            <a:ext cx="3307080" cy="286969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5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55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55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55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55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55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55"/>
          <p:cNvSpPr txBox="1"/>
          <p:nvPr/>
        </p:nvSpPr>
        <p:spPr>
          <a:xfrm>
            <a:off x="258267" y="2866771"/>
            <a:ext cx="4081145" cy="2000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0.003 to 0.1 microns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30B6FC"/>
              </a:buClr>
              <a:buSzPts val="3500"/>
              <a:buFont typeface="Noto Sans Symbols"/>
              <a:buNone/>
            </a:pPr>
            <a:r>
              <a:t/>
            </a:r>
            <a:endParaRPr sz="3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87020" marR="508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Removes: Soluble organic  materials, protozoa, bacteria,  most viruses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0" name="Google Shape;470;p55"/>
          <p:cNvSpPr txBox="1"/>
          <p:nvPr>
            <p:ph type="title"/>
          </p:nvPr>
        </p:nvSpPr>
        <p:spPr>
          <a:xfrm>
            <a:off x="2839973" y="580389"/>
            <a:ext cx="3463925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Ultra Filtration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1" name="Google Shape;471;p55"/>
          <p:cNvSpPr/>
          <p:nvPr/>
        </p:nvSpPr>
        <p:spPr>
          <a:xfrm>
            <a:off x="5166359" y="2852927"/>
            <a:ext cx="3678936" cy="34594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/>
          <p:nvPr/>
        </p:nvSpPr>
        <p:spPr>
          <a:xfrm>
            <a:off x="-828" y="7620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 txBox="1"/>
          <p:nvPr>
            <p:ph type="title"/>
          </p:nvPr>
        </p:nvSpPr>
        <p:spPr>
          <a:xfrm>
            <a:off x="444500" y="1031494"/>
            <a:ext cx="6650355" cy="7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04607A"/>
                </a:solidFill>
                <a:latin typeface="Calibri"/>
                <a:ea typeface="Calibri"/>
                <a:cs typeface="Calibri"/>
                <a:sym typeface="Calibri"/>
              </a:rPr>
              <a:t>The aquatic environment: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 txBox="1"/>
          <p:nvPr/>
        </p:nvSpPr>
        <p:spPr>
          <a:xfrm>
            <a:off x="535940" y="1892249"/>
            <a:ext cx="7590155" cy="1836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9375">
            <a:noAutofit/>
          </a:bodyPr>
          <a:lstStyle/>
          <a:p>
            <a:pPr indent="914400" lvl="0" marL="12700" marR="50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microbial population in a body of natural water is to a  large </a:t>
            </a:r>
            <a:r>
              <a:rPr lang="en-US" sz="22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extent determined by physical and chemical conditions. 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 condition vary over a wide extremes when one compares streams,  estuaries and open seas.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27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conditions are following:-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Temperature: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11"/>
          <p:cNvSpPr txBox="1"/>
          <p:nvPr/>
        </p:nvSpPr>
        <p:spPr>
          <a:xfrm>
            <a:off x="535940" y="4320921"/>
            <a:ext cx="118745" cy="344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1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>
                <a:solidFill>
                  <a:srgbClr val="0AD0D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2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 txBox="1"/>
          <p:nvPr/>
        </p:nvSpPr>
        <p:spPr>
          <a:xfrm>
            <a:off x="535940" y="4991176"/>
            <a:ext cx="118745" cy="344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AD0D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1"/>
          <p:cNvSpPr txBox="1"/>
          <p:nvPr/>
        </p:nvSpPr>
        <p:spPr>
          <a:xfrm>
            <a:off x="535940" y="5595315"/>
            <a:ext cx="118745" cy="344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1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>
                <a:solidFill>
                  <a:srgbClr val="0AD0D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2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 txBox="1"/>
          <p:nvPr/>
        </p:nvSpPr>
        <p:spPr>
          <a:xfrm>
            <a:off x="535940" y="3703701"/>
            <a:ext cx="7859395" cy="250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6825">
            <a:noAutofit/>
          </a:bodyPr>
          <a:lstStyle/>
          <a:p>
            <a:pPr indent="-274319" lvl="0" marL="286385" marR="346710" rtl="0" algn="l">
              <a:lnSpc>
                <a:spcPct val="95909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1677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of surface water varies from near 0 ̊C   in polar  region to 30-40 ̊C  in equatorial region.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635635" lvl="0" marL="291465" marR="1148715" rtl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than 90% marine environment temp. is below  5 ̊C  (</a:t>
            </a:r>
            <a:r>
              <a:rPr i="1" lang="en-US" sz="2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psychrophilic 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microorganisms)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27100" marR="0" rtl="0" algn="l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Microorganisms do occur in hot springs ranges from 75-80 ̊C.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86385" marR="0" rtl="0" algn="l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i.e. </a:t>
            </a:r>
            <a:r>
              <a:rPr i="1" lang="en-US" sz="2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Thermus aquaticus 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(optimum temp. 70-72 ̊C)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640080" lvl="0" marL="286385" marR="370840" rtl="0" algn="l">
              <a:lnSpc>
                <a:spcPct val="80000"/>
              </a:lnSpc>
              <a:spcBef>
                <a:spcPts val="53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microorganisms associated with geothermal vents in  Pacific Ocean are capable of growing at 250 ̊C.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6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6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6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56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56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56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56"/>
          <p:cNvSpPr txBox="1"/>
          <p:nvPr/>
        </p:nvSpPr>
        <p:spPr>
          <a:xfrm>
            <a:off x="546303" y="2574416"/>
            <a:ext cx="3314700" cy="26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900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Used in :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954" lvl="1" marL="588645" marR="0" rtl="0" algn="l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*"/>
            </a:pPr>
            <a:r>
              <a:rPr b="0" i="0" lang="en-US" sz="2200" u="none" cap="none" strike="noStrike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dairy (milk and cheese)</a:t>
            </a:r>
            <a:endParaRPr b="0" i="0" sz="22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954" lvl="1" marL="588645" marR="40005" rtl="0" algn="l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*"/>
            </a:pPr>
            <a:r>
              <a:rPr b="0" i="0" lang="en-US" sz="2200" u="none" cap="none" strike="noStrike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food, metal and textile  industry</a:t>
            </a:r>
            <a:endParaRPr b="0" i="0" sz="22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954" lvl="1" marL="588645" marR="57150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*"/>
            </a:pPr>
            <a:r>
              <a:rPr b="0" i="0" lang="en-US" sz="2200" u="none" cap="none" strike="noStrike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pre treatment of Nano  filtration and Reverse  Osmosis.</a:t>
            </a:r>
            <a:endParaRPr b="0" i="0" sz="22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83" name="Google Shape;483;p56"/>
          <p:cNvSpPr txBox="1"/>
          <p:nvPr>
            <p:ph type="title"/>
          </p:nvPr>
        </p:nvSpPr>
        <p:spPr>
          <a:xfrm>
            <a:off x="2702432" y="580389"/>
            <a:ext cx="3740150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…ultrafiltration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84" name="Google Shape;484;p56"/>
          <p:cNvSpPr/>
          <p:nvPr/>
        </p:nvSpPr>
        <p:spPr>
          <a:xfrm>
            <a:off x="4887467" y="2709672"/>
            <a:ext cx="3819143" cy="331165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7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57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7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57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7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57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57"/>
          <p:cNvSpPr txBox="1"/>
          <p:nvPr/>
        </p:nvSpPr>
        <p:spPr>
          <a:xfrm>
            <a:off x="914400" y="1143000"/>
            <a:ext cx="3545840" cy="2074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57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Size: 0.001	microns</a:t>
            </a:r>
            <a:endParaRPr sz="240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508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Pressure driven	filtration  process.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40132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600 to 1000 kilopascal  pressure required.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96" name="Google Shape;496;p57"/>
          <p:cNvSpPr txBox="1"/>
          <p:nvPr>
            <p:ph type="title"/>
          </p:nvPr>
        </p:nvSpPr>
        <p:spPr>
          <a:xfrm>
            <a:off x="2514600" y="457200"/>
            <a:ext cx="3546475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Nano Filtration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97" name="Google Shape;497;p57"/>
          <p:cNvSpPr/>
          <p:nvPr/>
        </p:nvSpPr>
        <p:spPr>
          <a:xfrm>
            <a:off x="5181600" y="1143000"/>
            <a:ext cx="3852670" cy="502005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57"/>
          <p:cNvSpPr txBox="1"/>
          <p:nvPr/>
        </p:nvSpPr>
        <p:spPr>
          <a:xfrm>
            <a:off x="838200" y="3352800"/>
            <a:ext cx="3775075" cy="287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63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Removes</a:t>
            </a:r>
            <a:endParaRPr sz="240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367665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micro-molecular organic  compounds,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508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microorganisms, hardness  of water, demineralization,  Colour removal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Used in desalination.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8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914499" y="4267200"/>
            <a:ext cx="3433472" cy="2438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58"/>
          <p:cNvSpPr txBox="1"/>
          <p:nvPr/>
        </p:nvSpPr>
        <p:spPr>
          <a:xfrm>
            <a:off x="609600" y="1905000"/>
            <a:ext cx="4028440" cy="2073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5075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0.0001 microns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508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Removes: Natural organic  substances, pesticides, cysts,  bacteria, viruses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Used in desalination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11" name="Google Shape;511;p58"/>
          <p:cNvSpPr txBox="1"/>
          <p:nvPr>
            <p:ph type="title"/>
          </p:nvPr>
        </p:nvSpPr>
        <p:spPr>
          <a:xfrm>
            <a:off x="2556129" y="580389"/>
            <a:ext cx="4028440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Reverse Osmosis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5076444" y="2924555"/>
            <a:ext cx="3887724" cy="300228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9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59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59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59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9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59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59"/>
          <p:cNvSpPr txBox="1"/>
          <p:nvPr>
            <p:ph type="title"/>
          </p:nvPr>
        </p:nvSpPr>
        <p:spPr>
          <a:xfrm>
            <a:off x="1474088" y="580389"/>
            <a:ext cx="6196330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Membrane Filter Methods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24" name="Google Shape;524;p59"/>
          <p:cNvSpPr txBox="1"/>
          <p:nvPr/>
        </p:nvSpPr>
        <p:spPr>
          <a:xfrm>
            <a:off x="951077" y="2686304"/>
            <a:ext cx="6755765" cy="3113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-274319" lvl="0" marL="286385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Filter water through a	membrane filter(</a:t>
            </a:r>
            <a:r>
              <a:rPr lang="en-US" sz="28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Bacterial  cells can not pass</a:t>
            </a:r>
            <a:endParaRPr sz="2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401320" marR="0" rtl="0" algn="l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through)</a:t>
            </a:r>
            <a:endParaRPr sz="2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Place membrane on selective media(EMB)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87020" lvl="0" marL="287020" marR="531495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Incubate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5356860" rtl="0" algn="ctr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0B6FC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*</a:t>
            </a:r>
            <a:r>
              <a:rPr lang="en-US" sz="2200">
                <a:solidFill>
                  <a:srgbClr val="30B6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22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35 ̊C</a:t>
            </a:r>
            <a:endParaRPr sz="2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74320" lvl="0" marL="28702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0B6FC"/>
              </a:buClr>
              <a:buSzPts val="2400"/>
              <a:buFont typeface="Noto Sans Symbols"/>
              <a:buChar char="*"/>
            </a:pPr>
            <a:r>
              <a:rPr lang="en-US" sz="2400">
                <a:solidFill>
                  <a:srgbClr val="073D86"/>
                </a:solidFill>
                <a:latin typeface="Candara"/>
                <a:ea typeface="Candara"/>
                <a:cs typeface="Candara"/>
                <a:sym typeface="Candara"/>
              </a:rPr>
              <a:t>Count colonies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25" name="Google Shape;525;p59"/>
          <p:cNvSpPr/>
          <p:nvPr/>
        </p:nvSpPr>
        <p:spPr>
          <a:xfrm>
            <a:off x="5527547" y="4547615"/>
            <a:ext cx="3006852" cy="19293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0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60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60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60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60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60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60"/>
          <p:cNvSpPr txBox="1"/>
          <p:nvPr>
            <p:ph type="title"/>
          </p:nvPr>
        </p:nvSpPr>
        <p:spPr>
          <a:xfrm>
            <a:off x="3188970" y="584962"/>
            <a:ext cx="2766060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MF method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37" name="Google Shape;537;p60"/>
          <p:cNvSpPr/>
          <p:nvPr/>
        </p:nvSpPr>
        <p:spPr>
          <a:xfrm>
            <a:off x="407592" y="2324226"/>
            <a:ext cx="3536812" cy="421774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60"/>
          <p:cNvSpPr/>
          <p:nvPr/>
        </p:nvSpPr>
        <p:spPr>
          <a:xfrm>
            <a:off x="5181599" y="2442053"/>
            <a:ext cx="3345755" cy="425597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1"/>
          <p:cNvSpPr/>
          <p:nvPr/>
        </p:nvSpPr>
        <p:spPr>
          <a:xfrm>
            <a:off x="0" y="0"/>
            <a:ext cx="9144000" cy="6858000"/>
          </a:xfrm>
          <a:custGeom>
            <a:rect b="b" l="l" r="r" t="t"/>
            <a:pathLst>
              <a:path extrusionOk="0" h="6858000" w="9144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CCC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61"/>
          <p:cNvSpPr/>
          <p:nvPr/>
        </p:nvSpPr>
        <p:spPr>
          <a:xfrm>
            <a:off x="304800" y="152400"/>
            <a:ext cx="6019800" cy="359054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61"/>
          <p:cNvSpPr/>
          <p:nvPr/>
        </p:nvSpPr>
        <p:spPr>
          <a:xfrm>
            <a:off x="1371599" y="3811820"/>
            <a:ext cx="1670597" cy="281128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61"/>
          <p:cNvSpPr/>
          <p:nvPr/>
        </p:nvSpPr>
        <p:spPr>
          <a:xfrm>
            <a:off x="5105400" y="4038600"/>
            <a:ext cx="2333244" cy="254355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61"/>
          <p:cNvSpPr/>
          <p:nvPr/>
        </p:nvSpPr>
        <p:spPr>
          <a:xfrm>
            <a:off x="2665476" y="4641977"/>
            <a:ext cx="2516505" cy="635000"/>
          </a:xfrm>
          <a:custGeom>
            <a:rect b="b" l="l" r="r" t="t"/>
            <a:pathLst>
              <a:path extrusionOk="0" h="635000" w="2516504">
                <a:moveTo>
                  <a:pt x="2440567" y="604075"/>
                </a:moveTo>
                <a:lnTo>
                  <a:pt x="2433066" y="634873"/>
                </a:lnTo>
                <a:lnTo>
                  <a:pt x="2516124" y="615823"/>
                </a:lnTo>
                <a:lnTo>
                  <a:pt x="2505762" y="607060"/>
                </a:lnTo>
                <a:lnTo>
                  <a:pt x="2452878" y="607060"/>
                </a:lnTo>
                <a:lnTo>
                  <a:pt x="2440567" y="604075"/>
                </a:lnTo>
                <a:close/>
              </a:path>
              <a:path extrusionOk="0" h="635000" w="2516504">
                <a:moveTo>
                  <a:pt x="2443570" y="591745"/>
                </a:moveTo>
                <a:lnTo>
                  <a:pt x="2440567" y="604075"/>
                </a:lnTo>
                <a:lnTo>
                  <a:pt x="2452878" y="607060"/>
                </a:lnTo>
                <a:lnTo>
                  <a:pt x="2455926" y="594741"/>
                </a:lnTo>
                <a:lnTo>
                  <a:pt x="2443570" y="591745"/>
                </a:lnTo>
                <a:close/>
              </a:path>
              <a:path extrusionOk="0" h="635000" w="2516504">
                <a:moveTo>
                  <a:pt x="2451100" y="560832"/>
                </a:moveTo>
                <a:lnTo>
                  <a:pt x="2443570" y="591745"/>
                </a:lnTo>
                <a:lnTo>
                  <a:pt x="2455926" y="594741"/>
                </a:lnTo>
                <a:lnTo>
                  <a:pt x="2452878" y="607060"/>
                </a:lnTo>
                <a:lnTo>
                  <a:pt x="2505762" y="607060"/>
                </a:lnTo>
                <a:lnTo>
                  <a:pt x="2451100" y="560832"/>
                </a:lnTo>
                <a:close/>
              </a:path>
              <a:path extrusionOk="0" h="635000" w="2516504">
                <a:moveTo>
                  <a:pt x="3048" y="0"/>
                </a:moveTo>
                <a:lnTo>
                  <a:pt x="0" y="12446"/>
                </a:lnTo>
                <a:lnTo>
                  <a:pt x="2440567" y="604075"/>
                </a:lnTo>
                <a:lnTo>
                  <a:pt x="2443570" y="591745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2"/>
          <p:cNvSpPr/>
          <p:nvPr/>
        </p:nvSpPr>
        <p:spPr>
          <a:xfrm>
            <a:off x="228600" y="228600"/>
            <a:ext cx="8695944" cy="142646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62"/>
          <p:cNvSpPr/>
          <p:nvPr/>
        </p:nvSpPr>
        <p:spPr>
          <a:xfrm>
            <a:off x="6047232" y="859536"/>
            <a:ext cx="2877820" cy="713740"/>
          </a:xfrm>
          <a:custGeom>
            <a:rect b="b" l="l" r="r" t="t"/>
            <a:pathLst>
              <a:path extrusionOk="0" h="713740" w="2877820">
                <a:moveTo>
                  <a:pt x="2877312" y="0"/>
                </a:moveTo>
                <a:lnTo>
                  <a:pt x="2870962" y="0"/>
                </a:lnTo>
                <a:lnTo>
                  <a:pt x="2749676" y="20065"/>
                </a:lnTo>
                <a:lnTo>
                  <a:pt x="2626360" y="42290"/>
                </a:lnTo>
                <a:lnTo>
                  <a:pt x="2371216" y="91439"/>
                </a:lnTo>
                <a:lnTo>
                  <a:pt x="2103246" y="149351"/>
                </a:lnTo>
                <a:lnTo>
                  <a:pt x="1822449" y="216153"/>
                </a:lnTo>
                <a:lnTo>
                  <a:pt x="1565147" y="280797"/>
                </a:lnTo>
                <a:lnTo>
                  <a:pt x="842137" y="443484"/>
                </a:lnTo>
                <a:lnTo>
                  <a:pt x="621029" y="488061"/>
                </a:lnTo>
                <a:lnTo>
                  <a:pt x="199897" y="566165"/>
                </a:lnTo>
                <a:lnTo>
                  <a:pt x="0" y="599566"/>
                </a:lnTo>
                <a:lnTo>
                  <a:pt x="138175" y="619633"/>
                </a:lnTo>
                <a:lnTo>
                  <a:pt x="270128" y="637413"/>
                </a:lnTo>
                <a:lnTo>
                  <a:pt x="397637" y="653034"/>
                </a:lnTo>
                <a:lnTo>
                  <a:pt x="644397" y="679830"/>
                </a:lnTo>
                <a:lnTo>
                  <a:pt x="874013" y="697611"/>
                </a:lnTo>
                <a:lnTo>
                  <a:pt x="984631" y="704341"/>
                </a:lnTo>
                <a:lnTo>
                  <a:pt x="1093089" y="708787"/>
                </a:lnTo>
                <a:lnTo>
                  <a:pt x="1297177" y="713231"/>
                </a:lnTo>
                <a:lnTo>
                  <a:pt x="1395094" y="713231"/>
                </a:lnTo>
                <a:lnTo>
                  <a:pt x="1584324" y="708787"/>
                </a:lnTo>
                <a:lnTo>
                  <a:pt x="1673606" y="704341"/>
                </a:lnTo>
                <a:lnTo>
                  <a:pt x="1843786" y="690879"/>
                </a:lnTo>
                <a:lnTo>
                  <a:pt x="1926716" y="681989"/>
                </a:lnTo>
                <a:lnTo>
                  <a:pt x="2084069" y="659764"/>
                </a:lnTo>
                <a:lnTo>
                  <a:pt x="2232914" y="632967"/>
                </a:lnTo>
                <a:lnTo>
                  <a:pt x="2373248" y="601726"/>
                </a:lnTo>
                <a:lnTo>
                  <a:pt x="2507234" y="566165"/>
                </a:lnTo>
                <a:lnTo>
                  <a:pt x="2634868" y="526034"/>
                </a:lnTo>
                <a:lnTo>
                  <a:pt x="2756153" y="481456"/>
                </a:lnTo>
                <a:lnTo>
                  <a:pt x="2873120" y="434593"/>
                </a:lnTo>
                <a:lnTo>
                  <a:pt x="2877312" y="432435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62"/>
          <p:cNvSpPr/>
          <p:nvPr/>
        </p:nvSpPr>
        <p:spPr>
          <a:xfrm>
            <a:off x="2619755" y="731519"/>
            <a:ext cx="5544820" cy="848994"/>
          </a:xfrm>
          <a:custGeom>
            <a:rect b="b" l="l" r="r" t="t"/>
            <a:pathLst>
              <a:path extrusionOk="0" h="848994" w="5544820">
                <a:moveTo>
                  <a:pt x="852423" y="0"/>
                </a:moveTo>
                <a:lnTo>
                  <a:pt x="684530" y="0"/>
                </a:lnTo>
                <a:lnTo>
                  <a:pt x="527176" y="4444"/>
                </a:lnTo>
                <a:lnTo>
                  <a:pt x="380492" y="11175"/>
                </a:lnTo>
                <a:lnTo>
                  <a:pt x="244475" y="22225"/>
                </a:lnTo>
                <a:lnTo>
                  <a:pt x="116967" y="35687"/>
                </a:lnTo>
                <a:lnTo>
                  <a:pt x="0" y="53466"/>
                </a:lnTo>
                <a:lnTo>
                  <a:pt x="333756" y="95757"/>
                </a:lnTo>
                <a:lnTo>
                  <a:pt x="693039" y="155955"/>
                </a:lnTo>
                <a:lnTo>
                  <a:pt x="1077848" y="233933"/>
                </a:lnTo>
                <a:lnTo>
                  <a:pt x="1281938" y="278510"/>
                </a:lnTo>
                <a:lnTo>
                  <a:pt x="1866519" y="421131"/>
                </a:lnTo>
                <a:lnTo>
                  <a:pt x="2559558" y="574801"/>
                </a:lnTo>
                <a:lnTo>
                  <a:pt x="2878455" y="637158"/>
                </a:lnTo>
                <a:lnTo>
                  <a:pt x="3031490" y="666114"/>
                </a:lnTo>
                <a:lnTo>
                  <a:pt x="3324859" y="715137"/>
                </a:lnTo>
                <a:lnTo>
                  <a:pt x="3465195" y="737488"/>
                </a:lnTo>
                <a:lnTo>
                  <a:pt x="3733038" y="773176"/>
                </a:lnTo>
                <a:lnTo>
                  <a:pt x="3986022" y="804290"/>
                </a:lnTo>
                <a:lnTo>
                  <a:pt x="4107179" y="815466"/>
                </a:lnTo>
                <a:lnTo>
                  <a:pt x="4336796" y="833246"/>
                </a:lnTo>
                <a:lnTo>
                  <a:pt x="4447413" y="839977"/>
                </a:lnTo>
                <a:lnTo>
                  <a:pt x="4659884" y="848867"/>
                </a:lnTo>
                <a:lnTo>
                  <a:pt x="4857623" y="848867"/>
                </a:lnTo>
                <a:lnTo>
                  <a:pt x="5044694" y="844422"/>
                </a:lnTo>
                <a:lnTo>
                  <a:pt x="5133975" y="839977"/>
                </a:lnTo>
                <a:lnTo>
                  <a:pt x="5221224" y="833246"/>
                </a:lnTo>
                <a:lnTo>
                  <a:pt x="5467731" y="806576"/>
                </a:lnTo>
                <a:lnTo>
                  <a:pt x="5544312" y="795401"/>
                </a:lnTo>
                <a:lnTo>
                  <a:pt x="5297678" y="764158"/>
                </a:lnTo>
                <a:lnTo>
                  <a:pt x="5036185" y="726313"/>
                </a:lnTo>
                <a:lnTo>
                  <a:pt x="4468622" y="628268"/>
                </a:lnTo>
                <a:lnTo>
                  <a:pt x="4160393" y="565912"/>
                </a:lnTo>
                <a:lnTo>
                  <a:pt x="3835146" y="496824"/>
                </a:lnTo>
                <a:lnTo>
                  <a:pt x="2850769" y="262889"/>
                </a:lnTo>
                <a:lnTo>
                  <a:pt x="2582926" y="204977"/>
                </a:lnTo>
                <a:lnTo>
                  <a:pt x="2327783" y="155955"/>
                </a:lnTo>
                <a:lnTo>
                  <a:pt x="2204593" y="133730"/>
                </a:lnTo>
                <a:lnTo>
                  <a:pt x="2083308" y="113664"/>
                </a:lnTo>
                <a:lnTo>
                  <a:pt x="1966468" y="95757"/>
                </a:lnTo>
                <a:lnTo>
                  <a:pt x="1628394" y="51180"/>
                </a:lnTo>
                <a:lnTo>
                  <a:pt x="1417955" y="31241"/>
                </a:lnTo>
                <a:lnTo>
                  <a:pt x="1220216" y="15620"/>
                </a:lnTo>
                <a:lnTo>
                  <a:pt x="1031113" y="4444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62"/>
          <p:cNvSpPr/>
          <p:nvPr/>
        </p:nvSpPr>
        <p:spPr>
          <a:xfrm>
            <a:off x="2829305" y="744473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4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5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0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2"/>
                </a:lnTo>
                <a:lnTo>
                  <a:pt x="2259965" y="89280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5"/>
                </a:lnTo>
                <a:lnTo>
                  <a:pt x="3250692" y="240918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1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62"/>
          <p:cNvSpPr/>
          <p:nvPr/>
        </p:nvSpPr>
        <p:spPr>
          <a:xfrm>
            <a:off x="5610605" y="730758"/>
            <a:ext cx="3307079" cy="650875"/>
          </a:xfrm>
          <a:custGeom>
            <a:rect b="b" l="l" r="r" t="t"/>
            <a:pathLst>
              <a:path extrusionOk="0" h="650875" w="3307079">
                <a:moveTo>
                  <a:pt x="0" y="650747"/>
                </a:moveTo>
                <a:lnTo>
                  <a:pt x="95631" y="623951"/>
                </a:lnTo>
                <a:lnTo>
                  <a:pt x="357124" y="554863"/>
                </a:lnTo>
                <a:lnTo>
                  <a:pt x="537718" y="508126"/>
                </a:lnTo>
                <a:lnTo>
                  <a:pt x="745998" y="456818"/>
                </a:lnTo>
                <a:lnTo>
                  <a:pt x="977646" y="401192"/>
                </a:lnTo>
                <a:lnTo>
                  <a:pt x="1226312" y="340994"/>
                </a:lnTo>
                <a:lnTo>
                  <a:pt x="1489837" y="283082"/>
                </a:lnTo>
                <a:lnTo>
                  <a:pt x="1759839" y="225043"/>
                </a:lnTo>
                <a:lnTo>
                  <a:pt x="2036064" y="171576"/>
                </a:lnTo>
                <a:lnTo>
                  <a:pt x="2310257" y="120395"/>
                </a:lnTo>
                <a:lnTo>
                  <a:pt x="2446274" y="98043"/>
                </a:lnTo>
                <a:lnTo>
                  <a:pt x="2578100" y="75818"/>
                </a:lnTo>
                <a:lnTo>
                  <a:pt x="2709799" y="57912"/>
                </a:lnTo>
                <a:lnTo>
                  <a:pt x="2837434" y="40131"/>
                </a:lnTo>
                <a:lnTo>
                  <a:pt x="2962783" y="26796"/>
                </a:lnTo>
                <a:lnTo>
                  <a:pt x="3081782" y="15620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62"/>
          <p:cNvSpPr/>
          <p:nvPr/>
        </p:nvSpPr>
        <p:spPr>
          <a:xfrm>
            <a:off x="211836" y="714755"/>
            <a:ext cx="8723630" cy="1329055"/>
          </a:xfrm>
          <a:custGeom>
            <a:rect b="b" l="l" r="r" t="t"/>
            <a:pathLst>
              <a:path extrusionOk="0" h="1329055" w="8723630">
                <a:moveTo>
                  <a:pt x="1556131" y="0"/>
                </a:moveTo>
                <a:lnTo>
                  <a:pt x="1402842" y="0"/>
                </a:lnTo>
                <a:lnTo>
                  <a:pt x="1258062" y="4445"/>
                </a:lnTo>
                <a:lnTo>
                  <a:pt x="1121791" y="11176"/>
                </a:lnTo>
                <a:lnTo>
                  <a:pt x="874890" y="33401"/>
                </a:lnTo>
                <a:lnTo>
                  <a:pt x="762076" y="49022"/>
                </a:lnTo>
                <a:lnTo>
                  <a:pt x="659892" y="64643"/>
                </a:lnTo>
                <a:lnTo>
                  <a:pt x="564108" y="82550"/>
                </a:lnTo>
                <a:lnTo>
                  <a:pt x="478955" y="102616"/>
                </a:lnTo>
                <a:lnTo>
                  <a:pt x="398068" y="120396"/>
                </a:lnTo>
                <a:lnTo>
                  <a:pt x="327812" y="140462"/>
                </a:lnTo>
                <a:lnTo>
                  <a:pt x="206489" y="178435"/>
                </a:lnTo>
                <a:lnTo>
                  <a:pt x="157518" y="196215"/>
                </a:lnTo>
                <a:lnTo>
                  <a:pt x="51092" y="240792"/>
                </a:lnTo>
                <a:lnTo>
                  <a:pt x="0" y="267589"/>
                </a:lnTo>
                <a:lnTo>
                  <a:pt x="0" y="1328928"/>
                </a:lnTo>
                <a:lnTo>
                  <a:pt x="8719058" y="1328928"/>
                </a:lnTo>
                <a:lnTo>
                  <a:pt x="8723376" y="1322197"/>
                </a:lnTo>
                <a:lnTo>
                  <a:pt x="8723376" y="849503"/>
                </a:lnTo>
                <a:lnTo>
                  <a:pt x="7182231" y="849503"/>
                </a:lnTo>
                <a:lnTo>
                  <a:pt x="7043801" y="847344"/>
                </a:lnTo>
                <a:lnTo>
                  <a:pt x="6899148" y="842899"/>
                </a:lnTo>
                <a:lnTo>
                  <a:pt x="6750050" y="836168"/>
                </a:lnTo>
                <a:lnTo>
                  <a:pt x="6594729" y="824992"/>
                </a:lnTo>
                <a:lnTo>
                  <a:pt x="6260465" y="791591"/>
                </a:lnTo>
                <a:lnTo>
                  <a:pt x="5900674" y="744728"/>
                </a:lnTo>
                <a:lnTo>
                  <a:pt x="5709158" y="715772"/>
                </a:lnTo>
                <a:lnTo>
                  <a:pt x="5509006" y="682244"/>
                </a:lnTo>
                <a:lnTo>
                  <a:pt x="5302631" y="644398"/>
                </a:lnTo>
                <a:lnTo>
                  <a:pt x="4861941" y="557403"/>
                </a:lnTo>
                <a:lnTo>
                  <a:pt x="4136009" y="394716"/>
                </a:lnTo>
                <a:lnTo>
                  <a:pt x="3614547" y="267589"/>
                </a:lnTo>
                <a:lnTo>
                  <a:pt x="3122803" y="164973"/>
                </a:lnTo>
                <a:lnTo>
                  <a:pt x="2892933" y="124841"/>
                </a:lnTo>
                <a:lnTo>
                  <a:pt x="2673604" y="91440"/>
                </a:lnTo>
                <a:lnTo>
                  <a:pt x="2462911" y="62484"/>
                </a:lnTo>
                <a:lnTo>
                  <a:pt x="2262759" y="40132"/>
                </a:lnTo>
                <a:lnTo>
                  <a:pt x="2073402" y="22352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29055" w="8723630">
                <a:moveTo>
                  <a:pt x="8723376" y="568579"/>
                </a:moveTo>
                <a:lnTo>
                  <a:pt x="8638286" y="604266"/>
                </a:lnTo>
                <a:lnTo>
                  <a:pt x="8557387" y="635508"/>
                </a:lnTo>
                <a:lnTo>
                  <a:pt x="8472170" y="664464"/>
                </a:lnTo>
                <a:lnTo>
                  <a:pt x="8295513" y="717931"/>
                </a:lnTo>
                <a:lnTo>
                  <a:pt x="8201787" y="742442"/>
                </a:lnTo>
                <a:lnTo>
                  <a:pt x="8106029" y="762635"/>
                </a:lnTo>
                <a:lnTo>
                  <a:pt x="8005953" y="782701"/>
                </a:lnTo>
                <a:lnTo>
                  <a:pt x="7901686" y="800481"/>
                </a:lnTo>
                <a:lnTo>
                  <a:pt x="7680325" y="827278"/>
                </a:lnTo>
                <a:lnTo>
                  <a:pt x="7441946" y="845058"/>
                </a:lnTo>
                <a:lnTo>
                  <a:pt x="7314184" y="849503"/>
                </a:lnTo>
                <a:lnTo>
                  <a:pt x="8723376" y="849503"/>
                </a:lnTo>
                <a:lnTo>
                  <a:pt x="8723376" y="5685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62"/>
          <p:cNvSpPr txBox="1"/>
          <p:nvPr>
            <p:ph type="title"/>
          </p:nvPr>
        </p:nvSpPr>
        <p:spPr>
          <a:xfrm>
            <a:off x="796848" y="735838"/>
            <a:ext cx="6992620" cy="574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73D86"/>
                </a:solidFill>
                <a:latin typeface="Arial Black"/>
                <a:ea typeface="Arial Black"/>
                <a:cs typeface="Arial Black"/>
                <a:sym typeface="Arial Black"/>
              </a:rPr>
              <a:t>Membrane filtration method</a:t>
            </a:r>
            <a:endParaRPr sz="36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59" name="Google Shape;559;p62"/>
          <p:cNvSpPr/>
          <p:nvPr/>
        </p:nvSpPr>
        <p:spPr>
          <a:xfrm>
            <a:off x="762000" y="2133600"/>
            <a:ext cx="3435096" cy="2514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62"/>
          <p:cNvSpPr/>
          <p:nvPr/>
        </p:nvSpPr>
        <p:spPr>
          <a:xfrm>
            <a:off x="4870703" y="2133600"/>
            <a:ext cx="3435096" cy="2514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62"/>
          <p:cNvSpPr txBox="1"/>
          <p:nvPr/>
        </p:nvSpPr>
        <p:spPr>
          <a:xfrm>
            <a:off x="1145844" y="1631645"/>
            <a:ext cx="1268095" cy="452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Results: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2" name="Google Shape;562;p62"/>
          <p:cNvSpPr txBox="1"/>
          <p:nvPr/>
        </p:nvSpPr>
        <p:spPr>
          <a:xfrm>
            <a:off x="1145844" y="4832984"/>
            <a:ext cx="6809740" cy="695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Coliform bacteria produce colonies with a characteristic</a:t>
            </a:r>
            <a:endParaRPr sz="2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299085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F3D00"/>
                </a:solidFill>
                <a:latin typeface="Tahoma"/>
                <a:ea typeface="Tahoma"/>
                <a:cs typeface="Tahoma"/>
                <a:sym typeface="Tahoma"/>
              </a:rPr>
              <a:t>"metallic green sheen"</a:t>
            </a:r>
            <a:endParaRPr sz="2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63"/>
          <p:cNvSpPr/>
          <p:nvPr/>
        </p:nvSpPr>
        <p:spPr>
          <a:xfrm>
            <a:off x="6047232" y="1824227"/>
            <a:ext cx="2877820" cy="715010"/>
          </a:xfrm>
          <a:custGeom>
            <a:rect b="b" l="l" r="r" t="t"/>
            <a:pathLst>
              <a:path extrusionOk="0" h="715010" w="287782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63"/>
          <p:cNvSpPr/>
          <p:nvPr/>
        </p:nvSpPr>
        <p:spPr>
          <a:xfrm>
            <a:off x="2619755" y="1696211"/>
            <a:ext cx="5544820" cy="850900"/>
          </a:xfrm>
          <a:custGeom>
            <a:rect b="b" l="l" r="r" t="t"/>
            <a:pathLst>
              <a:path extrusionOk="0" h="850900" w="554482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63"/>
          <p:cNvSpPr/>
          <p:nvPr/>
        </p:nvSpPr>
        <p:spPr>
          <a:xfrm>
            <a:off x="2829305" y="1709166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5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6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6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63"/>
          <p:cNvSpPr/>
          <p:nvPr/>
        </p:nvSpPr>
        <p:spPr>
          <a:xfrm>
            <a:off x="5610605" y="1695450"/>
            <a:ext cx="3307079" cy="652780"/>
          </a:xfrm>
          <a:custGeom>
            <a:rect b="b" l="l" r="r" t="t"/>
            <a:pathLst>
              <a:path extrusionOk="0" h="652780" w="3307079">
                <a:moveTo>
                  <a:pt x="0" y="652272"/>
                </a:moveTo>
                <a:lnTo>
                  <a:pt x="95631" y="625475"/>
                </a:lnTo>
                <a:lnTo>
                  <a:pt x="357124" y="556260"/>
                </a:lnTo>
                <a:lnTo>
                  <a:pt x="537718" y="509270"/>
                </a:lnTo>
                <a:lnTo>
                  <a:pt x="745998" y="457962"/>
                </a:lnTo>
                <a:lnTo>
                  <a:pt x="977646" y="402082"/>
                </a:lnTo>
                <a:lnTo>
                  <a:pt x="1226312" y="341757"/>
                </a:lnTo>
                <a:lnTo>
                  <a:pt x="1489837" y="283717"/>
                </a:lnTo>
                <a:lnTo>
                  <a:pt x="1759839" y="225551"/>
                </a:lnTo>
                <a:lnTo>
                  <a:pt x="2036064" y="171958"/>
                </a:lnTo>
                <a:lnTo>
                  <a:pt x="2310257" y="120650"/>
                </a:lnTo>
                <a:lnTo>
                  <a:pt x="2446274" y="98298"/>
                </a:lnTo>
                <a:lnTo>
                  <a:pt x="2578100" y="75946"/>
                </a:lnTo>
                <a:lnTo>
                  <a:pt x="2709799" y="58038"/>
                </a:lnTo>
                <a:lnTo>
                  <a:pt x="2837434" y="40259"/>
                </a:lnTo>
                <a:lnTo>
                  <a:pt x="2962783" y="26797"/>
                </a:lnTo>
                <a:lnTo>
                  <a:pt x="3081782" y="15621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63"/>
          <p:cNvSpPr/>
          <p:nvPr/>
        </p:nvSpPr>
        <p:spPr>
          <a:xfrm>
            <a:off x="211836" y="1679448"/>
            <a:ext cx="8723630" cy="1330960"/>
          </a:xfrm>
          <a:custGeom>
            <a:rect b="b" l="l" r="r" t="t"/>
            <a:pathLst>
              <a:path extrusionOk="0" h="1330960" w="872363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12776" y="261238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260465" y="792479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4861941" y="558038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614547" y="267842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30960" w="8723630">
                <a:moveTo>
                  <a:pt x="8723376" y="569213"/>
                </a:move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8723376" y="850518"/>
                </a:lnTo>
                <a:lnTo>
                  <a:pt x="8723376" y="5692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63"/>
          <p:cNvSpPr txBox="1"/>
          <p:nvPr>
            <p:ph type="title"/>
          </p:nvPr>
        </p:nvSpPr>
        <p:spPr>
          <a:xfrm>
            <a:off x="1492377" y="447243"/>
            <a:ext cx="6160770" cy="1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-1798955" lvl="0" marL="181102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Membrane filtration method  Advantages</a:t>
            </a:r>
            <a:endParaRPr sz="40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74" name="Google Shape;574;p63"/>
          <p:cNvSpPr txBox="1"/>
          <p:nvPr>
            <p:ph idx="1" type="body"/>
          </p:nvPr>
        </p:nvSpPr>
        <p:spPr>
          <a:xfrm>
            <a:off x="819023" y="2480589"/>
            <a:ext cx="7505953" cy="3857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2850">
            <a:noAutofit/>
          </a:bodyPr>
          <a:lstStyle/>
          <a:p>
            <a:pPr indent="-274955" lvl="0" marL="30543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✔"/>
            </a:pPr>
            <a:r>
              <a:rPr lang="en-US"/>
              <a:t>More than 100ml samples can be tested</a:t>
            </a:r>
            <a:endParaRPr/>
          </a:p>
          <a:p>
            <a:pPr indent="-274955" lvl="0" marL="305435" marR="5080" rtl="0" algn="l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✔"/>
            </a:pPr>
            <a:r>
              <a:rPr lang="en-US"/>
              <a:t>Effective and acceptable technique</a:t>
            </a:r>
            <a:r>
              <a:rPr lang="en-US">
                <a:latin typeface="Teko"/>
                <a:ea typeface="Teko"/>
                <a:cs typeface="Teko"/>
                <a:sym typeface="Teko"/>
              </a:rPr>
              <a:t>. </a:t>
            </a:r>
            <a:r>
              <a:rPr lang="en-US"/>
              <a:t>Used to monitor drinking  water in government laboratories</a:t>
            </a:r>
            <a:r>
              <a:rPr lang="en-US">
                <a:latin typeface="Teko"/>
                <a:ea typeface="Teko"/>
                <a:cs typeface="Teko"/>
                <a:sym typeface="Teko"/>
              </a:rPr>
              <a:t>.</a:t>
            </a:r>
            <a:endParaRPr/>
          </a:p>
          <a:p>
            <a:pPr indent="-274955" lvl="0" marL="305435" rtl="0" algn="l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✔"/>
            </a:pPr>
            <a:r>
              <a:rPr lang="en-US"/>
              <a:t>Rapid</a:t>
            </a:r>
            <a:endParaRPr/>
          </a:p>
          <a:p>
            <a:pPr indent="-274955" lvl="0" marL="305435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✔"/>
            </a:pPr>
            <a:r>
              <a:rPr lang="en-US"/>
              <a:t>Lower chance of contamination esp. on low scale</a:t>
            </a:r>
            <a:endParaRPr/>
          </a:p>
          <a:p>
            <a:pPr indent="-274955" lvl="0" marL="305435" rtl="0" algn="l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✔"/>
            </a:pPr>
            <a:r>
              <a:rPr lang="en-US"/>
              <a:t>More accurate</a:t>
            </a:r>
            <a:endParaRPr/>
          </a:p>
          <a:p>
            <a:pPr indent="0" lvl="0" marL="332740" rtl="0" algn="l">
              <a:lnSpc>
                <a:spcPct val="100000"/>
              </a:lnSpc>
              <a:spcBef>
                <a:spcPts val="1375"/>
              </a:spcBef>
              <a:spcAft>
                <a:spcPts val="0"/>
              </a:spcAft>
              <a:buNone/>
            </a:pPr>
            <a:r>
              <a:rPr b="1" lang="en-US" sz="6000">
                <a:latin typeface="Times New Roman"/>
                <a:ea typeface="Times New Roman"/>
                <a:cs typeface="Times New Roman"/>
                <a:sym typeface="Times New Roman"/>
              </a:rPr>
              <a:t>Disadvantage: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13410" lvl="0" marL="643890" rtl="0" algn="l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30B6FC"/>
              </a:buClr>
              <a:buSzPts val="2200"/>
              <a:buFont typeface="Noto Sans Symbols"/>
              <a:buChar char="✔"/>
            </a:pPr>
            <a:r>
              <a:rPr lang="en-US"/>
              <a:t>Not suitable for turbid or waste water.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4"/>
          <p:cNvSpPr/>
          <p:nvPr/>
        </p:nvSpPr>
        <p:spPr>
          <a:xfrm>
            <a:off x="228600" y="228600"/>
            <a:ext cx="8695944" cy="142646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64"/>
          <p:cNvSpPr/>
          <p:nvPr/>
        </p:nvSpPr>
        <p:spPr>
          <a:xfrm>
            <a:off x="6047232" y="859536"/>
            <a:ext cx="2877820" cy="713740"/>
          </a:xfrm>
          <a:custGeom>
            <a:rect b="b" l="l" r="r" t="t"/>
            <a:pathLst>
              <a:path extrusionOk="0" h="713740" w="2877820">
                <a:moveTo>
                  <a:pt x="2877312" y="0"/>
                </a:moveTo>
                <a:lnTo>
                  <a:pt x="2870962" y="0"/>
                </a:lnTo>
                <a:lnTo>
                  <a:pt x="2749676" y="20065"/>
                </a:lnTo>
                <a:lnTo>
                  <a:pt x="2626360" y="42290"/>
                </a:lnTo>
                <a:lnTo>
                  <a:pt x="2371216" y="91439"/>
                </a:lnTo>
                <a:lnTo>
                  <a:pt x="2103246" y="149351"/>
                </a:lnTo>
                <a:lnTo>
                  <a:pt x="1822449" y="216153"/>
                </a:lnTo>
                <a:lnTo>
                  <a:pt x="1565147" y="280797"/>
                </a:lnTo>
                <a:lnTo>
                  <a:pt x="842137" y="443484"/>
                </a:lnTo>
                <a:lnTo>
                  <a:pt x="621029" y="488061"/>
                </a:lnTo>
                <a:lnTo>
                  <a:pt x="199897" y="566165"/>
                </a:lnTo>
                <a:lnTo>
                  <a:pt x="0" y="599566"/>
                </a:lnTo>
                <a:lnTo>
                  <a:pt x="138175" y="619633"/>
                </a:lnTo>
                <a:lnTo>
                  <a:pt x="270128" y="637413"/>
                </a:lnTo>
                <a:lnTo>
                  <a:pt x="397637" y="653034"/>
                </a:lnTo>
                <a:lnTo>
                  <a:pt x="644397" y="679830"/>
                </a:lnTo>
                <a:lnTo>
                  <a:pt x="874013" y="697611"/>
                </a:lnTo>
                <a:lnTo>
                  <a:pt x="984631" y="704341"/>
                </a:lnTo>
                <a:lnTo>
                  <a:pt x="1093089" y="708787"/>
                </a:lnTo>
                <a:lnTo>
                  <a:pt x="1297177" y="713231"/>
                </a:lnTo>
                <a:lnTo>
                  <a:pt x="1395094" y="713231"/>
                </a:lnTo>
                <a:lnTo>
                  <a:pt x="1584324" y="708787"/>
                </a:lnTo>
                <a:lnTo>
                  <a:pt x="1673606" y="704341"/>
                </a:lnTo>
                <a:lnTo>
                  <a:pt x="1843786" y="690879"/>
                </a:lnTo>
                <a:lnTo>
                  <a:pt x="1926716" y="681989"/>
                </a:lnTo>
                <a:lnTo>
                  <a:pt x="2084069" y="659764"/>
                </a:lnTo>
                <a:lnTo>
                  <a:pt x="2232914" y="632967"/>
                </a:lnTo>
                <a:lnTo>
                  <a:pt x="2373248" y="601726"/>
                </a:lnTo>
                <a:lnTo>
                  <a:pt x="2507234" y="566165"/>
                </a:lnTo>
                <a:lnTo>
                  <a:pt x="2634868" y="526034"/>
                </a:lnTo>
                <a:lnTo>
                  <a:pt x="2756153" y="481456"/>
                </a:lnTo>
                <a:lnTo>
                  <a:pt x="2873120" y="434593"/>
                </a:lnTo>
                <a:lnTo>
                  <a:pt x="2877312" y="432435"/>
                </a:lnTo>
                <a:lnTo>
                  <a:pt x="2877312" y="0"/>
                </a:lnTo>
                <a:close/>
              </a:path>
            </a:pathLst>
          </a:custGeom>
          <a:solidFill>
            <a:srgbClr val="C5E7FB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64"/>
          <p:cNvSpPr/>
          <p:nvPr/>
        </p:nvSpPr>
        <p:spPr>
          <a:xfrm>
            <a:off x="2619755" y="731519"/>
            <a:ext cx="5544820" cy="848994"/>
          </a:xfrm>
          <a:custGeom>
            <a:rect b="b" l="l" r="r" t="t"/>
            <a:pathLst>
              <a:path extrusionOk="0" h="848994" w="5544820">
                <a:moveTo>
                  <a:pt x="852423" y="0"/>
                </a:moveTo>
                <a:lnTo>
                  <a:pt x="684530" y="0"/>
                </a:lnTo>
                <a:lnTo>
                  <a:pt x="527176" y="4444"/>
                </a:lnTo>
                <a:lnTo>
                  <a:pt x="380492" y="11175"/>
                </a:lnTo>
                <a:lnTo>
                  <a:pt x="244475" y="22225"/>
                </a:lnTo>
                <a:lnTo>
                  <a:pt x="116967" y="35687"/>
                </a:lnTo>
                <a:lnTo>
                  <a:pt x="0" y="53466"/>
                </a:lnTo>
                <a:lnTo>
                  <a:pt x="333756" y="95757"/>
                </a:lnTo>
                <a:lnTo>
                  <a:pt x="693039" y="155955"/>
                </a:lnTo>
                <a:lnTo>
                  <a:pt x="1077848" y="233933"/>
                </a:lnTo>
                <a:lnTo>
                  <a:pt x="1281938" y="278510"/>
                </a:lnTo>
                <a:lnTo>
                  <a:pt x="1866519" y="421131"/>
                </a:lnTo>
                <a:lnTo>
                  <a:pt x="2559558" y="574801"/>
                </a:lnTo>
                <a:lnTo>
                  <a:pt x="2878455" y="637158"/>
                </a:lnTo>
                <a:lnTo>
                  <a:pt x="3031490" y="666114"/>
                </a:lnTo>
                <a:lnTo>
                  <a:pt x="3324859" y="715137"/>
                </a:lnTo>
                <a:lnTo>
                  <a:pt x="3465195" y="737488"/>
                </a:lnTo>
                <a:lnTo>
                  <a:pt x="3733038" y="773176"/>
                </a:lnTo>
                <a:lnTo>
                  <a:pt x="3986022" y="804290"/>
                </a:lnTo>
                <a:lnTo>
                  <a:pt x="4107179" y="815466"/>
                </a:lnTo>
                <a:lnTo>
                  <a:pt x="4336796" y="833246"/>
                </a:lnTo>
                <a:lnTo>
                  <a:pt x="4447413" y="839977"/>
                </a:lnTo>
                <a:lnTo>
                  <a:pt x="4659884" y="848867"/>
                </a:lnTo>
                <a:lnTo>
                  <a:pt x="4857623" y="848867"/>
                </a:lnTo>
                <a:lnTo>
                  <a:pt x="5044694" y="844422"/>
                </a:lnTo>
                <a:lnTo>
                  <a:pt x="5133975" y="839977"/>
                </a:lnTo>
                <a:lnTo>
                  <a:pt x="5221224" y="833246"/>
                </a:lnTo>
                <a:lnTo>
                  <a:pt x="5467731" y="806576"/>
                </a:lnTo>
                <a:lnTo>
                  <a:pt x="5544312" y="795401"/>
                </a:lnTo>
                <a:lnTo>
                  <a:pt x="5297678" y="764158"/>
                </a:lnTo>
                <a:lnTo>
                  <a:pt x="5036185" y="726313"/>
                </a:lnTo>
                <a:lnTo>
                  <a:pt x="4468622" y="628268"/>
                </a:lnTo>
                <a:lnTo>
                  <a:pt x="4160393" y="565912"/>
                </a:lnTo>
                <a:lnTo>
                  <a:pt x="3835146" y="496824"/>
                </a:lnTo>
                <a:lnTo>
                  <a:pt x="2850769" y="262889"/>
                </a:lnTo>
                <a:lnTo>
                  <a:pt x="2582926" y="204977"/>
                </a:lnTo>
                <a:lnTo>
                  <a:pt x="2327783" y="155955"/>
                </a:lnTo>
                <a:lnTo>
                  <a:pt x="2204593" y="133730"/>
                </a:lnTo>
                <a:lnTo>
                  <a:pt x="2083308" y="113664"/>
                </a:lnTo>
                <a:lnTo>
                  <a:pt x="1966468" y="95757"/>
                </a:lnTo>
                <a:lnTo>
                  <a:pt x="1628394" y="51180"/>
                </a:lnTo>
                <a:lnTo>
                  <a:pt x="1417955" y="31241"/>
                </a:lnTo>
                <a:lnTo>
                  <a:pt x="1220216" y="15620"/>
                </a:lnTo>
                <a:lnTo>
                  <a:pt x="1031113" y="4444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64"/>
          <p:cNvSpPr/>
          <p:nvPr/>
        </p:nvSpPr>
        <p:spPr>
          <a:xfrm>
            <a:off x="2829305" y="744473"/>
            <a:ext cx="5468620" cy="774700"/>
          </a:xfrm>
          <a:custGeom>
            <a:rect b="b" l="l" r="r" t="t"/>
            <a:pathLst>
              <a:path extrusionOk="0" h="774700" w="5468620">
                <a:moveTo>
                  <a:pt x="0" y="78104"/>
                </a:moveTo>
                <a:lnTo>
                  <a:pt x="19176" y="73660"/>
                </a:lnTo>
                <a:lnTo>
                  <a:pt x="76581" y="62484"/>
                </a:lnTo>
                <a:lnTo>
                  <a:pt x="174370" y="46862"/>
                </a:lnTo>
                <a:lnTo>
                  <a:pt x="238125" y="37973"/>
                </a:lnTo>
                <a:lnTo>
                  <a:pt x="312546" y="28955"/>
                </a:lnTo>
                <a:lnTo>
                  <a:pt x="395477" y="22351"/>
                </a:lnTo>
                <a:lnTo>
                  <a:pt x="491108" y="15621"/>
                </a:lnTo>
                <a:lnTo>
                  <a:pt x="595248" y="8889"/>
                </a:lnTo>
                <a:lnTo>
                  <a:pt x="712216" y="4445"/>
                </a:lnTo>
                <a:lnTo>
                  <a:pt x="839723" y="2286"/>
                </a:lnTo>
                <a:lnTo>
                  <a:pt x="978027" y="0"/>
                </a:lnTo>
                <a:lnTo>
                  <a:pt x="1126744" y="2286"/>
                </a:lnTo>
                <a:lnTo>
                  <a:pt x="1286256" y="6730"/>
                </a:lnTo>
                <a:lnTo>
                  <a:pt x="1458468" y="15621"/>
                </a:lnTo>
                <a:lnTo>
                  <a:pt x="1641220" y="26797"/>
                </a:lnTo>
                <a:lnTo>
                  <a:pt x="1834769" y="44576"/>
                </a:lnTo>
                <a:lnTo>
                  <a:pt x="2041017" y="64642"/>
                </a:lnTo>
                <a:lnTo>
                  <a:pt x="2259965" y="89280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055"/>
                </a:lnTo>
                <a:lnTo>
                  <a:pt x="3250692" y="240918"/>
                </a:lnTo>
                <a:lnTo>
                  <a:pt x="3529203" y="296799"/>
                </a:lnTo>
                <a:lnTo>
                  <a:pt x="3820414" y="356997"/>
                </a:lnTo>
                <a:lnTo>
                  <a:pt x="4124452" y="423925"/>
                </a:lnTo>
                <a:lnTo>
                  <a:pt x="4441190" y="499745"/>
                </a:lnTo>
                <a:lnTo>
                  <a:pt x="4770755" y="582295"/>
                </a:lnTo>
                <a:lnTo>
                  <a:pt x="5113020" y="673735"/>
                </a:lnTo>
                <a:lnTo>
                  <a:pt x="5468112" y="774191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64"/>
          <p:cNvSpPr/>
          <p:nvPr/>
        </p:nvSpPr>
        <p:spPr>
          <a:xfrm>
            <a:off x="5610605" y="730758"/>
            <a:ext cx="3307079" cy="650875"/>
          </a:xfrm>
          <a:custGeom>
            <a:rect b="b" l="l" r="r" t="t"/>
            <a:pathLst>
              <a:path extrusionOk="0" h="650875" w="3307079">
                <a:moveTo>
                  <a:pt x="0" y="650747"/>
                </a:moveTo>
                <a:lnTo>
                  <a:pt x="95631" y="623951"/>
                </a:lnTo>
                <a:lnTo>
                  <a:pt x="357124" y="554863"/>
                </a:lnTo>
                <a:lnTo>
                  <a:pt x="537718" y="508126"/>
                </a:lnTo>
                <a:lnTo>
                  <a:pt x="745998" y="456818"/>
                </a:lnTo>
                <a:lnTo>
                  <a:pt x="977646" y="401192"/>
                </a:lnTo>
                <a:lnTo>
                  <a:pt x="1226312" y="340994"/>
                </a:lnTo>
                <a:lnTo>
                  <a:pt x="1489837" y="283082"/>
                </a:lnTo>
                <a:lnTo>
                  <a:pt x="1759839" y="225043"/>
                </a:lnTo>
                <a:lnTo>
                  <a:pt x="2036064" y="171576"/>
                </a:lnTo>
                <a:lnTo>
                  <a:pt x="2310257" y="120395"/>
                </a:lnTo>
                <a:lnTo>
                  <a:pt x="2446274" y="98043"/>
                </a:lnTo>
                <a:lnTo>
                  <a:pt x="2578100" y="75818"/>
                </a:lnTo>
                <a:lnTo>
                  <a:pt x="2709799" y="57912"/>
                </a:lnTo>
                <a:lnTo>
                  <a:pt x="2837434" y="40131"/>
                </a:lnTo>
                <a:lnTo>
                  <a:pt x="2962783" y="26796"/>
                </a:lnTo>
                <a:lnTo>
                  <a:pt x="3081782" y="15620"/>
                </a:lnTo>
                <a:lnTo>
                  <a:pt x="3196590" y="6730"/>
                </a:lnTo>
                <a:lnTo>
                  <a:pt x="3307079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64"/>
          <p:cNvSpPr/>
          <p:nvPr/>
        </p:nvSpPr>
        <p:spPr>
          <a:xfrm>
            <a:off x="211836" y="714755"/>
            <a:ext cx="8723630" cy="1329055"/>
          </a:xfrm>
          <a:custGeom>
            <a:rect b="b" l="l" r="r" t="t"/>
            <a:pathLst>
              <a:path extrusionOk="0" h="1329055" w="8723630">
                <a:moveTo>
                  <a:pt x="1556131" y="0"/>
                </a:moveTo>
                <a:lnTo>
                  <a:pt x="1402842" y="0"/>
                </a:lnTo>
                <a:lnTo>
                  <a:pt x="1258062" y="4445"/>
                </a:lnTo>
                <a:lnTo>
                  <a:pt x="1121791" y="11176"/>
                </a:lnTo>
                <a:lnTo>
                  <a:pt x="874890" y="33401"/>
                </a:lnTo>
                <a:lnTo>
                  <a:pt x="762076" y="49022"/>
                </a:lnTo>
                <a:lnTo>
                  <a:pt x="659892" y="64643"/>
                </a:lnTo>
                <a:lnTo>
                  <a:pt x="564108" y="82550"/>
                </a:lnTo>
                <a:lnTo>
                  <a:pt x="478955" y="102616"/>
                </a:lnTo>
                <a:lnTo>
                  <a:pt x="398068" y="120396"/>
                </a:lnTo>
                <a:lnTo>
                  <a:pt x="327812" y="140462"/>
                </a:lnTo>
                <a:lnTo>
                  <a:pt x="206489" y="178435"/>
                </a:lnTo>
                <a:lnTo>
                  <a:pt x="157518" y="196215"/>
                </a:lnTo>
                <a:lnTo>
                  <a:pt x="51092" y="240792"/>
                </a:lnTo>
                <a:lnTo>
                  <a:pt x="0" y="267589"/>
                </a:lnTo>
                <a:lnTo>
                  <a:pt x="0" y="1328928"/>
                </a:lnTo>
                <a:lnTo>
                  <a:pt x="8719058" y="1328928"/>
                </a:lnTo>
                <a:lnTo>
                  <a:pt x="8723376" y="1322197"/>
                </a:lnTo>
                <a:lnTo>
                  <a:pt x="8723376" y="849503"/>
                </a:lnTo>
                <a:lnTo>
                  <a:pt x="7182231" y="849503"/>
                </a:lnTo>
                <a:lnTo>
                  <a:pt x="7043801" y="847344"/>
                </a:lnTo>
                <a:lnTo>
                  <a:pt x="6899148" y="842899"/>
                </a:lnTo>
                <a:lnTo>
                  <a:pt x="6750050" y="836168"/>
                </a:lnTo>
                <a:lnTo>
                  <a:pt x="6594729" y="824992"/>
                </a:lnTo>
                <a:lnTo>
                  <a:pt x="6260465" y="791591"/>
                </a:lnTo>
                <a:lnTo>
                  <a:pt x="5900674" y="744728"/>
                </a:lnTo>
                <a:lnTo>
                  <a:pt x="5709158" y="715772"/>
                </a:lnTo>
                <a:lnTo>
                  <a:pt x="5509006" y="682244"/>
                </a:lnTo>
                <a:lnTo>
                  <a:pt x="5302631" y="644398"/>
                </a:lnTo>
                <a:lnTo>
                  <a:pt x="4861941" y="557403"/>
                </a:lnTo>
                <a:lnTo>
                  <a:pt x="4136009" y="394716"/>
                </a:lnTo>
                <a:lnTo>
                  <a:pt x="3614547" y="267589"/>
                </a:lnTo>
                <a:lnTo>
                  <a:pt x="3122803" y="164973"/>
                </a:lnTo>
                <a:lnTo>
                  <a:pt x="2892933" y="124841"/>
                </a:lnTo>
                <a:lnTo>
                  <a:pt x="2673604" y="91440"/>
                </a:lnTo>
                <a:lnTo>
                  <a:pt x="2462911" y="62484"/>
                </a:lnTo>
                <a:lnTo>
                  <a:pt x="2262759" y="40132"/>
                </a:lnTo>
                <a:lnTo>
                  <a:pt x="2073402" y="22352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  <a:path extrusionOk="0" h="1329055" w="8723630">
                <a:moveTo>
                  <a:pt x="8723376" y="568579"/>
                </a:moveTo>
                <a:lnTo>
                  <a:pt x="8638286" y="604266"/>
                </a:lnTo>
                <a:lnTo>
                  <a:pt x="8557387" y="635508"/>
                </a:lnTo>
                <a:lnTo>
                  <a:pt x="8472170" y="664464"/>
                </a:lnTo>
                <a:lnTo>
                  <a:pt x="8295513" y="717931"/>
                </a:lnTo>
                <a:lnTo>
                  <a:pt x="8201787" y="742442"/>
                </a:lnTo>
                <a:lnTo>
                  <a:pt x="8106029" y="762635"/>
                </a:lnTo>
                <a:lnTo>
                  <a:pt x="8005953" y="782701"/>
                </a:lnTo>
                <a:lnTo>
                  <a:pt x="7901686" y="800481"/>
                </a:lnTo>
                <a:lnTo>
                  <a:pt x="7680325" y="827278"/>
                </a:lnTo>
                <a:lnTo>
                  <a:pt x="7441946" y="845058"/>
                </a:lnTo>
                <a:lnTo>
                  <a:pt x="7314184" y="849503"/>
                </a:lnTo>
                <a:lnTo>
                  <a:pt x="8723376" y="849503"/>
                </a:lnTo>
                <a:lnTo>
                  <a:pt x="8723376" y="5685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64"/>
          <p:cNvSpPr/>
          <p:nvPr/>
        </p:nvSpPr>
        <p:spPr>
          <a:xfrm>
            <a:off x="0" y="2895598"/>
            <a:ext cx="9144000" cy="396239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64"/>
          <p:cNvSpPr txBox="1"/>
          <p:nvPr>
            <p:ph type="title"/>
          </p:nvPr>
        </p:nvSpPr>
        <p:spPr>
          <a:xfrm>
            <a:off x="2057400" y="1371600"/>
            <a:ext cx="4876800" cy="6905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andara"/>
                <a:ea typeface="Candara"/>
                <a:cs typeface="Candara"/>
                <a:sym typeface="Candara"/>
              </a:rPr>
              <a:t>THANK	YOU!!!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87" name="Google Shape;587;p64"/>
          <p:cNvSpPr/>
          <p:nvPr/>
        </p:nvSpPr>
        <p:spPr>
          <a:xfrm>
            <a:off x="2852927" y="3614928"/>
            <a:ext cx="3636264" cy="324307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64"/>
          <p:cNvSpPr/>
          <p:nvPr/>
        </p:nvSpPr>
        <p:spPr>
          <a:xfrm>
            <a:off x="2057400" y="3200401"/>
            <a:ext cx="4800600" cy="365759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2"/>
          <p:cNvSpPr txBox="1"/>
          <p:nvPr/>
        </p:nvSpPr>
        <p:spPr>
          <a:xfrm>
            <a:off x="929132" y="862055"/>
            <a:ext cx="7585075" cy="553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7625">
            <a:noAutofit/>
          </a:bodyPr>
          <a:lstStyle/>
          <a:p>
            <a:pPr indent="-247650" lvl="0" marL="25971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⚫"/>
            </a:pPr>
            <a:r>
              <a:rPr b="1"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259715" marR="26669" rtl="0" algn="l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rgbClr val="0E6EC5"/>
              </a:buClr>
              <a:buSzPts val="1850"/>
              <a:buFont typeface="Noto Sans Symbols"/>
              <a:buChar char="⚫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forms of aquatic life depend directly or indirectly upon the  metabolic products of photosynthetic organisms . In most aquatic  habitats these </a:t>
            </a:r>
            <a:r>
              <a:rPr lang="en-US" sz="22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primary producers are algae 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their growth is  restricted to the upper layer of water through which the light can  penetrate.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259715" marR="0" rtl="0" algn="l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⚫"/>
            </a:pPr>
            <a:r>
              <a:rPr b="1" lang="en-US" sz="24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Salinity: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014" lvl="1" marL="534035" marR="52832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009DD9"/>
              </a:buClr>
              <a:buSzPts val="1500"/>
              <a:buFont typeface="Noto Sans Symbols"/>
              <a:buChar char="⚫"/>
            </a:pPr>
            <a:r>
              <a:rPr b="0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degree of salinity in natural water ranges from zero in  fresh water to saturation in the salt lakes.</a:t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014" lvl="1" marL="534035" marR="5080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9DD9"/>
              </a:buClr>
              <a:buSzPts val="1500"/>
              <a:buFont typeface="Noto Sans Symbols"/>
              <a:buChar char="⚫"/>
            </a:pPr>
            <a:r>
              <a:rPr b="0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Concentration of salt varies between 33 and 37 g/kg.The major  salts of sea waters are Chlorides,Sulphates and Carbonates of  Na,K,Ca and Mg.</a:t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014" lvl="1" marL="534035" marR="11430" rtl="0" algn="l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>
                <a:srgbClr val="009DD9"/>
              </a:buClr>
              <a:buSzPts val="1500"/>
              <a:buFont typeface="Noto Sans Symbols"/>
              <a:buChar char="⚫"/>
            </a:pPr>
            <a:r>
              <a:rPr b="0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marine microorganisms are </a:t>
            </a:r>
            <a:r>
              <a:rPr b="0" i="0" lang="en-US" sz="2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halophilic </a:t>
            </a:r>
            <a:r>
              <a:rPr b="0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.They grow best at  salt conc. Of 2.5-4% whereas those from lakes and rivers are  salt sensitive and don't grow at salt conc. Of more than 1%.</a:t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535940" y="855120"/>
            <a:ext cx="8048625" cy="4674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3325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Noto Sans Symbols"/>
              <a:buChar char="⚫"/>
            </a:pPr>
            <a:r>
              <a:rPr b="1" lang="en-US" sz="26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Turbidity: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0" rtl="0" algn="l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⚫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is a mark variation in the clarity of surface waters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⚫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Adriatic sea is clear at great depth whereas some near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65278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shore rivers are often turbid.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⚫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suspended material responsible for turbidity includes:-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91948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Times New Roman"/>
              <a:buAutoNum type="romanLcParenR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Particles of mineral materials which originate from land.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919480" marR="508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Times New Roman"/>
              <a:buAutoNum type="romanLcParenR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Detritus predominantly particulates organic materials such  as cellulose, hemicellulose and chitin fragments.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91948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Times New Roman"/>
              <a:buAutoNum type="romanLcParenR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Suspended microorganisms.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435735" lvl="0" marL="405765" marR="429259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Turbidity of water influences the penetration of  light which in turn affects the photosynthetic zone.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2983992" y="3657598"/>
            <a:ext cx="6083300" cy="3187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535940" y="836055"/>
            <a:ext cx="7840980" cy="3376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3500">
            <a:noAutofit/>
          </a:bodyPr>
          <a:lstStyle/>
          <a:p>
            <a:pPr indent="-274320" lvl="0" marL="2870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D0D9"/>
              </a:buClr>
              <a:buSzPts val="2450"/>
              <a:buFont typeface="Noto Sans Symbols"/>
              <a:buChar char="⚫"/>
            </a:pPr>
            <a:r>
              <a:rPr b="1" lang="en-US" sz="2600">
                <a:solidFill>
                  <a:srgbClr val="006FC0"/>
                </a:solidFill>
                <a:latin typeface="Constantia"/>
                <a:ea typeface="Constantia"/>
                <a:cs typeface="Constantia"/>
                <a:sym typeface="Constantia"/>
              </a:rPr>
              <a:t>Hydrogen ion concentration (pH):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7650" lvl="1" marL="652780" marR="142240" rtl="0" algn="l">
              <a:lnSpc>
                <a:spcPct val="100000"/>
              </a:lnSpc>
              <a:spcBef>
                <a:spcPts val="65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⚫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Aquatic microorganisms in general can be grown at pH at  6.5-8.5.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⚫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pH of sea is 7.5-8.5.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219709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⚫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Optimum growth of most Marine species is obtain on the  media at just to pH 7.2-7.6.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⚫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Lakes and rivers may show a wider range in pH depending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6527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upon local conditions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-828" y="0"/>
            <a:ext cx="914559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>
            <p:ph type="title"/>
          </p:nvPr>
        </p:nvSpPr>
        <p:spPr>
          <a:xfrm>
            <a:off x="444500" y="1049782"/>
            <a:ext cx="6456045" cy="7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Aquatic microorganisms:</a:t>
            </a:r>
            <a:endParaRPr sz="5000"/>
          </a:p>
        </p:txBody>
      </p:sp>
      <p:sp>
        <p:nvSpPr>
          <p:cNvPr id="108" name="Google Shape;108;p15"/>
          <p:cNvSpPr txBox="1"/>
          <p:nvPr/>
        </p:nvSpPr>
        <p:spPr>
          <a:xfrm>
            <a:off x="535940" y="1947799"/>
            <a:ext cx="7979409" cy="3895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91440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microbiology of fresh waters constitute a part  of science of limnology (Study of Flora and conditions  for life in Lake ,pond and streams)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80670" lvl="0" marL="293370" marR="0" rtl="0" algn="l">
              <a:lnSpc>
                <a:spcPct val="100000"/>
              </a:lnSpc>
              <a:spcBef>
                <a:spcPts val="695"/>
              </a:spcBef>
              <a:spcAft>
                <a:spcPts val="0"/>
              </a:spcAft>
              <a:buClr>
                <a:srgbClr val="0AD0D9"/>
              </a:buClr>
              <a:buSzPts val="2350"/>
              <a:buFont typeface="Noto Sans Symbols"/>
              <a:buChar char="❑"/>
            </a:pP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Lakes and ponds: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1" marL="652780" marR="0" rtl="0" algn="l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Noto Sans Symbols"/>
              <a:buChar char="❖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Lakes and ponds have characteristics zones: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65278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i)Littoral zone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65278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ii) Limnetic zone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65278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iii)Profundal zone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652780" marR="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E6EC5"/>
              </a:buClr>
              <a:buSzPts val="205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Iv)Benthic zone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