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1"/>
  </p:notesMasterIdLst>
  <p:handoutMasterIdLst>
    <p:handoutMasterId r:id="rId12"/>
  </p:handoutMasterIdLst>
  <p:sldIdLst>
    <p:sldId id="263" r:id="rId2"/>
    <p:sldId id="256" r:id="rId3"/>
    <p:sldId id="262" r:id="rId4"/>
    <p:sldId id="264" r:id="rId5"/>
    <p:sldId id="260" r:id="rId6"/>
    <p:sldId id="259" r:id="rId7"/>
    <p:sldId id="265" r:id="rId8"/>
    <p:sldId id="261"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17" autoAdjust="0"/>
    <p:restoredTop sz="94576" autoAdjust="0"/>
  </p:normalViewPr>
  <p:slideViewPr>
    <p:cSldViewPr>
      <p:cViewPr varScale="1">
        <p:scale>
          <a:sx n="78" d="100"/>
          <a:sy n="78" d="100"/>
        </p:scale>
        <p:origin x="-108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250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12DE09-53B2-46E3-82AA-6F750907CB61}" type="datetimeFigureOut">
              <a:rPr lang="en-US" smtClean="0"/>
              <a:pPr/>
              <a:t>3/22/2020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605185-7B7D-4F17-8FAB-336687BFDC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5C788-4D53-42B3-961D-3765E5827B3F}" type="datetimeFigureOut">
              <a:rPr lang="en-US" smtClean="0"/>
              <a:pPr/>
              <a:t>3/22/2020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0D07DC-7382-49E0-841D-80EDEC3EC67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0D07DC-7382-49E0-841D-80EDEC3EC67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3/22/2020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85800"/>
            <a:ext cx="7498080" cy="1981200"/>
          </a:xfrm>
        </p:spPr>
        <p:txBody>
          <a:bodyPr>
            <a:normAutofit fontScale="90000"/>
          </a:bodyPr>
          <a:lstStyle/>
          <a:p>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1828800" y="609600"/>
            <a:ext cx="6583680" cy="5334000"/>
          </a:xfrm>
        </p:spPr>
        <p:txBody>
          <a:bodyPr>
            <a:normAutofit/>
          </a:bodyPr>
          <a:lstStyle/>
          <a:p>
            <a:pPr>
              <a:buNone/>
            </a:pPr>
            <a:r>
              <a:rPr lang="en-US" sz="4000" dirty="0" smtClean="0"/>
              <a:t>       </a:t>
            </a:r>
          </a:p>
          <a:p>
            <a:pPr>
              <a:buNone/>
            </a:pPr>
            <a:r>
              <a:rPr lang="en-US" sz="4000" b="1" dirty="0" smtClean="0"/>
              <a:t> </a:t>
            </a:r>
            <a:r>
              <a:rPr lang="en-US" sz="4000" b="1" dirty="0" smtClean="0"/>
              <a:t> </a:t>
            </a:r>
            <a:r>
              <a:rPr lang="en-US" sz="4000" b="1" i="1" dirty="0" smtClean="0">
                <a:latin typeface="Times New Roman" pitchFamily="18" charset="0"/>
                <a:cs typeface="Times New Roman" pitchFamily="18" charset="0"/>
              </a:rPr>
              <a:t>MHRM </a:t>
            </a:r>
            <a:r>
              <a:rPr lang="en-US" sz="4000" b="1" i="1" dirty="0" smtClean="0">
                <a:latin typeface="Times New Roman" pitchFamily="18" charset="0"/>
                <a:cs typeface="Times New Roman" pitchFamily="18" charset="0"/>
              </a:rPr>
              <a:t>II SEMESTER</a:t>
            </a:r>
            <a:endParaRPr lang="en-US" sz="4000" b="1" i="1" dirty="0" smtClean="0">
              <a:latin typeface="Times New Roman" pitchFamily="18" charset="0"/>
              <a:cs typeface="Times New Roman" pitchFamily="18" charset="0"/>
            </a:endParaRPr>
          </a:p>
          <a:p>
            <a:pPr>
              <a:buNone/>
            </a:pP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    </a:t>
            </a:r>
          </a:p>
          <a:p>
            <a:pPr>
              <a:buNone/>
            </a:pPr>
            <a:r>
              <a:rPr lang="en-US" sz="3600" b="1" dirty="0" smtClean="0">
                <a:latin typeface="Times New Roman" pitchFamily="18" charset="0"/>
                <a:cs typeface="Times New Roman" pitchFamily="18" charset="0"/>
              </a:rPr>
              <a:t> SUBJECT-: INDUSTRIAL       	RELATION LAW </a:t>
            </a:r>
          </a:p>
          <a:p>
            <a:pPr>
              <a:buNone/>
            </a:pPr>
            <a:endParaRPr lang="en-US" sz="3600" b="1" dirty="0" smtClean="0">
              <a:latin typeface="Times New Roman" pitchFamily="18" charset="0"/>
              <a:cs typeface="Times New Roman" pitchFamily="18" charset="0"/>
            </a:endParaRPr>
          </a:p>
          <a:p>
            <a:pPr>
              <a:buNone/>
            </a:pPr>
            <a:r>
              <a:rPr lang="en-US" sz="3600"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Dr.Ragini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Pamecha</a:t>
            </a:r>
            <a:endParaRPr lang="en-US" b="1" dirty="0" smtClean="0">
              <a:latin typeface="Times New Roman" pitchFamily="18" charset="0"/>
              <a:cs typeface="Times New Roman" pitchFamily="18" charset="0"/>
            </a:endParaRPr>
          </a:p>
          <a:p>
            <a:pPr>
              <a:buNone/>
            </a:pPr>
            <a:endParaRPr lang="en-US" sz="3600" b="1" dirty="0" smtClean="0"/>
          </a:p>
          <a:p>
            <a:pPr>
              <a:buNone/>
            </a:pPr>
            <a:endParaRPr lang="en-US" sz="3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0544" y="609600"/>
            <a:ext cx="8062912" cy="5562600"/>
          </a:xfrm>
        </p:spPr>
        <p:txBody>
          <a:bodyPr>
            <a:noAutofit/>
          </a:bodyPr>
          <a:lstStyle/>
          <a:p>
            <a:pPr algn="l"/>
            <a:r>
              <a:rPr lang="en-US" sz="6000" dirty="0" smtClean="0"/>
              <a:t>   </a:t>
            </a:r>
            <a:r>
              <a:rPr lang="en-US" sz="6000" u="sng" dirty="0" smtClean="0">
                <a:latin typeface="Times New Roman" pitchFamily="18" charset="0"/>
                <a:cs typeface="Times New Roman" pitchFamily="18" charset="0"/>
              </a:rPr>
              <a:t>Topic:-</a:t>
            </a:r>
          </a:p>
          <a:p>
            <a:pPr algn="l"/>
            <a:endParaRPr lang="en-US" sz="6000" u="sng" dirty="0" smtClean="0">
              <a:latin typeface="Times New Roman" pitchFamily="18" charset="0"/>
              <a:cs typeface="Times New Roman" pitchFamily="18" charset="0"/>
            </a:endParaRPr>
          </a:p>
          <a:p>
            <a:pPr algn="l"/>
            <a:r>
              <a:rPr lang="en-US" sz="6000" dirty="0" smtClean="0">
                <a:latin typeface="Times New Roman" pitchFamily="18" charset="0"/>
                <a:cs typeface="Times New Roman" pitchFamily="18" charset="0"/>
              </a:rPr>
              <a:t>      </a:t>
            </a:r>
            <a:r>
              <a:rPr lang="en-US" sz="6000" b="1" i="1" dirty="0" smtClean="0">
                <a:latin typeface="Times New Roman" pitchFamily="18" charset="0"/>
                <a:cs typeface="Times New Roman" pitchFamily="18" charset="0"/>
              </a:rPr>
              <a:t>“</a:t>
            </a:r>
            <a:r>
              <a:rPr lang="en-US" sz="5400" b="1" i="1" dirty="0" smtClean="0">
                <a:latin typeface="Times New Roman" pitchFamily="18" charset="0"/>
                <a:cs typeface="Times New Roman" pitchFamily="18" charset="0"/>
              </a:rPr>
              <a:t>Rights and Duties </a:t>
            </a:r>
          </a:p>
          <a:p>
            <a:pPr algn="l"/>
            <a:r>
              <a:rPr lang="en-US" sz="5400" b="1" i="1" dirty="0" smtClean="0">
                <a:latin typeface="Times New Roman" pitchFamily="18" charset="0"/>
                <a:cs typeface="Times New Roman" pitchFamily="18" charset="0"/>
              </a:rPr>
              <a:t>                   </a:t>
            </a:r>
            <a:r>
              <a:rPr lang="en-US" sz="5400" b="1" i="1" dirty="0" smtClean="0">
                <a:latin typeface="Times New Roman" pitchFamily="18" charset="0"/>
                <a:cs typeface="Times New Roman" pitchFamily="18" charset="0"/>
              </a:rPr>
              <a:t>of </a:t>
            </a:r>
          </a:p>
          <a:p>
            <a:pPr algn="l"/>
            <a:r>
              <a:rPr lang="en-US" sz="5400" b="1" i="1" dirty="0" smtClean="0">
                <a:latin typeface="Times New Roman" pitchFamily="18" charset="0"/>
                <a:cs typeface="Times New Roman" pitchFamily="18" charset="0"/>
              </a:rPr>
              <a:t>   Registered Trade unions</a:t>
            </a:r>
            <a:r>
              <a:rPr lang="en-US" sz="6000" b="1" i="1" dirty="0" smtClean="0">
                <a:latin typeface="Times New Roman" pitchFamily="18" charset="0"/>
                <a:cs typeface="Times New Roman" pitchFamily="18" charset="0"/>
              </a:rPr>
              <a:t>”</a:t>
            </a:r>
            <a:endParaRPr lang="en-US" sz="6000" b="1" i="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i="1" dirty="0" smtClean="0">
                <a:latin typeface="Times New Roman" pitchFamily="18" charset="0"/>
                <a:cs typeface="Times New Roman" pitchFamily="18" charset="0"/>
              </a:rPr>
              <a:t>Meaning </a:t>
            </a:r>
            <a:r>
              <a:rPr lang="en-US" sz="3200" b="1" i="1" dirty="0" smtClean="0">
                <a:latin typeface="Times New Roman" pitchFamily="18" charset="0"/>
                <a:cs typeface="Times New Roman" pitchFamily="18" charset="0"/>
              </a:rPr>
              <a:t>&amp; </a:t>
            </a:r>
            <a:r>
              <a:rPr lang="en-US" sz="3200" b="1" i="1" dirty="0" smtClean="0">
                <a:latin typeface="Times New Roman" pitchFamily="18" charset="0"/>
                <a:cs typeface="Times New Roman" pitchFamily="18" charset="0"/>
              </a:rPr>
              <a:t>Definition of Trade Union </a:t>
            </a:r>
            <a:r>
              <a:rPr lang="en-US" sz="3200" i="1" dirty="0" smtClean="0">
                <a:latin typeface="Times New Roman" pitchFamily="18" charset="0"/>
                <a:cs typeface="Times New Roman" pitchFamily="18" charset="0"/>
              </a:rPr>
              <a:t/>
            </a:r>
            <a:br>
              <a:rPr lang="en-US" sz="3200" i="1" dirty="0" smtClean="0">
                <a:latin typeface="Times New Roman" pitchFamily="18" charset="0"/>
                <a:cs typeface="Times New Roman" pitchFamily="18" charset="0"/>
              </a:rPr>
            </a:br>
            <a:endParaRPr lang="en-US" sz="4400" i="1" dirty="0">
              <a:latin typeface="Times New Roman" pitchFamily="18" charset="0"/>
              <a:cs typeface="Times New Roman" pitchFamily="18" charset="0"/>
            </a:endParaRPr>
          </a:p>
        </p:txBody>
      </p:sp>
      <p:sp>
        <p:nvSpPr>
          <p:cNvPr id="3" name="Content Placeholder 2"/>
          <p:cNvSpPr>
            <a:spLocks noGrp="1"/>
          </p:cNvSpPr>
          <p:nvPr>
            <p:ph idx="1"/>
          </p:nvPr>
        </p:nvSpPr>
        <p:spPr>
          <a:xfrm>
            <a:off x="1295400" y="990600"/>
            <a:ext cx="7498080" cy="5638800"/>
          </a:xfrm>
        </p:spPr>
        <p:txBody>
          <a:bodyPr>
            <a:normAutofit fontScale="62500" lnSpcReduction="20000"/>
          </a:bodyPr>
          <a:lstStyle/>
          <a:p>
            <a:r>
              <a:rPr lang="en-US" sz="3400" dirty="0" smtClean="0">
                <a:latin typeface="Times New Roman" pitchFamily="18" charset="0"/>
                <a:cs typeface="Times New Roman" pitchFamily="18" charset="0"/>
              </a:rPr>
              <a:t>A</a:t>
            </a:r>
            <a:r>
              <a:rPr lang="en-US" sz="3400" dirty="0" smtClean="0">
                <a:latin typeface="Times New Roman" pitchFamily="18" charset="0"/>
                <a:cs typeface="Times New Roman" pitchFamily="18" charset="0"/>
              </a:rPr>
              <a:t> Trade Union is commonly understood as an association of wage earners or workers. Usually it is a voluntary association of workers in a particular industry or craft. Trade Union is an association of wage earners for the purpose of maintaining and improving their working conditions. </a:t>
            </a:r>
            <a:endParaRPr lang="en-US" sz="3400" dirty="0" smtClean="0">
              <a:latin typeface="Times New Roman" pitchFamily="18" charset="0"/>
              <a:cs typeface="Times New Roman" pitchFamily="18" charset="0"/>
            </a:endParaRPr>
          </a:p>
          <a:p>
            <a:pPr>
              <a:buNone/>
            </a:pPr>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The </a:t>
            </a:r>
            <a:r>
              <a:rPr lang="en-US" sz="3400" dirty="0" smtClean="0">
                <a:latin typeface="Times New Roman" pitchFamily="18" charset="0"/>
                <a:cs typeface="Times New Roman" pitchFamily="18" charset="0"/>
              </a:rPr>
              <a:t>definition of ‘Trade Union’ according to the Trade Unions Act, 1926 is same as the definitions in the British Trade Union Acts of 1871, 1875 and 1913</a:t>
            </a:r>
            <a:r>
              <a:rPr lang="en-US" sz="3400" dirty="0" smtClean="0">
                <a:latin typeface="Times New Roman" pitchFamily="18" charset="0"/>
                <a:cs typeface="Times New Roman" pitchFamily="18" charset="0"/>
              </a:rPr>
              <a:t>.</a:t>
            </a:r>
          </a:p>
          <a:p>
            <a:endParaRPr lang="en-US" sz="3400" dirty="0" smtClean="0">
              <a:latin typeface="Times New Roman" pitchFamily="18" charset="0"/>
              <a:cs typeface="Times New Roman" pitchFamily="18" charset="0"/>
            </a:endParaRPr>
          </a:p>
          <a:p>
            <a:r>
              <a:rPr lang="en-US" sz="3400" dirty="0" smtClean="0">
                <a:latin typeface="Times New Roman" pitchFamily="18" charset="0"/>
                <a:cs typeface="Times New Roman" pitchFamily="18" charset="0"/>
              </a:rPr>
              <a:t>Section 2(h) of the Trade Unions Act, 1926 defines Trade </a:t>
            </a:r>
            <a:r>
              <a:rPr lang="en-US" sz="3400" dirty="0" smtClean="0">
                <a:latin typeface="Times New Roman" pitchFamily="18" charset="0"/>
                <a:cs typeface="Times New Roman" pitchFamily="18" charset="0"/>
              </a:rPr>
              <a:t>Union as </a:t>
            </a:r>
            <a:r>
              <a:rPr lang="en-US" sz="3400" dirty="0" smtClean="0">
                <a:latin typeface="Times New Roman" pitchFamily="18" charset="0"/>
                <a:cs typeface="Times New Roman" pitchFamily="18" charset="0"/>
              </a:rPr>
              <a:t>“any combination whether temporary or permanent, formed primarily:</a:t>
            </a:r>
          </a:p>
          <a:p>
            <a:r>
              <a:rPr lang="en-US" sz="3400" dirty="0" smtClean="0">
                <a:latin typeface="Times New Roman" pitchFamily="18" charset="0"/>
                <a:cs typeface="Times New Roman" pitchFamily="18" charset="0"/>
              </a:rPr>
              <a:t>for the purpose of regulating relation between:</a:t>
            </a:r>
          </a:p>
          <a:p>
            <a:pPr lvl="1"/>
            <a:r>
              <a:rPr lang="en-US" sz="3400" dirty="0" smtClean="0">
                <a:latin typeface="Times New Roman" pitchFamily="18" charset="0"/>
                <a:cs typeface="Times New Roman" pitchFamily="18" charset="0"/>
              </a:rPr>
              <a:t>Workmen and employers; or</a:t>
            </a:r>
          </a:p>
          <a:p>
            <a:pPr lvl="1"/>
            <a:r>
              <a:rPr lang="en-US" sz="3400" dirty="0" smtClean="0">
                <a:latin typeface="Times New Roman" pitchFamily="18" charset="0"/>
                <a:cs typeface="Times New Roman" pitchFamily="18" charset="0"/>
              </a:rPr>
              <a:t>Workmen and workmen; or</a:t>
            </a:r>
          </a:p>
          <a:p>
            <a:pPr lvl="1"/>
            <a:r>
              <a:rPr lang="en-US" sz="3400" dirty="0" smtClean="0">
                <a:latin typeface="Times New Roman" pitchFamily="18" charset="0"/>
                <a:cs typeface="Times New Roman" pitchFamily="18" charset="0"/>
              </a:rPr>
              <a:t>Employers and employees</a:t>
            </a:r>
            <a:r>
              <a:rPr lang="en-US" sz="3400" dirty="0" smtClean="0">
                <a:latin typeface="Times New Roman" pitchFamily="18" charset="0"/>
                <a:cs typeface="Times New Roman" pitchFamily="18" charset="0"/>
              </a:rPr>
              <a:t>.</a:t>
            </a:r>
          </a:p>
          <a:p>
            <a:pPr lvl="1"/>
            <a:endParaRPr lang="en-US" sz="34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imposing respective conditions on the conduct of any trade or business and includes any federation of two or more trade unions, is called Trade Union: Provided that this act shall not affect-</a:t>
            </a:r>
          </a:p>
          <a:p>
            <a:pPr lvl="1"/>
            <a:r>
              <a:rPr lang="en-US" sz="2400" dirty="0" smtClean="0">
                <a:latin typeface="Times New Roman" pitchFamily="18" charset="0"/>
                <a:cs typeface="Times New Roman" pitchFamily="18" charset="0"/>
              </a:rPr>
              <a:t>Any agreement between partners as to their own business.</a:t>
            </a:r>
          </a:p>
          <a:p>
            <a:pPr lvl="1"/>
            <a:r>
              <a:rPr lang="en-US" sz="2400" dirty="0" smtClean="0">
                <a:latin typeface="Times New Roman" pitchFamily="18" charset="0"/>
                <a:cs typeface="Times New Roman" pitchFamily="18" charset="0"/>
              </a:rPr>
              <a:t>Any agreement between an entrepreneur and those employed by him as to such employment; or</a:t>
            </a:r>
          </a:p>
          <a:p>
            <a:pPr lvl="1"/>
            <a:r>
              <a:rPr lang="en-US" sz="2400" dirty="0" smtClean="0">
                <a:latin typeface="Times New Roman" pitchFamily="18" charset="0"/>
                <a:cs typeface="Times New Roman" pitchFamily="18" charset="0"/>
              </a:rPr>
              <a:t>Any agreement in consideration of the sales of the goodwill of a business or of instruction in any profession, trade or handicraft.</a:t>
            </a:r>
          </a:p>
          <a:p>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lstStyle/>
          <a:p>
            <a:pPr>
              <a:buNone/>
            </a:pPr>
            <a:r>
              <a:rPr lang="en-US" dirty="0" smtClean="0"/>
              <a:t>  </a:t>
            </a:r>
            <a:r>
              <a:rPr lang="en-US" b="1" dirty="0" smtClean="0">
                <a:latin typeface="Times New Roman" pitchFamily="18" charset="0"/>
                <a:cs typeface="Times New Roman" pitchFamily="18" charset="0"/>
              </a:rPr>
              <a:t>Rights </a:t>
            </a:r>
            <a:r>
              <a:rPr lang="en-US" b="1" dirty="0" smtClean="0">
                <a:latin typeface="Times New Roman" pitchFamily="18" charset="0"/>
                <a:cs typeface="Times New Roman" pitchFamily="18" charset="0"/>
              </a:rPr>
              <a:t>and liabilities of the registered </a:t>
            </a:r>
            <a:r>
              <a:rPr lang="en-US" b="1" dirty="0" smtClean="0">
                <a:latin typeface="Times New Roman" pitchFamily="18" charset="0"/>
                <a:cs typeface="Times New Roman" pitchFamily="18" charset="0"/>
              </a:rPr>
              <a:t>Trade </a:t>
            </a:r>
            <a:r>
              <a:rPr lang="en-US" b="1" dirty="0" smtClean="0">
                <a:latin typeface="Times New Roman" pitchFamily="18" charset="0"/>
                <a:cs typeface="Times New Roman" pitchFamily="18" charset="0"/>
              </a:rPr>
              <a:t>unions.</a:t>
            </a:r>
            <a:br>
              <a:rPr lang="en-US" b="1" dirty="0" smtClean="0">
                <a:latin typeface="Times New Roman" pitchFamily="18" charset="0"/>
                <a:cs typeface="Times New Roman" pitchFamily="18" charset="0"/>
              </a:rPr>
            </a:br>
            <a:endParaRPr lang="en-US" b="1" dirty="0" smtClean="0">
              <a:latin typeface="Times New Roman" pitchFamily="18" charset="0"/>
              <a:cs typeface="Times New Roman" pitchFamily="18" charset="0"/>
            </a:endParaRPr>
          </a:p>
          <a:p>
            <a:pPr>
              <a:buNone/>
            </a:pPr>
            <a:r>
              <a:rPr lang="en-US" dirty="0" smtClean="0"/>
              <a:t>  Chapter </a:t>
            </a:r>
            <a:r>
              <a:rPr lang="en-US" dirty="0" smtClean="0"/>
              <a:t>III, Section 15 to 28 of the Trade unions act 1926 lays down the provision relating to the rights and liabilities of the registered trade unions.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485888" cy="868362"/>
          </a:xfrm>
        </p:spPr>
        <p:txBody>
          <a:bodyPr/>
          <a:lstStyle/>
          <a:p>
            <a:r>
              <a:rPr lang="en-US" b="1" dirty="0" smtClean="0"/>
              <a:t>Rights, Duties and Liabilities</a:t>
            </a:r>
            <a:endParaRPr lang="en-US" dirty="0"/>
          </a:p>
        </p:txBody>
      </p:sp>
      <p:sp>
        <p:nvSpPr>
          <p:cNvPr id="3" name="Content Placeholder 2"/>
          <p:cNvSpPr>
            <a:spLocks noGrp="1"/>
          </p:cNvSpPr>
          <p:nvPr>
            <p:ph idx="1"/>
          </p:nvPr>
        </p:nvSpPr>
        <p:spPr>
          <a:xfrm>
            <a:off x="1435608" y="1143000"/>
            <a:ext cx="7498080" cy="5410200"/>
          </a:xfrm>
        </p:spPr>
        <p:txBody>
          <a:bodyPr>
            <a:normAutofit fontScale="25000" lnSpcReduction="20000"/>
          </a:bodyPr>
          <a:lstStyle/>
          <a:p>
            <a:endParaRPr lang="en-US" dirty="0" smtClean="0"/>
          </a:p>
          <a:p>
            <a:pPr>
              <a:buNone/>
            </a:pPr>
            <a:r>
              <a:rPr lang="en-US" sz="9800" b="1" dirty="0" smtClean="0"/>
              <a:t>Rights </a:t>
            </a:r>
            <a:r>
              <a:rPr lang="en-US" sz="9800" b="1" dirty="0" smtClean="0"/>
              <a:t>of a registered trade </a:t>
            </a:r>
            <a:r>
              <a:rPr lang="en-US" sz="9800" b="1" dirty="0" smtClean="0"/>
              <a:t>union:</a:t>
            </a:r>
          </a:p>
          <a:p>
            <a:r>
              <a:rPr lang="en-US" sz="8000" b="1" u="sng" dirty="0" smtClean="0">
                <a:latin typeface="Times New Roman" pitchFamily="18" charset="0"/>
                <a:cs typeface="Times New Roman" pitchFamily="18" charset="0"/>
              </a:rPr>
              <a:t>Right of Admission</a:t>
            </a:r>
            <a:r>
              <a:rPr lang="en-US" sz="8000" dirty="0" smtClean="0">
                <a:latin typeface="Times New Roman" pitchFamily="18" charset="0"/>
                <a:cs typeface="Times New Roman" pitchFamily="18" charset="0"/>
              </a:rPr>
              <a:t>: Admission as a member of trade union is not an absolute right. A registered trade union may impose certain qualifications and restrictions for admissions subject to the provisions of the Trade Unions Act and Rules as well as any other law in force.[18]</a:t>
            </a:r>
          </a:p>
          <a:p>
            <a:endParaRPr lang="en-US" sz="8000" dirty="0" smtClean="0">
              <a:latin typeface="Times New Roman" pitchFamily="18" charset="0"/>
              <a:cs typeface="Times New Roman" pitchFamily="18" charset="0"/>
            </a:endParaRPr>
          </a:p>
          <a:p>
            <a:r>
              <a:rPr lang="en-US" sz="8000" b="1" u="sng" dirty="0" smtClean="0">
                <a:latin typeface="Times New Roman" pitchFamily="18" charset="0"/>
                <a:cs typeface="Times New Roman" pitchFamily="18" charset="0"/>
              </a:rPr>
              <a:t>Right of Representation</a:t>
            </a:r>
            <a:r>
              <a:rPr lang="en-US" sz="8000" dirty="0" smtClean="0">
                <a:latin typeface="Times New Roman" pitchFamily="18" charset="0"/>
                <a:cs typeface="Times New Roman" pitchFamily="18" charset="0"/>
              </a:rPr>
              <a:t>: A trade union can represent the employees in any industrial dispute and in case of individual dispute, with the written authorization of the employee. With such authorization, a trade union can represent before any conciliation officer, industrial tribunal, </a:t>
            </a:r>
            <a:r>
              <a:rPr lang="en-US" sz="8000" dirty="0" err="1" smtClean="0">
                <a:latin typeface="Times New Roman" pitchFamily="18" charset="0"/>
                <a:cs typeface="Times New Roman" pitchFamily="18" charset="0"/>
              </a:rPr>
              <a:t>labour</a:t>
            </a:r>
            <a:r>
              <a:rPr lang="en-US" sz="8000" dirty="0" smtClean="0">
                <a:latin typeface="Times New Roman" pitchFamily="18" charset="0"/>
                <a:cs typeface="Times New Roman" pitchFamily="18" charset="0"/>
              </a:rPr>
              <a:t> courts etc.</a:t>
            </a:r>
          </a:p>
          <a:p>
            <a:endParaRPr lang="en-US" sz="8000" dirty="0" smtClean="0">
              <a:latin typeface="Times New Roman" pitchFamily="18" charset="0"/>
              <a:cs typeface="Times New Roman" pitchFamily="18" charset="0"/>
            </a:endParaRPr>
          </a:p>
          <a:p>
            <a:r>
              <a:rPr lang="en-US" sz="8000" b="1" u="sng" dirty="0" smtClean="0">
                <a:latin typeface="Times New Roman" pitchFamily="18" charset="0"/>
                <a:cs typeface="Times New Roman" pitchFamily="18" charset="0"/>
              </a:rPr>
              <a:t>Right to Contract</a:t>
            </a:r>
            <a:r>
              <a:rPr lang="en-US" sz="8000" b="1"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A Registered trade union, being a legal person, can enter into agreements and contracts on its own name.</a:t>
            </a:r>
          </a:p>
          <a:p>
            <a:pPr>
              <a:buNone/>
            </a:pPr>
            <a:endParaRPr lang="en-US" sz="8000" dirty="0" smtClean="0">
              <a:latin typeface="Times New Roman" pitchFamily="18" charset="0"/>
              <a:cs typeface="Times New Roman" pitchFamily="18" charset="0"/>
            </a:endParaRPr>
          </a:p>
          <a:p>
            <a:r>
              <a:rPr lang="en-US" sz="8000" b="1" u="sng" dirty="0" smtClean="0">
                <a:latin typeface="Times New Roman" pitchFamily="18" charset="0"/>
                <a:cs typeface="Times New Roman" pitchFamily="18" charset="0"/>
              </a:rPr>
              <a:t>Right to own property</a:t>
            </a:r>
            <a:r>
              <a:rPr lang="en-US" sz="8000" b="1"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A registered trade union can purchase and own movable and immovable property in its own name.</a:t>
            </a:r>
          </a:p>
          <a:p>
            <a:pPr>
              <a:buNone/>
            </a:pPr>
            <a:r>
              <a:rPr lang="en-US" sz="8000" dirty="0" smtClean="0"/>
              <a:t/>
            </a:r>
            <a:br>
              <a:rPr lang="en-US" sz="8000" dirty="0" smtClean="0"/>
            </a:br>
            <a:endParaRPr lang="en-US" sz="8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r>
              <a:rPr lang="en-US" b="1" u="sng" dirty="0" smtClean="0">
                <a:latin typeface="Times New Roman" pitchFamily="18" charset="0"/>
                <a:cs typeface="Times New Roman" pitchFamily="18" charset="0"/>
              </a:rPr>
              <a:t>Right to Sue</a:t>
            </a:r>
            <a:r>
              <a:rPr lang="en-US" dirty="0" smtClean="0">
                <a:latin typeface="Times New Roman" pitchFamily="18" charset="0"/>
                <a:cs typeface="Times New Roman" pitchFamily="18" charset="0"/>
              </a:rPr>
              <a:t>: A trade union is a juristic person. It can sue, argue before any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courts, authorities and other courts on behalf of itself, and on behalf of its members</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r>
              <a:rPr lang="en-US" b="1" u="sng" dirty="0" smtClean="0">
                <a:latin typeface="Times New Roman" pitchFamily="18" charset="0"/>
                <a:cs typeface="Times New Roman" pitchFamily="18" charset="0"/>
              </a:rPr>
              <a:t>Right to inspect books</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Section 20 confers an important right to the members of the trade union. The office bearers or the members can inspect the books of account at such time as may be provided for in the rules of the trade union. The members, however, have no right to take copies of such books of account</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r>
              <a:rPr lang="en-US" b="1" u="sng" dirty="0" smtClean="0">
                <a:latin typeface="Times New Roman" pitchFamily="18" charset="0"/>
                <a:cs typeface="Times New Roman" pitchFamily="18" charset="0"/>
              </a:rPr>
              <a:t>Right to Amalgamate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According to Section 24 of the Trade Unions Act, 1926, two or more registered trade unions may amalgamate as one trade union with or without dissolution or division of funds of such unions.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096962"/>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1435608" y="533400"/>
            <a:ext cx="7498080" cy="5715000"/>
          </a:xfrm>
        </p:spPr>
        <p:txBody>
          <a:bodyPr>
            <a:normAutofit fontScale="25000" lnSpcReduction="20000"/>
          </a:bodyPr>
          <a:lstStyle/>
          <a:p>
            <a:pPr>
              <a:buNone/>
            </a:pPr>
            <a:r>
              <a:rPr lang="en-US" sz="9800" b="1" dirty="0" smtClean="0"/>
              <a:t>  </a:t>
            </a:r>
            <a:r>
              <a:rPr lang="en-US" sz="9600" b="1" i="1" u="sng" dirty="0" smtClean="0"/>
              <a:t>Duties </a:t>
            </a:r>
            <a:r>
              <a:rPr lang="en-US" sz="9600" b="1" i="1" u="sng" dirty="0" smtClean="0"/>
              <a:t>and Liabilities of </a:t>
            </a:r>
            <a:r>
              <a:rPr lang="en-US" sz="9600" b="1" i="1" u="sng" dirty="0" smtClean="0"/>
              <a:t>Registered Trade </a:t>
            </a:r>
            <a:r>
              <a:rPr lang="en-US" sz="9600" b="1" i="1" u="sng" dirty="0" smtClean="0"/>
              <a:t>Unions </a:t>
            </a:r>
            <a:endParaRPr lang="en-US" sz="9800" b="1" i="1" u="sng" dirty="0" smtClean="0"/>
          </a:p>
          <a:p>
            <a:r>
              <a:rPr lang="en-US" sz="8000" dirty="0" smtClean="0">
                <a:latin typeface="Times New Roman" pitchFamily="18" charset="0"/>
                <a:cs typeface="Times New Roman" pitchFamily="18" charset="0"/>
              </a:rPr>
              <a:t>A </a:t>
            </a:r>
            <a:r>
              <a:rPr lang="en-US" sz="8000" dirty="0" smtClean="0">
                <a:latin typeface="Times New Roman" pitchFamily="18" charset="0"/>
                <a:cs typeface="Times New Roman" pitchFamily="18" charset="0"/>
              </a:rPr>
              <a:t>registered trade union has a duty to inform the Registrar of Trade Unions by sending a notice to that effect as to the change of address of the registered trade union.</a:t>
            </a:r>
          </a:p>
          <a:p>
            <a:r>
              <a:rPr lang="en-US" sz="8000" dirty="0" smtClean="0">
                <a:latin typeface="Times New Roman" pitchFamily="18" charset="0"/>
                <a:cs typeface="Times New Roman" pitchFamily="18" charset="0"/>
              </a:rPr>
              <a:t>The Act imposes on the registered trade union, duty to spend the funds (general fund, political fund), specifically allotted for the purposes as stated in the provisions of the act.</a:t>
            </a:r>
          </a:p>
          <a:p>
            <a:r>
              <a:rPr lang="en-US" sz="8000" dirty="0" smtClean="0">
                <a:latin typeface="Times New Roman" pitchFamily="18" charset="0"/>
                <a:cs typeface="Times New Roman" pitchFamily="18" charset="0"/>
              </a:rPr>
              <a:t>A registered trade union is under a duty to see that not less than 1/2 of the total number of its office bearers in the case of unorganized sector and 1/3 or 1/5 whichever is less in other sectors (according to amendment in 2001[19</a:t>
            </a:r>
            <a:r>
              <a:rPr lang="en-US" sz="8000" dirty="0" smtClean="0">
                <a:latin typeface="Times New Roman" pitchFamily="18" charset="0"/>
                <a:cs typeface="Times New Roman" pitchFamily="18" charset="0"/>
              </a:rPr>
              <a:t>] </a:t>
            </a:r>
            <a:r>
              <a:rPr lang="en-US" sz="8000" dirty="0" smtClean="0">
                <a:latin typeface="Times New Roman" pitchFamily="18" charset="0"/>
                <a:cs typeface="Times New Roman" pitchFamily="18" charset="0"/>
              </a:rPr>
              <a:t>must be persons actually engaged or employed in an industry with which the trade union is connected with. Appropriate governments by an order (general or special order) exempt a trade union from this provision</a:t>
            </a:r>
            <a:r>
              <a:rPr lang="en-US" sz="8000" dirty="0" smtClean="0"/>
              <a:t>.</a:t>
            </a:r>
          </a:p>
          <a:p>
            <a:r>
              <a:rPr lang="en-US" sz="8000" dirty="0" smtClean="0"/>
              <a:t>Every registered trade union must submit every year, to the registrar of trade unions, a) a general statement, audited in the prescribed manner of all receipts and expenditures during the year ending 31st December, b) an audited statement of its assets and liabilities as on 31st December, c) a statement showing change of office bearers made by the trade union during that year and, d) a copy of the rules of the trade union amended up to date</a:t>
            </a:r>
            <a:r>
              <a:rPr lang="en-US" sz="8000" dirty="0" smtClean="0"/>
              <a:t>.</a:t>
            </a:r>
            <a:endParaRPr lang="en-US" sz="8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1435608" y="1219200"/>
            <a:ext cx="7498080" cy="5410200"/>
          </a:xfrm>
        </p:spPr>
        <p:txBody>
          <a:bodyPr>
            <a:normAutofit fontScale="55000" lnSpcReduction="20000"/>
          </a:bodyPr>
          <a:lstStyle/>
          <a:p>
            <a:r>
              <a:rPr lang="en-US" dirty="0" smtClean="0"/>
              <a:t>Whenever any alteration is made in the rules of the registered trade union, a notice regarding the altered rules must be submitted to the registrar of trade unions within 15 days of such alteration [20]</a:t>
            </a:r>
          </a:p>
          <a:p>
            <a:r>
              <a:rPr lang="en-US" dirty="0" smtClean="0"/>
              <a:t>Failure </a:t>
            </a:r>
            <a:r>
              <a:rPr lang="en-US" dirty="0" smtClean="0"/>
              <a:t>to submit the above said returns, or give notice of alterations, shall make every office bearer or other persons who are responsible for such submission of particulars, liable to pay fine which may extend to Rs.5 and in case of continuing default additional fine of Rs. 5 for each week not exceeding Rs. 50 in total.</a:t>
            </a:r>
          </a:p>
          <a:p>
            <a:r>
              <a:rPr lang="en-US" dirty="0" smtClean="0"/>
              <a:t>Any person who gives false information to any member of the registered trade union with an intention of deceiving him is liable to be punished with fine which may extend to Rs.200.</a:t>
            </a:r>
          </a:p>
          <a:p>
            <a:r>
              <a:rPr lang="en-US" dirty="0" smtClean="0"/>
              <a:t>While electing a person as a member of the executive committee or for any other office as office bearer must be confirmed that such person has completed the age of 18 and such person is not convicted of any offence involving moral turpitude. (In case of any conviction and a period of 5 years has elapsed since his release then he is qualified to be elected for these posts.)</a:t>
            </a:r>
          </a:p>
          <a:p>
            <a:r>
              <a:rPr lang="en-US" dirty="0" smtClean="0"/>
              <a:t>A minister or a person holding an office of profit in the Union or State shall not be elected as a member of executive or other office bearer of a registered trade union (according to amendment in 2001[21</a:t>
            </a:r>
            <a:r>
              <a:rPr lang="en-US" dirty="0" smtClean="0"/>
              <a:t>]</a:t>
            </a:r>
            <a:endParaRPr lang="en-US" dirty="0" smtClean="0"/>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TotalTime>
  <Words>931</Words>
  <Application>Microsoft Office PowerPoint</Application>
  <PresentationFormat>On-screen Show (4:3)</PresentationFormat>
  <Paragraphs>60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  </vt:lpstr>
      <vt:lpstr>Slide 2</vt:lpstr>
      <vt:lpstr>Meaning &amp; Definition of Trade Union  </vt:lpstr>
      <vt:lpstr>Cont….</vt:lpstr>
      <vt:lpstr>Slide 5</vt:lpstr>
      <vt:lpstr>Rights, Duties and Liabilities</vt:lpstr>
      <vt:lpstr>Cont….</vt:lpstr>
      <vt:lpstr> </vt:lpstr>
      <vt:lpstr>Cont…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viplove k</dc:creator>
  <cp:lastModifiedBy>admin</cp:lastModifiedBy>
  <cp:revision>48</cp:revision>
  <dcterms:created xsi:type="dcterms:W3CDTF">2006-08-16T00:00:00Z</dcterms:created>
  <dcterms:modified xsi:type="dcterms:W3CDTF">2020-03-22T16:39:10Z</dcterms:modified>
</cp:coreProperties>
</file>