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10/16/2020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UNIT - 3</a:t>
            </a: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pPr>
              <a:buNone/>
            </a:pPr>
            <a:endParaRPr lang="en-US" dirty="0"/>
          </a:p>
          <a:p>
            <a:pPr>
              <a:buNone/>
            </a:pPr>
            <a:endParaRPr lang="en-US" dirty="0" smtClean="0"/>
          </a:p>
          <a:p>
            <a:pPr>
              <a:buNone/>
            </a:pPr>
            <a:r>
              <a:rPr lang="en-US" sz="4800" i="1" dirty="0" smtClean="0"/>
              <a:t>       THE FACTORY ACT 1948</a:t>
            </a:r>
          </a:p>
          <a:p>
            <a:pPr>
              <a:buNone/>
            </a:pPr>
            <a:r>
              <a:rPr lang="en-US" sz="4800" dirty="0" smtClean="0"/>
              <a:t> </a:t>
            </a:r>
            <a:r>
              <a:rPr lang="en-US" sz="4800" dirty="0" smtClean="0"/>
              <a:t>          INTRODUCTION</a:t>
            </a:r>
            <a:endParaRPr lang="en-U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Applicability of Factories Act, 1948	</a:t>
            </a:r>
            <a:r>
              <a:rPr lang="en-US" dirty="0" smtClean="0"/>
              <a:t/>
            </a:r>
            <a:br>
              <a:rPr lang="en-US" dirty="0" smtClean="0"/>
            </a:br>
            <a:endParaRPr lang="en-US" dirty="0"/>
          </a:p>
        </p:txBody>
      </p:sp>
      <p:sp>
        <p:nvSpPr>
          <p:cNvPr id="3" name="Content Placeholder 2"/>
          <p:cNvSpPr>
            <a:spLocks noGrp="1"/>
          </p:cNvSpPr>
          <p:nvPr>
            <p:ph sz="quarter" idx="1"/>
          </p:nvPr>
        </p:nvSpPr>
        <p:spPr>
          <a:xfrm>
            <a:off x="609600" y="1066800"/>
            <a:ext cx="8077200" cy="4953000"/>
          </a:xfrm>
        </p:spPr>
        <p:txBody>
          <a:bodyPr>
            <a:normAutofit fontScale="85000" lnSpcReduction="20000"/>
          </a:bodyPr>
          <a:lstStyle/>
          <a:p>
            <a:pPr>
              <a:buNone/>
            </a:pPr>
            <a:r>
              <a:rPr lang="en-US" b="1" dirty="0" smtClean="0"/>
              <a:t> </a:t>
            </a:r>
            <a:r>
              <a:rPr lang="en-US" dirty="0" smtClean="0"/>
              <a:t>INTRODUCTION</a:t>
            </a:r>
            <a:r>
              <a:rPr lang="en-US" b="1" dirty="0" smtClean="0"/>
              <a:t> </a:t>
            </a:r>
            <a:endParaRPr lang="en-US" dirty="0" smtClean="0"/>
          </a:p>
          <a:p>
            <a:pPr>
              <a:buNone/>
            </a:pPr>
            <a:r>
              <a:rPr lang="en-US" b="1" dirty="0" smtClean="0"/>
              <a:t>     The </a:t>
            </a:r>
            <a:r>
              <a:rPr lang="en-US" b="1" dirty="0" smtClean="0"/>
              <a:t>Factories Act 1948 came into force on 1 April 1949. It extends to the whole of India. The provisions of this act are applicable to all factories including State Government and Central Government factories. This act contains 120 sections.</a:t>
            </a:r>
            <a:endParaRPr lang="en-US" dirty="0" smtClean="0"/>
          </a:p>
          <a:p>
            <a:pPr>
              <a:buNone/>
            </a:pPr>
            <a:r>
              <a:rPr lang="en-US" b="1" dirty="0" smtClean="0"/>
              <a:t>   </a:t>
            </a:r>
            <a:r>
              <a:rPr lang="en-US" b="1" dirty="0" smtClean="0"/>
              <a:t> </a:t>
            </a:r>
            <a:r>
              <a:rPr lang="en-US" dirty="0" smtClean="0"/>
              <a:t>The </a:t>
            </a:r>
            <a:r>
              <a:rPr lang="en-US" dirty="0" smtClean="0"/>
              <a:t>Act is applicable to any factory whereon ten or more workers are working, or were working on any day of the preceding twelve months, and in any part of which a manufacturing process is being carried on with the aid of power, or is ordinarily so carried on, or whereon twenty or more workers are working, or were working on any day of the preceding twelve months, and in any part of which a manufacturing process is being carried on without the aid of power</a:t>
            </a:r>
          </a:p>
          <a:p>
            <a:pPr>
              <a:buNone/>
            </a:pPr>
            <a:r>
              <a:rPr lang="en-US" dirty="0" smtClean="0"/>
              <a:t>     The </a:t>
            </a:r>
            <a:r>
              <a:rPr lang="en-US" dirty="0" smtClean="0"/>
              <a:t>Factories Act, 1948 is a beneficial legislation. The aim and object of the Act is essentially to safeguard the interests of workers, stop their exploitation and take care of their safety, hygiene and welfare at their places of work. It casts various obligations, duties and responsibilities on the occupier of a factory and also on the factory </a:t>
            </a:r>
            <a:r>
              <a:rPr lang="en-US" dirty="0" smtClean="0"/>
              <a:t>manager</a:t>
            </a: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u="sng" dirty="0" smtClean="0"/>
              <a:t>MAIN OBJECTIVES OF </a:t>
            </a:r>
            <a:r>
              <a:rPr lang="en-US" sz="2700" b="1" u="sng" cap="all" dirty="0" smtClean="0"/>
              <a:t>THE FACTORIES ACT, 1948</a:t>
            </a:r>
            <a:r>
              <a:rPr lang="en-US" dirty="0" smtClean="0"/>
              <a:t/>
            </a:r>
            <a:br>
              <a:rPr lang="en-US" dirty="0" smtClean="0"/>
            </a:br>
            <a:endParaRPr lang="en-US" dirty="0"/>
          </a:p>
        </p:txBody>
      </p:sp>
      <p:sp>
        <p:nvSpPr>
          <p:cNvPr id="3" name="Content Placeholder 2"/>
          <p:cNvSpPr>
            <a:spLocks noGrp="1"/>
          </p:cNvSpPr>
          <p:nvPr>
            <p:ph sz="quarter" idx="1"/>
          </p:nvPr>
        </p:nvSpPr>
        <p:spPr>
          <a:xfrm>
            <a:off x="762000" y="1143000"/>
            <a:ext cx="7924800" cy="4876800"/>
          </a:xfrm>
        </p:spPr>
        <p:txBody>
          <a:bodyPr>
            <a:normAutofit/>
          </a:bodyPr>
          <a:lstStyle/>
          <a:p>
            <a:r>
              <a:rPr lang="en-US" dirty="0" smtClean="0"/>
              <a:t>To ensure adequate safety measures and to promote the health and welfare of the workers employed in factories.</a:t>
            </a:r>
            <a:br>
              <a:rPr lang="en-US" dirty="0" smtClean="0"/>
            </a:br>
            <a:endParaRPr lang="en-US" dirty="0" smtClean="0"/>
          </a:p>
          <a:p>
            <a:r>
              <a:rPr lang="en-US" dirty="0" smtClean="0"/>
              <a:t> To prevent haphazard growth of factories through the provisions related to the approval of plans before the creation of a factory</a:t>
            </a:r>
            <a:r>
              <a:rPr lang="en-US" dirty="0" smtClean="0"/>
              <a:t>.</a:t>
            </a:r>
          </a:p>
          <a:p>
            <a:endParaRPr lang="en-US" dirty="0" smtClean="0"/>
          </a:p>
          <a:p>
            <a:r>
              <a:rPr lang="en-US" dirty="0" smtClean="0"/>
              <a:t> To regulate the working condition in factories, regulate the working hours, leave, holidays, overtime, employment of children, women an d young persons ext.</a:t>
            </a:r>
          </a:p>
          <a:p>
            <a:pPr>
              <a:buNone/>
            </a:pP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cap="all" dirty="0" smtClean="0"/>
              <a:t>SCOPE AND COVERAGE</a:t>
            </a:r>
            <a:r>
              <a:rPr lang="en-US" b="1" dirty="0" smtClean="0"/>
              <a:t/>
            </a:r>
            <a:br>
              <a:rPr lang="en-US" b="1" dirty="0" smtClean="0"/>
            </a:br>
            <a:endParaRPr lang="en-US" b="1" dirty="0"/>
          </a:p>
        </p:txBody>
      </p:sp>
      <p:sp>
        <p:nvSpPr>
          <p:cNvPr id="3" name="Content Placeholder 2"/>
          <p:cNvSpPr>
            <a:spLocks noGrp="1"/>
          </p:cNvSpPr>
          <p:nvPr>
            <p:ph sz="quarter" idx="1"/>
          </p:nvPr>
        </p:nvSpPr>
        <p:spPr>
          <a:xfrm>
            <a:off x="533400" y="990600"/>
            <a:ext cx="8153400" cy="5029200"/>
          </a:xfrm>
        </p:spPr>
        <p:txBody>
          <a:bodyPr/>
          <a:lstStyle/>
          <a:p>
            <a:r>
              <a:rPr lang="en-US" dirty="0" smtClean="0"/>
              <a:t>§</a:t>
            </a:r>
            <a:r>
              <a:rPr lang="en-US" dirty="0" smtClean="0"/>
              <a:t> Regulates working condition in factories</a:t>
            </a:r>
            <a:r>
              <a:rPr lang="en-US" dirty="0" smtClean="0"/>
              <a:t>.</a:t>
            </a:r>
          </a:p>
          <a:p>
            <a:endParaRPr lang="en-US" dirty="0" smtClean="0"/>
          </a:p>
          <a:p>
            <a:r>
              <a:rPr lang="en-US" dirty="0" smtClean="0"/>
              <a:t>§ Basic minimum requirements for ensuring safety, health and welfare of workers</a:t>
            </a:r>
            <a:r>
              <a:rPr lang="en-US" dirty="0" smtClean="0"/>
              <a:t>.</a:t>
            </a:r>
          </a:p>
          <a:p>
            <a:endParaRPr lang="en-US" dirty="0" smtClean="0"/>
          </a:p>
          <a:p>
            <a:r>
              <a:rPr lang="en-US" dirty="0" smtClean="0"/>
              <a:t>§ Applicable to all workers</a:t>
            </a:r>
            <a:r>
              <a:rPr lang="en-US" dirty="0" smtClean="0"/>
              <a:t>.</a:t>
            </a:r>
          </a:p>
          <a:p>
            <a:pPr>
              <a:buNone/>
            </a:pPr>
            <a:endParaRPr lang="en-US" dirty="0" smtClean="0"/>
          </a:p>
          <a:p>
            <a:r>
              <a:rPr lang="en-US" dirty="0" smtClean="0"/>
              <a:t>§ Applicable to all factories using power and employing 10 or more workers, and if not using power, employing 20 or more workers on any day of the preceding 12 months.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u="sng" dirty="0" smtClean="0"/>
              <a:t>Factory means [section 2 (m)]</a:t>
            </a:r>
            <a:r>
              <a:rPr lang="en-US" u="sng" dirty="0" smtClean="0"/>
              <a:t/>
            </a:r>
            <a:br>
              <a:rPr lang="en-US" u="sng" dirty="0" smtClean="0"/>
            </a:br>
            <a:r>
              <a:rPr lang="en-US" dirty="0" smtClean="0"/>
              <a:t>Means any premises including the precincts thereof where ten or more persons are working in any manufacturing process being carried on with aid of power and where twenty or more workers are working without the aid of power</a:t>
            </a:r>
            <a:r>
              <a:rPr lang="en-US" dirty="0" smtClean="0"/>
              <a:t>.</a:t>
            </a:r>
            <a:r>
              <a:rPr lang="en-US" dirty="0" smtClean="0"/>
              <a:t> </a:t>
            </a:r>
          </a:p>
          <a:p>
            <a:r>
              <a:rPr lang="en-US" u="sng" dirty="0" smtClean="0"/>
              <a:t>Very important Features of the Factories Act, 1948</a:t>
            </a:r>
            <a:br>
              <a:rPr lang="en-US" u="sng" dirty="0" smtClean="0"/>
            </a:br>
            <a:r>
              <a:rPr lang="en-US" dirty="0" smtClean="0"/>
              <a:t>The present Factories Act, 1948 consists of 120 Sections divided into XI Chapters, mainly dealing with procedural and enabling provisions to make the law effectively enforceable by imposing responsibilities on the· employer and occupier of the factories. But, as has been discussed earlier, the main - purpose of the Act is to provide for Health, Safety and Welfare of the workers of the Factories.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TotalTime>
  <Words>57</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                 UNIT - 3</vt:lpstr>
      <vt:lpstr>Applicability of Factories Act, 1948  </vt:lpstr>
      <vt:lpstr>MAIN OBJECTIVES OF THE FACTORIES ACT, 1948 </vt:lpstr>
      <vt:lpstr>SCOPE AND COVERAGE </vt:lpstr>
      <vt:lpstr>TERMINOLOGY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- 3</dc:title>
  <dc:creator>viplove k</dc:creator>
  <cp:lastModifiedBy>admin</cp:lastModifiedBy>
  <cp:revision>9</cp:revision>
  <dcterms:created xsi:type="dcterms:W3CDTF">2006-08-16T00:00:00Z</dcterms:created>
  <dcterms:modified xsi:type="dcterms:W3CDTF">2020-10-16T15:01:30Z</dcterms:modified>
</cp:coreProperties>
</file>