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10/16/2020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4800" b="1" i="1" dirty="0" smtClean="0"/>
              <a:t>THE FACTORIES ACT 1948</a:t>
            </a:r>
          </a:p>
          <a:p>
            <a:r>
              <a:rPr lang="en-US" sz="4800" b="1" i="1" dirty="0" smtClean="0"/>
              <a:t>HEALTH  PROVISIONS</a:t>
            </a:r>
            <a:endParaRPr lang="en-US" sz="4800" b="1" i="1" dirty="0"/>
          </a:p>
        </p:txBody>
      </p:sp>
      <p:sp>
        <p:nvSpPr>
          <p:cNvPr id="2" name="Title 1"/>
          <p:cNvSpPr>
            <a:spLocks noGrp="1"/>
          </p:cNvSpPr>
          <p:nvPr>
            <p:ph type="ctrTitle"/>
          </p:nvPr>
        </p:nvSpPr>
        <p:spPr/>
        <p:txBody>
          <a:bodyPr/>
          <a:lstStyle/>
          <a:p>
            <a:r>
              <a:rPr lang="en-US" dirty="0" smtClean="0"/>
              <a:t>UNIT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b="1" dirty="0" smtClean="0"/>
              <a:t>Section 17. Lighting.-</a:t>
            </a:r>
            <a:endParaRPr lang="en-US" dirty="0"/>
          </a:p>
        </p:txBody>
      </p:sp>
      <p:sp>
        <p:nvSpPr>
          <p:cNvPr id="3" name="Content Placeholder 2"/>
          <p:cNvSpPr>
            <a:spLocks noGrp="1"/>
          </p:cNvSpPr>
          <p:nvPr>
            <p:ph sz="quarter" idx="1"/>
          </p:nvPr>
        </p:nvSpPr>
        <p:spPr>
          <a:xfrm>
            <a:off x="304800" y="914400"/>
            <a:ext cx="8382000" cy="5105400"/>
          </a:xfrm>
        </p:spPr>
        <p:txBody>
          <a:bodyPr>
            <a:normAutofit fontScale="77500" lnSpcReduction="20000"/>
          </a:bodyPr>
          <a:lstStyle/>
          <a:p>
            <a:pPr>
              <a:buNone/>
            </a:pPr>
            <a:r>
              <a:rPr lang="en-US" b="1" dirty="0" smtClean="0"/>
              <a:t>    </a:t>
            </a:r>
            <a:r>
              <a:rPr lang="en-US" dirty="0" smtClean="0"/>
              <a:t>(</a:t>
            </a:r>
            <a:r>
              <a:rPr lang="en-US" dirty="0" smtClean="0"/>
              <a:t>1) In every part of a factory where workers are working or passing, there shall be provided and maintained sufficient and suitable lighting, natural or artificial, or both.</a:t>
            </a:r>
            <a:br>
              <a:rPr lang="en-US" dirty="0" smtClean="0"/>
            </a:br>
            <a:r>
              <a:rPr lang="en-US" dirty="0" smtClean="0"/>
              <a:t/>
            </a:r>
            <a:br>
              <a:rPr lang="en-US" dirty="0" smtClean="0"/>
            </a:br>
            <a:r>
              <a:rPr lang="en-US" dirty="0" smtClean="0"/>
              <a:t>(2) In every factory all glazed windows and skylights used for the lighting of the workroom shall be kept clean on both the inner and outer surfaces and, so far as compliance with the provisions of any rules made under sub-section (3) of section 13 will allow, free from obstruction.</a:t>
            </a:r>
            <a:br>
              <a:rPr lang="en-US" dirty="0" smtClean="0"/>
            </a:br>
            <a:r>
              <a:rPr lang="en-US" dirty="0" smtClean="0"/>
              <a:t/>
            </a:r>
            <a:br>
              <a:rPr lang="en-US" dirty="0" smtClean="0"/>
            </a:br>
            <a:r>
              <a:rPr lang="en-US" dirty="0" smtClean="0"/>
              <a:t>(3) In every factory effective provision shall, so far as is practicable, be made for the prevention of-</a:t>
            </a:r>
            <a:br>
              <a:rPr lang="en-US" dirty="0" smtClean="0"/>
            </a:br>
            <a:r>
              <a:rPr lang="en-US" dirty="0" smtClean="0"/>
              <a:t/>
            </a:r>
            <a:br>
              <a:rPr lang="en-US" dirty="0" smtClean="0"/>
            </a:br>
            <a:r>
              <a:rPr lang="en-US" dirty="0" smtClean="0"/>
              <a:t>    (a) glare, either directly from a source of light or by reflection from a smooth or polished surface;</a:t>
            </a:r>
            <a:br>
              <a:rPr lang="en-US" dirty="0" smtClean="0"/>
            </a:br>
            <a:r>
              <a:rPr lang="en-US" dirty="0" smtClean="0"/>
              <a:t>    (b) the formation of shadows to such an extent as to cause eye-strain or the risk of accident to any worker.</a:t>
            </a:r>
            <a:br>
              <a:rPr lang="en-US" dirty="0" smtClean="0"/>
            </a:br>
            <a:r>
              <a:rPr lang="en-US" dirty="0" smtClean="0"/>
              <a:t/>
            </a:r>
            <a:br>
              <a:rPr lang="en-US" dirty="0" smtClean="0"/>
            </a:br>
            <a:r>
              <a:rPr lang="en-US" dirty="0" smtClean="0"/>
              <a:t>(4) The State Government may prescribe standards of sufficient and suitable lighting for factories or for any class or description of factories or for any manufacturing process.</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t>Section 18. Drinking water.-</a:t>
            </a:r>
            <a:endParaRPr lang="en-US" dirty="0"/>
          </a:p>
        </p:txBody>
      </p:sp>
      <p:sp>
        <p:nvSpPr>
          <p:cNvPr id="3" name="Content Placeholder 2"/>
          <p:cNvSpPr>
            <a:spLocks noGrp="1"/>
          </p:cNvSpPr>
          <p:nvPr>
            <p:ph sz="quarter" idx="1"/>
          </p:nvPr>
        </p:nvSpPr>
        <p:spPr>
          <a:xfrm>
            <a:off x="381000" y="1143000"/>
            <a:ext cx="8305800" cy="4876800"/>
          </a:xfrm>
        </p:spPr>
        <p:txBody>
          <a:bodyPr>
            <a:normAutofit fontScale="77500" lnSpcReduction="20000"/>
          </a:bodyPr>
          <a:lstStyle/>
          <a:p>
            <a:pPr>
              <a:buNone/>
            </a:pPr>
            <a:r>
              <a:rPr lang="en-US" dirty="0" smtClean="0"/>
              <a:t>    (</a:t>
            </a:r>
            <a:r>
              <a:rPr lang="en-US" dirty="0" smtClean="0"/>
              <a:t>1) In every factory effective arrangements shall be made to provide and maintain at suitable points conveniently situated for all workers employed therein a sufficient supply of wholesome drinking water.</a:t>
            </a:r>
            <a:br>
              <a:rPr lang="en-US" dirty="0" smtClean="0"/>
            </a:br>
            <a:r>
              <a:rPr lang="en-US" dirty="0" smtClean="0"/>
              <a:t/>
            </a:r>
            <a:br>
              <a:rPr lang="en-US" dirty="0" smtClean="0"/>
            </a:br>
            <a:r>
              <a:rPr lang="en-US" dirty="0" smtClean="0"/>
              <a:t>(2) All such points shall be legibly marked "drinking water" in a language understood by a majority of the workers employed in the factory and no such points shall be situated within 1[six </a:t>
            </a:r>
            <a:r>
              <a:rPr lang="en-US" dirty="0" err="1" smtClean="0"/>
              <a:t>metres</a:t>
            </a:r>
            <a:r>
              <a:rPr lang="en-US" dirty="0" smtClean="0"/>
              <a:t> of any washing place, urinal, latrine, spittoon, open drain carrying </a:t>
            </a:r>
            <a:r>
              <a:rPr lang="en-US" dirty="0" err="1" smtClean="0"/>
              <a:t>sullage</a:t>
            </a:r>
            <a:r>
              <a:rPr lang="en-US" dirty="0" smtClean="0"/>
              <a:t> or effluent or any other source of contamination unless a shorter distance is approved in writing by the Chief Inspector.</a:t>
            </a:r>
            <a:br>
              <a:rPr lang="en-US" dirty="0" smtClean="0"/>
            </a:br>
            <a:r>
              <a:rPr lang="en-US" dirty="0" smtClean="0"/>
              <a:t/>
            </a:r>
            <a:br>
              <a:rPr lang="en-US" dirty="0" smtClean="0"/>
            </a:br>
            <a:r>
              <a:rPr lang="en-US" dirty="0" smtClean="0"/>
              <a:t>(3) In every factory wherein more than two hundred and fifty workers are ordinarily employed, provisions shall be made for cooling drinking water during hot weather by effective means and for distribution thereof.</a:t>
            </a:r>
            <a:br>
              <a:rPr lang="en-US" dirty="0" smtClean="0"/>
            </a:br>
            <a:r>
              <a:rPr lang="en-US" dirty="0" smtClean="0"/>
              <a:t/>
            </a:r>
            <a:br>
              <a:rPr lang="en-US" dirty="0" smtClean="0"/>
            </a:br>
            <a:r>
              <a:rPr lang="en-US" dirty="0" smtClean="0"/>
              <a:t>(4) In respect of all factories or any class or description of factories the State Government may make rules for securing compliance with the provisions of sub-sections (1), (2) and (3) and for the examination by prescribed authorities of the supply and distribution of drinking water in factories.</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
            </a:r>
            <a:br>
              <a:rPr lang="en-US" dirty="0" smtClean="0"/>
            </a:br>
            <a:r>
              <a:rPr lang="en-US" b="1" dirty="0" smtClean="0"/>
              <a:t>Section 19. Latrines and urinals.-</a:t>
            </a:r>
            <a:br>
              <a:rPr lang="en-US" b="1" dirty="0" smtClean="0"/>
            </a:br>
            <a:endParaRPr lang="en-US" dirty="0"/>
          </a:p>
        </p:txBody>
      </p:sp>
      <p:sp>
        <p:nvSpPr>
          <p:cNvPr id="3" name="Content Placeholder 2"/>
          <p:cNvSpPr>
            <a:spLocks noGrp="1"/>
          </p:cNvSpPr>
          <p:nvPr>
            <p:ph sz="quarter" idx="1"/>
          </p:nvPr>
        </p:nvSpPr>
        <p:spPr>
          <a:xfrm>
            <a:off x="228600" y="1143000"/>
            <a:ext cx="8686800" cy="5029200"/>
          </a:xfrm>
        </p:spPr>
        <p:txBody>
          <a:bodyPr>
            <a:normAutofit fontScale="62500" lnSpcReduction="20000"/>
          </a:bodyPr>
          <a:lstStyle/>
          <a:p>
            <a:pPr>
              <a:buNone/>
            </a:pPr>
            <a:r>
              <a:rPr lang="en-US" dirty="0" smtClean="0"/>
              <a:t/>
            </a:r>
            <a:br>
              <a:rPr lang="en-US" dirty="0" smtClean="0"/>
            </a:br>
            <a:r>
              <a:rPr lang="en-US" dirty="0" smtClean="0"/>
              <a:t>(1) In every factory-</a:t>
            </a:r>
            <a:br>
              <a:rPr lang="en-US" dirty="0" smtClean="0"/>
            </a:br>
            <a:r>
              <a:rPr lang="en-US" dirty="0" smtClean="0"/>
              <a:t> (a) sufficient latrine and urinal accommodation of prescribed types shall be provided conveniently situated and accessible to workers at all times while they are at the factory;</a:t>
            </a:r>
          </a:p>
          <a:p>
            <a:r>
              <a:rPr lang="en-US" dirty="0" smtClean="0"/>
              <a:t/>
            </a:r>
            <a:br>
              <a:rPr lang="en-US" dirty="0" smtClean="0"/>
            </a:br>
            <a:r>
              <a:rPr lang="en-US" dirty="0" smtClean="0"/>
              <a:t>    (b) separate enclosed accommodation shall be provided for male and female workers;</a:t>
            </a:r>
          </a:p>
          <a:p>
            <a:r>
              <a:rPr lang="en-US" dirty="0" smtClean="0"/>
              <a:t/>
            </a:r>
            <a:br>
              <a:rPr lang="en-US" dirty="0" smtClean="0"/>
            </a:br>
            <a:r>
              <a:rPr lang="en-US" dirty="0" smtClean="0"/>
              <a:t>    (c) such accommodation shall be adequately lighted and ventilated and no latrine or urinal shall, unless specially exempted in writing by the Chief Inspector, communicate with any workroom except through an intervening open space or ventilated passage</a:t>
            </a:r>
            <a:r>
              <a:rPr lang="en-US" dirty="0" smtClean="0"/>
              <a:t>;</a:t>
            </a:r>
          </a:p>
          <a:p>
            <a:r>
              <a:rPr lang="en-US" dirty="0" smtClean="0"/>
              <a:t/>
            </a:r>
            <a:br>
              <a:rPr lang="en-US" dirty="0" smtClean="0"/>
            </a:br>
            <a:r>
              <a:rPr lang="en-US" dirty="0" smtClean="0"/>
              <a:t>    (d) all such accommodation shall be maintained in a clean and sanitary condition at all times;</a:t>
            </a:r>
          </a:p>
          <a:p>
            <a:r>
              <a:rPr lang="en-US" dirty="0" smtClean="0"/>
              <a:t/>
            </a:r>
            <a:br>
              <a:rPr lang="en-US" dirty="0" smtClean="0"/>
            </a:br>
            <a:r>
              <a:rPr lang="en-US" dirty="0" smtClean="0"/>
              <a:t>    (e) sweepers shall be employed whose primary duty it would be to keep clean all latrines, urinals and washing places.</a:t>
            </a:r>
            <a:br>
              <a:rPr lang="en-US" dirty="0" smtClean="0"/>
            </a:br>
            <a:r>
              <a:rPr lang="en-US" dirty="0" smtClean="0"/>
              <a:t/>
            </a:r>
            <a:br>
              <a:rPr lang="en-US" dirty="0" smtClean="0"/>
            </a:br>
            <a:r>
              <a:rPr lang="en-US" dirty="0" smtClean="0"/>
              <a:t> (2) In every factory wherein more than two hundred and fifty workers are ordinarily employed-</a:t>
            </a:r>
            <a:br>
              <a:rPr lang="en-US" dirty="0" smtClean="0"/>
            </a:br>
            <a:r>
              <a:rPr lang="en-US" dirty="0" smtClean="0"/>
              <a:t>    (a) all latrine and urinal accommodation shall be of prescribed sanitary types;</a:t>
            </a:r>
            <a:br>
              <a:rPr lang="en-US" dirty="0" smtClean="0"/>
            </a:br>
            <a:r>
              <a:rPr lang="en-US" dirty="0" smtClean="0"/>
              <a:t>    (b) the floors and internal walls, up to a height of ninety </a:t>
            </a:r>
            <a:r>
              <a:rPr lang="en-US" dirty="0" err="1" smtClean="0"/>
              <a:t>centimetres</a:t>
            </a:r>
            <a:r>
              <a:rPr lang="en-US" dirty="0" smtClean="0"/>
              <a:t> of the latrines and urinals and the sanitary blocks shall be laid in glazed tiles or otherwise finished to provide a smooth polished impervious surface;</a:t>
            </a:r>
            <a:br>
              <a:rPr lang="en-US" dirty="0" smtClean="0"/>
            </a:br>
            <a:r>
              <a:rPr lang="en-US" dirty="0" smtClean="0"/>
              <a:t>    (c) without prejudice to the provisions of clauses (d) and (e) of sub-section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Section 20. Spittoons.-</a:t>
            </a:r>
            <a:br>
              <a:rPr lang="en-US" b="1" dirty="0" smtClean="0"/>
            </a:br>
            <a:endParaRPr lang="en-US" dirty="0"/>
          </a:p>
        </p:txBody>
      </p:sp>
      <p:sp>
        <p:nvSpPr>
          <p:cNvPr id="3" name="Content Placeholder 2"/>
          <p:cNvSpPr>
            <a:spLocks noGrp="1"/>
          </p:cNvSpPr>
          <p:nvPr>
            <p:ph sz="quarter" idx="1"/>
          </p:nvPr>
        </p:nvSpPr>
        <p:spPr>
          <a:xfrm>
            <a:off x="381000" y="914400"/>
            <a:ext cx="8305800" cy="5105400"/>
          </a:xfrm>
        </p:spPr>
        <p:txBody>
          <a:bodyPr>
            <a:normAutofit fontScale="92500" lnSpcReduction="10000"/>
          </a:bodyPr>
          <a:lstStyle/>
          <a:p>
            <a:pPr>
              <a:buNone/>
            </a:pPr>
            <a:r>
              <a:rPr lang="en-US" b="1" dirty="0" smtClean="0"/>
              <a:t>  </a:t>
            </a:r>
            <a:r>
              <a:rPr lang="en-US" dirty="0" smtClean="0"/>
              <a:t>(</a:t>
            </a:r>
            <a:r>
              <a:rPr lang="en-US" dirty="0" smtClean="0"/>
              <a:t>1) In every factory there shall be provided a sufficient number of spittoons in convenient places and they shall be maintained in a clean and hygienic condition.</a:t>
            </a:r>
            <a:br>
              <a:rPr lang="en-US" dirty="0" smtClean="0"/>
            </a:br>
            <a:r>
              <a:rPr lang="en-US" dirty="0" smtClean="0"/>
              <a:t/>
            </a:r>
            <a:br>
              <a:rPr lang="en-US" dirty="0" smtClean="0"/>
            </a:br>
            <a:r>
              <a:rPr lang="en-US" dirty="0" smtClean="0"/>
              <a:t>(2) The State Government may make rules prescribing the type and numbers of spittoons to be provided and their location in any factory and provide for such further matters relating to their maintenance in a clean and hygienic condition.</a:t>
            </a:r>
            <a:br>
              <a:rPr lang="en-US" dirty="0" smtClean="0"/>
            </a:br>
            <a:r>
              <a:rPr lang="en-US" dirty="0" smtClean="0"/>
              <a:t/>
            </a:r>
            <a:br>
              <a:rPr lang="en-US" dirty="0" smtClean="0"/>
            </a:br>
            <a:r>
              <a:rPr lang="en-US" dirty="0" smtClean="0"/>
              <a:t>(3) No person shall spit within the premises of a factory except in the spittoons provided for the purpose and a notice containing this provision and the penalty for its violation shall be prominently displayed at suitable places in the premises.</a:t>
            </a:r>
          </a:p>
          <a:p>
            <a:pPr>
              <a:buNone/>
            </a:pPr>
            <a:r>
              <a:rPr lang="en-US" dirty="0" smtClean="0"/>
              <a:t>   (</a:t>
            </a:r>
            <a:r>
              <a:rPr lang="en-US" dirty="0" smtClean="0"/>
              <a:t>4) Whoever spits in contravention of sub-section (3) shall be punishable with fine not exceeding five rupees.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u="sng" dirty="0" smtClean="0"/>
              <a:t>MAIN PROVISIONS REGARDING HEALTH:</a:t>
            </a:r>
            <a:r>
              <a:rPr lang="en-US" dirty="0" smtClean="0"/>
              <a:t/>
            </a:r>
            <a:br>
              <a:rPr lang="en-US" dirty="0" smtClean="0"/>
            </a:br>
            <a:endParaRPr lang="en-US" dirty="0"/>
          </a:p>
        </p:txBody>
      </p:sp>
      <p:sp>
        <p:nvSpPr>
          <p:cNvPr id="3" name="Content Placeholder 2"/>
          <p:cNvSpPr>
            <a:spLocks noGrp="1"/>
          </p:cNvSpPr>
          <p:nvPr>
            <p:ph sz="quarter" idx="1"/>
          </p:nvPr>
        </p:nvSpPr>
        <p:spPr>
          <a:xfrm>
            <a:off x="914400" y="1066800"/>
            <a:ext cx="7772400" cy="4953000"/>
          </a:xfrm>
        </p:spPr>
        <p:txBody>
          <a:bodyPr>
            <a:normAutofit fontScale="85000" lnSpcReduction="20000"/>
          </a:bodyPr>
          <a:lstStyle/>
          <a:p>
            <a:r>
              <a:rPr lang="en-US" b="1" dirty="0" smtClean="0"/>
              <a:t>Section 11. Cleanliness.-</a:t>
            </a:r>
            <a:r>
              <a:rPr lang="en-US" dirty="0" smtClean="0"/>
              <a:t/>
            </a:r>
            <a:br>
              <a:rPr lang="en-US" dirty="0" smtClean="0"/>
            </a:br>
            <a:r>
              <a:rPr lang="en-US" dirty="0" smtClean="0"/>
              <a:t/>
            </a:r>
            <a:br>
              <a:rPr lang="en-US" dirty="0" smtClean="0"/>
            </a:br>
            <a:r>
              <a:rPr lang="en-US" dirty="0" smtClean="0"/>
              <a:t>(1) Every factory shall be kept clean and free from effluvia arising from any drain, privy or other nuisance, and in particular-</a:t>
            </a:r>
            <a:br>
              <a:rPr lang="en-US" dirty="0" smtClean="0"/>
            </a:br>
            <a:r>
              <a:rPr lang="en-US" dirty="0" smtClean="0"/>
              <a:t>  (a) accumulation of dirt and refuse shall be removed daily by sweeping or by any other effective method from the floors and benches of workrooms and from staircases and passages and disposed of in a suitable manner;</a:t>
            </a:r>
          </a:p>
          <a:p>
            <a:r>
              <a:rPr lang="en-US" dirty="0" smtClean="0"/>
              <a:t/>
            </a:r>
            <a:br>
              <a:rPr lang="en-US" dirty="0" smtClean="0"/>
            </a:br>
            <a:r>
              <a:rPr lang="en-US" dirty="0" smtClean="0"/>
              <a:t> (b) the floor of every workroom shall be cleaned at least once in every week by washing, using disinfectant where necessary, or by some other effective method;</a:t>
            </a:r>
          </a:p>
          <a:p>
            <a:r>
              <a:rPr lang="en-US" dirty="0" smtClean="0"/>
              <a:t/>
            </a:r>
            <a:br>
              <a:rPr lang="en-US" dirty="0" smtClean="0"/>
            </a:br>
            <a:r>
              <a:rPr lang="en-US" dirty="0" smtClean="0"/>
              <a:t>(c) where a floor is liable to become wet in the course of any manufacturing process to such extent as is capable of being drained, effective means of drainage shall be provided as maintained;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305800" cy="5638800"/>
          </a:xfrm>
        </p:spPr>
        <p:txBody>
          <a:bodyPr>
            <a:normAutofit fontScale="92500" lnSpcReduction="20000"/>
          </a:bodyPr>
          <a:lstStyle/>
          <a:p>
            <a:pPr>
              <a:buNone/>
            </a:pPr>
            <a:r>
              <a:rPr lang="en-US" dirty="0" smtClean="0"/>
              <a:t>Cont….</a:t>
            </a:r>
          </a:p>
          <a:p>
            <a:r>
              <a:rPr lang="en-US" dirty="0" smtClean="0"/>
              <a:t>(</a:t>
            </a:r>
            <a:r>
              <a:rPr lang="en-US" dirty="0" smtClean="0"/>
              <a:t>d) all inside walls and partitions, all ceilings or tops of rooms and all walls, sides and tops of passages and staircases shall-</a:t>
            </a:r>
          </a:p>
          <a:p>
            <a:r>
              <a:rPr lang="en-US" dirty="0" smtClean="0"/>
              <a:t>(</a:t>
            </a:r>
            <a:r>
              <a:rPr lang="en-US" dirty="0" err="1" smtClean="0"/>
              <a:t>i</a:t>
            </a:r>
            <a:r>
              <a:rPr lang="en-US" dirty="0" smtClean="0"/>
              <a:t>) where they are painted otherwise than with washable water paint or varnished, be repainted or re-varnished at least once in every period of five years;</a:t>
            </a:r>
          </a:p>
          <a:p>
            <a:r>
              <a:rPr lang="en-US" dirty="0" smtClean="0"/>
              <a:t>(</a:t>
            </a:r>
            <a:r>
              <a:rPr lang="en-US" dirty="0" err="1" smtClean="0"/>
              <a:t>i</a:t>
            </a:r>
            <a:r>
              <a:rPr lang="en-US" dirty="0" smtClean="0"/>
              <a:t>-a) where they are painted with washable water paint, be repainted with at least one coat of such paint at least once in every period of three years and washed at least once in every period of six months;</a:t>
            </a:r>
          </a:p>
          <a:p>
            <a:r>
              <a:rPr lang="en-US" dirty="0" smtClean="0"/>
              <a:t/>
            </a:r>
            <a:br>
              <a:rPr lang="en-US" dirty="0" smtClean="0"/>
            </a:br>
            <a:r>
              <a:rPr lang="en-US" dirty="0" smtClean="0"/>
              <a:t>  (ii) where they are painted or varnished or where they have smooth impervious surfaces, be cleaned at least one in every period of fourteen months by such methods as may be prescribed;</a:t>
            </a:r>
          </a:p>
          <a:p>
            <a:r>
              <a:rPr lang="en-US" dirty="0" smtClean="0"/>
              <a:t/>
            </a:r>
            <a:br>
              <a:rPr lang="en-US" dirty="0" smtClean="0"/>
            </a:br>
            <a:r>
              <a:rPr lang="en-US" dirty="0" smtClean="0"/>
              <a:t>   (iii) in any other case, be kept whitewashed, or </a:t>
            </a:r>
            <a:r>
              <a:rPr lang="en-US" dirty="0" err="1" smtClean="0"/>
              <a:t>colour</a:t>
            </a:r>
            <a:r>
              <a:rPr lang="en-US" dirty="0" smtClean="0"/>
              <a:t> washed, and the whitewashing or </a:t>
            </a:r>
            <a:r>
              <a:rPr lang="en-US" dirty="0" err="1" smtClean="0"/>
              <a:t>colour</a:t>
            </a:r>
            <a:r>
              <a:rPr lang="en-US" dirty="0" smtClean="0"/>
              <a:t> washing shall be carried out at least once in every period of fourteen months;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533400"/>
          </a:xfrm>
        </p:spPr>
        <p:txBody>
          <a:bodyPr>
            <a:normAutofit fontScale="90000"/>
          </a:bodyPr>
          <a:lstStyle/>
          <a:p>
            <a:r>
              <a:rPr lang="en-US" sz="3100" b="1" dirty="0" smtClean="0"/>
              <a:t>Section 12. Disposal of wastes and effluents.-</a:t>
            </a:r>
            <a:r>
              <a:rPr lang="en-US" b="1" dirty="0" smtClean="0"/>
              <a:t/>
            </a:r>
            <a:br>
              <a:rPr lang="en-US" b="1" dirty="0" smtClean="0"/>
            </a:br>
            <a:endParaRPr lang="en-US" dirty="0"/>
          </a:p>
        </p:txBody>
      </p:sp>
      <p:sp>
        <p:nvSpPr>
          <p:cNvPr id="3" name="Content Placeholder 2"/>
          <p:cNvSpPr>
            <a:spLocks noGrp="1"/>
          </p:cNvSpPr>
          <p:nvPr>
            <p:ph sz="quarter" idx="1"/>
          </p:nvPr>
        </p:nvSpPr>
        <p:spPr>
          <a:xfrm>
            <a:off x="914400" y="838200"/>
            <a:ext cx="7772400" cy="5181600"/>
          </a:xfrm>
        </p:spPr>
        <p:txBody>
          <a:bodyPr>
            <a:normAutofit/>
          </a:bodyPr>
          <a:lstStyle/>
          <a:p>
            <a:pPr>
              <a:buNone/>
            </a:pPr>
            <a:r>
              <a:rPr lang="en-US" dirty="0" smtClean="0"/>
              <a:t/>
            </a:r>
            <a:br>
              <a:rPr lang="en-US" dirty="0" smtClean="0"/>
            </a:br>
            <a:r>
              <a:rPr lang="en-US" dirty="0" smtClean="0"/>
              <a:t>(1) Effective arrangements shall be made in every factory for the treatment of wastes and effluents due to the manufacturing process carried on therein, so as to render them innocuous, and for their disposal.</a:t>
            </a:r>
            <a:br>
              <a:rPr lang="en-US" dirty="0" smtClean="0"/>
            </a:br>
            <a:r>
              <a:rPr lang="en-US" dirty="0" smtClean="0"/>
              <a:t/>
            </a:r>
            <a:br>
              <a:rPr lang="en-US" dirty="0" smtClean="0"/>
            </a:br>
            <a:r>
              <a:rPr lang="en-US" dirty="0" smtClean="0"/>
              <a:t>(2) The State Government may make rules prescribing the arrangements to be made under sub-section (1) or requiring that the arrangements made in accordance with sub-section (1) shall be approved by such authority as may be prescribed.</a:t>
            </a:r>
            <a:br>
              <a:rPr lang="en-US" dirty="0" smtClean="0"/>
            </a:b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Section 13. Ventilation and temperature.-</a:t>
            </a:r>
            <a:br>
              <a:rPr lang="en-US" sz="2800" b="1" dirty="0" smtClean="0"/>
            </a:br>
            <a:endParaRPr lang="en-US" sz="2800" dirty="0"/>
          </a:p>
        </p:txBody>
      </p:sp>
      <p:sp>
        <p:nvSpPr>
          <p:cNvPr id="3" name="Content Placeholder 2"/>
          <p:cNvSpPr>
            <a:spLocks noGrp="1"/>
          </p:cNvSpPr>
          <p:nvPr>
            <p:ph sz="quarter" idx="1"/>
          </p:nvPr>
        </p:nvSpPr>
        <p:spPr>
          <a:xfrm>
            <a:off x="533400" y="990600"/>
            <a:ext cx="8153400" cy="5029200"/>
          </a:xfrm>
        </p:spPr>
        <p:txBody>
          <a:bodyPr>
            <a:normAutofit fontScale="77500" lnSpcReduction="20000"/>
          </a:bodyPr>
          <a:lstStyle/>
          <a:p>
            <a:pPr>
              <a:buNone/>
            </a:pPr>
            <a:r>
              <a:rPr lang="en-US" b="1" dirty="0" smtClean="0"/>
              <a:t/>
            </a:r>
            <a:br>
              <a:rPr lang="en-US" b="1" dirty="0" smtClean="0"/>
            </a:br>
            <a:r>
              <a:rPr lang="en-US" dirty="0" smtClean="0"/>
              <a:t>(1) Effect and suitable provisions shall be made in every factory for securing and maintaining in every workroom-</a:t>
            </a:r>
            <a:br>
              <a:rPr lang="en-US" dirty="0" smtClean="0"/>
            </a:br>
            <a:r>
              <a:rPr lang="en-US" dirty="0" smtClean="0"/>
              <a:t/>
            </a:r>
            <a:br>
              <a:rPr lang="en-US" dirty="0" smtClean="0"/>
            </a:br>
            <a:r>
              <a:rPr lang="en-US" dirty="0" smtClean="0"/>
              <a:t>    (a) adequate ventilation by the circulation of fresh air, and</a:t>
            </a:r>
          </a:p>
          <a:p>
            <a:pPr>
              <a:buNone/>
            </a:pPr>
            <a:r>
              <a:rPr lang="en-US" dirty="0" smtClean="0"/>
              <a:t/>
            </a:r>
            <a:br>
              <a:rPr lang="en-US" dirty="0" smtClean="0"/>
            </a:br>
            <a:r>
              <a:rPr lang="en-US" dirty="0" smtClean="0"/>
              <a:t>    (b) such a temperature as will secure to workers therein reasonable conditions    of comfort and prevent injury to health; and in particular,</a:t>
            </a:r>
            <a:br>
              <a:rPr lang="en-US" dirty="0" smtClean="0"/>
            </a:br>
            <a:r>
              <a:rPr lang="en-US" dirty="0" smtClean="0"/>
              <a:t>   </a:t>
            </a:r>
            <a:r>
              <a:rPr lang="en-US" dirty="0" smtClean="0"/>
              <a:t> </a:t>
            </a:r>
            <a:r>
              <a:rPr lang="en-US" dirty="0" smtClean="0"/>
              <a:t>(</a:t>
            </a:r>
            <a:r>
              <a:rPr lang="en-US" dirty="0" err="1" smtClean="0"/>
              <a:t>i</a:t>
            </a:r>
            <a:r>
              <a:rPr lang="en-US" dirty="0" smtClean="0"/>
              <a:t>) walls and roofs shall be of such material and so designed that such              temperature shall not be exceeded but kept as low as practicable;</a:t>
            </a:r>
          </a:p>
          <a:p>
            <a:pPr>
              <a:buNone/>
            </a:pPr>
            <a:r>
              <a:rPr lang="en-US" dirty="0" smtClean="0"/>
              <a:t/>
            </a:r>
            <a:br>
              <a:rPr lang="en-US" dirty="0" smtClean="0"/>
            </a:br>
            <a:r>
              <a:rPr lang="en-US" dirty="0" smtClean="0"/>
              <a:t>  </a:t>
            </a:r>
            <a:r>
              <a:rPr lang="en-US" dirty="0" smtClean="0"/>
              <a:t> (</a:t>
            </a:r>
            <a:r>
              <a:rPr lang="en-US" dirty="0" smtClean="0"/>
              <a:t>ii) where the nature of the work carried on in the factories involves, or is likely to involve, the production of excessively high temperature, such adequate measures as are practicable shall be taken to protect the workers </a:t>
            </a:r>
            <a:r>
              <a:rPr lang="en-US" dirty="0" err="1" smtClean="0"/>
              <a:t>therefrom</a:t>
            </a:r>
            <a:r>
              <a:rPr lang="en-US" dirty="0" smtClean="0"/>
              <a:t>, by separating the process, which produces such temperature from the workroom, by insulating the hot parts or by other effective means.</a:t>
            </a:r>
            <a:br>
              <a:rPr lang="en-US" dirty="0" smtClean="0"/>
            </a:b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normAutofit lnSpcReduction="10000"/>
          </a:bodyPr>
          <a:lstStyle/>
          <a:p>
            <a:pPr>
              <a:buNone/>
            </a:pPr>
            <a:r>
              <a:rPr lang="en-US" dirty="0" smtClean="0"/>
              <a:t>Cont….</a:t>
            </a:r>
          </a:p>
          <a:p>
            <a:pPr>
              <a:buNone/>
            </a:pPr>
            <a:r>
              <a:rPr lang="en-US" dirty="0" smtClean="0"/>
              <a:t>(2) The State Government may prescribe a standard of adequate ventilation and reasonable temperature for any factory or class or description of factories or parts thereof and direct that proper measuring instruments, at such places and in such position as may be specified, shall be provided and such records, as may be prescribed, shall be maintained.</a:t>
            </a:r>
            <a:br>
              <a:rPr lang="en-US" dirty="0" smtClean="0"/>
            </a:br>
            <a:r>
              <a:rPr lang="en-US" dirty="0" smtClean="0"/>
              <a:t/>
            </a:r>
            <a:br>
              <a:rPr lang="en-US" dirty="0" smtClean="0"/>
            </a:br>
            <a:r>
              <a:rPr lang="en-US" dirty="0" smtClean="0"/>
              <a:t>(3) If it appears to the Chief Inspector that excessively high temperature in any factory can be reduced by the adoption of suitable measures, he may, without prejudice to the rules made under sub-section (2), serve on the occupier, an order in writing specifying the measures which, in his opinion should be adopted, and requiring them to be carried out before a specified date.</a:t>
            </a:r>
            <a:br>
              <a:rPr lang="en-US" dirty="0" smtClean="0"/>
            </a:b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Section 14. Dust and fume.-</a:t>
            </a:r>
            <a:br>
              <a:rPr lang="en-US" sz="3200" b="1" dirty="0" smtClean="0"/>
            </a:br>
            <a:endParaRPr lang="en-US" sz="3200" b="1" dirty="0"/>
          </a:p>
        </p:txBody>
      </p:sp>
      <p:sp>
        <p:nvSpPr>
          <p:cNvPr id="3" name="Content Placeholder 2"/>
          <p:cNvSpPr>
            <a:spLocks noGrp="1"/>
          </p:cNvSpPr>
          <p:nvPr>
            <p:ph sz="quarter" idx="1"/>
          </p:nvPr>
        </p:nvSpPr>
        <p:spPr>
          <a:xfrm>
            <a:off x="609600" y="1066800"/>
            <a:ext cx="8077200" cy="4953000"/>
          </a:xfrm>
        </p:spPr>
        <p:txBody>
          <a:bodyPr>
            <a:normAutofit fontScale="85000" lnSpcReduction="20000"/>
          </a:bodyPr>
          <a:lstStyle/>
          <a:p>
            <a:pPr>
              <a:buNone/>
            </a:pPr>
            <a:r>
              <a:rPr lang="en-US" dirty="0" smtClean="0"/>
              <a:t/>
            </a:r>
            <a:br>
              <a:rPr lang="en-US" dirty="0" smtClean="0"/>
            </a:br>
            <a:r>
              <a:rPr lang="en-US" dirty="0" smtClean="0"/>
              <a:t>(1) In every factory in which, by reason of the manufacturing process carried on, there is given off any dust or fume or other impurity of such a nature and to such an extent as is likely to be injurious or offensive to the workers employed therein, or any dust in substantial quantities, effective measures shall be taken to prevent its inhalation and accumulation in any workroom, and if any exhaust appliance is necessary for this purpose, it shall be applied as near as possible to the point of origin of the dust, fume or other impurity, and such point shall be enclosed so far as possible.</a:t>
            </a:r>
            <a:br>
              <a:rPr lang="en-US" dirty="0" smtClean="0"/>
            </a:br>
            <a:r>
              <a:rPr lang="en-US" dirty="0" smtClean="0"/>
              <a:t/>
            </a:r>
            <a:br>
              <a:rPr lang="en-US" dirty="0" smtClean="0"/>
            </a:br>
            <a:r>
              <a:rPr lang="en-US" dirty="0" smtClean="0"/>
              <a:t>(2) In any factory no stationary internal combustion engine shall be operated unless the exhaust is conducted into the open air, and no other internal combustion engine shall be operated in any room unless effective measures have been taken to prevent such accumulation of fumes there from as are likely to be injurious to workers employed in the room.</a:t>
            </a:r>
            <a:br>
              <a:rPr lang="en-US" dirty="0" smtClean="0"/>
            </a:b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fontScale="90000"/>
          </a:bodyPr>
          <a:lstStyle/>
          <a:p>
            <a:r>
              <a:rPr lang="en-US" b="1" dirty="0" smtClean="0"/>
              <a:t>Section 15. Artificial humidification.-</a:t>
            </a:r>
            <a:endParaRPr lang="en-US" dirty="0"/>
          </a:p>
        </p:txBody>
      </p:sp>
      <p:sp>
        <p:nvSpPr>
          <p:cNvPr id="3" name="Content Placeholder 2"/>
          <p:cNvSpPr>
            <a:spLocks noGrp="1"/>
          </p:cNvSpPr>
          <p:nvPr>
            <p:ph sz="quarter" idx="1"/>
          </p:nvPr>
        </p:nvSpPr>
        <p:spPr>
          <a:xfrm>
            <a:off x="381000" y="1295400"/>
            <a:ext cx="8305800" cy="5181600"/>
          </a:xfrm>
        </p:spPr>
        <p:txBody>
          <a:bodyPr>
            <a:normAutofit fontScale="40000" lnSpcReduction="20000"/>
          </a:bodyPr>
          <a:lstStyle/>
          <a:p>
            <a:r>
              <a:rPr lang="en-US" b="1" dirty="0" smtClean="0"/>
              <a:t/>
            </a:r>
            <a:br>
              <a:rPr lang="en-US" b="1" dirty="0" smtClean="0"/>
            </a:br>
            <a:r>
              <a:rPr lang="en-US" dirty="0" smtClean="0"/>
              <a:t/>
            </a:r>
            <a:br>
              <a:rPr lang="en-US" dirty="0" smtClean="0"/>
            </a:br>
            <a:r>
              <a:rPr lang="en-US" sz="4200" dirty="0" smtClean="0"/>
              <a:t>(1) In respect of all factories in which the humidity of the air is artificially increased, the State Government may make rules,-</a:t>
            </a:r>
            <a:br>
              <a:rPr lang="en-US" sz="4200" dirty="0" smtClean="0"/>
            </a:br>
            <a:r>
              <a:rPr lang="en-US" sz="4200" dirty="0" smtClean="0"/>
              <a:t/>
            </a:r>
            <a:br>
              <a:rPr lang="en-US" sz="4200" dirty="0" smtClean="0"/>
            </a:br>
            <a:r>
              <a:rPr lang="en-US" sz="4200" dirty="0" smtClean="0"/>
              <a:t>    (a) prescribing standards of humidification;</a:t>
            </a:r>
            <a:br>
              <a:rPr lang="en-US" sz="4200" dirty="0" smtClean="0"/>
            </a:br>
            <a:r>
              <a:rPr lang="en-US" sz="4200" dirty="0" smtClean="0"/>
              <a:t>    (b) regulating the methods used for artificially increasing the humidity of the air;</a:t>
            </a:r>
            <a:br>
              <a:rPr lang="en-US" sz="4200" dirty="0" smtClean="0"/>
            </a:br>
            <a:r>
              <a:rPr lang="en-US" sz="4200" dirty="0" smtClean="0"/>
              <a:t>    (c) directing prescribed tests for determining the humidity of the air to be correctly carried out and recorded;</a:t>
            </a:r>
            <a:br>
              <a:rPr lang="en-US" sz="4200" dirty="0" smtClean="0"/>
            </a:br>
            <a:r>
              <a:rPr lang="en-US" sz="4200" dirty="0" smtClean="0"/>
              <a:t>    (d) prescribing methods to be adopted for securing adequate ventilation and cooling of the air in the workrooms.</a:t>
            </a:r>
            <a:br>
              <a:rPr lang="en-US" sz="4200" dirty="0" smtClean="0"/>
            </a:br>
            <a:r>
              <a:rPr lang="en-US" sz="4200" dirty="0" smtClean="0"/>
              <a:t/>
            </a:r>
            <a:br>
              <a:rPr lang="en-US" sz="4200" dirty="0" smtClean="0"/>
            </a:br>
            <a:endParaRPr lang="en-US" sz="4200" dirty="0" smtClean="0"/>
          </a:p>
          <a:p>
            <a:r>
              <a:rPr lang="en-US" sz="4200" dirty="0" smtClean="0"/>
              <a:t>(2) In any factory in which the humidity of the air is artificially increased, the water used for the purpose shall be taken from a public supply, or other source of drinking water, or shall he effectively purified before it is so used.</a:t>
            </a:r>
            <a:br>
              <a:rPr lang="en-US" sz="4200" dirty="0" smtClean="0"/>
            </a:br>
            <a:r>
              <a:rPr lang="en-US" sz="4200" dirty="0" smtClean="0"/>
              <a:t/>
            </a:r>
            <a:br>
              <a:rPr lang="en-US" sz="4200" dirty="0" smtClean="0"/>
            </a:br>
            <a:r>
              <a:rPr lang="en-US" sz="4200" dirty="0" smtClean="0"/>
              <a:t>(3) If it appears to an Inspector that the water used in a factory for increasing humidity which is required to be effectively purified under sub-section (2) is not effectively purified he may serve on the manager of the factory an order in writing, specifying the measures which in his opinion should be adopted, and requiring them to be carried out before specified date.</a:t>
            </a:r>
            <a:br>
              <a:rPr lang="en-US" sz="4200" dirty="0" smtClean="0"/>
            </a:br>
            <a:r>
              <a:rPr lang="en-US" sz="4200" dirty="0" smtClean="0"/>
              <a:t/>
            </a:r>
            <a:br>
              <a:rPr lang="en-US" sz="4200" dirty="0" smtClean="0"/>
            </a:br>
            <a:endParaRPr lang="en-US" sz="4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b="1" dirty="0" smtClean="0"/>
              <a:t>Section 16. Overcrowding.-</a:t>
            </a:r>
            <a:endParaRPr lang="en-US" dirty="0"/>
          </a:p>
        </p:txBody>
      </p:sp>
      <p:sp>
        <p:nvSpPr>
          <p:cNvPr id="3" name="Content Placeholder 2"/>
          <p:cNvSpPr>
            <a:spLocks noGrp="1"/>
          </p:cNvSpPr>
          <p:nvPr>
            <p:ph sz="quarter" idx="1"/>
          </p:nvPr>
        </p:nvSpPr>
        <p:spPr>
          <a:xfrm>
            <a:off x="304800" y="1066800"/>
            <a:ext cx="8382000" cy="4953000"/>
          </a:xfrm>
        </p:spPr>
        <p:txBody>
          <a:bodyPr>
            <a:noAutofit/>
          </a:bodyPr>
          <a:lstStyle/>
          <a:p>
            <a:pPr>
              <a:buNone/>
            </a:pPr>
            <a:r>
              <a:rPr lang="en-US" sz="2000" b="1" dirty="0" smtClean="0"/>
              <a:t>     </a:t>
            </a:r>
            <a:r>
              <a:rPr lang="en-US" sz="2000" dirty="0" smtClean="0"/>
              <a:t>No </a:t>
            </a:r>
            <a:r>
              <a:rPr lang="en-US" sz="2000" dirty="0" smtClean="0"/>
              <a:t>room in any factory shall be overcrowded to an extent injurious to the health of the workers employed therein.</a:t>
            </a:r>
            <a:br>
              <a:rPr lang="en-US" sz="2000" dirty="0" smtClean="0"/>
            </a:br>
            <a:r>
              <a:rPr lang="en-US" sz="2000" dirty="0" smtClean="0"/>
              <a:t/>
            </a:r>
            <a:br>
              <a:rPr lang="en-US" sz="2000" dirty="0" smtClean="0"/>
            </a:br>
            <a:r>
              <a:rPr lang="en-US" sz="2000" dirty="0" smtClean="0"/>
              <a:t>(2) Without prejudice to the generality of sub-section (1), there shall be in every workroom of a factory in existence on the date of commencement of this Act at least 9.9 cubic </a:t>
            </a:r>
            <a:r>
              <a:rPr lang="en-US" sz="2000" dirty="0" err="1" smtClean="0"/>
              <a:t>metres</a:t>
            </a:r>
            <a:r>
              <a:rPr lang="en-US" sz="2000" dirty="0" smtClean="0"/>
              <a:t> and of a factory built after the commencement of this Act at least 14.2 cubic </a:t>
            </a:r>
            <a:r>
              <a:rPr lang="en-US" sz="2000" dirty="0" err="1" smtClean="0"/>
              <a:t>metres</a:t>
            </a:r>
            <a:r>
              <a:rPr lang="en-US" sz="2000" dirty="0" smtClean="0"/>
              <a:t> of space for every worker employed therein, and for the purposes of this sub-section no account shall be taken of any space which is more than 4.2 </a:t>
            </a:r>
            <a:r>
              <a:rPr lang="en-US" sz="2000" dirty="0" err="1" smtClean="0"/>
              <a:t>metres</a:t>
            </a:r>
            <a:r>
              <a:rPr lang="en-US" sz="2000" dirty="0" smtClean="0"/>
              <a:t> above the level of the floor of the room.</a:t>
            </a:r>
            <a:br>
              <a:rPr lang="en-US" sz="2000" dirty="0" smtClean="0"/>
            </a:br>
            <a:r>
              <a:rPr lang="en-US" sz="2000" dirty="0" smtClean="0"/>
              <a:t/>
            </a:r>
            <a:br>
              <a:rPr lang="en-US" sz="2000" dirty="0" smtClean="0"/>
            </a:br>
            <a:r>
              <a:rPr lang="en-US" sz="2000" dirty="0" smtClean="0"/>
              <a:t>(3) If the Chief Inspector by order in writing so requires, there shall be posted in each workroom of a factory a notice specifying the maximum number of workers who may, in compliance with the Provisions of this section, be employed in the room.</a:t>
            </a:r>
            <a:br>
              <a:rPr lang="en-US" sz="2000" dirty="0" smtClean="0"/>
            </a:br>
            <a:r>
              <a:rPr lang="en-US" sz="2000" dirty="0" smtClean="0"/>
              <a:t/>
            </a:r>
            <a:br>
              <a:rPr lang="en-US" sz="2000" dirty="0" smtClean="0"/>
            </a:br>
            <a:r>
              <a:rPr lang="en-US" sz="2000" dirty="0" smtClean="0"/>
              <a:t>(4) The Chief Inspector may, by order in writing exempt, subject to such conditions, if any, as he may thing fit to impose, any workroom from the provisions of this section, if he is satisfied that compliance therewith in respect of the room is unnecessary in the interest of the health of the workers employed therein.</a:t>
            </a:r>
            <a:br>
              <a:rPr lang="en-US" sz="2000" dirty="0" smtClean="0"/>
            </a:br>
            <a:r>
              <a:rPr lang="en-US" sz="2000" dirty="0" smtClean="0"/>
              <a:t/>
            </a:r>
            <a:br>
              <a:rPr lang="en-US" sz="2000" dirty="0" smtClean="0"/>
            </a:b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TotalTime>
  <Words>357</Words>
  <Application>Microsoft Office PowerPoint</Application>
  <PresentationFormat>On-screen Show (4:3)</PresentationFormat>
  <Paragraphs>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UNIT 3</vt:lpstr>
      <vt:lpstr>MAIN PROVISIONS REGARDING HEALTH: </vt:lpstr>
      <vt:lpstr>Slide 3</vt:lpstr>
      <vt:lpstr>Section 12. Disposal of wastes and effluents.- </vt:lpstr>
      <vt:lpstr>Section 13. Ventilation and temperature.- </vt:lpstr>
      <vt:lpstr>Slide 6</vt:lpstr>
      <vt:lpstr>Section 14. Dust and fume.- </vt:lpstr>
      <vt:lpstr>Section 15. Artificial humidification.-</vt:lpstr>
      <vt:lpstr>Section 16. Overcrowding.-</vt:lpstr>
      <vt:lpstr>Section 17. Lighting.-</vt:lpstr>
      <vt:lpstr>Section 18. Drinking water.-</vt:lpstr>
      <vt:lpstr> Section 19. Latrines and urinals.- </vt:lpstr>
      <vt:lpstr>Section 20. Spittoons.-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dc:title>
  <dc:creator>viplove k</dc:creator>
  <cp:lastModifiedBy>admin</cp:lastModifiedBy>
  <cp:revision>19</cp:revision>
  <dcterms:created xsi:type="dcterms:W3CDTF">2006-08-16T00:00:00Z</dcterms:created>
  <dcterms:modified xsi:type="dcterms:W3CDTF">2020-10-16T15:50:39Z</dcterms:modified>
</cp:coreProperties>
</file>