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p:spPr>
        <p:txBody>
          <a:bodyPr>
            <a:normAutofit/>
          </a:bodyPr>
          <a:lstStyle/>
          <a:p>
            <a:r>
              <a:rPr lang="en-US" b="1" dirty="0" smtClean="0"/>
              <a:t>THE CODE OF CRIMINAL PROCEDURE 1973</a:t>
            </a:r>
            <a:br>
              <a:rPr lang="en-US" b="1" dirty="0" smtClean="0"/>
            </a:br>
            <a:r>
              <a:rPr lang="en-US" b="1" dirty="0" smtClean="0"/>
              <a:t>Chapter 19 </a:t>
            </a:r>
            <a:endParaRPr lang="en-US" b="1" dirty="0"/>
          </a:p>
        </p:txBody>
      </p:sp>
      <p:sp>
        <p:nvSpPr>
          <p:cNvPr id="3" name="Subtitle 2"/>
          <p:cNvSpPr>
            <a:spLocks noGrp="1"/>
          </p:cNvSpPr>
          <p:nvPr>
            <p:ph type="subTitle" idx="1"/>
          </p:nvPr>
        </p:nvSpPr>
        <p:spPr>
          <a:xfrm>
            <a:off x="1371600" y="3276600"/>
            <a:ext cx="6400800" cy="2667000"/>
          </a:xfrm>
        </p:spPr>
        <p:txBody>
          <a:bodyPr>
            <a:normAutofit lnSpcReduction="10000"/>
          </a:bodyPr>
          <a:lstStyle/>
          <a:p>
            <a:r>
              <a:rPr lang="en-US" b="1" u="sng" dirty="0" smtClean="0">
                <a:solidFill>
                  <a:srgbClr val="FF0000"/>
                </a:solidFill>
              </a:rPr>
              <a:t>Trial of warrant cases by magistrates</a:t>
            </a:r>
          </a:p>
          <a:p>
            <a:endParaRPr lang="en-US" b="1" u="sng" dirty="0" smtClean="0">
              <a:solidFill>
                <a:srgbClr val="FF0000"/>
              </a:solidFill>
            </a:endParaRPr>
          </a:p>
          <a:p>
            <a:r>
              <a:rPr lang="en-US" b="1" i="1" dirty="0" smtClean="0">
                <a:solidFill>
                  <a:srgbClr val="FF0000"/>
                </a:solidFill>
              </a:rPr>
              <a:t>B – Cases instituted otherwise than on police report</a:t>
            </a:r>
          </a:p>
          <a:p>
            <a:r>
              <a:rPr lang="en-US" b="1" i="1" dirty="0" smtClean="0">
                <a:solidFill>
                  <a:schemeClr val="tx1"/>
                </a:solidFill>
              </a:rPr>
              <a:t>Dr. Kalpesh Nikawat</a:t>
            </a:r>
            <a:endParaRPr lang="en-US" b="1"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Section 248</a:t>
            </a:r>
            <a:br>
              <a:rPr lang="en-US" b="1"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Acquittal or conviction</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US" dirty="0" smtClean="0">
                <a:latin typeface="Times New Roman" pitchFamily="18" charset="0"/>
                <a:cs typeface="Times New Roman" pitchFamily="18" charset="0"/>
              </a:rPr>
              <a:t>(1)</a:t>
            </a:r>
            <a:r>
              <a:rPr lang="en-US" dirty="0" smtClean="0">
                <a:solidFill>
                  <a:srgbClr val="FF0000"/>
                </a:solidFill>
                <a:latin typeface="Times New Roman" pitchFamily="18" charset="0"/>
                <a:cs typeface="Times New Roman" pitchFamily="18" charset="0"/>
              </a:rPr>
              <a:t> If</a:t>
            </a:r>
            <a:r>
              <a:rPr lang="en-US" dirty="0" smtClean="0">
                <a:latin typeface="Times New Roman" pitchFamily="18" charset="0"/>
                <a:cs typeface="Times New Roman" pitchFamily="18" charset="0"/>
              </a:rPr>
              <a:t>, in any case under this Chapter in which a charge has been framed, </a:t>
            </a:r>
            <a:r>
              <a:rPr lang="en-US" dirty="0" smtClean="0">
                <a:solidFill>
                  <a:srgbClr val="FF0000"/>
                </a:solidFill>
                <a:latin typeface="Times New Roman" pitchFamily="18" charset="0"/>
                <a:cs typeface="Times New Roman" pitchFamily="18" charset="0"/>
              </a:rPr>
              <a:t>the Magistrate finds the accused not guilty, he shall record an order of acquittal</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(2) Where, in any case under this Chapter, </a:t>
            </a:r>
            <a:r>
              <a:rPr lang="en-US" dirty="0" smtClean="0">
                <a:solidFill>
                  <a:srgbClr val="FF0000"/>
                </a:solidFill>
                <a:latin typeface="Times New Roman" pitchFamily="18" charset="0"/>
                <a:cs typeface="Times New Roman" pitchFamily="18" charset="0"/>
              </a:rPr>
              <a:t>the Magistrate finds the accused guilty,</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but does not proceed in accordance with the provisions</a:t>
            </a:r>
          </a:p>
          <a:p>
            <a:pPr algn="just"/>
            <a:r>
              <a:rPr lang="en-US" dirty="0" smtClean="0">
                <a:solidFill>
                  <a:srgbClr val="FF0000"/>
                </a:solidFill>
                <a:latin typeface="Times New Roman" pitchFamily="18" charset="0"/>
                <a:cs typeface="Times New Roman" pitchFamily="18" charset="0"/>
              </a:rPr>
              <a:t>of section 325 or section 360, he shall, after hearing the accused on the question of sentence, pass sentence upon him according to law.</a:t>
            </a:r>
          </a:p>
          <a:p>
            <a:pPr algn="just"/>
            <a:r>
              <a:rPr lang="en-US" dirty="0" smtClean="0">
                <a:latin typeface="Times New Roman" pitchFamily="18" charset="0"/>
                <a:cs typeface="Times New Roman" pitchFamily="18" charset="0"/>
              </a:rPr>
              <a:t>(3) Where, in any case under this Chapter, a previous conviction is charged under the provisions of sub- section (7) of section 211 and the accused does not admit that he has been previously convicted as alleged in the charge, the Magistrate may, after he has convicted the said accused, take evidence in respect of the alleged previous conviction, and shall record a finding thereon: Provided that no such charge shall be read out by the Magistrate nor shall the accused be asked to plead thereto nor shall the previous conviction be referred to by the prosecution or in any evidence adduced by it, unless and until the accused has been convicted under sub- section (2)</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normAutofit fontScale="90000"/>
          </a:bodyPr>
          <a:lstStyle/>
          <a:p>
            <a:r>
              <a:rPr lang="en-US" b="1" dirty="0" smtClean="0">
                <a:latin typeface="Times New Roman" pitchFamily="18" charset="0"/>
                <a:cs typeface="Times New Roman" pitchFamily="18" charset="0"/>
              </a:rPr>
              <a:t>Section 249 </a:t>
            </a:r>
            <a:br>
              <a:rPr lang="en-US" b="1"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Absence of complainant</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When the proceedings have been instituted upon complaint, and on any day fixed for the hearing of the case, </a:t>
            </a:r>
            <a:r>
              <a:rPr lang="en-US" dirty="0" smtClean="0">
                <a:solidFill>
                  <a:srgbClr val="FF0000"/>
                </a:solidFill>
                <a:latin typeface="Times New Roman" pitchFamily="18" charset="0"/>
                <a:cs typeface="Times New Roman" pitchFamily="18" charset="0"/>
              </a:rPr>
              <a:t>the complainant is absent, </a:t>
            </a:r>
            <a:r>
              <a:rPr lang="en-US" dirty="0" smtClean="0">
                <a:latin typeface="Times New Roman" pitchFamily="18" charset="0"/>
                <a:cs typeface="Times New Roman" pitchFamily="18" charset="0"/>
              </a:rPr>
              <a:t>and the offence may be lawfully compounded or is not a cognizable offence, </a:t>
            </a:r>
            <a:r>
              <a:rPr lang="en-US" dirty="0" smtClean="0">
                <a:solidFill>
                  <a:srgbClr val="FF0000"/>
                </a:solidFill>
                <a:latin typeface="Times New Roman" pitchFamily="18" charset="0"/>
                <a:cs typeface="Times New Roman" pitchFamily="18" charset="0"/>
              </a:rPr>
              <a:t>the Magistrate may, </a:t>
            </a:r>
            <a:r>
              <a:rPr lang="en-US" dirty="0" smtClean="0">
                <a:latin typeface="Times New Roman" pitchFamily="18" charset="0"/>
                <a:cs typeface="Times New Roman" pitchFamily="18" charset="0"/>
              </a:rPr>
              <a:t>in his discretion, notwithstanding anything hereinbefore contained, </a:t>
            </a:r>
            <a:r>
              <a:rPr lang="en-US" dirty="0" smtClean="0">
                <a:solidFill>
                  <a:srgbClr val="FF0000"/>
                </a:solidFill>
                <a:latin typeface="Times New Roman" pitchFamily="18" charset="0"/>
                <a:cs typeface="Times New Roman" pitchFamily="18" charset="0"/>
              </a:rPr>
              <a:t>at any time before the charge has been framed, discharge the accused.</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1417638"/>
          </a:xfrm>
        </p:spPr>
        <p:txBody>
          <a:bodyPr>
            <a:noAutofit/>
          </a:bodyPr>
          <a:lstStyle/>
          <a:p>
            <a:r>
              <a:rPr lang="en-US" sz="3000" b="1" dirty="0" smtClean="0">
                <a:latin typeface="Times New Roman" pitchFamily="18" charset="0"/>
                <a:cs typeface="Times New Roman" pitchFamily="18" charset="0"/>
              </a:rPr>
              <a:t>Section 250 </a:t>
            </a:r>
            <a:br>
              <a:rPr lang="en-US" sz="3000" b="1" dirty="0" smtClean="0">
                <a:latin typeface="Times New Roman" pitchFamily="18" charset="0"/>
                <a:cs typeface="Times New Roman" pitchFamily="18" charset="0"/>
              </a:rPr>
            </a:br>
            <a:r>
              <a:rPr lang="en-US" sz="3000" dirty="0" smtClean="0">
                <a:solidFill>
                  <a:srgbClr val="FF0000"/>
                </a:solidFill>
                <a:latin typeface="Times New Roman" pitchFamily="18" charset="0"/>
                <a:cs typeface="Times New Roman" pitchFamily="18" charset="0"/>
              </a:rPr>
              <a:t>Compensation for accusation without reasonable cause</a:t>
            </a:r>
            <a:endParaRPr lang="en-US" sz="30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715000"/>
          </a:xfrm>
        </p:spPr>
        <p:txBody>
          <a:bodyPr>
            <a:noAutofit/>
          </a:bodyPr>
          <a:lstStyle/>
          <a:p>
            <a:pPr algn="just"/>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(1) If, in any case instituted upon complaint or upon information given to a police officer or to a Magistrate, one or more persons is or are accused before a Magistrate of any offence triable by a Magistrate, and the Magistrate by whom the case is heard discharges or acquits all or any of the accused, and is of opinion that there was no reasonable ground for making the accusation against them or any of them, the Magistrate may, by his order of discharge or acquittal, if the person upon whose complaint or information the accusation was made is present, call upon him forthwith to show cause why he should not pay compensation to such accused or to each or any of such accused when there are more than one; or, if such person is not present, direct the issue of a summons to him to appear and show cause as aforesaid.</a:t>
            </a:r>
          </a:p>
          <a:p>
            <a:pPr algn="just"/>
            <a:r>
              <a:rPr lang="en-US" sz="1200" dirty="0" smtClean="0">
                <a:latin typeface="Times New Roman" pitchFamily="18" charset="0"/>
                <a:cs typeface="Times New Roman" pitchFamily="18" charset="0"/>
              </a:rPr>
              <a:t>(2) The Magistrate shall record and consider any cause which such complainant or informant may show, and if he is satisfied that there was no reasonable ground for making the accusation, may, for reasons to be recorded make an order that </a:t>
            </a:r>
            <a:r>
              <a:rPr lang="en-US" sz="1200" dirty="0" smtClean="0">
                <a:solidFill>
                  <a:srgbClr val="FF0000"/>
                </a:solidFill>
                <a:latin typeface="Times New Roman" pitchFamily="18" charset="0"/>
                <a:cs typeface="Times New Roman" pitchFamily="18" charset="0"/>
              </a:rPr>
              <a:t>compensation to such amount, not exceeding the amount of fine he is empowered to impose, as he may determine, be</a:t>
            </a:r>
          </a:p>
          <a:p>
            <a:pPr algn="just"/>
            <a:r>
              <a:rPr lang="en-US" sz="1200" dirty="0" smtClean="0">
                <a:latin typeface="Times New Roman" pitchFamily="18" charset="0"/>
                <a:cs typeface="Times New Roman" pitchFamily="18" charset="0"/>
              </a:rPr>
              <a:t>paid by such complainant or informant to the accused or to each or any of them.</a:t>
            </a:r>
          </a:p>
          <a:p>
            <a:pPr algn="just"/>
            <a:r>
              <a:rPr lang="en-US" sz="1200" dirty="0" smtClean="0">
                <a:latin typeface="Times New Roman" pitchFamily="18" charset="0"/>
                <a:cs typeface="Times New Roman" pitchFamily="18" charset="0"/>
              </a:rPr>
              <a:t>(3) The Magistrate may, by the order directing payment of the compensation under sub- section (2), further order that, </a:t>
            </a:r>
            <a:r>
              <a:rPr lang="en-US" sz="1200" dirty="0" smtClean="0">
                <a:solidFill>
                  <a:srgbClr val="FF0000"/>
                </a:solidFill>
                <a:latin typeface="Times New Roman" pitchFamily="18" charset="0"/>
                <a:cs typeface="Times New Roman" pitchFamily="18" charset="0"/>
              </a:rPr>
              <a:t>in default of payment, the person ordered to pay such compensation shall undergo simple imprisonment for a period not exceeding thirty days.</a:t>
            </a:r>
          </a:p>
          <a:p>
            <a:pPr algn="just"/>
            <a:r>
              <a:rPr lang="en-US" sz="1200" dirty="0" smtClean="0">
                <a:latin typeface="Times New Roman" pitchFamily="18" charset="0"/>
                <a:cs typeface="Times New Roman" pitchFamily="18" charset="0"/>
              </a:rPr>
              <a:t>(4) When any person is imprisoned under sub- section (3), the provisions of sections 68 and 69 of the Indian Penal Code (45 of 1860 ). shall, so far as may be, apply.</a:t>
            </a:r>
          </a:p>
          <a:p>
            <a:pPr algn="just"/>
            <a:r>
              <a:rPr lang="en-US" sz="1200" dirty="0" smtClean="0">
                <a:latin typeface="Times New Roman" pitchFamily="18" charset="0"/>
                <a:cs typeface="Times New Roman" pitchFamily="18" charset="0"/>
              </a:rPr>
              <a:t>(5) No person who has been directed to pay compensation under this section shall, by reason of such order, be exempted from any civil or criminal liability in respect of the complaint made or information given by him: Provided that any amount paid to an accused person under this section shall be taken into account in awarding compensation to such person in any subsequent civil suit relating to the same matter.</a:t>
            </a:r>
          </a:p>
          <a:p>
            <a:pPr algn="just"/>
            <a:r>
              <a:rPr lang="en-US" sz="1200" dirty="0" smtClean="0">
                <a:latin typeface="Times New Roman" pitchFamily="18" charset="0"/>
                <a:cs typeface="Times New Roman" pitchFamily="18" charset="0"/>
              </a:rPr>
              <a:t>(6) A complainant or informant who has been ordered under sub- section (2) by a Magistrate of the second class to pay compensation exceeding one hundred rupees, may appeal from the order, as if such complainant or informant had been convicted on a trial held by such Magistrate.</a:t>
            </a:r>
          </a:p>
          <a:p>
            <a:pPr algn="just"/>
            <a:r>
              <a:rPr lang="en-US" sz="1200" dirty="0" smtClean="0">
                <a:latin typeface="Times New Roman" pitchFamily="18" charset="0"/>
                <a:cs typeface="Times New Roman" pitchFamily="18" charset="0"/>
              </a:rPr>
              <a:t>(7) When an order for payment of compensation to an accused person is made in a case which is subject to appeal under sub- section (6), the compensation shall not be paid to him before the period allowed for the presentation of the appeal has elapsed, or, if an appeal is presented, before the appeal has been decided; and where such order is made in a case which is not so subject to appeal the compensation shall not be paid before the expiration of one month from the date of the order.</a:t>
            </a:r>
          </a:p>
          <a:p>
            <a:pPr algn="just"/>
            <a:r>
              <a:rPr lang="en-US" sz="1200" dirty="0" smtClean="0">
                <a:latin typeface="Times New Roman" pitchFamily="18" charset="0"/>
                <a:cs typeface="Times New Roman" pitchFamily="18" charset="0"/>
              </a:rPr>
              <a:t>(8) The provisions of this section apply to summons- cases as well as to warrant- cases</a:t>
            </a:r>
          </a:p>
          <a:p>
            <a:pPr algn="just"/>
            <a:endParaRPr lang="en-US" sz="1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14399"/>
          </a:xfrm>
        </p:spPr>
        <p:txBody>
          <a:bodyPr>
            <a:normAutofit fontScale="90000"/>
          </a:bodyPr>
          <a:lstStyle/>
          <a:p>
            <a:r>
              <a:rPr lang="en-US" dirty="0" smtClean="0">
                <a:solidFill>
                  <a:srgbClr val="FF0000"/>
                </a:solidFill>
                <a:latin typeface="Times New Roman" pitchFamily="18" charset="0"/>
                <a:cs typeface="Times New Roman" pitchFamily="18" charset="0"/>
              </a:rPr>
              <a:t>Section </a:t>
            </a:r>
            <a:r>
              <a:rPr lang="en-US" dirty="0" smtClean="0">
                <a:solidFill>
                  <a:srgbClr val="FF0000"/>
                </a:solidFill>
                <a:latin typeface="Times New Roman" pitchFamily="18" charset="0"/>
                <a:cs typeface="Times New Roman" pitchFamily="18" charset="0"/>
              </a:rPr>
              <a:t>244</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Evidence for Prosecution</a:t>
            </a:r>
            <a:endParaRPr lang="en-US"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838200" y="1600200"/>
            <a:ext cx="7848600" cy="4038600"/>
          </a:xfrm>
        </p:spPr>
        <p:txBody>
          <a:bodyPr>
            <a:normAutofit fontScale="85000" lnSpcReduction="10000"/>
          </a:bodyPr>
          <a:lstStyle/>
          <a:p>
            <a:pPr algn="just"/>
            <a:r>
              <a:rPr lang="en-US" b="1"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(1)When, in any warrant- case instituted otherwise than on a police report, the accused appears or is brought before a Magistrate, </a:t>
            </a:r>
            <a:r>
              <a:rPr lang="en-US" b="1" dirty="0" smtClean="0">
                <a:solidFill>
                  <a:srgbClr val="FF0000"/>
                </a:solidFill>
                <a:latin typeface="Times New Roman" pitchFamily="18" charset="0"/>
                <a:cs typeface="Times New Roman" pitchFamily="18" charset="0"/>
              </a:rPr>
              <a:t>the Magistrate shall proceed to hear the prosecution and take all such evidence as may be produced in support of the prosecution.</a:t>
            </a:r>
          </a:p>
          <a:p>
            <a:pPr algn="just"/>
            <a:r>
              <a:rPr lang="en-US" b="1"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2) </a:t>
            </a:r>
            <a:r>
              <a:rPr lang="en-US" b="1" dirty="0" smtClean="0">
                <a:solidFill>
                  <a:srgbClr val="FF0000"/>
                </a:solidFill>
                <a:latin typeface="Times New Roman" pitchFamily="18" charset="0"/>
                <a:cs typeface="Times New Roman" pitchFamily="18" charset="0"/>
              </a:rPr>
              <a:t>The Magistrate may</a:t>
            </a:r>
            <a:r>
              <a:rPr lang="en-US" b="1" dirty="0" smtClean="0">
                <a:solidFill>
                  <a:schemeClr val="tx1"/>
                </a:solidFill>
                <a:latin typeface="Times New Roman" pitchFamily="18" charset="0"/>
                <a:cs typeface="Times New Roman" pitchFamily="18" charset="0"/>
              </a:rPr>
              <a:t>, on the application of the prosecution, </a:t>
            </a:r>
            <a:r>
              <a:rPr lang="en-US" b="1" dirty="0" smtClean="0">
                <a:solidFill>
                  <a:srgbClr val="FF0000"/>
                </a:solidFill>
                <a:latin typeface="Times New Roman" pitchFamily="18" charset="0"/>
                <a:cs typeface="Times New Roman" pitchFamily="18" charset="0"/>
              </a:rPr>
              <a:t>issue a summons to any of its witnesses directing him to attend or to produce any document or other thing.</a:t>
            </a:r>
          </a:p>
          <a:p>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244</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section defines that the court shall give a hearing to the prosecution regarding the nature and character of the evidence that it wants to produce in support of the prosecution case.</a:t>
            </a:r>
          </a:p>
          <a:p>
            <a:pPr algn="just"/>
            <a:r>
              <a:rPr lang="en-US" dirty="0" smtClean="0"/>
              <a:t>     </a:t>
            </a:r>
            <a:r>
              <a:rPr lang="en-US" dirty="0" err="1" smtClean="0">
                <a:solidFill>
                  <a:srgbClr val="00B0F0"/>
                </a:solidFill>
              </a:rPr>
              <a:t>V.C.Shukla</a:t>
            </a:r>
            <a:r>
              <a:rPr lang="en-US" dirty="0" smtClean="0">
                <a:solidFill>
                  <a:srgbClr val="00B0F0"/>
                </a:solidFill>
              </a:rPr>
              <a:t> </a:t>
            </a:r>
            <a:r>
              <a:rPr lang="en-US" i="1" dirty="0" err="1" smtClean="0">
                <a:solidFill>
                  <a:srgbClr val="00B0F0"/>
                </a:solidFill>
              </a:rPr>
              <a:t>vs</a:t>
            </a:r>
            <a:r>
              <a:rPr lang="en-US" i="1" dirty="0" smtClean="0">
                <a:solidFill>
                  <a:srgbClr val="00B0F0"/>
                </a:solidFill>
              </a:rPr>
              <a:t> Delhi Administration </a:t>
            </a:r>
          </a:p>
          <a:p>
            <a:pPr algn="ctr">
              <a:buNone/>
            </a:pPr>
            <a:r>
              <a:rPr lang="en-US" i="1" dirty="0" smtClean="0">
                <a:solidFill>
                  <a:srgbClr val="00B0F0"/>
                </a:solidFill>
              </a:rPr>
              <a:t>AIR 1980 SC 962</a:t>
            </a:r>
          </a:p>
          <a:p>
            <a:pPr algn="just">
              <a:buNone/>
            </a:pPr>
            <a:r>
              <a:rPr lang="en-US" i="1" dirty="0" smtClean="0">
                <a:solidFill>
                  <a:srgbClr val="C00000"/>
                </a:solidFill>
              </a:rPr>
              <a:t>The Apex Court held that trial proceedings under section 244 cannot be started until all the witnesses in support of prosecution are not examined and their evidence is recorded.</a:t>
            </a:r>
            <a:endParaRPr lang="en-US" i="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dirty="0" smtClean="0">
                <a:solidFill>
                  <a:srgbClr val="FF0000"/>
                </a:solidFill>
                <a:latin typeface="Times New Roman" pitchFamily="18" charset="0"/>
                <a:cs typeface="Times New Roman" pitchFamily="18" charset="0"/>
              </a:rPr>
              <a:t>Section 245 </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When </a:t>
            </a:r>
            <a:r>
              <a:rPr lang="en-US" dirty="0" smtClean="0">
                <a:solidFill>
                  <a:srgbClr val="FF0000"/>
                </a:solidFill>
                <a:latin typeface="Times New Roman" pitchFamily="18" charset="0"/>
                <a:cs typeface="Times New Roman" pitchFamily="18" charset="0"/>
              </a:rPr>
              <a:t>accused shall be discharged</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(1) If, </a:t>
            </a:r>
            <a:r>
              <a:rPr lang="en-US" dirty="0" smtClean="0">
                <a:solidFill>
                  <a:srgbClr val="FF0000"/>
                </a:solidFill>
                <a:latin typeface="Times New Roman" pitchFamily="18" charset="0"/>
                <a:cs typeface="Times New Roman" pitchFamily="18" charset="0"/>
              </a:rPr>
              <a:t>upon taking all the evidence </a:t>
            </a:r>
            <a:r>
              <a:rPr lang="en-US" dirty="0" smtClean="0">
                <a:latin typeface="Times New Roman" pitchFamily="18" charset="0"/>
                <a:cs typeface="Times New Roman" pitchFamily="18" charset="0"/>
              </a:rPr>
              <a:t>referred to in section 244, the Magistrate considers, for reasons to be recorded, that </a:t>
            </a:r>
            <a:r>
              <a:rPr lang="en-US" dirty="0" smtClean="0">
                <a:solidFill>
                  <a:srgbClr val="FF0000"/>
                </a:solidFill>
                <a:latin typeface="Times New Roman" pitchFamily="18" charset="0"/>
                <a:cs typeface="Times New Roman" pitchFamily="18" charset="0"/>
              </a:rPr>
              <a:t>no case against the accused has been made out </a:t>
            </a:r>
            <a:r>
              <a:rPr lang="en-US" dirty="0" smtClean="0">
                <a:latin typeface="Times New Roman" pitchFamily="18" charset="0"/>
                <a:cs typeface="Times New Roman" pitchFamily="18" charset="0"/>
              </a:rPr>
              <a:t>which, if unrebutted, would warrant his conviction, </a:t>
            </a:r>
            <a:r>
              <a:rPr lang="en-US" dirty="0" smtClean="0">
                <a:solidFill>
                  <a:srgbClr val="FF0000"/>
                </a:solidFill>
                <a:latin typeface="Times New Roman" pitchFamily="18" charset="0"/>
                <a:cs typeface="Times New Roman" pitchFamily="18" charset="0"/>
              </a:rPr>
              <a:t>the Magistrate shall discharge him.</a:t>
            </a:r>
          </a:p>
          <a:p>
            <a:pPr algn="just"/>
            <a:r>
              <a:rPr lang="en-US" dirty="0" smtClean="0">
                <a:latin typeface="Times New Roman" pitchFamily="18" charset="0"/>
                <a:cs typeface="Times New Roman" pitchFamily="18" charset="0"/>
              </a:rPr>
              <a:t>(2) Nothing in this section shall be deemed to prevent a Magistrate from discharging the accused at any previous stage of the case if, for reasons to be recorded by such Magistrate, he considers the charge to be groundless.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245</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If the evidence produced is not sufficient for making out a prima facie case against the accused, the magistrate is duty bound to discharge him under this section.</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r>
              <a:rPr lang="en-US" sz="3600" dirty="0" smtClean="0">
                <a:solidFill>
                  <a:srgbClr val="FF0000"/>
                </a:solidFill>
                <a:latin typeface="Times New Roman" pitchFamily="18" charset="0"/>
                <a:cs typeface="Times New Roman" pitchFamily="18" charset="0"/>
              </a:rPr>
              <a:t>Section 246</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Procedure where accused </a:t>
            </a:r>
            <a:r>
              <a:rPr lang="en-US" sz="3600" dirty="0" smtClean="0">
                <a:solidFill>
                  <a:srgbClr val="FF0000"/>
                </a:solidFill>
                <a:latin typeface="Times New Roman" pitchFamily="18" charset="0"/>
                <a:cs typeface="Times New Roman" pitchFamily="18" charset="0"/>
              </a:rPr>
              <a:t>is not </a:t>
            </a:r>
            <a:r>
              <a:rPr lang="en-US" sz="3600" dirty="0" smtClean="0">
                <a:solidFill>
                  <a:srgbClr val="FF0000"/>
                </a:solidFill>
                <a:latin typeface="Times New Roman" pitchFamily="18" charset="0"/>
                <a:cs typeface="Times New Roman" pitchFamily="18" charset="0"/>
              </a:rPr>
              <a:t>discharged.</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rmAutofit fontScale="47500" lnSpcReduction="20000"/>
          </a:bodyPr>
          <a:lstStyle/>
          <a:p>
            <a:pPr algn="just"/>
            <a:r>
              <a:rPr lang="en-US" dirty="0" smtClean="0"/>
              <a:t>(</a:t>
            </a:r>
            <a:r>
              <a:rPr lang="en-US" sz="3400" b="1" dirty="0" smtClean="0">
                <a:latin typeface="Times New Roman" pitchFamily="18" charset="0"/>
                <a:cs typeface="Times New Roman" pitchFamily="18" charset="0"/>
              </a:rPr>
              <a:t>1) If, when such evidence has been taken, or at any previous stage of the case, the Magistrate is of opinion that</a:t>
            </a:r>
            <a:r>
              <a:rPr lang="en-US" sz="3400" b="1" dirty="0" smtClean="0">
                <a:solidFill>
                  <a:srgbClr val="FF0000"/>
                </a:solidFill>
                <a:latin typeface="Times New Roman" pitchFamily="18" charset="0"/>
                <a:cs typeface="Times New Roman" pitchFamily="18" charset="0"/>
              </a:rPr>
              <a:t> there is ground for presuming that the accused has committed an offence </a:t>
            </a:r>
            <a:r>
              <a:rPr lang="en-US" sz="3400" b="1" dirty="0" smtClean="0">
                <a:latin typeface="Times New Roman" pitchFamily="18" charset="0"/>
                <a:cs typeface="Times New Roman" pitchFamily="18" charset="0"/>
              </a:rPr>
              <a:t>triable under this Chapter, which such Magistrate is competent to try and which, in his opinion, could be adequately punished by him, </a:t>
            </a:r>
            <a:r>
              <a:rPr lang="en-US" sz="3400" b="1" dirty="0" smtClean="0">
                <a:solidFill>
                  <a:srgbClr val="FF0000"/>
                </a:solidFill>
                <a:latin typeface="Times New Roman" pitchFamily="18" charset="0"/>
                <a:cs typeface="Times New Roman" pitchFamily="18" charset="0"/>
              </a:rPr>
              <a:t>he shall frame in writing a charge against the accused.</a:t>
            </a:r>
          </a:p>
          <a:p>
            <a:pPr algn="just"/>
            <a:r>
              <a:rPr lang="en-US" sz="3400" b="1" dirty="0" smtClean="0">
                <a:latin typeface="Times New Roman" pitchFamily="18" charset="0"/>
                <a:cs typeface="Times New Roman" pitchFamily="18" charset="0"/>
              </a:rPr>
              <a:t>(2) </a:t>
            </a:r>
            <a:r>
              <a:rPr lang="en-US" sz="3400" b="1" dirty="0" smtClean="0">
                <a:solidFill>
                  <a:srgbClr val="FF0000"/>
                </a:solidFill>
                <a:latin typeface="Times New Roman" pitchFamily="18" charset="0"/>
                <a:cs typeface="Times New Roman" pitchFamily="18" charset="0"/>
              </a:rPr>
              <a:t>The charge shall then be read and explained</a:t>
            </a:r>
            <a:r>
              <a:rPr lang="en-US" sz="3400" b="1" dirty="0" smtClean="0">
                <a:latin typeface="Times New Roman" pitchFamily="18" charset="0"/>
                <a:cs typeface="Times New Roman" pitchFamily="18" charset="0"/>
              </a:rPr>
              <a:t> to the accused, and he shall be asked whether he pleads guilty or has any defence to make.</a:t>
            </a:r>
          </a:p>
          <a:p>
            <a:pPr algn="just"/>
            <a:r>
              <a:rPr lang="en-US" sz="3400" b="1" dirty="0" smtClean="0">
                <a:latin typeface="Times New Roman" pitchFamily="18" charset="0"/>
                <a:cs typeface="Times New Roman" pitchFamily="18" charset="0"/>
              </a:rPr>
              <a:t>(3)</a:t>
            </a:r>
            <a:r>
              <a:rPr lang="en-US" sz="3400" b="1" dirty="0" smtClean="0">
                <a:solidFill>
                  <a:srgbClr val="FF0000"/>
                </a:solidFill>
                <a:latin typeface="Times New Roman" pitchFamily="18" charset="0"/>
                <a:cs typeface="Times New Roman" pitchFamily="18" charset="0"/>
              </a:rPr>
              <a:t> If the accused pleads guilty, the Magistrate shall record the plea,</a:t>
            </a:r>
            <a:r>
              <a:rPr lang="en-US" sz="3400" b="1" dirty="0" smtClean="0">
                <a:latin typeface="Times New Roman" pitchFamily="18" charset="0"/>
                <a:cs typeface="Times New Roman" pitchFamily="18" charset="0"/>
              </a:rPr>
              <a:t> and may, in his discretion, </a:t>
            </a:r>
            <a:r>
              <a:rPr lang="en-US" sz="3400" b="1" dirty="0" smtClean="0">
                <a:solidFill>
                  <a:srgbClr val="FF0000"/>
                </a:solidFill>
                <a:latin typeface="Times New Roman" pitchFamily="18" charset="0"/>
                <a:cs typeface="Times New Roman" pitchFamily="18" charset="0"/>
              </a:rPr>
              <a:t>convict him thereon</a:t>
            </a:r>
            <a:r>
              <a:rPr lang="en-US" sz="3400" b="1" dirty="0" smtClean="0">
                <a:latin typeface="Times New Roman" pitchFamily="18" charset="0"/>
                <a:cs typeface="Times New Roman" pitchFamily="18" charset="0"/>
              </a:rPr>
              <a:t>.</a:t>
            </a:r>
          </a:p>
          <a:p>
            <a:pPr algn="just"/>
            <a:r>
              <a:rPr lang="en-US" sz="3400" b="1" dirty="0" smtClean="0">
                <a:latin typeface="Times New Roman" pitchFamily="18" charset="0"/>
                <a:cs typeface="Times New Roman" pitchFamily="18" charset="0"/>
              </a:rPr>
              <a:t>(4) </a:t>
            </a:r>
            <a:r>
              <a:rPr lang="en-US" sz="3400" b="1" dirty="0" smtClean="0">
                <a:solidFill>
                  <a:srgbClr val="FF0000"/>
                </a:solidFill>
                <a:latin typeface="Times New Roman" pitchFamily="18" charset="0"/>
                <a:cs typeface="Times New Roman" pitchFamily="18" charset="0"/>
              </a:rPr>
              <a:t>If the accused refuses to plead, </a:t>
            </a:r>
            <a:r>
              <a:rPr lang="en-US" sz="3400" b="1" dirty="0" smtClean="0">
                <a:latin typeface="Times New Roman" pitchFamily="18" charset="0"/>
                <a:cs typeface="Times New Roman" pitchFamily="18" charset="0"/>
              </a:rPr>
              <a:t>or does not plead or claims to be tried or if the accused is not convicted under sub- section (3), he shall be required to state, at the commencement of the </a:t>
            </a:r>
            <a:r>
              <a:rPr lang="en-US" sz="3400" b="1" dirty="0" smtClean="0">
                <a:solidFill>
                  <a:srgbClr val="FF0000"/>
                </a:solidFill>
                <a:latin typeface="Times New Roman" pitchFamily="18" charset="0"/>
                <a:cs typeface="Times New Roman" pitchFamily="18" charset="0"/>
              </a:rPr>
              <a:t>next hearing of the case,</a:t>
            </a:r>
            <a:r>
              <a:rPr lang="en-US" sz="3400" b="1" dirty="0" smtClean="0">
                <a:latin typeface="Times New Roman" pitchFamily="18" charset="0"/>
                <a:cs typeface="Times New Roman" pitchFamily="18" charset="0"/>
              </a:rPr>
              <a:t> or, if the Magistrate for reasons to be recorded in writing so thinks fit, forthwith, whether he wishes to cross- examine any, and, if so, which, of the witnesses for the prosecution whose evidence has been taken.</a:t>
            </a:r>
          </a:p>
          <a:p>
            <a:pPr algn="just"/>
            <a:r>
              <a:rPr lang="en-US" sz="3400" b="1" dirty="0" smtClean="0">
                <a:latin typeface="Times New Roman" pitchFamily="18" charset="0"/>
                <a:cs typeface="Times New Roman" pitchFamily="18" charset="0"/>
              </a:rPr>
              <a:t>(5) If he says he does so wish, </a:t>
            </a:r>
            <a:r>
              <a:rPr lang="en-US" sz="3400" b="1" dirty="0" smtClean="0">
                <a:solidFill>
                  <a:srgbClr val="FF0000"/>
                </a:solidFill>
                <a:latin typeface="Times New Roman" pitchFamily="18" charset="0"/>
                <a:cs typeface="Times New Roman" pitchFamily="18" charset="0"/>
              </a:rPr>
              <a:t>the witnesses named by him shall be recalled </a:t>
            </a:r>
            <a:r>
              <a:rPr lang="en-US" sz="3400" b="1" dirty="0" smtClean="0">
                <a:latin typeface="Times New Roman" pitchFamily="18" charset="0"/>
                <a:cs typeface="Times New Roman" pitchFamily="18" charset="0"/>
              </a:rPr>
              <a:t>and, after cross- examination and re- examination (if any), they shall be discharged.</a:t>
            </a:r>
          </a:p>
          <a:p>
            <a:pPr algn="just"/>
            <a:r>
              <a:rPr lang="en-US" sz="3400" b="1" dirty="0" smtClean="0">
                <a:latin typeface="Times New Roman" pitchFamily="18" charset="0"/>
                <a:cs typeface="Times New Roman" pitchFamily="18" charset="0"/>
              </a:rPr>
              <a:t>(6) The evidence of any </a:t>
            </a:r>
            <a:r>
              <a:rPr lang="en-US" sz="3400" b="1" dirty="0" smtClean="0">
                <a:solidFill>
                  <a:srgbClr val="FF0000"/>
                </a:solidFill>
                <a:latin typeface="Times New Roman" pitchFamily="18" charset="0"/>
                <a:cs typeface="Times New Roman" pitchFamily="18" charset="0"/>
              </a:rPr>
              <a:t>remaining witnesses for the prosecution shall next be taken</a:t>
            </a:r>
            <a:r>
              <a:rPr lang="en-US" sz="3400" b="1" dirty="0" smtClean="0">
                <a:latin typeface="Times New Roman" pitchFamily="18" charset="0"/>
                <a:cs typeface="Times New Roman" pitchFamily="18" charset="0"/>
              </a:rPr>
              <a:t>, and after cross- examination and re- examination (if any), they shall also be discharged.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246</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This section empowers the magistrate to frame charge after the evidence for the prosecution under sec 244 is over or even at any previous stage, if he forms an opinion that a prima facie case is made out against the accused.</a:t>
            </a:r>
          </a:p>
          <a:p>
            <a:pPr algn="just"/>
            <a:r>
              <a:rPr lang="en-US" dirty="0" smtClean="0">
                <a:latin typeface="Times New Roman" pitchFamily="18" charset="0"/>
                <a:cs typeface="Times New Roman" pitchFamily="18" charset="0"/>
              </a:rPr>
              <a:t>The accused has the right of recalling and cross examining the witnesses for the prosecution after the charge is framed.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normAutofit fontScale="90000"/>
          </a:bodyPr>
          <a:lstStyle/>
          <a:p>
            <a:r>
              <a:rPr lang="en-US" b="1" dirty="0" smtClean="0">
                <a:solidFill>
                  <a:srgbClr val="FF0000"/>
                </a:solidFill>
                <a:latin typeface="Times New Roman" pitchFamily="18" charset="0"/>
                <a:cs typeface="Times New Roman" pitchFamily="18" charset="0"/>
              </a:rPr>
              <a:t>Section 247 </a:t>
            </a:r>
            <a:br>
              <a:rPr lang="en-US" b="1"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Evidence for defence.</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362200"/>
            <a:ext cx="8229600" cy="3763963"/>
          </a:xfrm>
        </p:spPr>
        <p:txBody>
          <a:bodyPr/>
          <a:lstStyle/>
          <a:p>
            <a:pPr algn="just"/>
            <a:r>
              <a:rPr lang="en-US" dirty="0" smtClean="0">
                <a:latin typeface="Times New Roman" pitchFamily="18" charset="0"/>
                <a:cs typeface="Times New Roman" pitchFamily="18" charset="0"/>
              </a:rPr>
              <a:t>The accused shall then be called upon to enter upon his defence and produce his evidence; and the provisions of section 243 shall apply to the case.</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247</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err="1" smtClean="0"/>
              <a:t>Rasik</a:t>
            </a:r>
            <a:r>
              <a:rPr lang="en-US" dirty="0" smtClean="0"/>
              <a:t> </a:t>
            </a:r>
            <a:r>
              <a:rPr lang="en-US" dirty="0" err="1" smtClean="0"/>
              <a:t>Bihari</a:t>
            </a:r>
            <a:r>
              <a:rPr lang="en-US" dirty="0" smtClean="0"/>
              <a:t>   </a:t>
            </a:r>
            <a:r>
              <a:rPr lang="en-US" dirty="0" err="1" smtClean="0"/>
              <a:t>vs</a:t>
            </a:r>
            <a:r>
              <a:rPr lang="en-US" dirty="0" smtClean="0"/>
              <a:t> State of UP</a:t>
            </a:r>
          </a:p>
          <a:p>
            <a:pPr>
              <a:buNone/>
            </a:pPr>
            <a:r>
              <a:rPr lang="en-US" dirty="0" smtClean="0"/>
              <a:t>		1973 </a:t>
            </a:r>
            <a:r>
              <a:rPr lang="en-US" dirty="0" err="1" smtClean="0"/>
              <a:t>Cri.L.J</a:t>
            </a:r>
            <a:r>
              <a:rPr lang="en-US" dirty="0" smtClean="0"/>
              <a:t>. 1648 (All)</a:t>
            </a:r>
          </a:p>
          <a:p>
            <a:pPr algn="just">
              <a:buNone/>
            </a:pPr>
            <a:r>
              <a:rPr lang="en-US" i="1" dirty="0" smtClean="0">
                <a:solidFill>
                  <a:srgbClr val="0070C0"/>
                </a:solidFill>
              </a:rPr>
              <a:t>	Allahabad </a:t>
            </a:r>
            <a:r>
              <a:rPr lang="en-US" i="1" dirty="0" smtClean="0">
                <a:solidFill>
                  <a:srgbClr val="0070C0"/>
                </a:solidFill>
              </a:rPr>
              <a:t>High Court held that it is the right of the accused to be called upon to enter his defence and produce his evidence and an omission to ask him to do so will be a serious irregularity in trial. The Magistrate should give reasonable opportunity to the accused to produce his evidence.</a:t>
            </a:r>
            <a:endParaRPr lang="en-US" i="1" dirty="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320</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CODE OF CRIMINAL PROCEDURE 1973 Chapter 19 </vt:lpstr>
      <vt:lpstr>Section 244  Evidence for Prosecution</vt:lpstr>
      <vt:lpstr>244</vt:lpstr>
      <vt:lpstr>Section 245  When accused shall be discharged</vt:lpstr>
      <vt:lpstr>245</vt:lpstr>
      <vt:lpstr>Section 246 Procedure where accused is not discharged.</vt:lpstr>
      <vt:lpstr>246</vt:lpstr>
      <vt:lpstr>Section 247  Evidence for defence. </vt:lpstr>
      <vt:lpstr>247</vt:lpstr>
      <vt:lpstr>Section 248 Acquittal or conviction</vt:lpstr>
      <vt:lpstr>Section 249  Absence of complainant </vt:lpstr>
      <vt:lpstr>Section 250  Compensation for accusation without reasonable cause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CODE OF CRIMINAL PROCEDURE 1973 Chapter 19 </dc:title>
  <dc:creator>admin</dc:creator>
  <cp:lastModifiedBy>admin</cp:lastModifiedBy>
  <cp:revision>12</cp:revision>
  <dcterms:created xsi:type="dcterms:W3CDTF">2006-08-16T00:00:00Z</dcterms:created>
  <dcterms:modified xsi:type="dcterms:W3CDTF">2020-10-17T07:16:13Z</dcterms:modified>
</cp:coreProperties>
</file>