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73" d="100"/>
          <a:sy n="73" d="100"/>
        </p:scale>
        <p:origin x="-193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2762250"/>
          </a:xfrm>
        </p:spPr>
        <p:txBody>
          <a:bodyPr>
            <a:normAutofit/>
          </a:bodyPr>
          <a:lstStyle/>
          <a:p>
            <a:r>
              <a:rPr lang="en-US" b="1" dirty="0" smtClean="0"/>
              <a:t>CHAPTER 20</a:t>
            </a:r>
            <a:r>
              <a:rPr lang="en-US" dirty="0" smtClean="0"/>
              <a:t/>
            </a:r>
            <a:br>
              <a:rPr lang="en-US" dirty="0" smtClean="0"/>
            </a:br>
            <a:endParaRPr lang="en-US" dirty="0"/>
          </a:p>
        </p:txBody>
      </p:sp>
      <p:sp>
        <p:nvSpPr>
          <p:cNvPr id="3" name="Subtitle 2"/>
          <p:cNvSpPr>
            <a:spLocks noGrp="1"/>
          </p:cNvSpPr>
          <p:nvPr>
            <p:ph type="subTitle" idx="1"/>
          </p:nvPr>
        </p:nvSpPr>
        <p:spPr>
          <a:xfrm>
            <a:off x="1371600" y="2514600"/>
            <a:ext cx="6400800" cy="3124200"/>
          </a:xfrm>
        </p:spPr>
        <p:txBody>
          <a:bodyPr>
            <a:noAutofit/>
          </a:bodyPr>
          <a:lstStyle/>
          <a:p>
            <a:r>
              <a:rPr lang="en-US" sz="4000" b="1" u="sng" dirty="0" smtClean="0">
                <a:solidFill>
                  <a:srgbClr val="FF0000"/>
                </a:solidFill>
              </a:rPr>
              <a:t>TRIAL OF SUMMONS-CASES BY MAGISTRATES</a:t>
            </a:r>
          </a:p>
          <a:p>
            <a:endParaRPr lang="en-US" sz="4000" b="1" u="sng" dirty="0" smtClean="0">
              <a:solidFill>
                <a:srgbClr val="FF0000"/>
              </a:solidFill>
            </a:endParaRPr>
          </a:p>
          <a:p>
            <a:r>
              <a:rPr lang="en-US" sz="4000" b="1" u="sng" dirty="0" smtClean="0">
                <a:solidFill>
                  <a:srgbClr val="FF0000"/>
                </a:solidFill>
              </a:rPr>
              <a:t>By Dr. Kalpesh Nikawat</a:t>
            </a:r>
            <a:r>
              <a:rPr lang="en-US" sz="4000" b="1" dirty="0" smtClean="0">
                <a:solidFill>
                  <a:srgbClr val="FF0000"/>
                </a:solidFill>
              </a:rPr>
              <a:t/>
            </a:r>
            <a:br>
              <a:rPr lang="en-US" sz="4000" b="1" dirty="0" smtClean="0">
                <a:solidFill>
                  <a:srgbClr val="FF0000"/>
                </a:solidFill>
              </a:rPr>
            </a:br>
            <a:endParaRPr lang="en-US" sz="4000"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254</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If the accused does not plead guilty under sec 252, the </a:t>
            </a:r>
            <a:r>
              <a:rPr lang="en-US" dirty="0" smtClean="0">
                <a:solidFill>
                  <a:srgbClr val="FF0000"/>
                </a:solidFill>
                <a:latin typeface="Times New Roman" pitchFamily="18" charset="0"/>
                <a:cs typeface="Times New Roman" pitchFamily="18" charset="0"/>
              </a:rPr>
              <a:t>Magistrate shall hear the complaint and his witnesses; and he cannot acquit the accused without such examination.</a:t>
            </a:r>
          </a:p>
          <a:p>
            <a:pPr algn="just">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fontScale="90000"/>
          </a:bodyPr>
          <a:lstStyle/>
          <a:p>
            <a:r>
              <a:rPr lang="en-US" b="1" dirty="0" smtClean="0">
                <a:solidFill>
                  <a:srgbClr val="FF0000"/>
                </a:solidFill>
                <a:latin typeface="Times New Roman" pitchFamily="18" charset="0"/>
                <a:cs typeface="Times New Roman" pitchFamily="18" charset="0"/>
              </a:rPr>
              <a:t>Section 255</a:t>
            </a:r>
            <a:br>
              <a:rPr lang="en-US" b="1"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Acquittal or conviction</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r>
              <a:rPr lang="en-US" dirty="0" smtClean="0">
                <a:latin typeface="Times New Roman" pitchFamily="18" charset="0"/>
                <a:cs typeface="Times New Roman" pitchFamily="18" charset="0"/>
              </a:rPr>
              <a:t>(1) </a:t>
            </a:r>
            <a:r>
              <a:rPr lang="en-US" dirty="0" smtClean="0">
                <a:solidFill>
                  <a:srgbClr val="FF0000"/>
                </a:solidFill>
                <a:latin typeface="Times New Roman" pitchFamily="18" charset="0"/>
                <a:cs typeface="Times New Roman" pitchFamily="18" charset="0"/>
              </a:rPr>
              <a:t>If the Magistrate</a:t>
            </a:r>
            <a:r>
              <a:rPr lang="en-US" dirty="0" smtClean="0">
                <a:latin typeface="Times New Roman" pitchFamily="18" charset="0"/>
                <a:cs typeface="Times New Roman" pitchFamily="18" charset="0"/>
              </a:rPr>
              <a:t>, upon taking the evidence referred to in section 254 and such further evidence, if any, as he may, of his own motion, cause to be produced, </a:t>
            </a:r>
            <a:r>
              <a:rPr lang="en-US" dirty="0" smtClean="0">
                <a:solidFill>
                  <a:srgbClr val="FF0000"/>
                </a:solidFill>
                <a:latin typeface="Times New Roman" pitchFamily="18" charset="0"/>
                <a:cs typeface="Times New Roman" pitchFamily="18" charset="0"/>
              </a:rPr>
              <a:t>finds the accused not guilty, he shall record an order of acquittal</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(2) Where the Magistrate does not proceed in accordance with the provisions of section 325 or section 360, he shall, if he finds the accused guilty, pass sentence upon him according to law.</a:t>
            </a:r>
          </a:p>
          <a:p>
            <a:pPr algn="just"/>
            <a:r>
              <a:rPr lang="en-US" dirty="0" smtClean="0">
                <a:latin typeface="Times New Roman" pitchFamily="18" charset="0"/>
                <a:cs typeface="Times New Roman" pitchFamily="18" charset="0"/>
              </a:rPr>
              <a:t>(3) A Magistrate may, under section 252 or section 255, convict the accused of any offence triable under this Chapter, which from the facts admitted or proved he appears to have committed, whatever may be the nature of the complaint or summons, if the Magistrate is satisfied that the accused would not be prejudiced thereby.</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255</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solidFill>
                  <a:srgbClr val="FF0000"/>
                </a:solidFill>
                <a:latin typeface="Times New Roman" pitchFamily="18" charset="0"/>
                <a:cs typeface="Times New Roman" pitchFamily="18" charset="0"/>
              </a:rPr>
              <a:t>An order of acquittal can be passed by the magistrate only after hearing the witnesses and taking evidence </a:t>
            </a:r>
            <a:r>
              <a:rPr lang="en-US" dirty="0" smtClean="0">
                <a:latin typeface="Times New Roman" pitchFamily="18" charset="0"/>
                <a:cs typeface="Times New Roman" pitchFamily="18" charset="0"/>
              </a:rPr>
              <a:t>referred to in sec 254.</a:t>
            </a:r>
          </a:p>
          <a:p>
            <a:pPr algn="just"/>
            <a:r>
              <a:rPr lang="en-US" dirty="0" smtClean="0">
                <a:latin typeface="Times New Roman" pitchFamily="18" charset="0"/>
                <a:cs typeface="Times New Roman" pitchFamily="18" charset="0"/>
              </a:rPr>
              <a:t>If the magistrate convicts the accused, he will pass sentence on him according to law.</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latin typeface="Times New Roman" pitchFamily="18" charset="0"/>
                <a:cs typeface="Times New Roman" pitchFamily="18" charset="0"/>
              </a:rPr>
              <a:t>Section 256</a:t>
            </a:r>
            <a:br>
              <a:rPr lang="en-US" dirty="0" smtClean="0">
                <a:solidFill>
                  <a:srgbClr val="FF0000"/>
                </a:solidFill>
                <a:latin typeface="Times New Roman" pitchFamily="18" charset="0"/>
                <a:cs typeface="Times New Roman" pitchFamily="18" charset="0"/>
              </a:rPr>
            </a:br>
            <a:r>
              <a:rPr lang="en-US" sz="4000" dirty="0" smtClean="0">
                <a:solidFill>
                  <a:srgbClr val="FF0000"/>
                </a:solidFill>
                <a:latin typeface="Times New Roman" pitchFamily="18" charset="0"/>
                <a:cs typeface="Times New Roman" pitchFamily="18" charset="0"/>
              </a:rPr>
              <a:t>Non-appearance or death of complainant</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r>
              <a:rPr lang="en-US" dirty="0" smtClean="0">
                <a:latin typeface="Times New Roman" pitchFamily="18" charset="0"/>
                <a:cs typeface="Times New Roman" pitchFamily="18" charset="0"/>
              </a:rPr>
              <a:t>(1) If the summons has been issued on complaint, and on the day appointed for the appearance of the accused, or any day subsequent thereto to which the hearing may be adjourned, the complainant does not appear, the Magistrate shall, notwithstanding anything hereinbefore contained, acquit the accused, unless for some reason he thinks it proper to adjourn the hearing of the case to some other day: Provided that where the complainant is represented by a pleader or by the officer conducting the prosecution or where the Magistrate is of opinion that the personal attendance of the complainant is not necessary, the Magistrate may dispense with his attendance and proceed with the case.</a:t>
            </a:r>
          </a:p>
          <a:p>
            <a:pPr algn="just"/>
            <a:r>
              <a:rPr lang="en-US" dirty="0" smtClean="0">
                <a:latin typeface="Times New Roman" pitchFamily="18" charset="0"/>
                <a:cs typeface="Times New Roman" pitchFamily="18" charset="0"/>
              </a:rPr>
              <a:t>(2) The provisions of sub- section (1) shall, so far as may be, apply also to cases where the non- appearance of the complainant is due to his death.</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256</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r>
              <a:rPr lang="en-US" dirty="0" smtClean="0">
                <a:latin typeface="Times New Roman" pitchFamily="18" charset="0"/>
                <a:cs typeface="Times New Roman" pitchFamily="18" charset="0"/>
              </a:rPr>
              <a:t>This section applies to cases where summons has been issued to the accused on the complaint and the complainant does not appear before the court on the day appointed for the appearance of the accused. </a:t>
            </a:r>
          </a:p>
          <a:p>
            <a:pPr algn="just"/>
            <a:r>
              <a:rPr lang="en-US" dirty="0" smtClean="0">
                <a:latin typeface="Times New Roman" pitchFamily="18" charset="0"/>
                <a:cs typeface="Times New Roman" pitchFamily="18" charset="0"/>
              </a:rPr>
              <a:t>Similar provisions exits in section 249 to be applicable in a warrant case.</a:t>
            </a:r>
          </a:p>
          <a:p>
            <a:pPr algn="just"/>
            <a:r>
              <a:rPr lang="en-US" dirty="0" smtClean="0">
                <a:solidFill>
                  <a:srgbClr val="FF0000"/>
                </a:solidFill>
                <a:latin typeface="Times New Roman" pitchFamily="18" charset="0"/>
                <a:cs typeface="Times New Roman" pitchFamily="18" charset="0"/>
              </a:rPr>
              <a:t>In case of absence of death of the complainant, the Magistrate may use his judicial discretion. He may-</a:t>
            </a:r>
          </a:p>
          <a:p>
            <a:pPr algn="just"/>
            <a:r>
              <a:rPr lang="en-US" dirty="0" smtClean="0">
                <a:solidFill>
                  <a:srgbClr val="FF0000"/>
                </a:solidFill>
                <a:latin typeface="Times New Roman" pitchFamily="18" charset="0"/>
                <a:cs typeface="Times New Roman" pitchFamily="18" charset="0"/>
              </a:rPr>
              <a:t>(1) order the acquittal of the accused if he deems it proper; or</a:t>
            </a:r>
          </a:p>
          <a:p>
            <a:pPr algn="just"/>
            <a:r>
              <a:rPr lang="en-US" dirty="0" smtClean="0">
                <a:solidFill>
                  <a:srgbClr val="FF0000"/>
                </a:solidFill>
                <a:latin typeface="Times New Roman" pitchFamily="18" charset="0"/>
                <a:cs typeface="Times New Roman" pitchFamily="18" charset="0"/>
              </a:rPr>
              <a:t>(2) postpone the hearing for some future date; or</a:t>
            </a:r>
          </a:p>
          <a:p>
            <a:pPr algn="just"/>
            <a:r>
              <a:rPr lang="en-US" dirty="0" smtClean="0">
                <a:solidFill>
                  <a:srgbClr val="FF0000"/>
                </a:solidFill>
                <a:latin typeface="Times New Roman" pitchFamily="18" charset="0"/>
                <a:cs typeface="Times New Roman" pitchFamily="18" charset="0"/>
              </a:rPr>
              <a:t>(3) proceed with the case further keeping aside the absence of the accused due to his non-appearance or death, as the case may, where he finds it necessary to do so in the interest of justice</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fontScale="90000"/>
          </a:bodyPr>
          <a:lstStyle/>
          <a:p>
            <a:r>
              <a:rPr lang="en-US" dirty="0" smtClean="0">
                <a:solidFill>
                  <a:srgbClr val="FF0000"/>
                </a:solidFill>
                <a:latin typeface="Times New Roman" pitchFamily="18" charset="0"/>
                <a:cs typeface="Times New Roman" pitchFamily="18" charset="0"/>
              </a:rPr>
              <a:t>Section 257 </a:t>
            </a:r>
            <a:br>
              <a:rPr lang="en-US"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Withdrawal of complaint</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en-US" dirty="0" smtClean="0">
                <a:latin typeface="Times New Roman" pitchFamily="18" charset="0"/>
                <a:cs typeface="Times New Roman" pitchFamily="18" charset="0"/>
              </a:rPr>
              <a:t>If a complainant, </a:t>
            </a:r>
            <a:r>
              <a:rPr lang="en-US" dirty="0" smtClean="0">
                <a:solidFill>
                  <a:srgbClr val="FF0000"/>
                </a:solidFill>
                <a:latin typeface="Times New Roman" pitchFamily="18" charset="0"/>
                <a:cs typeface="Times New Roman" pitchFamily="18" charset="0"/>
              </a:rPr>
              <a:t>at any time before a final order </a:t>
            </a:r>
            <a:r>
              <a:rPr lang="en-US" dirty="0" smtClean="0">
                <a:latin typeface="Times New Roman" pitchFamily="18" charset="0"/>
                <a:cs typeface="Times New Roman" pitchFamily="18" charset="0"/>
              </a:rPr>
              <a:t>is passed in any case under this Chapter, satisfies the Magistrate that there are sufficient grounds for permitting him to withdraw his complaint against the accused, or if there be more than one accused, against all or any of them, </a:t>
            </a:r>
            <a:r>
              <a:rPr lang="en-US" dirty="0" smtClean="0">
                <a:solidFill>
                  <a:srgbClr val="FF0000"/>
                </a:solidFill>
                <a:latin typeface="Times New Roman" pitchFamily="18" charset="0"/>
                <a:cs typeface="Times New Roman" pitchFamily="18" charset="0"/>
              </a:rPr>
              <a:t>the Magistrate may permit him to withdraw the same, and shall thereupon acquit the accused against whom the complaint is so withdrawn.</a:t>
            </a:r>
            <a:endParaRPr lang="en-US"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257</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latin typeface="Times New Roman" pitchFamily="18" charset="0"/>
                <a:cs typeface="Times New Roman" pitchFamily="18" charset="0"/>
              </a:rPr>
              <a:t>The section provides for the withdrawal of the complaint with the consent of the court any time before the final order is passed. </a:t>
            </a:r>
            <a:r>
              <a:rPr lang="en-US" dirty="0" smtClean="0">
                <a:solidFill>
                  <a:srgbClr val="FF0000"/>
                </a:solidFill>
                <a:latin typeface="Times New Roman" pitchFamily="18" charset="0"/>
                <a:cs typeface="Times New Roman" pitchFamily="18" charset="0"/>
              </a:rPr>
              <a:t>The section refers to withdrawal of complaint only in summons cases. </a:t>
            </a:r>
            <a:r>
              <a:rPr lang="en-US" dirty="0" smtClean="0">
                <a:latin typeface="Times New Roman" pitchFamily="18" charset="0"/>
                <a:cs typeface="Times New Roman" pitchFamily="18" charset="0"/>
              </a:rPr>
              <a:t>The section requires that the complainant should make a request for the withdrawal of the complaint satisfying the court that there are </a:t>
            </a:r>
            <a:r>
              <a:rPr lang="en-US" dirty="0" smtClean="0">
                <a:solidFill>
                  <a:srgbClr val="FF0000"/>
                </a:solidFill>
                <a:latin typeface="Times New Roman" pitchFamily="18" charset="0"/>
                <a:cs typeface="Times New Roman" pitchFamily="18" charset="0"/>
              </a:rPr>
              <a:t>valid grounds for the withdrawal of the complaint. </a:t>
            </a:r>
            <a:r>
              <a:rPr lang="en-US" dirty="0" smtClean="0">
                <a:latin typeface="Times New Roman" pitchFamily="18" charset="0"/>
                <a:cs typeface="Times New Roman" pitchFamily="18" charset="0"/>
              </a:rPr>
              <a:t>The Magistrate at his discretion may allow withdrawal of the complaint and thereafter order acquittal of the accused.</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latin typeface="Times New Roman" pitchFamily="18" charset="0"/>
                <a:cs typeface="Times New Roman" pitchFamily="18" charset="0"/>
              </a:rPr>
              <a:t>Section 258</a:t>
            </a:r>
            <a:r>
              <a:rPr lang="en-US" b="1" dirty="0" smtClean="0"/>
              <a:t/>
            </a:r>
            <a:br>
              <a:rPr lang="en-US" b="1" dirty="0" smtClean="0"/>
            </a:br>
            <a:r>
              <a:rPr lang="en-US" sz="4000" dirty="0" smtClean="0">
                <a:solidFill>
                  <a:srgbClr val="FF0000"/>
                </a:solidFill>
                <a:latin typeface="Times New Roman" pitchFamily="18" charset="0"/>
                <a:cs typeface="Times New Roman" pitchFamily="18" charset="0"/>
              </a:rPr>
              <a:t>Power to stop proceedings in certain cases</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latin typeface="Times New Roman" pitchFamily="18" charset="0"/>
                <a:cs typeface="Times New Roman" pitchFamily="18" charset="0"/>
              </a:rPr>
              <a:t>In any summons- case instituted otherwise than upon complaint, a Magistrate of the first class or, with the previous sanction of the Chief Judicial Magistrate, any other Judicial Magistrate, may, for reasons to be recorded by him, stop the proceedings at any stage without pronouncing any judgment and where such stoppage of proceedings is made after the evidence of the principal witnesses has been recorded, pronounce a judgment of acquittal, and in any other case, release the accused, and such release shall have the effect of discharge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258</a:t>
            </a:r>
            <a:endParaRPr lang="en-US" dirty="0"/>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This section applies </a:t>
            </a:r>
            <a:r>
              <a:rPr lang="en-US" dirty="0" smtClean="0">
                <a:solidFill>
                  <a:srgbClr val="FF0000"/>
                </a:solidFill>
                <a:latin typeface="Times New Roman" pitchFamily="18" charset="0"/>
                <a:cs typeface="Times New Roman" pitchFamily="18" charset="0"/>
              </a:rPr>
              <a:t>only to a summons case </a:t>
            </a:r>
            <a:r>
              <a:rPr lang="en-US" dirty="0" smtClean="0">
                <a:latin typeface="Times New Roman" pitchFamily="18" charset="0"/>
                <a:cs typeface="Times New Roman" pitchFamily="18" charset="0"/>
              </a:rPr>
              <a:t>instituted otherwise than upon a complaint and does not apply on complaint case.</a:t>
            </a:r>
          </a:p>
          <a:p>
            <a:pPr algn="just"/>
            <a:r>
              <a:rPr lang="en-US" dirty="0" smtClean="0">
                <a:latin typeface="Times New Roman" pitchFamily="18" charset="0"/>
                <a:cs typeface="Times New Roman" pitchFamily="18" charset="0"/>
              </a:rPr>
              <a:t>The Magistrate may stop the proceedings at any stage before the pronouncement of judgment but he has to </a:t>
            </a:r>
            <a:r>
              <a:rPr lang="en-US" dirty="0" smtClean="0">
                <a:solidFill>
                  <a:srgbClr val="FF0000"/>
                </a:solidFill>
                <a:latin typeface="Times New Roman" pitchFamily="18" charset="0"/>
                <a:cs typeface="Times New Roman" pitchFamily="18" charset="0"/>
              </a:rPr>
              <a:t>record the reasons as required by this section.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r>
              <a:rPr lang="en-US" sz="3600" dirty="0" smtClean="0">
                <a:latin typeface="Times New Roman" pitchFamily="18" charset="0"/>
                <a:cs typeface="Times New Roman" pitchFamily="18" charset="0"/>
              </a:rPr>
              <a:t>Section 259</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100" dirty="0" smtClean="0">
                <a:solidFill>
                  <a:srgbClr val="FF0000"/>
                </a:solidFill>
                <a:latin typeface="Times New Roman" pitchFamily="18" charset="0"/>
                <a:cs typeface="Times New Roman" pitchFamily="18" charset="0"/>
              </a:rPr>
              <a:t>Power of Court to convert summons- cases into warrant- cases</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4678363"/>
          </a:xfrm>
        </p:spPr>
        <p:txBody>
          <a:bodyPr>
            <a:normAutofit fontScale="92500"/>
          </a:bodyPr>
          <a:lstStyle/>
          <a:p>
            <a:pPr algn="just"/>
            <a:r>
              <a:rPr lang="en-US" dirty="0" smtClean="0">
                <a:latin typeface="Times New Roman" pitchFamily="18" charset="0"/>
                <a:cs typeface="Times New Roman" pitchFamily="18" charset="0"/>
              </a:rPr>
              <a:t>When in the course of the trial of a summons- case relating to </a:t>
            </a:r>
            <a:r>
              <a:rPr lang="en-US" dirty="0" smtClean="0">
                <a:solidFill>
                  <a:srgbClr val="FF0000"/>
                </a:solidFill>
                <a:latin typeface="Times New Roman" pitchFamily="18" charset="0"/>
                <a:cs typeface="Times New Roman" pitchFamily="18" charset="0"/>
              </a:rPr>
              <a:t>an offence punishable with imprisonment for a term exceeding six months it appears to the Magistrate that in the interests of justice, the offence should be tried in accordance with the procedure for the trial of warrant- cases, </a:t>
            </a:r>
            <a:r>
              <a:rPr lang="en-US" dirty="0" smtClean="0">
                <a:latin typeface="Times New Roman" pitchFamily="18" charset="0"/>
                <a:cs typeface="Times New Roman" pitchFamily="18" charset="0"/>
              </a:rPr>
              <a:t>such Magistrate may proceed to re- hear the case in the manner provided by this Code for the trial of warrant- cases and may recall an witness who may have been examined.</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447799"/>
          </a:xfrm>
        </p:spPr>
        <p:txBody>
          <a:bodyPr/>
          <a:lstStyle/>
          <a:p>
            <a:r>
              <a:rPr lang="en-US" dirty="0" smtClean="0">
                <a:latin typeface="Times New Roman" pitchFamily="18" charset="0"/>
                <a:cs typeface="Times New Roman" pitchFamily="18" charset="0"/>
              </a:rPr>
              <a:t>Summon Case</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1752600"/>
            <a:ext cx="6400800" cy="4191000"/>
          </a:xfrm>
        </p:spPr>
        <p:txBody>
          <a:bodyPr>
            <a:normAutofit/>
          </a:bodyPr>
          <a:lstStyle/>
          <a:p>
            <a:pPr algn="just"/>
            <a:r>
              <a:rPr lang="en-US" sz="2400" dirty="0" smtClean="0">
                <a:solidFill>
                  <a:srgbClr val="FF0000"/>
                </a:solidFill>
                <a:latin typeface="Times New Roman" pitchFamily="18" charset="0"/>
                <a:cs typeface="Times New Roman" pitchFamily="18" charset="0"/>
              </a:rPr>
              <a:t>Definition </a:t>
            </a:r>
          </a:p>
          <a:p>
            <a:pPr algn="just"/>
            <a:r>
              <a:rPr lang="en-US" sz="2400" dirty="0" smtClean="0">
                <a:solidFill>
                  <a:srgbClr val="FF0000"/>
                </a:solidFill>
                <a:latin typeface="Times New Roman" pitchFamily="18" charset="0"/>
                <a:cs typeface="Times New Roman" pitchFamily="18" charset="0"/>
              </a:rPr>
              <a:t>A </a:t>
            </a:r>
            <a:r>
              <a:rPr lang="en-US" sz="2400" dirty="0" smtClean="0">
                <a:solidFill>
                  <a:srgbClr val="FF0000"/>
                </a:solidFill>
                <a:latin typeface="Times New Roman" pitchFamily="18" charset="0"/>
                <a:cs typeface="Times New Roman" pitchFamily="18" charset="0"/>
              </a:rPr>
              <a:t>s per section 2 (W)</a:t>
            </a:r>
          </a:p>
          <a:p>
            <a:pPr algn="just"/>
            <a:r>
              <a:rPr lang="en-US" sz="2400" dirty="0" smtClean="0">
                <a:solidFill>
                  <a:srgbClr val="FF0000"/>
                </a:solidFill>
                <a:latin typeface="Times New Roman" pitchFamily="18" charset="0"/>
                <a:cs typeface="Times New Roman" pitchFamily="18" charset="0"/>
              </a:rPr>
              <a:t>1. A case relating to an offence, not being a warrant case.</a:t>
            </a:r>
          </a:p>
          <a:p>
            <a:pPr algn="just"/>
            <a:r>
              <a:rPr lang="en-US" sz="2400" dirty="0" smtClean="0">
                <a:solidFill>
                  <a:srgbClr val="FF0000"/>
                </a:solidFill>
                <a:latin typeface="Times New Roman" pitchFamily="18" charset="0"/>
                <a:cs typeface="Times New Roman" pitchFamily="18" charset="0"/>
              </a:rPr>
              <a:t>2. A case relating to an offence which is not punishable with death, imprisonment for life or imprisonment for a term exceeding two years.</a:t>
            </a:r>
          </a:p>
          <a:p>
            <a:pPr algn="just"/>
            <a:r>
              <a:rPr lang="en-US" sz="2400" dirty="0" smtClean="0">
                <a:solidFill>
                  <a:srgbClr val="FF0000"/>
                </a:solidFill>
                <a:latin typeface="Times New Roman" pitchFamily="18" charset="0"/>
                <a:cs typeface="Times New Roman" pitchFamily="18" charset="0"/>
              </a:rPr>
              <a:t>3. The trial procedure for summon cases is contained in section 251 to 259 Cr.P.C.</a:t>
            </a:r>
            <a:endParaRPr lang="en-US" sz="24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259</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latin typeface="Times New Roman" pitchFamily="18" charset="0"/>
                <a:cs typeface="Times New Roman" pitchFamily="18" charset="0"/>
              </a:rPr>
              <a:t>This section empowers </a:t>
            </a:r>
            <a:r>
              <a:rPr lang="en-US" dirty="0" smtClean="0">
                <a:solidFill>
                  <a:srgbClr val="FF0000"/>
                </a:solidFill>
                <a:latin typeface="Times New Roman" pitchFamily="18" charset="0"/>
                <a:cs typeface="Times New Roman" pitchFamily="18" charset="0"/>
              </a:rPr>
              <a:t>the Magistrate to convert a summons case into a warrant case if the offence is punishable with imprisonment for more than six months</a:t>
            </a:r>
            <a:r>
              <a:rPr lang="en-US" dirty="0" smtClean="0">
                <a:latin typeface="Times New Roman" pitchFamily="18" charset="0"/>
                <a:cs typeface="Times New Roman" pitchFamily="18" charset="0"/>
              </a:rPr>
              <a:t> and he is of the opinion that justice demands the case to be tried as a warrant case. Where a summons case is so converted into a warrant case, </a:t>
            </a:r>
            <a:r>
              <a:rPr lang="en-US" dirty="0" smtClean="0">
                <a:solidFill>
                  <a:srgbClr val="FF0000"/>
                </a:solidFill>
                <a:latin typeface="Times New Roman" pitchFamily="18" charset="0"/>
                <a:cs typeface="Times New Roman" pitchFamily="18" charset="0"/>
              </a:rPr>
              <a:t>the proceedings should be started </a:t>
            </a:r>
            <a:r>
              <a:rPr lang="en-US" i="1" dirty="0" smtClean="0">
                <a:solidFill>
                  <a:srgbClr val="FF0000"/>
                </a:solidFill>
                <a:latin typeface="Times New Roman" pitchFamily="18" charset="0"/>
                <a:cs typeface="Times New Roman" pitchFamily="18" charset="0"/>
              </a:rPr>
              <a:t>de novo.</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The Magistrate may also recall any witnesses who may have already been examined when the case was proceeded as a summons case.</a:t>
            </a:r>
          </a:p>
          <a:p>
            <a:pPr algn="just"/>
            <a:r>
              <a:rPr lang="en-US" i="1" dirty="0" smtClean="0">
                <a:solidFill>
                  <a:srgbClr val="7030A0"/>
                </a:solidFill>
                <a:latin typeface="Times New Roman" pitchFamily="18" charset="0"/>
                <a:cs typeface="Times New Roman" pitchFamily="18" charset="0"/>
              </a:rPr>
              <a:t>* De novo : </a:t>
            </a:r>
            <a:r>
              <a:rPr lang="en-US" i="1" dirty="0" smtClean="0">
                <a:solidFill>
                  <a:srgbClr val="7030A0"/>
                </a:solidFill>
              </a:rPr>
              <a:t>starting from the beginning</a:t>
            </a:r>
            <a:endParaRPr lang="en-US" i="1" dirty="0">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dirty="0" smtClean="0">
                <a:solidFill>
                  <a:srgbClr val="FF0000"/>
                </a:solidFill>
                <a:latin typeface="Times New Roman" pitchFamily="18" charset="0"/>
                <a:cs typeface="Times New Roman" pitchFamily="18" charset="0"/>
              </a:rPr>
              <a:t>Section 251. </a:t>
            </a:r>
            <a:br>
              <a:rPr lang="en-US"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Substance of accusation to be stated</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When in a summons-case the accused appears or is brought before the Magistrate, the particulars of the offence of which he is accused shall be stated to him, and he shall be asked whether he pleads guilty or has any defence to make, </a:t>
            </a:r>
            <a:r>
              <a:rPr lang="en-US" dirty="0" smtClean="0">
                <a:solidFill>
                  <a:srgbClr val="FF0000"/>
                </a:solidFill>
                <a:latin typeface="Times New Roman" pitchFamily="18" charset="0"/>
                <a:cs typeface="Times New Roman" pitchFamily="18" charset="0"/>
              </a:rPr>
              <a:t>but it shall not be necessary to frame a formal charge.</a:t>
            </a:r>
            <a:endParaRPr lang="en-US"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251</a:t>
            </a:r>
            <a:endParaRPr lang="en-US"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algn="just"/>
            <a:r>
              <a:rPr lang="en-US" dirty="0" smtClean="0">
                <a:latin typeface="Times New Roman" pitchFamily="18" charset="0"/>
                <a:cs typeface="Times New Roman" pitchFamily="18" charset="0"/>
              </a:rPr>
              <a:t>The object of the section is to apprise the accused of the charge against him. He is Explained about the facts constituting the offence for the commission of which he is going to put on trial.</a:t>
            </a:r>
          </a:p>
          <a:p>
            <a:pPr algn="just"/>
            <a:r>
              <a:rPr lang="en-US" dirty="0" smtClean="0">
                <a:solidFill>
                  <a:srgbClr val="FF0000"/>
                </a:solidFill>
                <a:latin typeface="Times New Roman" pitchFamily="18" charset="0"/>
                <a:cs typeface="Times New Roman" pitchFamily="18" charset="0"/>
              </a:rPr>
              <a:t>It is not necessary to frame a formal charge in a trial of a summon case as per the provision of section 211-213 of Cr.P.C.</a:t>
            </a:r>
          </a:p>
          <a:p>
            <a:pPr algn="just"/>
            <a:r>
              <a:rPr lang="en-US" dirty="0" smtClean="0">
                <a:latin typeface="Times New Roman" pitchFamily="18" charset="0"/>
                <a:cs typeface="Times New Roman" pitchFamily="18" charset="0"/>
              </a:rPr>
              <a:t>The magistrate must record the plea of guilty at the commencement of the trial, if the accused pleads so. However, the magistrate is bound to convict the accused who pleads guilty, if he thinks it necessary in the interest of justice to have evidence of his guilty.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latin typeface="Times New Roman" pitchFamily="18" charset="0"/>
                <a:cs typeface="Times New Roman" pitchFamily="18" charset="0"/>
              </a:rPr>
              <a:t>Section 252</a:t>
            </a:r>
            <a:br>
              <a:rPr lang="en-US"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Conviction on plea of guilty</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solidFill>
                  <a:srgbClr val="FF0000"/>
                </a:solidFill>
                <a:latin typeface="Times New Roman" pitchFamily="18" charset="0"/>
                <a:cs typeface="Times New Roman" pitchFamily="18" charset="0"/>
              </a:rPr>
              <a:t>If the accused pleads guilty</a:t>
            </a: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the Magistrate shall record the plea</a:t>
            </a:r>
            <a:r>
              <a:rPr lang="en-US" dirty="0" smtClean="0">
                <a:latin typeface="Times New Roman" pitchFamily="18" charset="0"/>
                <a:cs typeface="Times New Roman" pitchFamily="18" charset="0"/>
              </a:rPr>
              <a:t> as nearly as possible in the words used by the accused and may, in his discretion, </a:t>
            </a:r>
            <a:r>
              <a:rPr lang="en-US" dirty="0" smtClean="0">
                <a:solidFill>
                  <a:srgbClr val="FF0000"/>
                </a:solidFill>
                <a:latin typeface="Times New Roman" pitchFamily="18" charset="0"/>
                <a:cs typeface="Times New Roman" pitchFamily="18" charset="0"/>
              </a:rPr>
              <a:t>convict him thereon.</a:t>
            </a:r>
            <a:endParaRPr lang="en-US"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252</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lstStyle/>
          <a:p>
            <a:pPr algn="just"/>
            <a:r>
              <a:rPr lang="en-US" dirty="0" smtClean="0">
                <a:latin typeface="Times New Roman" pitchFamily="18" charset="0"/>
                <a:cs typeface="Times New Roman" pitchFamily="18" charset="0"/>
              </a:rPr>
              <a:t>If the accused pleads guilty, it is imperative for the magistrate to record the plea in the exact words used by the accused as nearly as possible and in the accused own language in order to avoid any misapprehension.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400" dirty="0" smtClean="0">
                <a:solidFill>
                  <a:srgbClr val="FF0000"/>
                </a:solidFill>
                <a:latin typeface="Times New Roman" pitchFamily="18" charset="0"/>
                <a:cs typeface="Times New Roman" pitchFamily="18" charset="0"/>
              </a:rPr>
              <a:t>Section 253</a:t>
            </a:r>
            <a:br>
              <a:rPr lang="en-US" sz="3400" dirty="0" smtClean="0">
                <a:solidFill>
                  <a:srgbClr val="FF0000"/>
                </a:solidFill>
                <a:latin typeface="Times New Roman" pitchFamily="18" charset="0"/>
                <a:cs typeface="Times New Roman" pitchFamily="18" charset="0"/>
              </a:rPr>
            </a:br>
            <a:r>
              <a:rPr lang="en-US" sz="3400" dirty="0" smtClean="0">
                <a:solidFill>
                  <a:srgbClr val="FF0000"/>
                </a:solidFill>
                <a:latin typeface="Times New Roman" pitchFamily="18" charset="0"/>
                <a:cs typeface="Times New Roman" pitchFamily="18" charset="0"/>
              </a:rPr>
              <a:t> Conviction on plea of guilty in absence of accused in petty cases.</a:t>
            </a:r>
            <a:endParaRPr lang="en-US" sz="34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76400"/>
            <a:ext cx="8229600" cy="4449763"/>
          </a:xfrm>
        </p:spPr>
        <p:txBody>
          <a:bodyPr>
            <a:normAutofit fontScale="70000" lnSpcReduction="20000"/>
          </a:bodyPr>
          <a:lstStyle/>
          <a:p>
            <a:pPr algn="just"/>
            <a:r>
              <a:rPr lang="en-US" dirty="0" smtClean="0">
                <a:latin typeface="Times New Roman" pitchFamily="18" charset="0"/>
                <a:cs typeface="Times New Roman" pitchFamily="18" charset="0"/>
              </a:rPr>
              <a:t>(1) </a:t>
            </a:r>
            <a:r>
              <a:rPr lang="en-US" dirty="0" smtClean="0">
                <a:solidFill>
                  <a:srgbClr val="FF0000"/>
                </a:solidFill>
                <a:latin typeface="Times New Roman" pitchFamily="18" charset="0"/>
                <a:cs typeface="Times New Roman" pitchFamily="18" charset="0"/>
              </a:rPr>
              <a:t>Where a summons has been issued under section 206 and the accused </a:t>
            </a:r>
            <a:r>
              <a:rPr lang="en-US" dirty="0" smtClean="0">
                <a:latin typeface="Times New Roman" pitchFamily="18" charset="0"/>
                <a:cs typeface="Times New Roman" pitchFamily="18" charset="0"/>
              </a:rPr>
              <a:t>desires to plead guilty to the charge without appearing before the Magistrate, he </a:t>
            </a:r>
            <a:r>
              <a:rPr lang="en-US" dirty="0" smtClean="0">
                <a:solidFill>
                  <a:srgbClr val="FF0000"/>
                </a:solidFill>
                <a:latin typeface="Times New Roman" pitchFamily="18" charset="0"/>
                <a:cs typeface="Times New Roman" pitchFamily="18" charset="0"/>
              </a:rPr>
              <a:t>shall transmit to the Magistrate, by post or by messenger, a letter containing his plea and also the amount of fine specified in the summons.</a:t>
            </a:r>
          </a:p>
          <a:p>
            <a:pPr algn="just"/>
            <a:r>
              <a:rPr lang="en-US" dirty="0" smtClean="0">
                <a:latin typeface="Times New Roman" pitchFamily="18" charset="0"/>
                <a:cs typeface="Times New Roman" pitchFamily="18" charset="0"/>
              </a:rPr>
              <a:t>(2) </a:t>
            </a:r>
            <a:r>
              <a:rPr lang="en-US" dirty="0" smtClean="0">
                <a:solidFill>
                  <a:srgbClr val="FF0000"/>
                </a:solidFill>
                <a:latin typeface="Times New Roman" pitchFamily="18" charset="0"/>
                <a:cs typeface="Times New Roman" pitchFamily="18" charset="0"/>
              </a:rPr>
              <a:t>The Magistrate may</a:t>
            </a:r>
            <a:r>
              <a:rPr lang="en-US" dirty="0" smtClean="0">
                <a:latin typeface="Times New Roman" pitchFamily="18" charset="0"/>
                <a:cs typeface="Times New Roman" pitchFamily="18" charset="0"/>
              </a:rPr>
              <a:t>, in his discretion, </a:t>
            </a:r>
            <a:r>
              <a:rPr lang="en-US" dirty="0" smtClean="0">
                <a:solidFill>
                  <a:srgbClr val="FF0000"/>
                </a:solidFill>
                <a:latin typeface="Times New Roman" pitchFamily="18" charset="0"/>
                <a:cs typeface="Times New Roman" pitchFamily="18" charset="0"/>
              </a:rPr>
              <a:t>convict the accused in his absence, on his plea of guilty and sentence him to pay the fine</a:t>
            </a:r>
            <a:r>
              <a:rPr lang="en-US" dirty="0" smtClean="0">
                <a:latin typeface="Times New Roman" pitchFamily="18" charset="0"/>
                <a:cs typeface="Times New Roman" pitchFamily="18" charset="0"/>
              </a:rPr>
              <a:t> specified in the summons, and the amount transmitted by the accused shall be adjusted towards that fine, or where a pleader </a:t>
            </a:r>
            <a:r>
              <a:rPr lang="en-US" dirty="0" smtClean="0">
                <a:latin typeface="Times New Roman" pitchFamily="18" charset="0"/>
                <a:cs typeface="Times New Roman" pitchFamily="18" charset="0"/>
              </a:rPr>
              <a:t>authorized </a:t>
            </a:r>
            <a:r>
              <a:rPr lang="en-US" dirty="0" smtClean="0">
                <a:latin typeface="Times New Roman" pitchFamily="18" charset="0"/>
                <a:cs typeface="Times New Roman" pitchFamily="18" charset="0"/>
              </a:rPr>
              <a:t>by the accused in this behalf pleads guilty on behalf of the accused, the Magistrate shall record the plea as nearly as possible in the words used by the pleader and may, in his discretion, convict the accused on such plea and sentence him as aforesaid.</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253</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en-US" dirty="0" smtClean="0">
                <a:latin typeface="Times New Roman" pitchFamily="18" charset="0"/>
                <a:cs typeface="Times New Roman" pitchFamily="18" charset="0"/>
              </a:rPr>
              <a:t>This section contains an enabling provision which is introduced in the code with a view to </a:t>
            </a:r>
            <a:r>
              <a:rPr lang="en-US" dirty="0" smtClean="0">
                <a:solidFill>
                  <a:srgbClr val="FF0000"/>
                </a:solidFill>
                <a:latin typeface="Times New Roman" pitchFamily="18" charset="0"/>
                <a:cs typeface="Times New Roman" pitchFamily="18" charset="0"/>
              </a:rPr>
              <a:t>disposing of petty cases without requiring the presence of the accused.</a:t>
            </a:r>
          </a:p>
          <a:p>
            <a:pPr algn="just"/>
            <a:r>
              <a:rPr lang="en-US" dirty="0" smtClean="0">
                <a:latin typeface="Times New Roman" pitchFamily="18" charset="0"/>
                <a:cs typeface="Times New Roman" pitchFamily="18" charset="0"/>
              </a:rPr>
              <a:t>The section also allows a </a:t>
            </a:r>
            <a:r>
              <a:rPr lang="en-US" dirty="0" smtClean="0">
                <a:solidFill>
                  <a:srgbClr val="FF0000"/>
                </a:solidFill>
                <a:latin typeface="Times New Roman" pitchFamily="18" charset="0"/>
                <a:cs typeface="Times New Roman" pitchFamily="18" charset="0"/>
              </a:rPr>
              <a:t>pleader appearing on behalf of the accused person to plead guilty </a:t>
            </a:r>
            <a:r>
              <a:rPr lang="en-US" dirty="0" smtClean="0">
                <a:latin typeface="Times New Roman" pitchFamily="18" charset="0"/>
                <a:cs typeface="Times New Roman" pitchFamily="18" charset="0"/>
              </a:rPr>
              <a:t>on his behalf.</a:t>
            </a:r>
          </a:p>
          <a:p>
            <a:pPr algn="just"/>
            <a:r>
              <a:rPr lang="en-US" dirty="0" smtClean="0">
                <a:latin typeface="Times New Roman" pitchFamily="18" charset="0"/>
                <a:cs typeface="Times New Roman" pitchFamily="18" charset="0"/>
              </a:rPr>
              <a:t>The power conferred under this section </a:t>
            </a:r>
            <a:r>
              <a:rPr lang="en-US" dirty="0" smtClean="0">
                <a:solidFill>
                  <a:srgbClr val="FF0000"/>
                </a:solidFill>
                <a:latin typeface="Times New Roman" pitchFamily="18" charset="0"/>
                <a:cs typeface="Times New Roman" pitchFamily="18" charset="0"/>
              </a:rPr>
              <a:t>should be used by the Magistrate with great caution and care and not arbitrarily.</a:t>
            </a:r>
            <a:endParaRPr lang="en-US"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600" b="1" dirty="0" smtClean="0">
                <a:solidFill>
                  <a:srgbClr val="FF0000"/>
                </a:solidFill>
                <a:latin typeface="Times New Roman" pitchFamily="18" charset="0"/>
                <a:cs typeface="Times New Roman" pitchFamily="18" charset="0"/>
              </a:rPr>
              <a:t>Section 254</a:t>
            </a:r>
            <a:br>
              <a:rPr lang="en-US" sz="3600" b="1" dirty="0" smtClean="0">
                <a:solidFill>
                  <a:srgbClr val="FF0000"/>
                </a:solidFill>
                <a:latin typeface="Times New Roman" pitchFamily="18" charset="0"/>
                <a:cs typeface="Times New Roman" pitchFamily="18" charset="0"/>
              </a:rPr>
            </a:br>
            <a:r>
              <a:rPr lang="en-US" sz="3600" dirty="0" smtClean="0">
                <a:solidFill>
                  <a:srgbClr val="FF0000"/>
                </a:solidFill>
                <a:latin typeface="Times New Roman" pitchFamily="18" charset="0"/>
                <a:cs typeface="Times New Roman" pitchFamily="18" charset="0"/>
              </a:rPr>
              <a:t>Procedure when not convicted</a:t>
            </a: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r>
              <a:rPr lang="en-US" dirty="0" smtClean="0">
                <a:latin typeface="Times New Roman" pitchFamily="18" charset="0"/>
                <a:cs typeface="Times New Roman" pitchFamily="18" charset="0"/>
              </a:rPr>
              <a:t>(1) If the Magistrate does not convict the accused under section 252 or section 253, the Magistrate shall proceed to hear the prosecution and take all such evidence as may be produced in support of the prosecution, and also to hear the accused and take all such evidence as he produces in his defence.</a:t>
            </a:r>
          </a:p>
          <a:p>
            <a:pPr algn="just"/>
            <a:r>
              <a:rPr lang="en-US" dirty="0" smtClean="0">
                <a:latin typeface="Times New Roman" pitchFamily="18" charset="0"/>
                <a:cs typeface="Times New Roman" pitchFamily="18" charset="0"/>
              </a:rPr>
              <a:t>(2) The Magistrate may, if he thinks fit, on the application of the prosecution or the accused, issue a summons to any witness directing him to attend or to produce any document or other thing.</a:t>
            </a:r>
          </a:p>
          <a:p>
            <a:pPr algn="just"/>
            <a:r>
              <a:rPr lang="en-US" dirty="0" smtClean="0">
                <a:latin typeface="Times New Roman" pitchFamily="18" charset="0"/>
                <a:cs typeface="Times New Roman" pitchFamily="18" charset="0"/>
              </a:rPr>
              <a:t>(3) The Magistrate may, before summoning any witness on such application require that the reasonable expenses of the witness incurred in attending for the purposes of the trial be deposited in Court.</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1138</Words>
  <Application>Microsoft Office PowerPoint</Application>
  <PresentationFormat>On-screen Show (4:3)</PresentationFormat>
  <Paragraphs>64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CHAPTER 20 </vt:lpstr>
      <vt:lpstr>Summon Case</vt:lpstr>
      <vt:lpstr>Section 251.  Substance of accusation to be stated </vt:lpstr>
      <vt:lpstr>251</vt:lpstr>
      <vt:lpstr>Section 252 Conviction on plea of guilty</vt:lpstr>
      <vt:lpstr>252</vt:lpstr>
      <vt:lpstr>Section 253  Conviction on plea of guilty in absence of accused in petty cases.</vt:lpstr>
      <vt:lpstr>253</vt:lpstr>
      <vt:lpstr>Section 254 Procedure when not convicted</vt:lpstr>
      <vt:lpstr>254</vt:lpstr>
      <vt:lpstr>Section 255 Acquittal or conviction</vt:lpstr>
      <vt:lpstr>255</vt:lpstr>
      <vt:lpstr>Section 256 Non-appearance or death of complainant</vt:lpstr>
      <vt:lpstr>256</vt:lpstr>
      <vt:lpstr>Section 257  Withdrawal of complaint</vt:lpstr>
      <vt:lpstr>257</vt:lpstr>
      <vt:lpstr>Section 258 Power to stop proceedings in certain cases.</vt:lpstr>
      <vt:lpstr>258</vt:lpstr>
      <vt:lpstr>Section 259 Power of Court to convert summons- cases into warrant- cases</vt:lpstr>
      <vt:lpstr>259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20 </dc:title>
  <dc:creator>admin</dc:creator>
  <cp:lastModifiedBy>admin</cp:lastModifiedBy>
  <cp:revision>21</cp:revision>
  <dcterms:created xsi:type="dcterms:W3CDTF">2006-08-16T00:00:00Z</dcterms:created>
  <dcterms:modified xsi:type="dcterms:W3CDTF">2020-10-17T07:39:31Z</dcterms:modified>
</cp:coreProperties>
</file>