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75ABC-D101-4156-8CEF-56D7B068C5A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D78FC-223D-4F28-B0B2-A4E8E8318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EE3176-3B02-4EBD-BB8D-B5B215313C8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B61957-4628-424E-80DE-C594B3C7CA7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21DA-43D0-447D-9AA2-BAE6A6DE61B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D4F9-C424-49D1-B49B-43E13BEA4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3352800"/>
            <a:ext cx="7620000" cy="1143000"/>
          </a:xfrm>
        </p:spPr>
        <p:txBody>
          <a:bodyPr/>
          <a:lstStyle/>
          <a:p>
            <a:pPr algn="l"/>
            <a:r>
              <a:rPr lang="en-GB" altLang="en-US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Topics:</a:t>
            </a:r>
            <a:r>
              <a:rPr lang="en-GB" altLang="en-US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GB" altLang="en-US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altLang="en-US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laws expressions, order determination</a:t>
            </a:r>
            <a:endParaRPr lang="fr-FR" altLang="en-US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6705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Chemical Kinetics</a:t>
            </a:r>
            <a:br>
              <a:rPr lang="en-GB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</a:t>
            </a:r>
            <a:r>
              <a:rPr lang="en-US" alt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BSc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III 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year,    UNIT -  V  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Concentration and Rate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1050"/>
            <a:ext cx="8229600" cy="3916363"/>
          </a:xfrm>
        </p:spPr>
        <p:txBody>
          <a:bodyPr/>
          <a:lstStyle/>
          <a:p>
            <a:pPr marL="11113" indent="-11113" eaLnBrk="1" hangingPunct="1">
              <a:buFontTx/>
              <a:buNone/>
              <a:defRPr/>
            </a:pPr>
            <a:r>
              <a:rPr lang="en-US" altLang="en-US" sz="3000" dirty="0"/>
              <a:t>Each reaction has its own equation that expresses its </a:t>
            </a:r>
            <a:r>
              <a:rPr lang="en-US" altLang="en-US" sz="3000" b="1" dirty="0"/>
              <a:t>rate as a function of the concentrations </a:t>
            </a:r>
            <a:r>
              <a:rPr lang="en-US" altLang="en-US" sz="3000" dirty="0"/>
              <a:t>of the involved species (e.g., reactants, products, catalysts).</a:t>
            </a:r>
          </a:p>
          <a:p>
            <a:pPr marL="11113" indent="-11113" eaLnBrk="1" hangingPunct="1">
              <a:buFontTx/>
              <a:buNone/>
              <a:defRPr/>
            </a:pPr>
            <a:endParaRPr lang="en-US" altLang="en-US" sz="2500" dirty="0"/>
          </a:p>
          <a:p>
            <a:pPr eaLnBrk="1" hangingPunct="1">
              <a:buFontTx/>
              <a:buNone/>
              <a:defRPr/>
            </a:pPr>
            <a:r>
              <a:rPr lang="en-US" altLang="en-US" dirty="0">
                <a:sym typeface="Symbol" pitchFamily="2" charset="2"/>
              </a:rPr>
              <a:t>This is called its </a:t>
            </a:r>
            <a:r>
              <a:rPr lang="en-US" altLang="en-US" sz="3600" b="1" dirty="0">
                <a:solidFill>
                  <a:srgbClr val="00197D"/>
                </a:solidFill>
                <a:sym typeface="Symbol" pitchFamily="2" charset="2"/>
              </a:rPr>
              <a:t>Rate Law</a:t>
            </a: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-152400" y="6019800"/>
            <a:ext cx="3179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990000"/>
                </a:solidFill>
                <a:latin typeface="Times New Roman" pitchFamily="18" charset="0"/>
              </a:rPr>
              <a:t>Rate Law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" y="842963"/>
            <a:ext cx="899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In general, rates of reactions increase as concentrations increase since there are more collisions occurring between reactants.</a:t>
            </a:r>
          </a:p>
          <a:p>
            <a:pPr marL="342900" indent="-342900"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The overall concentration dependence of reaction rate is given in a </a:t>
            </a:r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rate law</a:t>
            </a:r>
            <a:r>
              <a:rPr lang="en-US" altLang="en-US" sz="2400">
                <a:latin typeface="Times New Roman" pitchFamily="18" charset="0"/>
              </a:rPr>
              <a:t> or rate expression.   </a:t>
            </a:r>
          </a:p>
          <a:p>
            <a:pPr marL="342900" indent="-342900"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For reactions follow </a:t>
            </a:r>
            <a:r>
              <a:rPr lang="en-US" altLang="en-US" sz="2400" b="1" i="1">
                <a:latin typeface="Times New Roman" pitchFamily="18" charset="0"/>
              </a:rPr>
              <a:t>simple rate laws</a:t>
            </a:r>
            <a:r>
              <a:rPr lang="en-US" altLang="en-US" sz="2400">
                <a:latin typeface="Times New Roman" pitchFamily="18" charset="0"/>
              </a:rPr>
              <a:t>:</a:t>
            </a:r>
            <a:endParaRPr lang="en-US" altLang="ja-JP" sz="2400">
              <a:latin typeface="Times New Roman" pitchFamily="18" charset="0"/>
            </a:endParaRPr>
          </a:p>
          <a:p>
            <a:pPr marL="742950" lvl="1" indent="-285750" algn="ctr" eaLnBrk="1" hangingPunct="1">
              <a:spcAft>
                <a:spcPts val="1000"/>
              </a:spcAft>
            </a:pP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v = </a:t>
            </a:r>
            <a:r>
              <a:rPr lang="en-US" altLang="en-US" sz="2800" i="1">
                <a:solidFill>
                  <a:srgbClr val="003399"/>
                </a:solidFill>
                <a:latin typeface="Times New Roman" pitchFamily="18" charset="0"/>
              </a:rPr>
              <a:t>k </a:t>
            </a: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[A]</a:t>
            </a:r>
            <a:r>
              <a:rPr lang="en-US" altLang="en-US" sz="2800" baseline="30000">
                <a:solidFill>
                  <a:srgbClr val="003399"/>
                </a:solidFill>
                <a:latin typeface="Times New Roman" pitchFamily="18" charset="0"/>
              </a:rPr>
              <a:t>m </a:t>
            </a: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[B]</a:t>
            </a:r>
            <a:r>
              <a:rPr lang="en-US" altLang="en-US" sz="2800" baseline="30000">
                <a:solidFill>
                  <a:srgbClr val="003399"/>
                </a:solidFill>
                <a:latin typeface="Times New Roman" pitchFamily="18" charset="0"/>
              </a:rPr>
              <a:t>n</a:t>
            </a: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…</a:t>
            </a:r>
          </a:p>
          <a:p>
            <a:pPr marL="742950" lvl="1" indent="-285750" eaLnBrk="1" hangingPunct="1">
              <a:spcAft>
                <a:spcPts val="1000"/>
              </a:spcAft>
            </a:pPr>
            <a:r>
              <a:rPr lang="en-US" altLang="en-US" sz="2400">
                <a:latin typeface="Times New Roman" pitchFamily="18" charset="0"/>
              </a:rPr>
              <a:t>	- [A], [B]: reactant concentrations</a:t>
            </a:r>
          </a:p>
          <a:p>
            <a:pPr marL="742950" lvl="1" indent="-285750" eaLnBrk="1" hangingPunct="1">
              <a:spcAft>
                <a:spcPts val="1000"/>
              </a:spcAft>
            </a:pPr>
            <a:r>
              <a:rPr lang="en-US" altLang="en-US" sz="2400">
                <a:latin typeface="Times New Roman" pitchFamily="18" charset="0"/>
              </a:rPr>
              <a:t>	- The exponents </a:t>
            </a:r>
            <a:r>
              <a:rPr lang="en-US" altLang="en-US" sz="2400" i="1">
                <a:latin typeface="Times New Roman" pitchFamily="18" charset="0"/>
              </a:rPr>
              <a:t>m</a:t>
            </a:r>
            <a:r>
              <a:rPr lang="en-US" altLang="en-US" sz="2400">
                <a:latin typeface="Times New Roman" pitchFamily="18" charset="0"/>
              </a:rPr>
              <a:t> and 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: </a:t>
            </a:r>
            <a:r>
              <a:rPr lang="en-US" altLang="ja-JP" sz="2400" b="1">
                <a:solidFill>
                  <a:srgbClr val="003399"/>
                </a:solidFill>
                <a:latin typeface="Times New Roman" pitchFamily="18" charset="0"/>
              </a:rPr>
              <a:t>reaction order </a:t>
            </a:r>
            <a:r>
              <a:rPr lang="en-US" altLang="ja-JP" sz="2400">
                <a:solidFill>
                  <a:srgbClr val="003399"/>
                </a:solidFill>
                <a:latin typeface="Times New Roman" pitchFamily="18" charset="0"/>
              </a:rPr>
              <a:t>(w.r.t. specific reactant)</a:t>
            </a:r>
            <a:endParaRPr lang="en-US" altLang="ja-JP" sz="2400">
              <a:latin typeface="Times New Roman" pitchFamily="18" charset="0"/>
            </a:endParaRPr>
          </a:p>
          <a:p>
            <a:pPr marL="742950" lvl="1" indent="-285750" eaLnBrk="1" hangingPunct="1">
              <a:spcAft>
                <a:spcPts val="1000"/>
              </a:spcAft>
            </a:pPr>
            <a:r>
              <a:rPr lang="en-US" altLang="en-US" sz="2400">
                <a:latin typeface="Times New Roman" pitchFamily="18" charset="0"/>
              </a:rPr>
              <a:t>	- The constant </a:t>
            </a:r>
            <a:r>
              <a:rPr lang="en-US" altLang="en-US" sz="2400" i="1">
                <a:latin typeface="Times New Roman" pitchFamily="18" charset="0"/>
              </a:rPr>
              <a:t>k</a:t>
            </a:r>
            <a:r>
              <a:rPr lang="en-US" altLang="en-US" sz="2400">
                <a:latin typeface="Times New Roman" pitchFamily="18" charset="0"/>
              </a:rPr>
              <a:t>: </a:t>
            </a:r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rate constant</a:t>
            </a:r>
            <a:endParaRPr lang="en-US" altLang="en-US" sz="2400">
              <a:latin typeface="Times New Roman" pitchFamily="18" charset="0"/>
            </a:endParaRPr>
          </a:p>
          <a:p>
            <a:pPr marL="742950" lvl="1" indent="-285750" eaLnBrk="1" hangingPunct="1">
              <a:spcAft>
                <a:spcPts val="1000"/>
              </a:spcAft>
            </a:pPr>
            <a:r>
              <a:rPr lang="en-US" altLang="en-US" sz="2400">
                <a:latin typeface="Times New Roman" pitchFamily="18" charset="0"/>
              </a:rPr>
              <a:t>	- The </a:t>
            </a:r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overall reaction order</a:t>
            </a:r>
            <a:r>
              <a:rPr lang="en-US" altLang="en-US" sz="2400">
                <a:latin typeface="Times New Roman" pitchFamily="18" charset="0"/>
              </a:rPr>
              <a:t> is the sum of the reaction orders:  </a:t>
            </a:r>
          </a:p>
          <a:p>
            <a:pPr marL="742950" lvl="1" indent="-285750" eaLnBrk="1" hangingPunct="1">
              <a:spcAft>
                <a:spcPts val="1000"/>
              </a:spcAft>
            </a:pPr>
            <a:r>
              <a:rPr lang="en-US" altLang="en-US" sz="2400">
                <a:latin typeface="Times New Roman" pitchFamily="18" charset="0"/>
              </a:rPr>
              <a:t>	                                 </a:t>
            </a:r>
            <a:r>
              <a:rPr lang="en-US" altLang="en-US" sz="2400" i="1">
                <a:solidFill>
                  <a:srgbClr val="003399"/>
                </a:solidFill>
                <a:latin typeface="Times New Roman" pitchFamily="18" charset="0"/>
              </a:rPr>
              <a:t>m + n </a:t>
            </a: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06638" y="3706813"/>
            <a:ext cx="4652962" cy="457200"/>
            <a:chOff x="1430" y="169"/>
            <a:chExt cx="2931" cy="288"/>
          </a:xfrm>
        </p:grpSpPr>
        <p:sp>
          <p:nvSpPr>
            <p:cNvPr id="23564" name="Text Box 3"/>
            <p:cNvSpPr txBox="1">
              <a:spLocks noChangeArrowheads="1"/>
            </p:cNvSpPr>
            <p:nvPr/>
          </p:nvSpPr>
          <p:spPr bwMode="auto">
            <a:xfrm>
              <a:off x="1430" y="169"/>
              <a:ext cx="29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2400"/>
                <a:t>F</a:t>
              </a:r>
              <a:r>
                <a:rPr lang="en-US" altLang="en-US" sz="2400" baseline="-25000"/>
                <a:t>2</a:t>
              </a:r>
              <a:r>
                <a:rPr lang="en-US" altLang="en-US" sz="2400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 sz="2400"/>
                <a:t> + 2ClO</a:t>
              </a:r>
              <a:r>
                <a:rPr lang="en-US" altLang="en-US" sz="2400" baseline="-25000"/>
                <a:t>2</a:t>
              </a:r>
              <a:r>
                <a:rPr lang="en-US" altLang="en-US" sz="2400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 sz="2400"/>
                <a:t>          2FClO</a:t>
              </a:r>
              <a:r>
                <a:rPr lang="en-US" altLang="en-US" sz="2400" baseline="-25000"/>
                <a:t>2</a:t>
              </a:r>
              <a:r>
                <a:rPr lang="en-US" altLang="en-US" sz="2400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23565" name="Line 4"/>
            <p:cNvSpPr>
              <a:spLocks noChangeShapeType="1"/>
            </p:cNvSpPr>
            <p:nvPr/>
          </p:nvSpPr>
          <p:spPr bwMode="auto">
            <a:xfrm>
              <a:off x="3008" y="3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65513" y="4956175"/>
            <a:ext cx="221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/>
              <a:t>v = </a:t>
            </a:r>
            <a:r>
              <a:rPr lang="en-US" altLang="en-US" sz="2400" i="1"/>
              <a:t>k</a:t>
            </a:r>
            <a:r>
              <a:rPr lang="en-US" altLang="en-US" sz="2400"/>
              <a:t> [F</a:t>
            </a:r>
            <a:r>
              <a:rPr lang="en-US" altLang="en-US" sz="2400" baseline="-25000"/>
              <a:t>2</a:t>
            </a:r>
            <a:r>
              <a:rPr lang="en-US" altLang="en-US" sz="2400"/>
              <a:t>][ClO</a:t>
            </a:r>
            <a:r>
              <a:rPr lang="en-US" altLang="en-US" sz="2400" baseline="-25000"/>
              <a:t>2</a:t>
            </a:r>
            <a:r>
              <a:rPr lang="en-US" altLang="en-US" sz="2400"/>
              <a:t>]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971800" y="304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/>
              <a:t>Rate Laws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1000" y="1066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Rate laws, rate constants, and orders are </a:t>
            </a:r>
            <a:r>
              <a:rPr lang="en-US" altLang="en-US" sz="2400" b="1"/>
              <a:t>determined </a:t>
            </a:r>
            <a:r>
              <a:rPr lang="en-US" altLang="en-US" sz="2400" b="1" i="1"/>
              <a:t>experimentally</a:t>
            </a:r>
            <a:r>
              <a:rPr lang="en-US" altLang="en-US" sz="2400"/>
              <a:t>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2170113"/>
            <a:ext cx="8534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The order of a reactant is </a:t>
            </a:r>
            <a:r>
              <a:rPr lang="en-US" altLang="en-US" sz="2400" b="1"/>
              <a:t>NOT</a:t>
            </a:r>
            <a:r>
              <a:rPr lang="en-US" altLang="en-US" sz="2400"/>
              <a:t> generally related to its stoichiometric coefficient in a balanced chemical equation.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335338" y="3641725"/>
            <a:ext cx="381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561013" y="4867275"/>
            <a:ext cx="317500" cy="381000"/>
            <a:chOff x="3592" y="3312"/>
            <a:chExt cx="200" cy="240"/>
          </a:xfrm>
        </p:grpSpPr>
        <p:sp>
          <p:nvSpPr>
            <p:cNvPr id="23562" name="Oval 11"/>
            <p:cNvSpPr>
              <a:spLocks noChangeArrowheads="1"/>
            </p:cNvSpPr>
            <p:nvPr/>
          </p:nvSpPr>
          <p:spPr bwMode="auto">
            <a:xfrm>
              <a:off x="3600" y="3312"/>
              <a:ext cx="192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3592" y="33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1</a:t>
              </a:r>
            </a:p>
          </p:txBody>
        </p:sp>
      </p:grpSp>
      <p:sp>
        <p:nvSpPr>
          <p:cNvPr id="23561" name="Rectangle 3"/>
          <p:cNvSpPr txBox="1">
            <a:spLocks noChangeArrowheads="1"/>
          </p:cNvSpPr>
          <p:nvPr/>
        </p:nvSpPr>
        <p:spPr bwMode="auto">
          <a:xfrm>
            <a:off x="57150" y="6164263"/>
            <a:ext cx="22494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 dirty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3" grpId="0" autoUpdateAnimBg="0"/>
      <p:bldP spid="14345" grpId="0" autoUpdateAnimBg="0"/>
      <p:bldP spid="143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A close up of a logo&#10;&#10;Description automatically genera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47813"/>
            <a:ext cx="61404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0" y="6484938"/>
            <a:ext cx="2609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1400" dirty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31800" y="1060450"/>
            <a:ext cx="4927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500"/>
              <a:t>Reactions with </a:t>
            </a:r>
            <a:r>
              <a:rPr lang="en-US" altLang="en-US" sz="2500" b="1"/>
              <a:t>simple rate laws</a:t>
            </a:r>
            <a:r>
              <a:rPr lang="en-US" altLang="en-US" sz="2500"/>
              <a:t>:</a:t>
            </a:r>
          </a:p>
        </p:txBody>
      </p:sp>
      <p:pic>
        <p:nvPicPr>
          <p:cNvPr id="24581" name="Picture 4" descr="A close up of a logo&#10;&#10;Description automatically genera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2075" y="3692525"/>
            <a:ext cx="6629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438150" y="3319463"/>
            <a:ext cx="53355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500"/>
              <a:t>Reactions with </a:t>
            </a:r>
            <a:r>
              <a:rPr lang="en-US" altLang="en-US" sz="2500" b="1"/>
              <a:t>complex rate laws*</a:t>
            </a:r>
            <a:r>
              <a:rPr lang="en-US" altLang="en-US" sz="2500"/>
              <a:t>:</a:t>
            </a:r>
          </a:p>
        </p:txBody>
      </p:sp>
      <p:pic>
        <p:nvPicPr>
          <p:cNvPr id="24583" name="Picture 9" descr="A close up of a logo&#10;&#10;Description automatically generat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211763"/>
            <a:ext cx="26098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449263" y="4811713"/>
            <a:ext cx="8161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/>
              <a:t>* imply multi-step reactions (sequence of elementary steps)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1924050" y="79375"/>
            <a:ext cx="5295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/>
              <a:t>Simple and complex rate laws</a:t>
            </a: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5564188" y="5561013"/>
            <a:ext cx="2640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however, the overall rate cannot involve intermediate species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0" y="6484938"/>
            <a:ext cx="2609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14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1582738"/>
            <a:ext cx="4492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500"/>
              <a:t>Always follow simple rate laws</a:t>
            </a:r>
          </a:p>
        </p:txBody>
      </p:sp>
      <p:sp>
        <p:nvSpPr>
          <p:cNvPr id="25604" name="Rectangle 12"/>
          <p:cNvSpPr>
            <a:spLocks noChangeArrowheads="1"/>
          </p:cNvSpPr>
          <p:nvPr/>
        </p:nvSpPr>
        <p:spPr bwMode="auto">
          <a:xfrm>
            <a:off x="2660650" y="79375"/>
            <a:ext cx="3822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/>
              <a:t>Elementary reactions</a:t>
            </a:r>
          </a:p>
        </p:txBody>
      </p:sp>
      <p:pic>
        <p:nvPicPr>
          <p:cNvPr id="25605" name="Picture 6" descr="A screenshot of a cell phone&#10;&#10;Description automatically genera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5" y="2782888"/>
            <a:ext cx="79629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8448675" y="3595688"/>
            <a:ext cx="381000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7" name="Rectangle 14"/>
          <p:cNvSpPr>
            <a:spLocks noChangeArrowheads="1"/>
          </p:cNvSpPr>
          <p:nvPr/>
        </p:nvSpPr>
        <p:spPr bwMode="auto">
          <a:xfrm>
            <a:off x="457200" y="4648200"/>
            <a:ext cx="857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dirty="0"/>
              <a:t>Reactant </a:t>
            </a:r>
            <a:r>
              <a:rPr lang="en-US" altLang="en-US" b="1" dirty="0"/>
              <a:t>order</a:t>
            </a:r>
            <a:r>
              <a:rPr lang="en-US" altLang="en-US" dirty="0"/>
              <a:t> reflects </a:t>
            </a:r>
            <a:r>
              <a:rPr lang="en-US" altLang="en-US" b="1" dirty="0" err="1" smtClean="0"/>
              <a:t>molecularity</a:t>
            </a:r>
            <a:r>
              <a:rPr lang="en-US" altLang="en-US" b="1" dirty="0" smtClean="0"/>
              <a:t> 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activemolecules</a:t>
            </a:r>
            <a:r>
              <a:rPr lang="en-US" altLang="en-US" dirty="0" smtClean="0"/>
              <a:t> </a:t>
            </a:r>
            <a:r>
              <a:rPr lang="en-US" altLang="en-US" dirty="0"/>
              <a:t>involved in reaction)</a:t>
            </a:r>
          </a:p>
        </p:txBody>
      </p:sp>
      <p:sp>
        <p:nvSpPr>
          <p:cNvPr id="25608" name="Rectangle 3"/>
          <p:cNvSpPr>
            <a:spLocks noChangeArrowheads="1"/>
          </p:cNvSpPr>
          <p:nvPr/>
        </p:nvSpPr>
        <p:spPr bwMode="auto">
          <a:xfrm>
            <a:off x="3536950" y="5411788"/>
            <a:ext cx="2417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/>
              <a:t>More on this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990000"/>
                </a:solidFill>
                <a:latin typeface="Times New Roman" pitchFamily="18" charset="0"/>
              </a:rPr>
              <a:t>Rate Law Example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685800"/>
            <a:ext cx="883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Consider the following reaction: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en-US" sz="2400">
                <a:latin typeface="Times New Roman" pitchFamily="18" charset="0"/>
              </a:rPr>
              <a:t>NH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 baseline="300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aq</a:t>
            </a:r>
            <a:r>
              <a:rPr lang="en-US" altLang="en-US" sz="2400">
                <a:latin typeface="Times New Roman" pitchFamily="18" charset="0"/>
              </a:rPr>
              <a:t>) + NO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 baseline="30000">
                <a:latin typeface="Times New Roman" pitchFamily="18" charset="0"/>
              </a:rPr>
              <a:t>-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aq</a:t>
            </a:r>
            <a:r>
              <a:rPr lang="en-US" altLang="en-US" sz="2400">
                <a:latin typeface="Times New Roman" pitchFamily="18" charset="0"/>
              </a:rPr>
              <a:t>)     </a:t>
            </a: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altLang="en-US" sz="2400">
                <a:latin typeface="Times New Roman" pitchFamily="18" charset="0"/>
              </a:rPr>
              <a:t>N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g</a:t>
            </a:r>
            <a:r>
              <a:rPr lang="en-US" altLang="en-US" sz="2400">
                <a:latin typeface="Times New Roman" pitchFamily="18" charset="0"/>
              </a:rPr>
              <a:t>) + 2H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O(</a:t>
            </a:r>
            <a:r>
              <a:rPr lang="en-US" altLang="en-US" sz="2400" i="1">
                <a:latin typeface="Times New Roman" pitchFamily="18" charset="0"/>
              </a:rPr>
              <a:t>l</a:t>
            </a:r>
            <a:r>
              <a:rPr lang="en-US" altLang="en-US" sz="240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Let</a:t>
            </a:r>
            <a:r>
              <a:rPr lang="ja-JP" altLang="en-US" sz="2800"/>
              <a:t>’</a:t>
            </a:r>
            <a:r>
              <a:rPr lang="en-US" altLang="ja-JP" sz="2800">
                <a:latin typeface="Times New Roman" pitchFamily="18" charset="0"/>
              </a:rPr>
              <a:t>s say that the following observations from several experiments were made…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imes New Roman" pitchFamily="18" charset="0"/>
              </a:rPr>
              <a:t>as [NH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 baseline="300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] doubles the rate doubles with [NO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 baseline="30000">
                <a:latin typeface="Times New Roman" pitchFamily="18" charset="0"/>
              </a:rPr>
              <a:t>-</a:t>
            </a:r>
            <a:r>
              <a:rPr lang="en-US" altLang="en-US" sz="2400">
                <a:latin typeface="Times New Roman" pitchFamily="18" charset="0"/>
              </a:rPr>
              <a:t>] constant. </a:t>
            </a:r>
          </a:p>
          <a:p>
            <a:pPr marL="742950" lvl="1" indent="-285750" algn="just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altLang="en-US" sz="2400">
                <a:latin typeface="Times New Roman" pitchFamily="18" charset="0"/>
              </a:rPr>
              <a:t>as [NO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 baseline="30000">
                <a:latin typeface="Times New Roman" pitchFamily="18" charset="0"/>
              </a:rPr>
              <a:t>-</a:t>
            </a:r>
            <a:r>
              <a:rPr lang="en-US" altLang="en-US" sz="2400">
                <a:latin typeface="Times New Roman" pitchFamily="18" charset="0"/>
              </a:rPr>
              <a:t>] doubles the rate doubles with [NH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 baseline="300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] constant.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The rate of this reaction would be expressed as….</a:t>
            </a:r>
            <a:endParaRPr lang="en-US" altLang="en-US" sz="1200">
              <a:latin typeface="Times New Roman" pitchFamily="18" charset="0"/>
            </a:endParaRPr>
          </a:p>
          <a:p>
            <a:pPr marL="342900" indent="-342900" algn="ctr">
              <a:spcAft>
                <a:spcPts val="1200"/>
              </a:spcAft>
            </a:pPr>
            <a:r>
              <a:rPr lang="en-US" altLang="en-US" sz="2400">
                <a:latin typeface="Times New Roman" pitchFamily="18" charset="0"/>
              </a:rPr>
              <a:t>Rate = </a:t>
            </a:r>
            <a:r>
              <a:rPr lang="en-US" altLang="en-US" sz="2400" i="1">
                <a:latin typeface="Times New Roman" pitchFamily="18" charset="0"/>
              </a:rPr>
              <a:t>k</a:t>
            </a:r>
            <a:r>
              <a:rPr lang="en-US" altLang="en-US" sz="2400">
                <a:latin typeface="Times New Roman" pitchFamily="18" charset="0"/>
              </a:rPr>
              <a:t>[NH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 baseline="300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][NO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 baseline="30000">
                <a:latin typeface="Times New Roman" pitchFamily="18" charset="0"/>
              </a:rPr>
              <a:t>-</a:t>
            </a:r>
            <a:r>
              <a:rPr lang="en-US" altLang="en-US" sz="2400">
                <a:latin typeface="Times New Roman" pitchFamily="18" charset="0"/>
              </a:rPr>
              <a:t>]</a:t>
            </a:r>
          </a:p>
          <a:p>
            <a:pPr marL="342900" indent="-342900">
              <a:spcAft>
                <a:spcPts val="1200"/>
              </a:spcAft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The reaction is said to be </a:t>
            </a:r>
            <a:r>
              <a:rPr lang="ja-JP" altLang="en-US" sz="2400"/>
              <a:t>“</a:t>
            </a:r>
            <a:r>
              <a:rPr lang="en-US" altLang="ja-JP" sz="2400">
                <a:latin typeface="Times New Roman" pitchFamily="18" charset="0"/>
              </a:rPr>
              <a:t>first order</a:t>
            </a:r>
            <a:r>
              <a:rPr lang="ja-JP" altLang="en-US" sz="2400"/>
              <a:t>”</a:t>
            </a:r>
            <a:r>
              <a:rPr lang="en-US" altLang="ja-JP" sz="2400">
                <a:latin typeface="Times New Roman" pitchFamily="18" charset="0"/>
              </a:rPr>
              <a:t> with respect to [NH</a:t>
            </a:r>
            <a:r>
              <a:rPr lang="en-US" altLang="ja-JP" sz="2400" baseline="-25000">
                <a:latin typeface="Times New Roman" pitchFamily="18" charset="0"/>
              </a:rPr>
              <a:t>4</a:t>
            </a:r>
            <a:r>
              <a:rPr lang="en-US" altLang="ja-JP" sz="2400" baseline="30000">
                <a:latin typeface="Times New Roman" pitchFamily="18" charset="0"/>
              </a:rPr>
              <a:t>+</a:t>
            </a:r>
            <a:r>
              <a:rPr lang="en-US" altLang="ja-JP" sz="2400">
                <a:latin typeface="Times New Roman" pitchFamily="18" charset="0"/>
              </a:rPr>
              <a:t>] and </a:t>
            </a:r>
            <a:r>
              <a:rPr lang="ja-JP" altLang="en-US" sz="2400"/>
              <a:t>“</a:t>
            </a:r>
            <a:r>
              <a:rPr lang="en-US" altLang="ja-JP" sz="2400">
                <a:latin typeface="Times New Roman" pitchFamily="18" charset="0"/>
              </a:rPr>
              <a:t>first order</a:t>
            </a:r>
            <a:r>
              <a:rPr lang="ja-JP" altLang="en-US" sz="2400"/>
              <a:t>”</a:t>
            </a:r>
            <a:r>
              <a:rPr lang="en-US" altLang="ja-JP" sz="2400">
                <a:latin typeface="Times New Roman" pitchFamily="18" charset="0"/>
              </a:rPr>
              <a:t> with respect to [NO</a:t>
            </a:r>
            <a:r>
              <a:rPr lang="en-US" altLang="ja-JP" sz="2400" baseline="-25000">
                <a:latin typeface="Times New Roman" pitchFamily="18" charset="0"/>
              </a:rPr>
              <a:t>2</a:t>
            </a:r>
            <a:r>
              <a:rPr lang="en-US" altLang="ja-JP" sz="2400" baseline="30000">
                <a:latin typeface="Times New Roman" pitchFamily="18" charset="0"/>
              </a:rPr>
              <a:t>-</a:t>
            </a:r>
            <a:r>
              <a:rPr lang="en-US" altLang="ja-JP" sz="2400">
                <a:latin typeface="Times New Roman" pitchFamily="18" charset="0"/>
              </a:rPr>
              <a:t>].  </a:t>
            </a:r>
          </a:p>
          <a:p>
            <a:pPr marL="342900" indent="-342900">
              <a:spcAft>
                <a:spcPts val="1000"/>
              </a:spcAft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But the </a:t>
            </a:r>
            <a:r>
              <a:rPr lang="en-US" altLang="en-US" sz="2400" i="1" u="sng">
                <a:latin typeface="Times New Roman" pitchFamily="18" charset="0"/>
              </a:rPr>
              <a:t>overall order</a:t>
            </a:r>
            <a:r>
              <a:rPr lang="en-US" altLang="en-US" sz="2400">
                <a:latin typeface="Times New Roman" pitchFamily="18" charset="0"/>
              </a:rPr>
              <a:t> of the reaction is said to be </a:t>
            </a:r>
            <a:r>
              <a:rPr lang="ja-JP" altLang="en-US" sz="2400"/>
              <a:t>“</a:t>
            </a:r>
            <a:r>
              <a:rPr lang="en-US" altLang="ja-JP" sz="2400">
                <a:latin typeface="Times New Roman" pitchFamily="18" charset="0"/>
              </a:rPr>
              <a:t>second order.</a:t>
            </a:r>
            <a:r>
              <a:rPr lang="ja-JP" altLang="en-US" sz="2400"/>
              <a:t>”</a:t>
            </a:r>
            <a:endParaRPr lang="en-US" altLang="ja-JP" sz="2400">
              <a:latin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Reaction rates come from experiment data, not stoichiometry!</a:t>
            </a:r>
          </a:p>
          <a:p>
            <a:pPr marL="342900" indent="-342900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Concentration and Rate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609600" y="4343400"/>
            <a:ext cx="6802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solidFill>
                  <a:srgbClr val="C82E32"/>
                </a:solidFill>
              </a:rPr>
              <a:t>This equation is called the </a:t>
            </a:r>
            <a:r>
              <a:rPr lang="en-US" altLang="en-US" sz="3200">
                <a:solidFill>
                  <a:srgbClr val="00197D"/>
                </a:solidFill>
              </a:rPr>
              <a:t>rate law</a:t>
            </a:r>
            <a:r>
              <a:rPr lang="en-US" altLang="en-US" sz="3200">
                <a:solidFill>
                  <a:srgbClr val="C82E32"/>
                </a:solidFill>
              </a:rPr>
              <a:t>, and </a:t>
            </a:r>
            <a:r>
              <a:rPr lang="en-US" altLang="en-US" sz="3200" i="1">
                <a:solidFill>
                  <a:srgbClr val="C82E32"/>
                </a:solidFill>
              </a:rPr>
              <a:t>k</a:t>
            </a:r>
            <a:r>
              <a:rPr lang="en-US" altLang="en-US" sz="3200">
                <a:solidFill>
                  <a:srgbClr val="C82E32"/>
                </a:solidFill>
              </a:rPr>
              <a:t> is the </a:t>
            </a:r>
            <a:r>
              <a:rPr lang="en-US" altLang="en-US" sz="3200">
                <a:solidFill>
                  <a:srgbClr val="00197D"/>
                </a:solidFill>
              </a:rPr>
              <a:t>rate constant</a:t>
            </a:r>
            <a:r>
              <a:rPr lang="en-US" altLang="en-US" sz="3200">
                <a:solidFill>
                  <a:srgbClr val="C82E32"/>
                </a:solidFill>
              </a:rPr>
              <a:t>.</a:t>
            </a:r>
          </a:p>
        </p:txBody>
      </p:sp>
      <p:pic>
        <p:nvPicPr>
          <p:cNvPr id="30724" name="Picture 7" descr="image-100.tiff                                                 0030DB78magic_metal                    B74677A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5638800"/>
            <a:ext cx="642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8" descr="image-101.tiff                                                 0030DB78magic_metal                    B74677AA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933700"/>
            <a:ext cx="37719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9" descr="image-102.tiff                                                 0030DB78magic_metal                    B74677AA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1447800"/>
            <a:ext cx="2489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10" descr="image-103.tiff                                                 0030DB78magic_metal                    B74677AA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2209800"/>
            <a:ext cx="2438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11" descr="image-104.tiff                                                 0030DB78magic_metal                    B74677AA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3619500"/>
            <a:ext cx="4851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3"/>
          <p:cNvSpPr txBox="1">
            <a:spLocks noChangeArrowheads="1"/>
          </p:cNvSpPr>
          <p:nvPr/>
        </p:nvSpPr>
        <p:spPr bwMode="auto">
          <a:xfrm>
            <a:off x="-152400" y="6019800"/>
            <a:ext cx="3179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375</Words>
  <Application>Microsoft Office PowerPoint</Application>
  <PresentationFormat>On-screen Show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Topics: : Rate laws expressions, order determination</vt:lpstr>
      <vt:lpstr>Concentration and Rate</vt:lpstr>
      <vt:lpstr>Rate Law</vt:lpstr>
      <vt:lpstr>Slide 4</vt:lpstr>
      <vt:lpstr>Slide 5</vt:lpstr>
      <vt:lpstr>Slide 6</vt:lpstr>
      <vt:lpstr>Rate Law Example</vt:lpstr>
      <vt:lpstr>Concentration and Rate</vt:lpstr>
    </vt:vector>
  </TitlesOfParts>
  <Company>india2world@ymail.com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Reaction Rate Laws</dc:title>
  <dc:creator>india2world@ymail.com</dc:creator>
  <cp:lastModifiedBy>india2world@ymail.com</cp:lastModifiedBy>
  <cp:revision>4</cp:revision>
  <dcterms:created xsi:type="dcterms:W3CDTF">2020-08-06T10:16:45Z</dcterms:created>
  <dcterms:modified xsi:type="dcterms:W3CDTF">2020-10-17T03:37:40Z</dcterms:modified>
</cp:coreProperties>
</file>