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A032-A482-43F6-A7D0-6E9663F23A7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1B67-4C41-4BBE-85B7-6866D0BCF4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1066800"/>
            <a:ext cx="533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Chemical Kinetics</a:t>
            </a:r>
            <a:br>
              <a:rPr lang="en-GB" alt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      </a:t>
            </a:r>
            <a:r>
              <a:rPr lang="en-US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UNIT  V,    </a:t>
            </a:r>
            <a:r>
              <a:rPr lang="en-US" altLang="en-US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BSc</a:t>
            </a:r>
            <a:r>
              <a:rPr lang="en-US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III year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990600" y="2967335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Topics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Molecularity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order, first order kinetics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first order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1) Inversion of cane sugar (sucrose)</a:t>
            </a:r>
          </a:p>
          <a:p>
            <a:pPr>
              <a:buNone/>
            </a:pPr>
            <a:r>
              <a:rPr lang="en-US" dirty="0" smtClean="0"/>
              <a:t>    C</a:t>
            </a:r>
            <a:r>
              <a:rPr lang="en-US" baseline="-25000" dirty="0" smtClean="0"/>
              <a:t>12</a:t>
            </a:r>
            <a:r>
              <a:rPr lang="en-US" dirty="0" smtClean="0"/>
              <a:t> H</a:t>
            </a:r>
            <a:r>
              <a:rPr lang="en-US" baseline="-25000" dirty="0" smtClean="0"/>
              <a:t>22</a:t>
            </a:r>
            <a:r>
              <a:rPr lang="en-US" dirty="0" smtClean="0"/>
              <a:t>O</a:t>
            </a:r>
            <a:r>
              <a:rPr lang="en-US" baseline="-25000" dirty="0" smtClean="0"/>
              <a:t>11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       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 +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</a:p>
          <a:p>
            <a:pPr>
              <a:buNone/>
            </a:pPr>
            <a:r>
              <a:rPr lang="en-US" dirty="0" smtClean="0"/>
              <a:t>                                          Glucose     fructose</a:t>
            </a:r>
          </a:p>
          <a:p>
            <a:pPr>
              <a:buNone/>
            </a:pPr>
            <a:r>
              <a:rPr lang="en-US" dirty="0" smtClean="0"/>
              <a:t>2) CH</a:t>
            </a:r>
            <a:r>
              <a:rPr lang="en-US" baseline="-25000" dirty="0" smtClean="0"/>
              <a:t>3</a:t>
            </a:r>
            <a:r>
              <a:rPr lang="en-US" dirty="0" smtClean="0"/>
              <a:t>COOC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 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O    </a:t>
            </a:r>
            <a:r>
              <a:rPr lang="en-US" baseline="30000" dirty="0" smtClean="0"/>
              <a:t> </a:t>
            </a:r>
            <a:r>
              <a:rPr lang="en-US" dirty="0" smtClean="0"/>
              <a:t>    CH</a:t>
            </a:r>
            <a:r>
              <a:rPr lang="en-US" baseline="-25000" dirty="0" smtClean="0"/>
              <a:t>3</a:t>
            </a:r>
            <a:r>
              <a:rPr lang="en-US" dirty="0" smtClean="0"/>
              <a:t>COOH +C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OH </a:t>
            </a:r>
          </a:p>
          <a:p>
            <a:pPr>
              <a:buNone/>
            </a:pPr>
            <a:r>
              <a:rPr lang="en-US" dirty="0" smtClean="0"/>
              <a:t>3)Decomposition of  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              </a:t>
            </a:r>
            <a:r>
              <a:rPr lang="en-US" dirty="0" smtClean="0"/>
              <a:t>2 NO</a:t>
            </a:r>
            <a:r>
              <a:rPr lang="en-US" baseline="-25000" dirty="0" smtClean="0"/>
              <a:t>2</a:t>
            </a:r>
            <a:r>
              <a:rPr lang="en-US" dirty="0" smtClean="0"/>
              <a:t> + ½ 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05200" y="2286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962400" y="32004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2895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029200" y="41148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" y="4572000"/>
            <a:ext cx="4097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4)  All nuclear reactions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198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410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5)  Decomposition of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in Aqueous Solution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5867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       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 +  [O]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76600" y="60960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15789" y="58173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Pt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AC1D15-125F-446D-9476-372816824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2060"/>
            <a:ext cx="9143999" cy="69200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A8F1973E-B115-4AC7-8A09-CE47BD96FF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AF8CD98-1CB7-4B68-BE78-8B863CEE2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685800"/>
            <a:ext cx="5688596" cy="661501"/>
          </a:xfrm>
          <a:prstGeom prst="rect">
            <a:avLst/>
          </a:prstGeom>
        </p:spPr>
      </p:pic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219200" y="1676400"/>
            <a:ext cx="7315200" cy="4017963"/>
            <a:chOff x="768" y="1056"/>
            <a:chExt cx="4608" cy="2531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8" y="1104"/>
              <a:ext cx="4512" cy="2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1056"/>
              <a:ext cx="4608" cy="2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45A21661-1DBF-4600-AF1F-2C36A0B3EE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797" t="31667" r="32969" b="22917"/>
          <a:stretch/>
        </p:blipFill>
        <p:spPr>
          <a:xfrm>
            <a:off x="381000" y="228600"/>
            <a:ext cx="8382000" cy="58975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76B08B0F-00CF-4A41-970F-AB4729466A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-21388"/>
            <a:ext cx="8227210" cy="61935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C344B7D3-3201-4E9B-BA1B-4274ED3A47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381000"/>
            <a:ext cx="86868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E089B10E-554D-4E95-B7B7-A34AF6CDA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469" t="28334" r="45703" b="30972"/>
          <a:stretch/>
        </p:blipFill>
        <p:spPr>
          <a:xfrm>
            <a:off x="609601" y="533400"/>
            <a:ext cx="8077200" cy="542287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Graphical presentation of First-order Reaction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Tx/>
              <a:buChar char="•"/>
            </a:pPr>
            <a:endParaRPr lang="en-US" alt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For 1</a:t>
            </a:r>
            <a:r>
              <a:rPr lang="en-US" altLang="en-US" sz="2800" baseline="30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order reactions: </a:t>
            </a:r>
            <a:r>
              <a:rPr lang="en-US" altLang="en-US" sz="28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[a-x]</a:t>
            </a:r>
            <a:r>
              <a:rPr lang="en-US" altLang="en-US" sz="2800" baseline="-25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= −</a:t>
            </a:r>
            <a:r>
              <a:rPr lang="en-US" altLang="en-US" sz="2800" i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8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2800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[a]</a:t>
            </a:r>
          </a:p>
          <a:p>
            <a:pPr algn="just"/>
            <a:r>
              <a:rPr lang="en-US" altLang="en-US" sz="2800" baseline="-25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log[a-x]</a:t>
            </a:r>
            <a:r>
              <a:rPr lang="en-US" altLang="en-US" sz="2800" baseline="-25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= −(</a:t>
            </a:r>
            <a:r>
              <a:rPr lang="en-US" altLang="en-US" sz="2800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k/2.303)</a:t>
            </a:r>
            <a:r>
              <a:rPr lang="en-US" altLang="en-US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 + log[a]</a:t>
            </a:r>
            <a:r>
              <a:rPr lang="en-US" altLang="en-US" sz="2800" baseline="-25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alt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		where [a-x]= concentration of reactant after some time, t</a:t>
            </a:r>
          </a:p>
          <a:p>
            <a:r>
              <a:rPr lang="en-US" altLang="en-US" sz="1800" i="1" dirty="0" smtClean="0">
                <a:latin typeface="Times New Roman" pitchFamily="18" charset="0"/>
                <a:cs typeface="Times New Roman" pitchFamily="18" charset="0"/>
              </a:rPr>
              <a:t>		k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= reaction rate constant in units of s</a:t>
            </a:r>
            <a:r>
              <a:rPr lang="en-US" altLang="en-US" sz="1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		t= time in seconds</a:t>
            </a:r>
          </a:p>
          <a:p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		[a]</a:t>
            </a:r>
            <a:r>
              <a:rPr lang="en-US" altLang="en-US" sz="1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= initial concentration of reactant</a:t>
            </a:r>
          </a:p>
          <a:p>
            <a:endParaRPr lang="en-US" alt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This equation has the general form for a straight line, y=</a:t>
            </a:r>
            <a:r>
              <a:rPr lang="en-US" altLang="en-US" sz="2000" dirty="0" err="1" smtClean="0">
                <a:latin typeface="Times New Roman" pitchFamily="18" charset="0"/>
                <a:cs typeface="Times New Roman" pitchFamily="18" charset="0"/>
              </a:rPr>
              <a:t>mx+b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, so a plot of </a:t>
            </a:r>
            <a:r>
              <a:rPr lang="en-US" altLang="en-US" sz="2000" b="1" dirty="0" smtClean="0">
                <a:latin typeface="Times New Roman" pitchFamily="18" charset="0"/>
                <a:cs typeface="Times New Roman" pitchFamily="18" charset="0"/>
              </a:rPr>
              <a:t>log[a-x]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en-US" altLang="en-US" sz="2000" b="1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is a straight line with slope (-</a:t>
            </a:r>
            <a:r>
              <a:rPr lang="en-US" altLang="en-US" sz="2000" i="1" dirty="0" smtClean="0">
                <a:latin typeface="Times New Roman" pitchFamily="18" charset="0"/>
                <a:cs typeface="Times New Roman" pitchFamily="18" charset="0"/>
              </a:rPr>
              <a:t>k/2.303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) and intercept </a:t>
            </a:r>
            <a:r>
              <a:rPr lang="en-US" altLang="en-US" sz="20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[a].</a:t>
            </a:r>
          </a:p>
          <a:p>
            <a:pPr>
              <a:buFontTx/>
              <a:buChar char="•"/>
            </a:pPr>
            <a:endParaRPr lang="en-US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0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log[a-x]</a:t>
            </a:r>
            <a:endParaRPr lang="en-US" alt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581400" y="4953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581400" y="6324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581400" y="52578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572000" y="5181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(slope=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− k/2.303)</a:t>
            </a:r>
            <a:endParaRPr lang="en-US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962400" y="6248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  <a:cs typeface="Times New Roman" pitchFamily="18" charset="0"/>
              </a:rPr>
              <a:t>Time (s)</a:t>
            </a:r>
            <a:endParaRPr lang="en-US" altLang="en-US" baseline="-25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118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Graphical presentation of First-order Reaction</vt:lpstr>
      <vt:lpstr>Example of first order reactions</vt:lpstr>
    </vt:vector>
  </TitlesOfParts>
  <Company>india2world@ymail.com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india2world@ymail.com</dc:creator>
  <cp:lastModifiedBy>india2world@ymail.com</cp:lastModifiedBy>
  <cp:revision>15</cp:revision>
  <dcterms:created xsi:type="dcterms:W3CDTF">2020-08-19T15:24:44Z</dcterms:created>
  <dcterms:modified xsi:type="dcterms:W3CDTF">2020-10-17T03:47:01Z</dcterms:modified>
</cp:coreProperties>
</file>