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1" r:id="rId25"/>
    <p:sldId id="282" r:id="rId26"/>
    <p:sldId id="283" r:id="rId27"/>
    <p:sldId id="284" r:id="rId28"/>
    <p:sldId id="285" r:id="rId29"/>
    <p:sldId id="279" r:id="rId30"/>
    <p:sldId id="286" r:id="rId31"/>
    <p:sldId id="280" r:id="rId32"/>
    <p:sldId id="288" r:id="rId33"/>
    <p:sldId id="28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13C871-224E-43E7-B9A7-BD151897A0AA}" type="datetimeFigureOut">
              <a:rPr lang="en-US" smtClean="0"/>
              <a:pPr/>
              <a:t>5/2/2020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FAD823-45C5-44EB-B120-88711D484B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FAD823-45C5-44EB-B120-88711D484BA1}"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838200"/>
            <a:ext cx="7772400" cy="1470025"/>
          </a:xfrm>
        </p:spPr>
        <p:txBody>
          <a:bodyPr>
            <a:normAutofit/>
          </a:bodyPr>
          <a:lstStyle/>
          <a:p>
            <a:r>
              <a:rPr lang="en-US" sz="8000" b="1" dirty="0" smtClean="0">
                <a:solidFill>
                  <a:srgbClr val="C00000"/>
                </a:solidFill>
              </a:rPr>
              <a:t>Pearl culture</a:t>
            </a:r>
            <a:endParaRPr lang="en-US" sz="8000" b="1" dirty="0">
              <a:solidFill>
                <a:srgbClr val="C00000"/>
              </a:solidFill>
            </a:endParaRPr>
          </a:p>
        </p:txBody>
      </p:sp>
      <p:sp>
        <p:nvSpPr>
          <p:cNvPr id="3" name="Subtitle 2"/>
          <p:cNvSpPr>
            <a:spLocks noGrp="1"/>
          </p:cNvSpPr>
          <p:nvPr>
            <p:ph type="subTitle" idx="1"/>
          </p:nvPr>
        </p:nvSpPr>
        <p:spPr>
          <a:xfrm>
            <a:off x="1371600" y="2438400"/>
            <a:ext cx="6400800" cy="3200400"/>
          </a:xfrm>
        </p:spPr>
        <p:txBody>
          <a:bodyPr/>
          <a:lstStyle/>
          <a:p>
            <a:r>
              <a:rPr lang="en-US" dirty="0" smtClean="0">
                <a:solidFill>
                  <a:srgbClr val="C00000"/>
                </a:solidFill>
              </a:rPr>
              <a:t>By</a:t>
            </a:r>
          </a:p>
          <a:p>
            <a:r>
              <a:rPr lang="en-US" sz="3600" b="1" dirty="0" smtClean="0">
                <a:solidFill>
                  <a:schemeClr val="tx2"/>
                </a:solidFill>
              </a:rPr>
              <a:t>Dr. </a:t>
            </a:r>
            <a:r>
              <a:rPr lang="en-US" sz="3600" b="1" dirty="0" err="1" smtClean="0">
                <a:solidFill>
                  <a:schemeClr val="tx2"/>
                </a:solidFill>
              </a:rPr>
              <a:t>Devendra</a:t>
            </a:r>
            <a:r>
              <a:rPr lang="en-US" sz="3600" b="1" dirty="0" smtClean="0">
                <a:solidFill>
                  <a:schemeClr val="tx2"/>
                </a:solidFill>
              </a:rPr>
              <a:t> </a:t>
            </a:r>
            <a:r>
              <a:rPr lang="en-US" sz="3600" b="1" dirty="0" smtClean="0">
                <a:solidFill>
                  <a:schemeClr val="tx2"/>
                </a:solidFill>
              </a:rPr>
              <a:t>Kumar</a:t>
            </a:r>
          </a:p>
          <a:p>
            <a:r>
              <a:rPr lang="en-US" sz="2400" dirty="0" smtClean="0">
                <a:solidFill>
                  <a:schemeClr val="tx2"/>
                </a:solidFill>
              </a:rPr>
              <a:t>Assistant Professor</a:t>
            </a:r>
          </a:p>
          <a:p>
            <a:r>
              <a:rPr lang="en-US" sz="2400" dirty="0" smtClean="0">
                <a:solidFill>
                  <a:schemeClr val="tx2"/>
                </a:solidFill>
              </a:rPr>
              <a:t>Department of Zoology</a:t>
            </a:r>
          </a:p>
          <a:p>
            <a:r>
              <a:rPr lang="en-US" sz="2400" dirty="0" smtClean="0">
                <a:solidFill>
                  <a:schemeClr val="tx2"/>
                </a:solidFill>
              </a:rPr>
              <a:t>MLSU, Udaipur</a:t>
            </a:r>
          </a:p>
          <a:p>
            <a:endParaRPr lang="en-US"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r>
              <a:rPr lang="en-US" dirty="0" smtClean="0"/>
              <a:t>The pearl oysters are found in two different environments in two localities, at depths up to 23 meters in the Gulf of </a:t>
            </a:r>
            <a:r>
              <a:rPr lang="en-US" dirty="0" err="1" smtClean="0"/>
              <a:t>Mannar</a:t>
            </a:r>
            <a:r>
              <a:rPr lang="en-US" dirty="0" smtClean="0"/>
              <a:t>, in the intertidal zone in the Gulf of Kutch. These bivalves form large beds on hard substrata in the Gulf of </a:t>
            </a:r>
            <a:r>
              <a:rPr lang="en-US" dirty="0" err="1" smtClean="0"/>
              <a:t>Mannar</a:t>
            </a:r>
            <a:r>
              <a:rPr lang="en-US" dirty="0" smtClean="0"/>
              <a:t>, while they are sparsely distributed in the Gulf of Kutch. The pearl oyster resources in the two areas have been fished for pearls until the early 1960's</a:t>
            </a:r>
            <a:r>
              <a:rPr lang="en-US" dirty="0" smtClean="0"/>
              <a:t>.</a:t>
            </a:r>
          </a:p>
          <a:p>
            <a:pPr algn="just">
              <a:buNone/>
            </a:pPr>
            <a:endParaRPr lang="en-US" dirty="0" smtClean="0"/>
          </a:p>
          <a:p>
            <a:pPr algn="just"/>
            <a:r>
              <a:rPr lang="en-US" dirty="0" smtClean="0"/>
              <a:t>The techniques of pearl oyster farming and pearl culture are not widely known. In India, interest in pearl culture began at the start of this century.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pPr algn="just"/>
            <a:r>
              <a:rPr lang="en-US" dirty="0" smtClean="0"/>
              <a:t>Several studies have been conducted by the Madras Fisheries Department in the 1930s. In 1972, the Central Marine Fisheries Research Institute (CMFRI) took up intensive research on pearl culture at </a:t>
            </a:r>
            <a:r>
              <a:rPr lang="en-US" dirty="0" err="1" smtClean="0"/>
              <a:t>Tuticorin</a:t>
            </a:r>
            <a:r>
              <a:rPr lang="en-US" dirty="0" smtClean="0"/>
              <a:t> achieving a breakthrough in July 1973 when it produced free spherical cultured pearls by employing the mantle graft implementation technique</a:t>
            </a:r>
            <a:r>
              <a:rPr lang="en-US" dirty="0" smtClean="0"/>
              <a:t>.</a:t>
            </a:r>
          </a:p>
          <a:p>
            <a:pPr algn="just">
              <a:buNone/>
            </a:pPr>
            <a:endParaRPr lang="en-US" dirty="0" smtClean="0"/>
          </a:p>
          <a:p>
            <a:pPr algn="just"/>
            <a:r>
              <a:rPr lang="en-US" dirty="0" smtClean="0"/>
              <a:t>The development of the pearl oyster hatchery technology in India in 1981 opened the way for large and commercial scale culture of this bivalve species. Based on the technical know-how provided by the CMFRI, a company has been established at </a:t>
            </a:r>
            <a:r>
              <a:rPr lang="en-US" dirty="0" err="1" smtClean="0"/>
              <a:t>Tuticorin</a:t>
            </a:r>
            <a:r>
              <a:rPr lang="en-US" dirty="0" smtClean="0"/>
              <a:t> to produce cultured pearls.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r>
              <a:rPr lang="en-US" b="1" dirty="0" smtClean="0">
                <a:solidFill>
                  <a:srgbClr val="C00000"/>
                </a:solidFill>
              </a:rPr>
              <a:t>TECHNICAL REQUIREMENTS FOR PEARL CULTURE</a:t>
            </a:r>
            <a:br>
              <a:rPr lang="en-US" b="1"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457200" y="2133600"/>
            <a:ext cx="8229600" cy="3992563"/>
          </a:xfrm>
        </p:spPr>
        <p:txBody>
          <a:bodyPr/>
          <a:lstStyle/>
          <a:p>
            <a:pPr algn="just">
              <a:buNone/>
            </a:pPr>
            <a:r>
              <a:rPr lang="en-US" dirty="0" smtClean="0"/>
              <a:t>The technical requirements for establishment of Pearl farm and its successful operation are briefly described below:</a:t>
            </a:r>
          </a:p>
          <a:p>
            <a:pPr algn="just">
              <a:buNone/>
            </a:pP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teps in pearl culture, farm preparation, collecting oysters, pearl seeding, caring for the oyster, pearl harvesting"/>
          <p:cNvPicPr>
            <a:picLocks noGrp="1"/>
          </p:cNvPicPr>
          <p:nvPr>
            <p:ph idx="1"/>
          </p:nvPr>
        </p:nvPicPr>
        <p:blipFill>
          <a:blip r:embed="rId2"/>
          <a:srcRect/>
          <a:stretch>
            <a:fillRect/>
          </a:stretch>
        </p:blipFill>
        <p:spPr bwMode="auto">
          <a:xfrm>
            <a:off x="685800" y="0"/>
            <a:ext cx="7239000" cy="6858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PROCESS OF PEARL CULTURE</a:t>
            </a:r>
            <a:endParaRPr lang="en-US" b="1" dirty="0">
              <a:solidFill>
                <a:srgbClr val="C00000"/>
              </a:solidFill>
            </a:endParaRPr>
          </a:p>
        </p:txBody>
      </p:sp>
      <p:sp>
        <p:nvSpPr>
          <p:cNvPr id="3" name="Content Placeholder 2"/>
          <p:cNvSpPr>
            <a:spLocks noGrp="1"/>
          </p:cNvSpPr>
          <p:nvPr>
            <p:ph idx="1"/>
          </p:nvPr>
        </p:nvSpPr>
        <p:spPr/>
        <p:txBody>
          <a:bodyPr/>
          <a:lstStyle/>
          <a:p>
            <a:pPr algn="just">
              <a:buNone/>
            </a:pPr>
            <a:r>
              <a:rPr lang="en-US" dirty="0" smtClean="0"/>
              <a:t>The process of pearl culture includes the </a:t>
            </a:r>
            <a:r>
              <a:rPr lang="en-US" dirty="0" smtClean="0"/>
              <a:t>following </a:t>
            </a:r>
            <a:r>
              <a:rPr lang="en-US" dirty="0" smtClean="0"/>
              <a:t>steps which are very crucial for obtaining high grade of pearls with good commercial value.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Step 1: Construction of pearl farm</a:t>
            </a:r>
            <a:endParaRPr lang="en-US" dirty="0">
              <a:solidFill>
                <a:srgbClr val="C00000"/>
              </a:solidFill>
            </a:endParaRPr>
          </a:p>
        </p:txBody>
      </p:sp>
      <p:sp>
        <p:nvSpPr>
          <p:cNvPr id="3" name="Content Placeholder 2"/>
          <p:cNvSpPr>
            <a:spLocks noGrp="1"/>
          </p:cNvSpPr>
          <p:nvPr>
            <p:ph idx="1"/>
          </p:nvPr>
        </p:nvSpPr>
        <p:spPr/>
        <p:txBody>
          <a:bodyPr/>
          <a:lstStyle/>
          <a:p>
            <a:pPr>
              <a:buNone/>
            </a:pPr>
            <a:r>
              <a:rPr lang="en-US" dirty="0" smtClean="0"/>
              <a:t>Construction of a pearl farm includes three steps. They are,</a:t>
            </a:r>
          </a:p>
          <a:p>
            <a:r>
              <a:rPr lang="en-US" dirty="0" smtClean="0"/>
              <a:t>Selection of farm site</a:t>
            </a:r>
          </a:p>
          <a:p>
            <a:r>
              <a:rPr lang="en-US" dirty="0" smtClean="0"/>
              <a:t>Construction of farm</a:t>
            </a:r>
          </a:p>
          <a:p>
            <a:r>
              <a:rPr lang="en-US" dirty="0" smtClean="0"/>
              <a:t>Well-planned work schedule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Selection of farm site:</a:t>
            </a:r>
            <a:endParaRPr lang="en-US" dirty="0">
              <a:solidFill>
                <a:srgbClr val="C00000"/>
              </a:solidFill>
            </a:endParaRPr>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This step determines the type of pearls produced, and the oyster survival rate. Some of the points to be noted while selecting the site are</a:t>
            </a:r>
            <a:r>
              <a:rPr lang="en-US" dirty="0" smtClean="0"/>
              <a:t>:</a:t>
            </a:r>
          </a:p>
          <a:p>
            <a:pPr algn="just">
              <a:buNone/>
            </a:pPr>
            <a:endParaRPr lang="en-US" dirty="0" smtClean="0"/>
          </a:p>
          <a:p>
            <a:pPr algn="just">
              <a:buNone/>
            </a:pPr>
            <a:r>
              <a:rPr lang="en-US" b="1" dirty="0" smtClean="0"/>
              <a:t>*</a:t>
            </a:r>
            <a:r>
              <a:rPr lang="en-US" dirty="0" smtClean="0"/>
              <a:t> Natural features like mountains and reefs are needed to protect the farm from winds, currents, storms, etc.</a:t>
            </a:r>
          </a:p>
          <a:p>
            <a:pPr algn="just">
              <a:buNone/>
            </a:pPr>
            <a:r>
              <a:rPr lang="en-US" b="1" dirty="0" smtClean="0"/>
              <a:t>*</a:t>
            </a:r>
            <a:r>
              <a:rPr lang="en-US" dirty="0" smtClean="0"/>
              <a:t> Constant regularity of temperature</a:t>
            </a:r>
          </a:p>
          <a:p>
            <a:pPr algn="just">
              <a:buNone/>
            </a:pPr>
            <a:r>
              <a:rPr lang="en-US" b="1" dirty="0" smtClean="0"/>
              <a:t>*</a:t>
            </a:r>
            <a:r>
              <a:rPr lang="en-US" dirty="0" smtClean="0"/>
              <a:t> Type of sea bed, such as rocky or sandy.</a:t>
            </a:r>
          </a:p>
          <a:p>
            <a:pPr algn="just">
              <a:buNone/>
            </a:pPr>
            <a:r>
              <a:rPr lang="en-US" b="1" dirty="0" smtClean="0"/>
              <a:t>*</a:t>
            </a:r>
            <a:r>
              <a:rPr lang="en-US" dirty="0" smtClean="0"/>
              <a:t> Gentle currents are essential for the survival of the oysters as they bring food and oxygen.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Construction of pearl farm:</a:t>
            </a:r>
            <a:endParaRPr lang="en-US" dirty="0">
              <a:solidFill>
                <a:srgbClr val="C00000"/>
              </a:solidFill>
            </a:endParaRPr>
          </a:p>
        </p:txBody>
      </p:sp>
      <p:sp>
        <p:nvSpPr>
          <p:cNvPr id="3" name="Content Placeholder 2"/>
          <p:cNvSpPr>
            <a:spLocks noGrp="1"/>
          </p:cNvSpPr>
          <p:nvPr>
            <p:ph idx="1"/>
          </p:nvPr>
        </p:nvSpPr>
        <p:spPr/>
        <p:txBody>
          <a:bodyPr/>
          <a:lstStyle/>
          <a:p>
            <a:pPr algn="just"/>
            <a:r>
              <a:rPr lang="en-US" dirty="0" smtClean="0"/>
              <a:t>The whole pearl farm system is based on series of floating wooden rafts. Ten units of wooden rafts are used. Each raft consists of two to five pieces of wood making the total length to 20 ft. The raft is covered with wire mesh baskets, each of which house 10 oysters.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teps in pearl culture, construction of pearl farm, site selection, work schedule, culture, oyster, weather"/>
          <p:cNvPicPr>
            <a:picLocks noGrp="1"/>
          </p:cNvPicPr>
          <p:nvPr>
            <p:ph idx="1"/>
          </p:nvPr>
        </p:nvPicPr>
        <p:blipFill>
          <a:blip r:embed="rId2"/>
          <a:srcRect/>
          <a:stretch>
            <a:fillRect/>
          </a:stretch>
        </p:blipFill>
        <p:spPr bwMode="auto">
          <a:xfrm>
            <a:off x="1295400" y="685800"/>
            <a:ext cx="6477000" cy="5715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Well-planned work schedule:</a:t>
            </a:r>
            <a:r>
              <a:rPr lang="en-US" dirty="0" smtClean="0">
                <a:solidFill>
                  <a:srgbClr val="C00000"/>
                </a:solidFill>
              </a:rPr>
              <a:t> </a:t>
            </a:r>
            <a:endParaRPr lang="en-US" dirty="0">
              <a:solidFill>
                <a:srgbClr val="C00000"/>
              </a:solidFill>
            </a:endParaRPr>
          </a:p>
        </p:txBody>
      </p:sp>
      <p:sp>
        <p:nvSpPr>
          <p:cNvPr id="3" name="Content Placeholder 2"/>
          <p:cNvSpPr>
            <a:spLocks noGrp="1"/>
          </p:cNvSpPr>
          <p:nvPr>
            <p:ph idx="1"/>
          </p:nvPr>
        </p:nvSpPr>
        <p:spPr/>
        <p:txBody>
          <a:bodyPr/>
          <a:lstStyle/>
          <a:p>
            <a:pPr algn="just"/>
            <a:r>
              <a:rPr lang="en-US" dirty="0" smtClean="0"/>
              <a:t>A typical work schedule plays a very critical role in pearl culture. The timing for collecting and seeding the oysters must be scheduled and followed strictly.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www.studyandscore.com/images_all/1_Study%20material/Life%20sciences/Economic%20Zoology/oyster_classification.PNG"/>
          <p:cNvPicPr/>
          <p:nvPr/>
        </p:nvPicPr>
        <p:blipFill>
          <a:blip r:embed="rId2"/>
          <a:srcRect/>
          <a:stretch>
            <a:fillRect/>
          </a:stretch>
        </p:blipFill>
        <p:spPr bwMode="auto">
          <a:xfrm>
            <a:off x="609600" y="533400"/>
            <a:ext cx="7620000" cy="56388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Step 2: Collecting oysters</a:t>
            </a:r>
            <a:endParaRPr lang="en-US" dirty="0">
              <a:solidFill>
                <a:srgbClr val="C00000"/>
              </a:solidFill>
            </a:endParaRPr>
          </a:p>
        </p:txBody>
      </p:sp>
      <p:sp>
        <p:nvSpPr>
          <p:cNvPr id="3" name="Content Placeholder 2"/>
          <p:cNvSpPr>
            <a:spLocks noGrp="1"/>
          </p:cNvSpPr>
          <p:nvPr>
            <p:ph idx="1"/>
          </p:nvPr>
        </p:nvSpPr>
        <p:spPr/>
        <p:txBody>
          <a:bodyPr>
            <a:normAutofit fontScale="85000" lnSpcReduction="10000"/>
          </a:bodyPr>
          <a:lstStyle/>
          <a:p>
            <a:pPr algn="just"/>
            <a:r>
              <a:rPr lang="en-US" dirty="0" smtClean="0"/>
              <a:t>After the construction of pearl farm, the divers set out to the bottom of the sea, to collect the oysters. Divers are pulled by large </a:t>
            </a:r>
            <a:r>
              <a:rPr lang="en-US" dirty="0" err="1" smtClean="0"/>
              <a:t>lugger</a:t>
            </a:r>
            <a:r>
              <a:rPr lang="en-US" dirty="0" smtClean="0"/>
              <a:t> boats in the direction of the tidal flow. </a:t>
            </a:r>
            <a:endParaRPr lang="en-US" dirty="0" smtClean="0"/>
          </a:p>
          <a:p>
            <a:pPr algn="just"/>
            <a:endParaRPr lang="en-US" dirty="0" smtClean="0"/>
          </a:p>
          <a:p>
            <a:pPr algn="just"/>
            <a:r>
              <a:rPr lang="en-US" dirty="0" smtClean="0"/>
              <a:t>Oysters </a:t>
            </a:r>
            <a:r>
              <a:rPr lang="en-US" dirty="0" smtClean="0"/>
              <a:t>are generally located on a flat rock bottom and are usually covered with marine animals and a thin layer of silt. Therefore, it is often very difficult for divers to </a:t>
            </a:r>
            <a:r>
              <a:rPr lang="en-US" dirty="0" err="1" smtClean="0"/>
              <a:t>recognise</a:t>
            </a:r>
            <a:r>
              <a:rPr lang="en-US" dirty="0" smtClean="0"/>
              <a:t> them. The shells collected, are cleaned, sized, and placed into baskets for storage until they are transferred to the pearl farm.</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Step 3: Seeding</a:t>
            </a:r>
            <a:endParaRPr lang="en-US" dirty="0">
              <a:solidFill>
                <a:srgbClr val="C00000"/>
              </a:solidFill>
            </a:endParaRPr>
          </a:p>
        </p:txBody>
      </p:sp>
      <p:sp>
        <p:nvSpPr>
          <p:cNvPr id="3" name="Content Placeholder 2"/>
          <p:cNvSpPr>
            <a:spLocks noGrp="1"/>
          </p:cNvSpPr>
          <p:nvPr>
            <p:ph idx="1"/>
          </p:nvPr>
        </p:nvSpPr>
        <p:spPr/>
        <p:txBody>
          <a:bodyPr/>
          <a:lstStyle/>
          <a:p>
            <a:pPr algn="just"/>
            <a:r>
              <a:rPr lang="en-US" dirty="0" smtClean="0"/>
              <a:t>Two-three year old healthy oysters are considered for surgical implantation known as seeding. This is a very delicate operation and involves three stages:</a:t>
            </a:r>
          </a:p>
          <a:p>
            <a:pPr algn="just"/>
            <a:endParaRPr lang="en-US" dirty="0" smtClean="0"/>
          </a:p>
          <a:p>
            <a:pPr algn="just"/>
            <a:r>
              <a:rPr lang="en-US" dirty="0" smtClean="0"/>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Preparation of the graft:</a:t>
            </a:r>
            <a:r>
              <a:rPr lang="en-US" dirty="0" smtClean="0">
                <a:solidFill>
                  <a:srgbClr val="C00000"/>
                </a:solidFill>
              </a:rPr>
              <a:t> </a:t>
            </a:r>
            <a:endParaRPr lang="en-US"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t>A donor oyster is sacrificed to obtain mantle. Mantle is needed by the host oyster to accept the nucleus. The mantle is located on the outer section of the oyster and Mantle produces the nacre which forms pearl. </a:t>
            </a:r>
            <a:endParaRPr lang="en-US" dirty="0" smtClean="0"/>
          </a:p>
          <a:p>
            <a:pPr algn="just"/>
            <a:endParaRPr lang="en-US" dirty="0" smtClean="0"/>
          </a:p>
          <a:p>
            <a:pPr algn="just"/>
            <a:r>
              <a:rPr lang="en-US" dirty="0" smtClean="0"/>
              <a:t>Before </a:t>
            </a:r>
            <a:r>
              <a:rPr lang="en-US" dirty="0" smtClean="0"/>
              <a:t>a graft is taken from the mantle, the oysters are starved for several days to slow down the metabolism of the oyster. This helps to decrease the risk of core rejection and open the oyster easily.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teps in pearl culture, pearl seeding, nucleus, mantle, oyester, corerejection, graft"/>
          <p:cNvPicPr>
            <a:picLocks noGrp="1"/>
          </p:cNvPicPr>
          <p:nvPr>
            <p:ph idx="1"/>
          </p:nvPr>
        </p:nvPicPr>
        <p:blipFill>
          <a:blip r:embed="rId2"/>
          <a:srcRect/>
          <a:stretch>
            <a:fillRect/>
          </a:stretch>
        </p:blipFill>
        <p:spPr bwMode="auto">
          <a:xfrm>
            <a:off x="838200" y="609600"/>
            <a:ext cx="6705600" cy="54102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Attaching the graft:</a:t>
            </a:r>
            <a:endParaRPr lang="en-US" dirty="0">
              <a:solidFill>
                <a:srgbClr val="C00000"/>
              </a:solidFill>
            </a:endParaRPr>
          </a:p>
        </p:txBody>
      </p:sp>
      <p:sp>
        <p:nvSpPr>
          <p:cNvPr id="3" name="Content Placeholder 2"/>
          <p:cNvSpPr>
            <a:spLocks noGrp="1"/>
          </p:cNvSpPr>
          <p:nvPr>
            <p:ph idx="1"/>
          </p:nvPr>
        </p:nvSpPr>
        <p:spPr/>
        <p:txBody>
          <a:bodyPr/>
          <a:lstStyle/>
          <a:p>
            <a:pPr algn="just"/>
            <a:r>
              <a:rPr lang="en-US" b="1" dirty="0" smtClean="0"/>
              <a:t> </a:t>
            </a:r>
            <a:r>
              <a:rPr lang="en-US" dirty="0" smtClean="0"/>
              <a:t>The oyster is opened with special wedges and pliers, then a scalpel slit is made in the soft tissue near the reproductive organ and a graft of living mantle is inserted into the slit.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Inserting the core: </a:t>
            </a:r>
            <a:endParaRPr lang="en-US" dirty="0">
              <a:solidFill>
                <a:srgbClr val="C00000"/>
              </a:solidFill>
            </a:endParaRPr>
          </a:p>
        </p:txBody>
      </p:sp>
      <p:sp>
        <p:nvSpPr>
          <p:cNvPr id="3" name="Content Placeholder 2"/>
          <p:cNvSpPr>
            <a:spLocks noGrp="1"/>
          </p:cNvSpPr>
          <p:nvPr>
            <p:ph idx="1"/>
          </p:nvPr>
        </p:nvSpPr>
        <p:spPr>
          <a:xfrm>
            <a:off x="457200" y="1295400"/>
            <a:ext cx="8229600" cy="4830763"/>
          </a:xfrm>
        </p:spPr>
        <p:txBody>
          <a:bodyPr>
            <a:noAutofit/>
          </a:bodyPr>
          <a:lstStyle/>
          <a:p>
            <a:pPr algn="just"/>
            <a:r>
              <a:rPr lang="en-US" sz="2400" dirty="0" smtClean="0"/>
              <a:t>A nucleus is placed in the scalpel slit and the oyster is then returned back to the water. The inserted core irritates the oyster, provoking it to gradually coat the core with thin layers of mother of pearl nacre. After some time, the oysters are collected, and x-rayed to see whether the implants have been accepted. Oysters which have rejected the implant are returned to the water and are once again operated. The oysters which have accepted the implant are transferred to the pearl farm</a:t>
            </a:r>
            <a:r>
              <a:rPr lang="en-US" sz="2400" dirty="0" smtClean="0"/>
              <a:t>.</a:t>
            </a:r>
            <a:endParaRPr lang="en-US" sz="2400" dirty="0" smtClean="0"/>
          </a:p>
          <a:p>
            <a:pPr algn="just"/>
            <a:r>
              <a:rPr lang="en-US" sz="2400" dirty="0" smtClean="0"/>
              <a:t>The person who is seeding must be extremely careful not to harm the tiny pea-crab which lives unharmed within every healthy oyster. It is presumed that the crab assists the oyster by keeping it clean and by sharing the debris which the oyster sucks in.</a:t>
            </a:r>
          </a:p>
          <a:p>
            <a:pPr algn="just">
              <a:buNone/>
            </a:pPr>
            <a:r>
              <a:rPr lang="en-US" sz="2400" dirty="0" smtClean="0"/>
              <a:t/>
            </a:r>
            <a:br>
              <a:rPr lang="en-US" sz="2400" dirty="0" smtClean="0"/>
            </a:b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Step 4: Caring the oyster</a:t>
            </a:r>
            <a:endParaRPr lang="en-US"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t>The shells which have been collected and transferred to the pearl farm are placed in baskets or panels which are attached to long lines connected to the floating rafts. The rafts are dropped down into the ocean with the oyster securely inside the basket, where they remain until they become operated on for further seeding</a:t>
            </a:r>
            <a:r>
              <a:rPr lang="en-US" dirty="0" smtClean="0"/>
              <a:t>.</a:t>
            </a:r>
          </a:p>
          <a:p>
            <a:pPr algn="just"/>
            <a:endParaRPr lang="en-US" dirty="0" smtClean="0"/>
          </a:p>
          <a:p>
            <a:pPr algn="just"/>
            <a:r>
              <a:rPr lang="en-US" dirty="0" smtClean="0"/>
              <a:t>The oyster can produce more than one pearl in its lifetime. Regular cleaning of the shells to remove seaweed results in better pearls plus makes them easier to handle. The cleaning is done by a machine which uses water jets and brushes to clean off any seaweed. The oysters need very tender loving care so as to be productive when harvested.</a:t>
            </a:r>
          </a:p>
          <a:p>
            <a:pPr algn="just"/>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117576">
            <a:off x="359211" y="2401855"/>
            <a:ext cx="8229600" cy="2040611"/>
          </a:xfrm>
        </p:spPr>
        <p:txBody>
          <a:bodyPr>
            <a:noAutofit/>
          </a:bodyPr>
          <a:lstStyle/>
          <a:p>
            <a:r>
              <a:rPr lang="en-US" sz="5400" b="1" dirty="0" smtClean="0">
                <a:solidFill>
                  <a:srgbClr val="C00000"/>
                </a:solidFill>
              </a:rPr>
              <a:t>METHODS IN PEARL CULTURE</a:t>
            </a:r>
            <a:br>
              <a:rPr lang="en-US" sz="5400" b="1" dirty="0" smtClean="0">
                <a:solidFill>
                  <a:srgbClr val="C00000"/>
                </a:solidFill>
              </a:rPr>
            </a:br>
            <a:endParaRPr lang="en-US" sz="5400" dirty="0">
              <a:solidFill>
                <a:srgbClr val="C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Harvesting</a:t>
            </a:r>
            <a:endParaRPr lang="en-US"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t>After 2-3 years, the oysters are harvested. It is necessary to make a trial harvest to determine whether the pearls have a sufficient coating. If it is not sufficient then an additional six months to a year of culturing is necessary. </a:t>
            </a:r>
            <a:endParaRPr lang="en-US" dirty="0" smtClean="0"/>
          </a:p>
          <a:p>
            <a:pPr algn="just"/>
            <a:endParaRPr lang="en-US" dirty="0" smtClean="0"/>
          </a:p>
          <a:p>
            <a:pPr algn="just"/>
            <a:r>
              <a:rPr lang="en-US" dirty="0" smtClean="0"/>
              <a:t>The </a:t>
            </a:r>
            <a:r>
              <a:rPr lang="en-US" dirty="0" smtClean="0"/>
              <a:t>oysters are split open and pearl bags are cut by the scalpel to remove the pearls. Collected pearls should be thoroughly dried after the harvest to prevent loss of luster.</a:t>
            </a:r>
          </a:p>
          <a:p>
            <a:pPr algn="just">
              <a:buNone/>
            </a:pPr>
            <a:r>
              <a:rPr lang="en-US" dirty="0" smtClean="0"/>
              <a:t/>
            </a:r>
            <a:br>
              <a:rPr lang="en-US" dirty="0" smtClean="0"/>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teps o pearl culture, pearl harvest, scalpel, culturing, pearl bags, pearl collection"/>
          <p:cNvPicPr>
            <a:picLocks noGrp="1"/>
          </p:cNvPicPr>
          <p:nvPr>
            <p:ph idx="1"/>
          </p:nvPr>
        </p:nvPicPr>
        <p:blipFill>
          <a:blip r:embed="rId2"/>
          <a:srcRect/>
          <a:stretch>
            <a:fillRect/>
          </a:stretch>
        </p:blipFill>
        <p:spPr bwMode="auto">
          <a:xfrm>
            <a:off x="609601" y="457200"/>
            <a:ext cx="7054746" cy="566896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PEARL CULTURE INTRODUCTION</a:t>
            </a:r>
            <a:endParaRPr lang="en-US" b="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t>A pearl is a hard object produced within the soft tissue of a living shelled mollusk. Just like the shell of a mollusk, a pearl is made up of calcium carbonate, which has been deposited in concentric layers. The ideal pearl is perfectly round and smooth, but many other shapes of pearls also occur</a:t>
            </a:r>
            <a:r>
              <a:rPr lang="en-US" dirty="0" smtClean="0"/>
              <a:t>.</a:t>
            </a:r>
          </a:p>
          <a:p>
            <a:pPr algn="just"/>
            <a:endParaRPr lang="en-US" dirty="0" smtClean="0"/>
          </a:p>
          <a:p>
            <a:pPr algn="just"/>
            <a:r>
              <a:rPr lang="en-US" dirty="0" smtClean="0"/>
              <a:t>The finest quality natural pearls have been highly valued as gemstones and objects of beauty for many centuries, and because of this, the word pearl has become a metaphor for something very rare, fine, admirable, and valuable.</a:t>
            </a:r>
          </a:p>
          <a:p>
            <a:pPr algn="just"/>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Sorting pearls</a:t>
            </a:r>
            <a:endParaRPr lang="en-US"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t>There are many different steps involved with the sorting of pearls. Firstly, the pearls are sorted according to whether they can be used for the cultured pearl industry or not.</a:t>
            </a:r>
          </a:p>
          <a:p>
            <a:pPr algn="just">
              <a:buNone/>
            </a:pPr>
            <a:endParaRPr lang="en-US" dirty="0" smtClean="0"/>
          </a:p>
          <a:p>
            <a:pPr algn="just">
              <a:buNone/>
            </a:pPr>
            <a:r>
              <a:rPr lang="en-US" dirty="0" smtClean="0"/>
              <a:t>These are </a:t>
            </a:r>
            <a:r>
              <a:rPr lang="en-US" dirty="0" smtClean="0"/>
              <a:t>categorized </a:t>
            </a:r>
            <a:r>
              <a:rPr lang="en-US" dirty="0" smtClean="0"/>
              <a:t>into three sections:</a:t>
            </a:r>
          </a:p>
          <a:p>
            <a:pPr algn="just"/>
            <a:r>
              <a:rPr lang="en-US" dirty="0" smtClean="0"/>
              <a:t>Unmarked pearls</a:t>
            </a:r>
          </a:p>
          <a:p>
            <a:pPr algn="just"/>
            <a:r>
              <a:rPr lang="en-US" dirty="0" smtClean="0"/>
              <a:t>Pearls with one major blemish</a:t>
            </a:r>
          </a:p>
          <a:p>
            <a:pPr algn="just"/>
            <a:r>
              <a:rPr lang="en-US" dirty="0" smtClean="0"/>
              <a:t>Pearls with more than one major blemish</a:t>
            </a:r>
          </a:p>
          <a:p>
            <a:pPr algn="just"/>
            <a:r>
              <a:rPr lang="en-US" dirty="0" smtClean="0"/>
              <a:t/>
            </a:r>
            <a:br>
              <a:rPr lang="en-US" dirty="0" smtClean="0"/>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teps in pearl culture, pearl sorting, cultured pearls, unmarked pearls, major blemish"/>
          <p:cNvPicPr>
            <a:picLocks noGrp="1"/>
          </p:cNvPicPr>
          <p:nvPr>
            <p:ph idx="1"/>
          </p:nvPr>
        </p:nvPicPr>
        <p:blipFill>
          <a:blip r:embed="rId2"/>
          <a:srcRect/>
          <a:stretch>
            <a:fillRect/>
          </a:stretch>
        </p:blipFill>
        <p:spPr bwMode="auto">
          <a:xfrm>
            <a:off x="1219200" y="533400"/>
            <a:ext cx="6858000" cy="55626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Prospect of Pearl Fishery:</a:t>
            </a:r>
            <a:endParaRPr lang="en-US" b="1"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t>Pearl fishery in India has a great prospect as compared with other pearl producing countries that have occupied the world’s pearl market</a:t>
            </a:r>
            <a:r>
              <a:rPr lang="en-US" dirty="0" smtClean="0"/>
              <a:t>.</a:t>
            </a:r>
          </a:p>
          <a:p>
            <a:pPr algn="just">
              <a:buNone/>
            </a:pPr>
            <a:endParaRPr lang="en-US" dirty="0" smtClean="0"/>
          </a:p>
          <a:p>
            <a:pPr algn="just"/>
            <a:r>
              <a:rPr lang="en-US" dirty="0" smtClean="0"/>
              <a:t>In India the artificial pearl production has started at the </a:t>
            </a:r>
            <a:r>
              <a:rPr lang="en-US" dirty="0" err="1" smtClean="0"/>
              <a:t>Tuticorin</a:t>
            </a:r>
            <a:r>
              <a:rPr lang="en-US" dirty="0" smtClean="0"/>
              <a:t> Research Centre of CMFRI (Central Marine Fisheries Research Institute) with the collaboration scheme of the Tamil Nadu State Fisheries Department. In 1975, K. </a:t>
            </a:r>
            <a:r>
              <a:rPr lang="en-US" dirty="0" err="1" smtClean="0"/>
              <a:t>Alagaswami</a:t>
            </a:r>
            <a:r>
              <a:rPr lang="en-US" dirty="0" smtClean="0"/>
              <a:t> has proved that the growth rates of pearls is much faster in India than that of Japanese Sea.</a:t>
            </a:r>
          </a:p>
          <a:p>
            <a:pPr algn="just"/>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Enemies of Pearl Oysters:</a:t>
            </a:r>
            <a:br>
              <a:rPr lang="en-US" b="1"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lstStyle/>
          <a:p>
            <a:pPr algn="just"/>
            <a:r>
              <a:rPr lang="en-US" dirty="0" smtClean="0"/>
              <a:t>Natural enemies of pearl oysters are octopus (devil fish), barnacles, eel, etc. In addition low salinity of the water caused by the heavy rains and red tide are also danger­ous to the pearl oysters. Sometimes growth of sea weeds and barnacles kill many oysters.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algn="just"/>
            <a:r>
              <a:rPr lang="en-US" dirty="0" smtClean="0"/>
              <a:t>The most valuable pearls occur spontaneously in the wild, but they are extremely rare. Cultured or farmed pearls from pearl oysters make up the majority of those that are currently sold. Pearls from the sea are valued more highly than freshwater pearls</a:t>
            </a:r>
            <a:r>
              <a:rPr lang="en-US" dirty="0" smtClean="0"/>
              <a:t>.</a:t>
            </a:r>
          </a:p>
          <a:p>
            <a:pPr algn="just"/>
            <a:endParaRPr lang="en-US" dirty="0" smtClean="0"/>
          </a:p>
          <a:p>
            <a:pPr algn="just"/>
            <a:r>
              <a:rPr lang="en-US" dirty="0" smtClean="0"/>
              <a:t>Imitation or fake pearls are also widely sold in inexpensive </a:t>
            </a:r>
            <a:r>
              <a:rPr lang="en-US" dirty="0" err="1" smtClean="0"/>
              <a:t>jewellery</a:t>
            </a:r>
            <a:r>
              <a:rPr lang="en-US" dirty="0" smtClean="0"/>
              <a:t>, but the quality of their iridescence is usually very poor, and generally speaking, artificial pearls are easily distinguished from genuine pearls</a:t>
            </a:r>
            <a:r>
              <a:rPr lang="en-US" dirty="0" smtClean="0"/>
              <a:t>.</a:t>
            </a:r>
          </a:p>
          <a:p>
            <a:pPr algn="just"/>
            <a:endParaRPr lang="en-US" dirty="0" smtClean="0"/>
          </a:p>
          <a:p>
            <a:pPr algn="just"/>
            <a:r>
              <a:rPr lang="en-US" dirty="0" smtClean="0"/>
              <a:t>Pearls have been harvested and cultivated primarily for use in </a:t>
            </a:r>
            <a:r>
              <a:rPr lang="en-US" dirty="0" err="1" smtClean="0"/>
              <a:t>jewellery</a:t>
            </a:r>
            <a:r>
              <a:rPr lang="en-US" dirty="0" smtClean="0"/>
              <a:t>, but in the past they were also stitched onto lavish clothing. Pearls have also been crushed and used in cosmetics, medicines, and in paint formulations.</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HISTORY OF PEARLS</a:t>
            </a:r>
            <a:br>
              <a:rPr lang="en-US" b="1"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pPr algn="just"/>
            <a:r>
              <a:rPr lang="en-US" dirty="0" smtClean="0"/>
              <a:t>Pearls are closely linked to humans since prehistoric time. Evidences suggest that, pearl shells were used as decorative objects during ancient times in Egypt. Pearls re also featured in religious texts like Bible and Koran. Also the origin of pearls is explained in mythological and cosmological terms</a:t>
            </a:r>
            <a:r>
              <a:rPr lang="en-US" dirty="0" smtClean="0"/>
              <a:t>.</a:t>
            </a:r>
          </a:p>
          <a:p>
            <a:pPr algn="just"/>
            <a:endParaRPr lang="en-US" dirty="0" smtClean="0"/>
          </a:p>
          <a:p>
            <a:pPr algn="just"/>
            <a:r>
              <a:rPr lang="en-US" dirty="0" smtClean="0"/>
              <a:t>During the reign of Alexander the Great there was a marked increase in the trade and transport of pearls to the Western world from the Red Sea and the Middle East. Pearls were symbolic of power and purity during the middle Ages and many royals adorned themselves with pearl jewels.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lgn="just"/>
            <a:r>
              <a:rPr lang="en-US" dirty="0" smtClean="0"/>
              <a:t>An important period in pearl history were the first voyages of Christopher Columbus and other Spaniards in the 15</a:t>
            </a:r>
            <a:r>
              <a:rPr lang="en-US" baseline="30000" dirty="0" smtClean="0"/>
              <a:t>th</a:t>
            </a:r>
            <a:r>
              <a:rPr lang="en-US" dirty="0" smtClean="0"/>
              <a:t> and 16</a:t>
            </a:r>
            <a:r>
              <a:rPr lang="en-US" baseline="30000" dirty="0" smtClean="0"/>
              <a:t>th</a:t>
            </a:r>
            <a:r>
              <a:rPr lang="en-US" dirty="0" smtClean="0"/>
              <a:t> centuries when they discovered pearls and pearl oyster banks in Central and South America. This generated great wealth for the Spanish crown and triggered what is known as the “Pearl Age” amongst European royals and aristocrats</a:t>
            </a:r>
            <a:r>
              <a:rPr lang="en-US" dirty="0" smtClean="0"/>
              <a:t>.</a:t>
            </a:r>
          </a:p>
          <a:p>
            <a:pPr algn="just">
              <a:buNone/>
            </a:pPr>
            <a:endParaRPr lang="en-US" dirty="0" smtClean="0"/>
          </a:p>
          <a:p>
            <a:pPr algn="just"/>
            <a:r>
              <a:rPr lang="en-US" dirty="0" smtClean="0"/>
              <a:t>Although there were numerous attempts at culturing pearls, the first to successfully achieve this feat and market a product was </a:t>
            </a:r>
            <a:r>
              <a:rPr lang="en-US" dirty="0" err="1" smtClean="0"/>
              <a:t>Mikimoto</a:t>
            </a:r>
            <a:r>
              <a:rPr lang="en-US" dirty="0" smtClean="0"/>
              <a:t> using the </a:t>
            </a:r>
            <a:r>
              <a:rPr lang="en-US" dirty="0" err="1" smtClean="0"/>
              <a:t>Mise</a:t>
            </a:r>
            <a:r>
              <a:rPr lang="en-US" dirty="0" smtClean="0"/>
              <a:t>-Nishikawa method in 1916. With the help of Japanese expertise cultured pearl farming expanded to other countries. Affordability of cultured pearls led to gradual demise of the natural pearl trade from the 1920s onwards.</a:t>
            </a:r>
          </a:p>
          <a:p>
            <a:pPr algn="just"/>
            <a:endParaRPr lang="en-US" b="1" dirty="0" smtClean="0"/>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PEARL OYSTERS FOR CULTURE</a:t>
            </a:r>
            <a:br>
              <a:rPr lang="en-US" b="1"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dirty="0" smtClean="0"/>
              <a:t>Six species of pearl oysters occur along </a:t>
            </a:r>
            <a:r>
              <a:rPr lang="en-US" dirty="0" smtClean="0"/>
              <a:t>the Indian </a:t>
            </a:r>
            <a:r>
              <a:rPr lang="en-US" dirty="0" smtClean="0"/>
              <a:t>coasts,</a:t>
            </a:r>
          </a:p>
          <a:p>
            <a:r>
              <a:rPr lang="en-US" i="1" dirty="0" err="1" smtClean="0"/>
              <a:t>Pinctada</a:t>
            </a:r>
            <a:r>
              <a:rPr lang="en-US" i="1" dirty="0" smtClean="0"/>
              <a:t> </a:t>
            </a:r>
            <a:r>
              <a:rPr lang="en-US" i="1" dirty="0" err="1" smtClean="0"/>
              <a:t>fucata</a:t>
            </a:r>
            <a:r>
              <a:rPr lang="en-US" i="1" dirty="0" smtClean="0"/>
              <a:t> </a:t>
            </a:r>
            <a:r>
              <a:rPr lang="en-US" dirty="0" smtClean="0"/>
              <a:t>(Gould)</a:t>
            </a:r>
          </a:p>
          <a:p>
            <a:r>
              <a:rPr lang="en-US" i="1" dirty="0" err="1" smtClean="0"/>
              <a:t>Pinctada</a:t>
            </a:r>
            <a:r>
              <a:rPr lang="en-US" i="1" dirty="0" smtClean="0"/>
              <a:t> </a:t>
            </a:r>
            <a:r>
              <a:rPr lang="en-US" i="1" dirty="0" err="1" smtClean="0"/>
              <a:t>margaritifera</a:t>
            </a:r>
            <a:r>
              <a:rPr lang="en-US" i="1" dirty="0" smtClean="0"/>
              <a:t> </a:t>
            </a:r>
            <a:r>
              <a:rPr lang="en-US" dirty="0" smtClean="0"/>
              <a:t>(Linnaeus)</a:t>
            </a:r>
          </a:p>
          <a:p>
            <a:r>
              <a:rPr lang="en-US" i="1" dirty="0" err="1" smtClean="0"/>
              <a:t>Pinctada</a:t>
            </a:r>
            <a:r>
              <a:rPr lang="en-US" i="1" dirty="0" smtClean="0"/>
              <a:t> </a:t>
            </a:r>
            <a:r>
              <a:rPr lang="en-US" i="1" dirty="0" err="1" smtClean="0"/>
              <a:t>chemnitzii</a:t>
            </a:r>
            <a:r>
              <a:rPr lang="en-US" i="1" dirty="0" smtClean="0"/>
              <a:t> </a:t>
            </a:r>
            <a:r>
              <a:rPr lang="en-US" dirty="0" smtClean="0"/>
              <a:t>(Philippi)</a:t>
            </a:r>
          </a:p>
          <a:p>
            <a:r>
              <a:rPr lang="en-US" i="1" dirty="0" err="1" smtClean="0"/>
              <a:t>Pinctada</a:t>
            </a:r>
            <a:r>
              <a:rPr lang="en-US" i="1" dirty="0" smtClean="0"/>
              <a:t> </a:t>
            </a:r>
            <a:r>
              <a:rPr lang="en-US" i="1" dirty="0" err="1" smtClean="0"/>
              <a:t>sugillata</a:t>
            </a:r>
            <a:r>
              <a:rPr lang="en-US" i="1" dirty="0" smtClean="0"/>
              <a:t> </a:t>
            </a:r>
            <a:r>
              <a:rPr lang="en-US" dirty="0" smtClean="0"/>
              <a:t>(Reeve)</a:t>
            </a:r>
          </a:p>
          <a:p>
            <a:r>
              <a:rPr lang="en-US" i="1" dirty="0" err="1" smtClean="0"/>
              <a:t>Pinctada</a:t>
            </a:r>
            <a:r>
              <a:rPr lang="en-US" i="1" dirty="0" smtClean="0"/>
              <a:t> </a:t>
            </a:r>
            <a:r>
              <a:rPr lang="en-US" i="1" dirty="0" err="1" smtClean="0"/>
              <a:t>anomioides</a:t>
            </a:r>
            <a:r>
              <a:rPr lang="en-US" i="1" dirty="0" smtClean="0"/>
              <a:t> </a:t>
            </a:r>
            <a:r>
              <a:rPr lang="en-US" dirty="0" smtClean="0"/>
              <a:t>(Reeve)</a:t>
            </a:r>
          </a:p>
          <a:p>
            <a:r>
              <a:rPr lang="en-US" i="1" dirty="0" err="1" smtClean="0"/>
              <a:t>Pinctada</a:t>
            </a:r>
            <a:r>
              <a:rPr lang="en-US" i="1" dirty="0" smtClean="0"/>
              <a:t> </a:t>
            </a:r>
            <a:r>
              <a:rPr lang="en-US" i="1" dirty="0" err="1" smtClean="0"/>
              <a:t>atropurpurea</a:t>
            </a:r>
            <a:r>
              <a:rPr lang="en-US" i="1" dirty="0" smtClean="0"/>
              <a:t> </a:t>
            </a:r>
            <a:r>
              <a:rPr lang="en-US" dirty="0" smtClean="0"/>
              <a:t>(Dunker)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DISTRIBUTION OF PEARL OYSTERS</a:t>
            </a:r>
            <a:br>
              <a:rPr lang="en-US" b="1"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normAutofit fontScale="85000" lnSpcReduction="10000"/>
          </a:bodyPr>
          <a:lstStyle/>
          <a:p>
            <a:pPr algn="just"/>
            <a:r>
              <a:rPr lang="en-US" dirty="0" smtClean="0"/>
              <a:t>Pearl oysters of the genus </a:t>
            </a:r>
            <a:r>
              <a:rPr lang="en-US" dirty="0" err="1" smtClean="0"/>
              <a:t>Pinctada</a:t>
            </a:r>
            <a:r>
              <a:rPr lang="en-US" dirty="0" smtClean="0"/>
              <a:t> are cosmopolitan in distribution. They occur in several seas of the tropical belt and in the sub-tropical region. Although a number of species of pearl oysters have been identified, only a few have been found to produce pearls of good quality with commercial value</a:t>
            </a:r>
            <a:r>
              <a:rPr lang="en-US" dirty="0" smtClean="0"/>
              <a:t>.</a:t>
            </a:r>
          </a:p>
          <a:p>
            <a:pPr algn="just"/>
            <a:endParaRPr lang="en-US" dirty="0" smtClean="0"/>
          </a:p>
          <a:p>
            <a:pPr algn="just"/>
            <a:r>
              <a:rPr lang="en-US" dirty="0" smtClean="0"/>
              <a:t>In the Indian waters six species of pearl oysters occur but only P. </a:t>
            </a:r>
            <a:r>
              <a:rPr lang="en-US" dirty="0" err="1" smtClean="0"/>
              <a:t>fucata</a:t>
            </a:r>
            <a:r>
              <a:rPr lang="en-US" dirty="0" smtClean="0"/>
              <a:t> has contributed to the pearl fisheries in the Gulf of </a:t>
            </a:r>
            <a:r>
              <a:rPr lang="en-US" dirty="0" err="1" smtClean="0"/>
              <a:t>Mannar</a:t>
            </a:r>
            <a:r>
              <a:rPr lang="en-US" dirty="0" smtClean="0"/>
              <a:t> and Gulf of Kutch.</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PEARL CULTURE IN INDIA</a:t>
            </a:r>
            <a:br>
              <a:rPr lang="en-US" b="1"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t>Pearls have been known to mankind since the beginning of civilization. They are highly esteemed as gems for their beauty and </a:t>
            </a:r>
            <a:r>
              <a:rPr lang="en-US" dirty="0" err="1" smtClean="0"/>
              <a:t>splendour</a:t>
            </a:r>
            <a:r>
              <a:rPr lang="en-US" dirty="0" smtClean="0"/>
              <a:t>. These structures are secreted by the mantle (i.e., the skin) of pearl oysters in response to irritations caused by external or internal stimuli such as sand grains, </a:t>
            </a:r>
            <a:r>
              <a:rPr lang="en-US" dirty="0" err="1" smtClean="0"/>
              <a:t>mollusc</a:t>
            </a:r>
            <a:r>
              <a:rPr lang="en-US" dirty="0" smtClean="0"/>
              <a:t> eggs, parasites, detritus, and other foreign particles. Many attempts have been made to culture pearls in freshwater mussels</a:t>
            </a:r>
            <a:r>
              <a:rPr lang="en-US" dirty="0" smtClean="0"/>
              <a:t>.</a:t>
            </a:r>
          </a:p>
          <a:p>
            <a:pPr algn="just"/>
            <a:endParaRPr lang="en-US" dirty="0" smtClean="0"/>
          </a:p>
          <a:p>
            <a:pPr algn="just"/>
            <a:r>
              <a:rPr lang="en-US" dirty="0" smtClean="0"/>
              <a:t>India has one of the highest demands for pearls for setting in </a:t>
            </a:r>
            <a:r>
              <a:rPr lang="en-US" dirty="0" err="1" smtClean="0"/>
              <a:t>jewellery</a:t>
            </a:r>
            <a:r>
              <a:rPr lang="en-US" dirty="0" smtClean="0"/>
              <a:t>. The pearl oyster fisheries are located in two main areas</a:t>
            </a:r>
            <a:r>
              <a:rPr lang="en-US" dirty="0" smtClean="0"/>
              <a:t>:</a:t>
            </a:r>
          </a:p>
          <a:p>
            <a:pPr algn="just">
              <a:buNone/>
            </a:pPr>
            <a:endParaRPr lang="en-US" dirty="0" smtClean="0"/>
          </a:p>
          <a:p>
            <a:pPr algn="just">
              <a:buNone/>
            </a:pPr>
            <a:r>
              <a:rPr lang="en-US" dirty="0" smtClean="0"/>
              <a:t>1) The Gulf of </a:t>
            </a:r>
            <a:r>
              <a:rPr lang="en-US" dirty="0" err="1" smtClean="0"/>
              <a:t>Mannar</a:t>
            </a:r>
            <a:r>
              <a:rPr lang="en-US" dirty="0" smtClean="0"/>
              <a:t> of </a:t>
            </a:r>
            <a:r>
              <a:rPr lang="en-US" dirty="0" err="1" smtClean="0"/>
              <a:t>Tuticorin</a:t>
            </a:r>
            <a:r>
              <a:rPr lang="en-US" dirty="0" smtClean="0"/>
              <a:t> coast and</a:t>
            </a:r>
          </a:p>
          <a:p>
            <a:pPr algn="just">
              <a:buNone/>
            </a:pPr>
            <a:r>
              <a:rPr lang="en-US" dirty="0" smtClean="0"/>
              <a:t>2) The Gulf of Kutch on the northwest coast</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1799</Words>
  <Application>Microsoft Office PowerPoint</Application>
  <PresentationFormat>On-screen Show (4:3)</PresentationFormat>
  <Paragraphs>111</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Pearl culture</vt:lpstr>
      <vt:lpstr>Slide 2</vt:lpstr>
      <vt:lpstr>PEARL CULTURE INTRODUCTION</vt:lpstr>
      <vt:lpstr>Slide 4</vt:lpstr>
      <vt:lpstr>HISTORY OF PEARLS </vt:lpstr>
      <vt:lpstr>Slide 6</vt:lpstr>
      <vt:lpstr>PEARL OYSTERS FOR CULTURE </vt:lpstr>
      <vt:lpstr>DISTRIBUTION OF PEARL OYSTERS </vt:lpstr>
      <vt:lpstr>PEARL CULTURE IN INDIA </vt:lpstr>
      <vt:lpstr>Slide 10</vt:lpstr>
      <vt:lpstr>Slide 11</vt:lpstr>
      <vt:lpstr>TECHNICAL REQUIREMENTS FOR PEARL CULTURE </vt:lpstr>
      <vt:lpstr>Slide 13</vt:lpstr>
      <vt:lpstr>PROCESS OF PEARL CULTURE</vt:lpstr>
      <vt:lpstr>Step 1: Construction of pearl farm</vt:lpstr>
      <vt:lpstr>Selection of farm site:</vt:lpstr>
      <vt:lpstr>Construction of pearl farm:</vt:lpstr>
      <vt:lpstr>Slide 18</vt:lpstr>
      <vt:lpstr>Well-planned work schedule: </vt:lpstr>
      <vt:lpstr>Step 2: Collecting oysters</vt:lpstr>
      <vt:lpstr>Step 3: Seeding</vt:lpstr>
      <vt:lpstr>Preparation of the graft: </vt:lpstr>
      <vt:lpstr>Slide 23</vt:lpstr>
      <vt:lpstr>Attaching the graft:</vt:lpstr>
      <vt:lpstr>Inserting the core: </vt:lpstr>
      <vt:lpstr>Step 4: Caring the oyster</vt:lpstr>
      <vt:lpstr>METHODS IN PEARL CULTURE </vt:lpstr>
      <vt:lpstr>Harvesting</vt:lpstr>
      <vt:lpstr>Slide 29</vt:lpstr>
      <vt:lpstr>Sorting pearls</vt:lpstr>
      <vt:lpstr>Slide 31</vt:lpstr>
      <vt:lpstr>Prospect of Pearl Fishery:</vt:lpstr>
      <vt:lpstr>Enemies of Pearl Oysters: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Pearl culture</dc:title>
  <dc:creator>devendra kumar</dc:creator>
  <cp:lastModifiedBy>User</cp:lastModifiedBy>
  <cp:revision>5</cp:revision>
  <dcterms:created xsi:type="dcterms:W3CDTF">2006-08-16T00:00:00Z</dcterms:created>
  <dcterms:modified xsi:type="dcterms:W3CDTF">2020-05-02T12:31:52Z</dcterms:modified>
</cp:coreProperties>
</file>