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99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99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FF99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092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301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0922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8542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162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3782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41401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0" y="49021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0" y="56641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64261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0" y="718819"/>
            <a:ext cx="9144000" cy="15366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0" y="79629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0" y="87248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0" y="94868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0" y="102488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0" y="110108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0" y="117728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0" y="125348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0" y="132968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0" y="140588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0" y="148208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0" y="1558289"/>
            <a:ext cx="9144000" cy="1536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0" y="163576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0" y="171196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0" y="178816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0" y="186436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0" y="194056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0" y="201676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0" y="209296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0" y="216916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224536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2321560"/>
            <a:ext cx="9144000" cy="15366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0" y="23990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0" y="24752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0" y="25514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0" y="26276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0" y="27038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0" y="27800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0" y="28562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0" y="29324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0" y="30086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0" y="308482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0" y="3161029"/>
            <a:ext cx="9144000" cy="1536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0" y="323850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0" y="331470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0" y="339090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0" y="346710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0" y="354330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0" y="361950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0" y="369570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0" y="377190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0" y="384810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0" y="3924300"/>
            <a:ext cx="9144000" cy="15366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0" y="40017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0" y="40779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0" y="41541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0" y="42303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0" y="43065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0" y="43827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0" y="44589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0" y="45351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0" y="46113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0" y="468757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0" y="4763770"/>
            <a:ext cx="9144000" cy="15366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0" y="484124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0" y="491744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0" y="499364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0" y="506984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0" y="514604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0" y="522224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0" y="529844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0" y="537464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0" y="545084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0" y="5527040"/>
            <a:ext cx="9144000" cy="15366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0" y="56045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0" y="56807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0" y="57569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0" y="58331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0" y="59093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0" y="59855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0" y="60617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0" y="61379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0" y="62141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0" y="629030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0" y="6366509"/>
            <a:ext cx="9144000" cy="1536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0" y="6443979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0" y="652018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0" y="659638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0" y="6672580"/>
            <a:ext cx="9144000" cy="152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0" y="6748780"/>
            <a:ext cx="9144000" cy="1092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88439" y="398779"/>
            <a:ext cx="616712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FF99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3890" y="1710690"/>
            <a:ext cx="7832725" cy="39865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5800" y="2393950"/>
            <a:ext cx="4803140" cy="109220"/>
          </a:xfrm>
          <a:custGeom>
            <a:avLst/>
            <a:gdLst/>
            <a:ahLst/>
            <a:cxnLst/>
            <a:rect l="l" t="t" r="r" b="b"/>
            <a:pathLst>
              <a:path w="4803140" h="109219">
                <a:moveTo>
                  <a:pt x="0" y="0"/>
                </a:moveTo>
                <a:lnTo>
                  <a:pt x="4803140" y="0"/>
                </a:lnTo>
                <a:lnTo>
                  <a:pt x="4803140" y="109220"/>
                </a:lnTo>
                <a:lnTo>
                  <a:pt x="0" y="109220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239395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5800" y="239395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2540" y="1144270"/>
            <a:ext cx="13874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CC0000"/>
                </a:solidFill>
              </a:rPr>
              <a:t>UNIT</a:t>
            </a:r>
            <a:r>
              <a:rPr sz="2800" spc="-110" dirty="0">
                <a:solidFill>
                  <a:srgbClr val="CC0000"/>
                </a:solidFill>
              </a:rPr>
              <a:t> </a:t>
            </a:r>
            <a:r>
              <a:rPr sz="2800" dirty="0">
                <a:solidFill>
                  <a:srgbClr val="CC0000"/>
                </a:solidFill>
              </a:rPr>
              <a:t>3</a:t>
            </a:r>
            <a:endParaRPr sz="2800"/>
          </a:p>
        </p:txBody>
      </p:sp>
      <p:sp>
        <p:nvSpPr>
          <p:cNvPr id="7" name="object 7"/>
          <p:cNvSpPr txBox="1"/>
          <p:nvPr/>
        </p:nvSpPr>
        <p:spPr>
          <a:xfrm>
            <a:off x="1832610" y="1936750"/>
            <a:ext cx="5342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omic Sans MS"/>
                <a:cs typeface="Comic Sans MS"/>
              </a:rPr>
              <a:t>Understanding the Retail</a:t>
            </a:r>
            <a:r>
              <a:rPr sz="2400" b="1" spc="-45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Consumer: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9600" y="3581400"/>
            <a:ext cx="8001000" cy="1524000"/>
          </a:xfrm>
          <a:prstGeom prst="rect">
            <a:avLst/>
          </a:prstGeom>
          <a:ln w="28393">
            <a:solidFill>
              <a:srgbClr val="CC0000"/>
            </a:solidFill>
          </a:ln>
        </p:spPr>
        <p:txBody>
          <a:bodyPr vert="horz" wrap="square" lIns="0" tIns="430530" rIns="0" bIns="0" rtlCol="0">
            <a:spAutoFit/>
          </a:bodyPr>
          <a:lstStyle/>
          <a:p>
            <a:pPr marL="88900" marR="1229995">
              <a:lnSpc>
                <a:spcPct val="110700"/>
              </a:lnSpc>
              <a:spcBef>
                <a:spcPts val="3390"/>
              </a:spcBef>
            </a:pPr>
            <a:r>
              <a:rPr sz="2800" spc="-5" dirty="0">
                <a:latin typeface="Comic Sans MS"/>
                <a:cs typeface="Comic Sans MS"/>
              </a:rPr>
              <a:t>Factors influencing the Retail Shoppers,  The </a:t>
            </a:r>
            <a:r>
              <a:rPr sz="2800" spc="-10" dirty="0">
                <a:latin typeface="Comic Sans MS"/>
                <a:cs typeface="Comic Sans MS"/>
              </a:rPr>
              <a:t>Customer </a:t>
            </a:r>
            <a:r>
              <a:rPr sz="2800" spc="-5" dirty="0">
                <a:latin typeface="Comic Sans MS"/>
                <a:cs typeface="Comic Sans MS"/>
              </a:rPr>
              <a:t>Decision Making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Process.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52223" y="366803"/>
          <a:ext cx="8001000" cy="5640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9000"/>
                <a:gridCol w="3302000"/>
              </a:tblGrid>
              <a:tr h="1184910">
                <a:tc grid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  <a:tabLst>
                          <a:tab pos="661035" algn="l"/>
                        </a:tabLst>
                      </a:pPr>
                      <a:r>
                        <a:rPr sz="1550" b="1" dirty="0">
                          <a:latin typeface="Comic Sans MS"/>
                          <a:cs typeface="Comic Sans MS"/>
                        </a:rPr>
                        <a:t>2.	</a:t>
                      </a:r>
                      <a:r>
                        <a:rPr sz="2400" b="1" spc="-5" dirty="0">
                          <a:latin typeface="Comic Sans MS"/>
                          <a:cs typeface="Comic Sans MS"/>
                        </a:rPr>
                        <a:t>Convenience of shopping </a:t>
                      </a:r>
                      <a:r>
                        <a:rPr sz="2400" b="1" dirty="0">
                          <a:latin typeface="Comic Sans MS"/>
                          <a:cs typeface="Comic Sans MS"/>
                        </a:rPr>
                        <a:t>at a </a:t>
                      </a:r>
                      <a:r>
                        <a:rPr sz="2400" b="1" spc="-5" dirty="0">
                          <a:latin typeface="Comic Sans MS"/>
                          <a:cs typeface="Comic Sans MS"/>
                        </a:rPr>
                        <a:t>particular</a:t>
                      </a:r>
                      <a:r>
                        <a:rPr sz="2400" b="1" spc="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400" b="1" dirty="0">
                          <a:latin typeface="Comic Sans MS"/>
                          <a:cs typeface="Comic Sans MS"/>
                        </a:rPr>
                        <a:t>outlet</a:t>
                      </a:r>
                      <a:r>
                        <a:rPr sz="2400" dirty="0">
                          <a:latin typeface="Comic Sans MS"/>
                          <a:cs typeface="Comic Sans MS"/>
                        </a:rPr>
                        <a:t>.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  <a:p>
                      <a:pPr marL="661670" marR="732155" indent="-571500">
                        <a:lnSpc>
                          <a:spcPct val="100000"/>
                        </a:lnSpc>
                        <a:spcBef>
                          <a:spcPts val="600"/>
                        </a:spcBef>
                        <a:tabLst>
                          <a:tab pos="661035" algn="l"/>
                          <a:tab pos="4019550" algn="l"/>
                        </a:tabLst>
                      </a:pPr>
                      <a:r>
                        <a:rPr sz="2325" spc="-675" baseline="17921" dirty="0">
                          <a:solidFill>
                            <a:srgbClr val="CC0000"/>
                          </a:solidFill>
                          <a:latin typeface="Symbol"/>
                          <a:cs typeface="Symbol"/>
                        </a:rPr>
                        <a:t></a:t>
                      </a:r>
                      <a:r>
                        <a:rPr sz="2325" spc="-675" baseline="17921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This element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</a:t>
                      </a:r>
                      <a:r>
                        <a:rPr sz="2400" spc="1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fast gaining	prominence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in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 world</a:t>
                      </a:r>
                      <a:r>
                        <a:rPr sz="2400" spc="-10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organized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retail.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CC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49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CC0000"/>
                      </a:solidFill>
                      <a:prstDash val="solid"/>
                    </a:lnT>
                  </a:tcPr>
                </a:tc>
              </a:tr>
              <a:tr h="4343400">
                <a:tc gridSpan="2">
                  <a:txBody>
                    <a:bodyPr/>
                    <a:lstStyle/>
                    <a:p>
                      <a:pPr marL="661670" marR="770890" indent="-571500">
                        <a:lnSpc>
                          <a:spcPct val="100000"/>
                        </a:lnSpc>
                        <a:tabLst>
                          <a:tab pos="661035" algn="l"/>
                          <a:tab pos="2196465" algn="l"/>
                        </a:tabLst>
                      </a:pPr>
                      <a:r>
                        <a:rPr sz="2325" spc="-675" baseline="17921" dirty="0">
                          <a:solidFill>
                            <a:srgbClr val="CC0000"/>
                          </a:solidFill>
                          <a:latin typeface="Symbol"/>
                          <a:cs typeface="Symbol"/>
                        </a:rPr>
                        <a:t></a:t>
                      </a:r>
                      <a:r>
                        <a:rPr sz="2325" spc="-675" baseline="17921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Example patient prefer medicine shops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,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fresh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juice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and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fruits</a:t>
                      </a:r>
                      <a:r>
                        <a:rPr sz="2400" spc="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shops	near clinic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or</a:t>
                      </a:r>
                      <a:r>
                        <a:rPr sz="2400" spc="-1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hospitals.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500"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  <a:tabLst>
                          <a:tab pos="661035" algn="l"/>
                        </a:tabLst>
                      </a:pPr>
                      <a:r>
                        <a:rPr sz="1550" b="1" dirty="0">
                          <a:latin typeface="Comic Sans MS"/>
                          <a:cs typeface="Comic Sans MS"/>
                        </a:rPr>
                        <a:t>3.	</a:t>
                      </a:r>
                      <a:r>
                        <a:rPr sz="2400" b="1" spc="-5" dirty="0">
                          <a:latin typeface="Comic Sans MS"/>
                          <a:cs typeface="Comic Sans MS"/>
                        </a:rPr>
                        <a:t>Time </a:t>
                      </a:r>
                      <a:r>
                        <a:rPr sz="2400" b="1" dirty="0">
                          <a:latin typeface="Comic Sans MS"/>
                          <a:cs typeface="Comic Sans MS"/>
                        </a:rPr>
                        <a:t>of</a:t>
                      </a:r>
                      <a:r>
                        <a:rPr sz="2400" b="1" spc="-1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400" b="1" spc="-5" dirty="0">
                          <a:latin typeface="Comic Sans MS"/>
                          <a:cs typeface="Comic Sans MS"/>
                        </a:rPr>
                        <a:t>Travel: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  <a:p>
                      <a:pPr marL="661670" marR="321310" indent="-57150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C0000"/>
                        </a:buClr>
                        <a:buSzPct val="64583"/>
                        <a:buFont typeface="Symbol"/>
                        <a:buChar char=""/>
                        <a:tabLst>
                          <a:tab pos="661035" algn="l"/>
                          <a:tab pos="6616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Time requires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to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reach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particular location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again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become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critical.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 marL="661670" marR="655955" indent="-571500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C0000"/>
                        </a:buClr>
                        <a:buSzPct val="64583"/>
                        <a:buFont typeface="Symbol"/>
                        <a:buChar char=""/>
                        <a:tabLst>
                          <a:tab pos="661035" algn="l"/>
                          <a:tab pos="661670" algn="l"/>
                          <a:tab pos="1815464" algn="l"/>
                          <a:tab pos="4645025" algn="l"/>
                          <a:tab pos="5043805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big cities where traveling takes too much time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like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Delhi,  Mumbai	because of this we</a:t>
                      </a:r>
                      <a:r>
                        <a:rPr sz="2400" spc="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can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see	many local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areas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developing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in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terms</a:t>
                      </a:r>
                      <a:r>
                        <a:rPr sz="2400" spc="2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of</a:t>
                      </a:r>
                      <a:r>
                        <a:rPr sz="2400" spc="1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shopping	to facilitate</a:t>
                      </a:r>
                      <a:r>
                        <a:rPr sz="2400" spc="-4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buying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3400" y="381000"/>
            <a:ext cx="8153400" cy="6263640"/>
          </a:xfrm>
          <a:custGeom>
            <a:avLst/>
            <a:gdLst/>
            <a:ahLst/>
            <a:cxnLst/>
            <a:rect l="l" t="t" r="r" b="b"/>
            <a:pathLst>
              <a:path w="8153400" h="6263640">
                <a:moveTo>
                  <a:pt x="4076700" y="6263640"/>
                </a:moveTo>
                <a:lnTo>
                  <a:pt x="0" y="6263640"/>
                </a:lnTo>
                <a:lnTo>
                  <a:pt x="0" y="0"/>
                </a:lnTo>
                <a:lnTo>
                  <a:pt x="8153400" y="0"/>
                </a:lnTo>
                <a:lnTo>
                  <a:pt x="8153400" y="6263640"/>
                </a:lnTo>
                <a:lnTo>
                  <a:pt x="4076700" y="626364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10869" y="415290"/>
            <a:ext cx="64770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3565" algn="l"/>
              </a:tabLst>
            </a:pPr>
            <a:r>
              <a:rPr sz="1550" dirty="0">
                <a:solidFill>
                  <a:srgbClr val="000000"/>
                </a:solidFill>
              </a:rPr>
              <a:t>4.	</a:t>
            </a:r>
            <a:r>
              <a:rPr sz="2400" spc="-5" dirty="0">
                <a:solidFill>
                  <a:srgbClr val="000000"/>
                </a:solidFill>
              </a:rPr>
              <a:t>Socio economic background and culture:</a:t>
            </a:r>
            <a:endParaRPr sz="2400"/>
          </a:p>
        </p:txBody>
      </p:sp>
      <p:sp>
        <p:nvSpPr>
          <p:cNvPr id="8" name="object 8"/>
          <p:cNvSpPr txBox="1"/>
          <p:nvPr/>
        </p:nvSpPr>
        <p:spPr>
          <a:xfrm>
            <a:off x="598169" y="855979"/>
            <a:ext cx="78835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265" marR="17780" indent="-571500">
              <a:lnSpc>
                <a:spcPct val="100000"/>
              </a:lnSpc>
              <a:spcBef>
                <a:spcPts val="100"/>
              </a:spcBef>
              <a:tabLst>
                <a:tab pos="596265" algn="l"/>
              </a:tabLst>
            </a:pPr>
            <a:r>
              <a:rPr sz="2325" spc="-675" baseline="17921" dirty="0">
                <a:solidFill>
                  <a:srgbClr val="CC0000"/>
                </a:solidFill>
                <a:latin typeface="Symbol"/>
                <a:cs typeface="Symbol"/>
              </a:rPr>
              <a:t></a:t>
            </a:r>
            <a:r>
              <a:rPr sz="2325" spc="-675" baseline="17921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Garamond"/>
                <a:cs typeface="Garamond"/>
              </a:rPr>
              <a:t>Background of the consume largely determines his /her  lifestyles.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this influences the kind </a:t>
            </a:r>
            <a:r>
              <a:rPr sz="2400" dirty="0">
                <a:latin typeface="Garamond"/>
                <a:cs typeface="Garamond"/>
              </a:rPr>
              <a:t>of </a:t>
            </a:r>
            <a:r>
              <a:rPr sz="2400" spc="-5" dirty="0">
                <a:latin typeface="Garamond"/>
                <a:cs typeface="Garamond"/>
              </a:rPr>
              <a:t>store that </a:t>
            </a:r>
            <a:r>
              <a:rPr sz="2400" dirty="0">
                <a:latin typeface="Garamond"/>
                <a:cs typeface="Garamond"/>
              </a:rPr>
              <a:t>he </a:t>
            </a:r>
            <a:r>
              <a:rPr sz="2400" spc="-5" dirty="0">
                <a:latin typeface="Garamond"/>
                <a:cs typeface="Garamond"/>
              </a:rPr>
              <a:t>may</a:t>
            </a:r>
            <a:r>
              <a:rPr sz="2400" spc="-3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be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0869" y="2073909"/>
            <a:ext cx="11747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450" dirty="0">
                <a:solidFill>
                  <a:srgbClr val="CC0000"/>
                </a:solidFill>
                <a:latin typeface="Symbol"/>
                <a:cs typeface="Symbol"/>
              </a:rPr>
              <a:t>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82369" y="1511300"/>
            <a:ext cx="6919595" cy="12750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Garamond"/>
                <a:cs typeface="Garamond"/>
              </a:rPr>
              <a:t>comfortable shopping</a:t>
            </a:r>
            <a:r>
              <a:rPr sz="2400" dirty="0">
                <a:latin typeface="Garamond"/>
                <a:cs typeface="Garamond"/>
              </a:rPr>
              <a:t> in.</a:t>
            </a:r>
            <a:endParaRPr sz="2400">
              <a:latin typeface="Garamond"/>
              <a:cs typeface="Garamond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Garamond"/>
                <a:cs typeface="Garamond"/>
              </a:rPr>
              <a:t>Consumer buying behavior varies largely market to market  influence </a:t>
            </a:r>
            <a:r>
              <a:rPr sz="2400" dirty="0">
                <a:latin typeface="Garamond"/>
                <a:cs typeface="Garamond"/>
              </a:rPr>
              <a:t>by </a:t>
            </a:r>
            <a:r>
              <a:rPr sz="2400" spc="-5" dirty="0">
                <a:latin typeface="Garamond"/>
                <a:cs typeface="Garamond"/>
              </a:rPr>
              <a:t>culture </a:t>
            </a:r>
            <a:r>
              <a:rPr sz="2400" spc="-10" dirty="0">
                <a:latin typeface="Garamond"/>
                <a:cs typeface="Garamond"/>
              </a:rPr>
              <a:t>and</a:t>
            </a:r>
            <a:r>
              <a:rPr sz="2400" spc="-2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environment.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5469" y="3202940"/>
            <a:ext cx="7903845" cy="12750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0"/>
              </a:spcBef>
              <a:tabLst>
                <a:tab pos="608965" algn="l"/>
              </a:tabLst>
            </a:pPr>
            <a:r>
              <a:rPr sz="1550" b="1" dirty="0">
                <a:latin typeface="Comic Sans MS"/>
                <a:cs typeface="Comic Sans MS"/>
              </a:rPr>
              <a:t>5.	</a:t>
            </a:r>
            <a:r>
              <a:rPr sz="2400" b="1" dirty="0">
                <a:latin typeface="Comic Sans MS"/>
                <a:cs typeface="Comic Sans MS"/>
              </a:rPr>
              <a:t>The </a:t>
            </a:r>
            <a:r>
              <a:rPr sz="2400" b="1" spc="-5" dirty="0">
                <a:latin typeface="Comic Sans MS"/>
                <a:cs typeface="Comic Sans MS"/>
              </a:rPr>
              <a:t>stage of the family </a:t>
            </a:r>
            <a:r>
              <a:rPr sz="2400" b="1" dirty="0">
                <a:latin typeface="Comic Sans MS"/>
                <a:cs typeface="Comic Sans MS"/>
              </a:rPr>
              <a:t>life</a:t>
            </a:r>
            <a:r>
              <a:rPr sz="2400" b="1" spc="30" dirty="0">
                <a:latin typeface="Comic Sans MS"/>
                <a:cs typeface="Comic Sans MS"/>
              </a:rPr>
              <a:t> </a:t>
            </a:r>
            <a:r>
              <a:rPr sz="2400" b="1" spc="-5" dirty="0">
                <a:latin typeface="Comic Sans MS"/>
                <a:cs typeface="Comic Sans MS"/>
              </a:rPr>
              <a:t>cycles.</a:t>
            </a:r>
            <a:endParaRPr sz="2400">
              <a:latin typeface="Comic Sans MS"/>
              <a:cs typeface="Comic Sans MS"/>
            </a:endParaRPr>
          </a:p>
          <a:p>
            <a:pPr marL="608965" marR="30480" indent="-571500">
              <a:lnSpc>
                <a:spcPct val="100000"/>
              </a:lnSpc>
              <a:spcBef>
                <a:spcPts val="600"/>
              </a:spcBef>
              <a:tabLst>
                <a:tab pos="608965" algn="l"/>
              </a:tabLst>
            </a:pPr>
            <a:r>
              <a:rPr sz="2325" spc="-675" baseline="17921" dirty="0">
                <a:solidFill>
                  <a:srgbClr val="CC0000"/>
                </a:solidFill>
                <a:latin typeface="Symbol"/>
                <a:cs typeface="Symbol"/>
              </a:rPr>
              <a:t></a:t>
            </a:r>
            <a:r>
              <a:rPr sz="2325" spc="-675" baseline="17921" dirty="0">
                <a:solidFill>
                  <a:srgbClr val="CC000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Garamond"/>
                <a:cs typeface="Garamond"/>
              </a:rPr>
              <a:t>The stage </a:t>
            </a:r>
            <a:r>
              <a:rPr sz="2400" dirty="0">
                <a:latin typeface="Garamond"/>
                <a:cs typeface="Garamond"/>
              </a:rPr>
              <a:t>of </a:t>
            </a:r>
            <a:r>
              <a:rPr sz="2400" spc="-5" dirty="0">
                <a:latin typeface="Garamond"/>
                <a:cs typeface="Garamond"/>
              </a:rPr>
              <a:t>the family </a:t>
            </a:r>
            <a:r>
              <a:rPr sz="2400" dirty="0">
                <a:latin typeface="Garamond"/>
                <a:cs typeface="Garamond"/>
              </a:rPr>
              <a:t>life </a:t>
            </a:r>
            <a:r>
              <a:rPr sz="2400" spc="-5" dirty="0">
                <a:latin typeface="Garamond"/>
                <a:cs typeface="Garamond"/>
              </a:rPr>
              <a:t>cycle the customer belongs </a:t>
            </a:r>
            <a:r>
              <a:rPr sz="2400" spc="-10" dirty="0">
                <a:latin typeface="Garamond"/>
                <a:cs typeface="Garamond"/>
              </a:rPr>
              <a:t>to </a:t>
            </a:r>
            <a:r>
              <a:rPr sz="2400" spc="-5" dirty="0">
                <a:latin typeface="Garamond"/>
                <a:cs typeface="Garamond"/>
              </a:rPr>
              <a:t>also  influences their needs.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0869" y="5013959"/>
            <a:ext cx="11747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450" dirty="0">
                <a:solidFill>
                  <a:srgbClr val="CC0000"/>
                </a:solidFill>
                <a:latin typeface="Symbol"/>
                <a:cs typeface="Symbol"/>
              </a:rPr>
              <a:t>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82369" y="4969509"/>
            <a:ext cx="60598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Example Need for young bachelors differ from the  requirements </a:t>
            </a:r>
            <a:r>
              <a:rPr sz="2400" dirty="0">
                <a:latin typeface="Garamond"/>
                <a:cs typeface="Garamond"/>
              </a:rPr>
              <a:t>of </a:t>
            </a:r>
            <a:r>
              <a:rPr sz="2400" spc="-5" dirty="0">
                <a:latin typeface="Garamond"/>
                <a:cs typeface="Garamond"/>
              </a:rPr>
              <a:t>the </a:t>
            </a:r>
            <a:r>
              <a:rPr sz="2400" dirty="0">
                <a:latin typeface="Garamond"/>
                <a:cs typeface="Garamond"/>
              </a:rPr>
              <a:t>old </a:t>
            </a:r>
            <a:r>
              <a:rPr sz="2400" spc="-5" dirty="0">
                <a:latin typeface="Garamond"/>
                <a:cs typeface="Garamond"/>
              </a:rPr>
              <a:t>age or senior</a:t>
            </a:r>
            <a:r>
              <a:rPr sz="2400" spc="-5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citizen.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4040" y="304800"/>
            <a:ext cx="8001000" cy="7620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313690" rIns="0" bIns="0" rtlCol="0">
            <a:spAutoFit/>
          </a:bodyPr>
          <a:lstStyle/>
          <a:p>
            <a:pPr marR="164465" algn="ctr">
              <a:lnSpc>
                <a:spcPct val="100000"/>
              </a:lnSpc>
              <a:spcBef>
                <a:spcPts val="2470"/>
              </a:spcBef>
            </a:pPr>
            <a:r>
              <a:rPr sz="2400" spc="-5" dirty="0">
                <a:solidFill>
                  <a:srgbClr val="CC0000"/>
                </a:solidFill>
              </a:rPr>
              <a:t>The customer Decision Making</a:t>
            </a:r>
            <a:r>
              <a:rPr sz="2400" spc="10" dirty="0">
                <a:solidFill>
                  <a:srgbClr val="CC0000"/>
                </a:solidFill>
              </a:rPr>
              <a:t> </a:t>
            </a:r>
            <a:r>
              <a:rPr sz="2400" spc="-5" dirty="0">
                <a:solidFill>
                  <a:srgbClr val="CC0000"/>
                </a:solidFill>
              </a:rPr>
              <a:t>Process</a:t>
            </a:r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566419" y="1752600"/>
            <a:ext cx="8001000" cy="4495800"/>
          </a:xfrm>
          <a:custGeom>
            <a:avLst/>
            <a:gdLst/>
            <a:ahLst/>
            <a:cxnLst/>
            <a:rect l="l" t="t" r="r" b="b"/>
            <a:pathLst>
              <a:path w="8001000" h="4495800">
                <a:moveTo>
                  <a:pt x="4000500" y="4495800"/>
                </a:moveTo>
                <a:lnTo>
                  <a:pt x="0" y="449580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495800"/>
                </a:lnTo>
                <a:lnTo>
                  <a:pt x="4000500" y="44958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3890" y="207645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3789" y="2032000"/>
            <a:ext cx="6786245" cy="9766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75"/>
              </a:spcBef>
              <a:tabLst>
                <a:tab pos="2705735" algn="l"/>
                <a:tab pos="5129530" algn="l"/>
              </a:tabLst>
            </a:pPr>
            <a:r>
              <a:rPr sz="2400" spc="-5" dirty="0">
                <a:latin typeface="Garamond"/>
                <a:cs typeface="Garamond"/>
              </a:rPr>
              <a:t>At this stage</a:t>
            </a:r>
            <a:r>
              <a:rPr sz="240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Retailers	</a:t>
            </a:r>
            <a:r>
              <a:rPr sz="2400" spc="-10" dirty="0">
                <a:latin typeface="Garamond"/>
                <a:cs typeface="Garamond"/>
              </a:rPr>
              <a:t>need</a:t>
            </a:r>
            <a:r>
              <a:rPr sz="2400" spc="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to</a:t>
            </a:r>
            <a:r>
              <a:rPr sz="240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understand	the </a:t>
            </a:r>
            <a:r>
              <a:rPr sz="2400" spc="-10" dirty="0">
                <a:latin typeface="Garamond"/>
                <a:cs typeface="Garamond"/>
              </a:rPr>
              <a:t>manner</a:t>
            </a:r>
            <a:r>
              <a:rPr sz="2400" spc="-80" dirty="0">
                <a:latin typeface="Garamond"/>
                <a:cs typeface="Garamond"/>
              </a:rPr>
              <a:t> </a:t>
            </a:r>
            <a:r>
              <a:rPr sz="2400" dirty="0">
                <a:latin typeface="Garamond"/>
                <a:cs typeface="Garamond"/>
              </a:rPr>
              <a:t>in  </a:t>
            </a:r>
            <a:r>
              <a:rPr sz="2400" spc="-5" dirty="0">
                <a:latin typeface="Garamond"/>
                <a:cs typeface="Garamond"/>
              </a:rPr>
              <a:t>which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customer makes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decision.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this requires an  understanding </a:t>
            </a:r>
            <a:r>
              <a:rPr sz="2400" dirty="0">
                <a:latin typeface="Garamond"/>
                <a:cs typeface="Garamond"/>
              </a:rPr>
              <a:t>of </a:t>
            </a:r>
            <a:r>
              <a:rPr sz="2400" spc="-5" dirty="0">
                <a:latin typeface="Garamond"/>
                <a:cs typeface="Garamond"/>
              </a:rPr>
              <a:t>consumer</a:t>
            </a:r>
            <a:r>
              <a:rPr sz="2400" spc="-2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behavior.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890" y="339725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3789" y="3354070"/>
            <a:ext cx="7249159" cy="6832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79900"/>
              </a:lnSpc>
              <a:spcBef>
                <a:spcPts val="675"/>
              </a:spcBef>
              <a:tabLst>
                <a:tab pos="1702435" algn="l"/>
              </a:tabLst>
            </a:pPr>
            <a:r>
              <a:rPr sz="2400" spc="-5" dirty="0">
                <a:latin typeface="Garamond"/>
                <a:cs typeface="Garamond"/>
              </a:rPr>
              <a:t>The</a:t>
            </a:r>
            <a:r>
              <a:rPr sz="2400" spc="-1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need</a:t>
            </a:r>
            <a:r>
              <a:rPr sz="240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for	product or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service </a:t>
            </a:r>
            <a:r>
              <a:rPr sz="2400" spc="-10" dirty="0">
                <a:latin typeface="Garamond"/>
                <a:cs typeface="Garamond"/>
              </a:rPr>
              <a:t>starts </a:t>
            </a:r>
            <a:r>
              <a:rPr sz="2400" dirty="0">
                <a:latin typeface="Garamond"/>
                <a:cs typeface="Garamond"/>
              </a:rPr>
              <a:t>at </a:t>
            </a:r>
            <a:r>
              <a:rPr sz="2400" spc="-5" dirty="0">
                <a:latin typeface="Garamond"/>
                <a:cs typeface="Garamond"/>
              </a:rPr>
              <a:t>the time when the  </a:t>
            </a:r>
            <a:r>
              <a:rPr sz="2400" spc="-10" dirty="0">
                <a:latin typeface="Garamond"/>
                <a:cs typeface="Garamond"/>
              </a:rPr>
              <a:t>need </a:t>
            </a:r>
            <a:r>
              <a:rPr sz="2400" dirty="0">
                <a:latin typeface="Garamond"/>
                <a:cs typeface="Garamond"/>
              </a:rPr>
              <a:t>for </a:t>
            </a:r>
            <a:r>
              <a:rPr sz="2400" spc="-10" dirty="0">
                <a:latin typeface="Garamond"/>
                <a:cs typeface="Garamond"/>
              </a:rPr>
              <a:t>that </a:t>
            </a:r>
            <a:r>
              <a:rPr sz="2400" spc="-5" dirty="0">
                <a:latin typeface="Garamond"/>
                <a:cs typeface="Garamond"/>
              </a:rPr>
              <a:t>particular product or services</a:t>
            </a:r>
            <a:r>
              <a:rPr sz="2400" spc="1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recognized.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3890" y="442595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3789" y="4382770"/>
            <a:ext cx="51231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Garamond"/>
                <a:cs typeface="Garamond"/>
              </a:rPr>
              <a:t>A </a:t>
            </a:r>
            <a:r>
              <a:rPr sz="2400" spc="-10" dirty="0">
                <a:latin typeface="Garamond"/>
                <a:cs typeface="Garamond"/>
              </a:rPr>
              <a:t>need </a:t>
            </a:r>
            <a:r>
              <a:rPr sz="2400" spc="-5" dirty="0">
                <a:latin typeface="Garamond"/>
                <a:cs typeface="Garamond"/>
              </a:rPr>
              <a:t>can </a:t>
            </a:r>
            <a:r>
              <a:rPr sz="2400" dirty="0">
                <a:latin typeface="Garamond"/>
                <a:cs typeface="Garamond"/>
              </a:rPr>
              <a:t>be </a:t>
            </a:r>
            <a:r>
              <a:rPr sz="2400" spc="-5" dirty="0">
                <a:latin typeface="Garamond"/>
                <a:cs typeface="Garamond"/>
              </a:rPr>
              <a:t>Psychological </a:t>
            </a:r>
            <a:r>
              <a:rPr sz="2400" dirty="0">
                <a:latin typeface="Garamond"/>
                <a:cs typeface="Garamond"/>
              </a:rPr>
              <a:t>or</a:t>
            </a:r>
            <a:r>
              <a:rPr sz="2400" spc="-5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Functional.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3890" y="516255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3789" y="5119370"/>
            <a:ext cx="6621780" cy="6832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79900"/>
              </a:lnSpc>
              <a:spcBef>
                <a:spcPts val="675"/>
              </a:spcBef>
            </a:pPr>
            <a:r>
              <a:rPr sz="2400" spc="-5" dirty="0">
                <a:latin typeface="Garamond"/>
                <a:cs typeface="Garamond"/>
              </a:rPr>
              <a:t>The process </a:t>
            </a:r>
            <a:r>
              <a:rPr sz="2400" spc="-10" dirty="0">
                <a:latin typeface="Garamond"/>
                <a:cs typeface="Garamond"/>
              </a:rPr>
              <a:t>that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customer goes through while making  purchase decision </a:t>
            </a:r>
            <a:r>
              <a:rPr sz="2400" dirty="0">
                <a:latin typeface="Garamond"/>
                <a:cs typeface="Garamond"/>
              </a:rPr>
              <a:t>is as</a:t>
            </a:r>
            <a:r>
              <a:rPr sz="2400" spc="-4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follows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8001000" cy="5334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1206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0"/>
              </a:spcBef>
            </a:pPr>
            <a:r>
              <a:rPr sz="2400" dirty="0">
                <a:solidFill>
                  <a:srgbClr val="CC0000"/>
                </a:solidFill>
              </a:rPr>
              <a:t>The </a:t>
            </a:r>
            <a:r>
              <a:rPr sz="2400" spc="-5" dirty="0">
                <a:solidFill>
                  <a:srgbClr val="CC0000"/>
                </a:solidFill>
              </a:rPr>
              <a:t>customer Decision Making process</a:t>
            </a:r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457200" y="1524000"/>
            <a:ext cx="8686800" cy="5105400"/>
          </a:xfrm>
          <a:custGeom>
            <a:avLst/>
            <a:gdLst/>
            <a:ahLst/>
            <a:cxnLst/>
            <a:rect l="l" t="t" r="r" b="b"/>
            <a:pathLst>
              <a:path w="8686800" h="5105400">
                <a:moveTo>
                  <a:pt x="4343400" y="5105400"/>
                </a:moveTo>
                <a:lnTo>
                  <a:pt x="0" y="5105400"/>
                </a:lnTo>
                <a:lnTo>
                  <a:pt x="0" y="0"/>
                </a:lnTo>
                <a:lnTo>
                  <a:pt x="8686800" y="0"/>
                </a:lnTo>
                <a:lnTo>
                  <a:pt x="8686800" y="5105400"/>
                </a:lnTo>
                <a:lnTo>
                  <a:pt x="4343400" y="51054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5800" y="3642359"/>
            <a:ext cx="1318260" cy="795020"/>
          </a:xfrm>
          <a:custGeom>
            <a:avLst/>
            <a:gdLst/>
            <a:ahLst/>
            <a:cxnLst/>
            <a:rect l="l" t="t" r="r" b="b"/>
            <a:pathLst>
              <a:path w="1318260" h="795020">
                <a:moveTo>
                  <a:pt x="659130" y="0"/>
                </a:moveTo>
                <a:lnTo>
                  <a:pt x="720514" y="1567"/>
                </a:lnTo>
                <a:lnTo>
                  <a:pt x="780072" y="6189"/>
                </a:lnTo>
                <a:lnTo>
                  <a:pt x="837600" y="13746"/>
                </a:lnTo>
                <a:lnTo>
                  <a:pt x="892893" y="24117"/>
                </a:lnTo>
                <a:lnTo>
                  <a:pt x="945748" y="37183"/>
                </a:lnTo>
                <a:lnTo>
                  <a:pt x="995962" y="52822"/>
                </a:lnTo>
                <a:lnTo>
                  <a:pt x="1043329" y="70915"/>
                </a:lnTo>
                <a:lnTo>
                  <a:pt x="1087647" y="91342"/>
                </a:lnTo>
                <a:lnTo>
                  <a:pt x="1128712" y="113982"/>
                </a:lnTo>
                <a:lnTo>
                  <a:pt x="1166319" y="138715"/>
                </a:lnTo>
                <a:lnTo>
                  <a:pt x="1200266" y="165421"/>
                </a:lnTo>
                <a:lnTo>
                  <a:pt x="1230347" y="193980"/>
                </a:lnTo>
                <a:lnTo>
                  <a:pt x="1256360" y="224272"/>
                </a:lnTo>
                <a:lnTo>
                  <a:pt x="1278100" y="256175"/>
                </a:lnTo>
                <a:lnTo>
                  <a:pt x="1307948" y="324339"/>
                </a:lnTo>
                <a:lnTo>
                  <a:pt x="1318260" y="397509"/>
                </a:lnTo>
                <a:lnTo>
                  <a:pt x="1315648" y="434472"/>
                </a:lnTo>
                <a:lnTo>
                  <a:pt x="1295364" y="505007"/>
                </a:lnTo>
                <a:lnTo>
                  <a:pt x="1256360" y="570195"/>
                </a:lnTo>
                <a:lnTo>
                  <a:pt x="1230347" y="600474"/>
                </a:lnTo>
                <a:lnTo>
                  <a:pt x="1200266" y="629044"/>
                </a:lnTo>
                <a:lnTo>
                  <a:pt x="1166319" y="655781"/>
                </a:lnTo>
                <a:lnTo>
                  <a:pt x="1128712" y="680561"/>
                </a:lnTo>
                <a:lnTo>
                  <a:pt x="1087647" y="703259"/>
                </a:lnTo>
                <a:lnTo>
                  <a:pt x="1043329" y="723752"/>
                </a:lnTo>
                <a:lnTo>
                  <a:pt x="995962" y="741915"/>
                </a:lnTo>
                <a:lnTo>
                  <a:pt x="945748" y="757624"/>
                </a:lnTo>
                <a:lnTo>
                  <a:pt x="892893" y="770755"/>
                </a:lnTo>
                <a:lnTo>
                  <a:pt x="837600" y="781185"/>
                </a:lnTo>
                <a:lnTo>
                  <a:pt x="780072" y="788788"/>
                </a:lnTo>
                <a:lnTo>
                  <a:pt x="720514" y="793441"/>
                </a:lnTo>
                <a:lnTo>
                  <a:pt x="659130" y="795019"/>
                </a:lnTo>
                <a:lnTo>
                  <a:pt x="597745" y="793441"/>
                </a:lnTo>
                <a:lnTo>
                  <a:pt x="538187" y="788788"/>
                </a:lnTo>
                <a:lnTo>
                  <a:pt x="480659" y="781185"/>
                </a:lnTo>
                <a:lnTo>
                  <a:pt x="425366" y="770755"/>
                </a:lnTo>
                <a:lnTo>
                  <a:pt x="372511" y="757624"/>
                </a:lnTo>
                <a:lnTo>
                  <a:pt x="322297" y="741915"/>
                </a:lnTo>
                <a:lnTo>
                  <a:pt x="274930" y="723752"/>
                </a:lnTo>
                <a:lnTo>
                  <a:pt x="230612" y="703259"/>
                </a:lnTo>
                <a:lnTo>
                  <a:pt x="189547" y="680561"/>
                </a:lnTo>
                <a:lnTo>
                  <a:pt x="151940" y="655781"/>
                </a:lnTo>
                <a:lnTo>
                  <a:pt x="117993" y="629044"/>
                </a:lnTo>
                <a:lnTo>
                  <a:pt x="87912" y="600474"/>
                </a:lnTo>
                <a:lnTo>
                  <a:pt x="61899" y="570195"/>
                </a:lnTo>
                <a:lnTo>
                  <a:pt x="40159" y="538331"/>
                </a:lnTo>
                <a:lnTo>
                  <a:pt x="10311" y="470345"/>
                </a:lnTo>
                <a:lnTo>
                  <a:pt x="0" y="397509"/>
                </a:lnTo>
                <a:lnTo>
                  <a:pt x="2611" y="360359"/>
                </a:lnTo>
                <a:lnTo>
                  <a:pt x="22895" y="289571"/>
                </a:lnTo>
                <a:lnTo>
                  <a:pt x="61899" y="224272"/>
                </a:lnTo>
                <a:lnTo>
                  <a:pt x="87912" y="193980"/>
                </a:lnTo>
                <a:lnTo>
                  <a:pt x="117993" y="165421"/>
                </a:lnTo>
                <a:lnTo>
                  <a:pt x="151940" y="138715"/>
                </a:lnTo>
                <a:lnTo>
                  <a:pt x="189547" y="113982"/>
                </a:lnTo>
                <a:lnTo>
                  <a:pt x="230612" y="91342"/>
                </a:lnTo>
                <a:lnTo>
                  <a:pt x="274930" y="70915"/>
                </a:lnTo>
                <a:lnTo>
                  <a:pt x="322297" y="52822"/>
                </a:lnTo>
                <a:lnTo>
                  <a:pt x="372511" y="37183"/>
                </a:lnTo>
                <a:lnTo>
                  <a:pt x="425366" y="24117"/>
                </a:lnTo>
                <a:lnTo>
                  <a:pt x="480659" y="13746"/>
                </a:lnTo>
                <a:lnTo>
                  <a:pt x="538187" y="6189"/>
                </a:lnTo>
                <a:lnTo>
                  <a:pt x="597745" y="1567"/>
                </a:lnTo>
                <a:lnTo>
                  <a:pt x="659130" y="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5800" y="36423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04060" y="44373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89330" y="3661409"/>
            <a:ext cx="7099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CC66FF"/>
                </a:solidFill>
                <a:latin typeface="Arial Narrow"/>
                <a:cs typeface="Arial Narrow"/>
              </a:rPr>
              <a:t>Need  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reco</a:t>
            </a:r>
            <a:r>
              <a:rPr sz="1600" b="1" spc="5" dirty="0">
                <a:solidFill>
                  <a:srgbClr val="CC66FF"/>
                </a:solidFill>
                <a:latin typeface="Arial Narrow"/>
                <a:cs typeface="Arial Narrow"/>
              </a:rPr>
              <a:t>g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n</a:t>
            </a:r>
            <a:r>
              <a:rPr sz="1600" b="1" spc="-10" dirty="0">
                <a:solidFill>
                  <a:srgbClr val="CC66FF"/>
                </a:solidFill>
                <a:latin typeface="Arial Narrow"/>
                <a:cs typeface="Arial Narrow"/>
              </a:rPr>
              <a:t>i</a:t>
            </a:r>
            <a:r>
              <a:rPr sz="1600" b="1" dirty="0">
                <a:solidFill>
                  <a:srgbClr val="CC66FF"/>
                </a:solidFill>
                <a:latin typeface="Arial Narrow"/>
                <a:cs typeface="Arial Narrow"/>
              </a:rPr>
              <a:t>z  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ed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61589" y="3347720"/>
            <a:ext cx="1276350" cy="1384300"/>
          </a:xfrm>
          <a:custGeom>
            <a:avLst/>
            <a:gdLst/>
            <a:ahLst/>
            <a:cxnLst/>
            <a:rect l="l" t="t" r="r" b="b"/>
            <a:pathLst>
              <a:path w="1276350" h="1384300">
                <a:moveTo>
                  <a:pt x="637540" y="0"/>
                </a:moveTo>
                <a:lnTo>
                  <a:pt x="684252" y="1682"/>
                </a:lnTo>
                <a:lnTo>
                  <a:pt x="729905" y="6662"/>
                </a:lnTo>
                <a:lnTo>
                  <a:pt x="774404" y="14838"/>
                </a:lnTo>
                <a:lnTo>
                  <a:pt x="817653" y="26106"/>
                </a:lnTo>
                <a:lnTo>
                  <a:pt x="859560" y="40366"/>
                </a:lnTo>
                <a:lnTo>
                  <a:pt x="900028" y="57515"/>
                </a:lnTo>
                <a:lnTo>
                  <a:pt x="938964" y="77451"/>
                </a:lnTo>
                <a:lnTo>
                  <a:pt x="976273" y="100071"/>
                </a:lnTo>
                <a:lnTo>
                  <a:pt x="1011860" y="125275"/>
                </a:lnTo>
                <a:lnTo>
                  <a:pt x="1045632" y="152959"/>
                </a:lnTo>
                <a:lnTo>
                  <a:pt x="1077492" y="183022"/>
                </a:lnTo>
                <a:lnTo>
                  <a:pt x="1107347" y="215361"/>
                </a:lnTo>
                <a:lnTo>
                  <a:pt x="1135102" y="249875"/>
                </a:lnTo>
                <a:lnTo>
                  <a:pt x="1160662" y="286461"/>
                </a:lnTo>
                <a:lnTo>
                  <a:pt x="1183933" y="325018"/>
                </a:lnTo>
                <a:lnTo>
                  <a:pt x="1204821" y="365442"/>
                </a:lnTo>
                <a:lnTo>
                  <a:pt x="1223231" y="407633"/>
                </a:lnTo>
                <a:lnTo>
                  <a:pt x="1239067" y="451488"/>
                </a:lnTo>
                <a:lnTo>
                  <a:pt x="1252237" y="496905"/>
                </a:lnTo>
                <a:lnTo>
                  <a:pt x="1262644" y="543781"/>
                </a:lnTo>
                <a:lnTo>
                  <a:pt x="1270195" y="592016"/>
                </a:lnTo>
                <a:lnTo>
                  <a:pt x="1274795" y="641506"/>
                </a:lnTo>
                <a:lnTo>
                  <a:pt x="1276350" y="692149"/>
                </a:lnTo>
                <a:lnTo>
                  <a:pt x="1274795" y="742793"/>
                </a:lnTo>
                <a:lnTo>
                  <a:pt x="1270195" y="792283"/>
                </a:lnTo>
                <a:lnTo>
                  <a:pt x="1262644" y="840518"/>
                </a:lnTo>
                <a:lnTo>
                  <a:pt x="1252237" y="887394"/>
                </a:lnTo>
                <a:lnTo>
                  <a:pt x="1239067" y="932811"/>
                </a:lnTo>
                <a:lnTo>
                  <a:pt x="1223231" y="976666"/>
                </a:lnTo>
                <a:lnTo>
                  <a:pt x="1204821" y="1018857"/>
                </a:lnTo>
                <a:lnTo>
                  <a:pt x="1183933" y="1059281"/>
                </a:lnTo>
                <a:lnTo>
                  <a:pt x="1160662" y="1097838"/>
                </a:lnTo>
                <a:lnTo>
                  <a:pt x="1135102" y="1134424"/>
                </a:lnTo>
                <a:lnTo>
                  <a:pt x="1107347" y="1168938"/>
                </a:lnTo>
                <a:lnTo>
                  <a:pt x="1077492" y="1201277"/>
                </a:lnTo>
                <a:lnTo>
                  <a:pt x="1045632" y="1231340"/>
                </a:lnTo>
                <a:lnTo>
                  <a:pt x="1011860" y="1259024"/>
                </a:lnTo>
                <a:lnTo>
                  <a:pt x="976273" y="1284228"/>
                </a:lnTo>
                <a:lnTo>
                  <a:pt x="938964" y="1306848"/>
                </a:lnTo>
                <a:lnTo>
                  <a:pt x="900028" y="1326784"/>
                </a:lnTo>
                <a:lnTo>
                  <a:pt x="859560" y="1343933"/>
                </a:lnTo>
                <a:lnTo>
                  <a:pt x="817653" y="1358193"/>
                </a:lnTo>
                <a:lnTo>
                  <a:pt x="774404" y="1369461"/>
                </a:lnTo>
                <a:lnTo>
                  <a:pt x="729905" y="1377637"/>
                </a:lnTo>
                <a:lnTo>
                  <a:pt x="684252" y="1382617"/>
                </a:lnTo>
                <a:lnTo>
                  <a:pt x="637540" y="1384299"/>
                </a:lnTo>
                <a:lnTo>
                  <a:pt x="590834" y="1382617"/>
                </a:lnTo>
                <a:lnTo>
                  <a:pt x="545201" y="1377637"/>
                </a:lnTo>
                <a:lnTo>
                  <a:pt x="500735" y="1369461"/>
                </a:lnTo>
                <a:lnTo>
                  <a:pt x="457527" y="1358193"/>
                </a:lnTo>
                <a:lnTo>
                  <a:pt x="415673" y="1343933"/>
                </a:lnTo>
                <a:lnTo>
                  <a:pt x="375265" y="1326784"/>
                </a:lnTo>
                <a:lnTo>
                  <a:pt x="336396" y="1306848"/>
                </a:lnTo>
                <a:lnTo>
                  <a:pt x="299160" y="1284228"/>
                </a:lnTo>
                <a:lnTo>
                  <a:pt x="263650" y="1259024"/>
                </a:lnTo>
                <a:lnTo>
                  <a:pt x="229959" y="1231340"/>
                </a:lnTo>
                <a:lnTo>
                  <a:pt x="198181" y="1201277"/>
                </a:lnTo>
                <a:lnTo>
                  <a:pt x="168409" y="1168938"/>
                </a:lnTo>
                <a:lnTo>
                  <a:pt x="140736" y="1134424"/>
                </a:lnTo>
                <a:lnTo>
                  <a:pt x="115256" y="1097838"/>
                </a:lnTo>
                <a:lnTo>
                  <a:pt x="92062" y="1059281"/>
                </a:lnTo>
                <a:lnTo>
                  <a:pt x="71247" y="1018857"/>
                </a:lnTo>
                <a:lnTo>
                  <a:pt x="52904" y="976666"/>
                </a:lnTo>
                <a:lnTo>
                  <a:pt x="37128" y="932811"/>
                </a:lnTo>
                <a:lnTo>
                  <a:pt x="24010" y="887394"/>
                </a:lnTo>
                <a:lnTo>
                  <a:pt x="13646" y="840518"/>
                </a:lnTo>
                <a:lnTo>
                  <a:pt x="6127" y="792283"/>
                </a:lnTo>
                <a:lnTo>
                  <a:pt x="1547" y="742793"/>
                </a:lnTo>
                <a:lnTo>
                  <a:pt x="0" y="692149"/>
                </a:lnTo>
                <a:lnTo>
                  <a:pt x="1547" y="641506"/>
                </a:lnTo>
                <a:lnTo>
                  <a:pt x="6127" y="592016"/>
                </a:lnTo>
                <a:lnTo>
                  <a:pt x="13646" y="543781"/>
                </a:lnTo>
                <a:lnTo>
                  <a:pt x="24010" y="496905"/>
                </a:lnTo>
                <a:lnTo>
                  <a:pt x="37128" y="451488"/>
                </a:lnTo>
                <a:lnTo>
                  <a:pt x="52904" y="407633"/>
                </a:lnTo>
                <a:lnTo>
                  <a:pt x="71247" y="365442"/>
                </a:lnTo>
                <a:lnTo>
                  <a:pt x="92062" y="325018"/>
                </a:lnTo>
                <a:lnTo>
                  <a:pt x="115256" y="286461"/>
                </a:lnTo>
                <a:lnTo>
                  <a:pt x="140736" y="249875"/>
                </a:lnTo>
                <a:lnTo>
                  <a:pt x="168409" y="215361"/>
                </a:lnTo>
                <a:lnTo>
                  <a:pt x="198181" y="183022"/>
                </a:lnTo>
                <a:lnTo>
                  <a:pt x="229959" y="152959"/>
                </a:lnTo>
                <a:lnTo>
                  <a:pt x="263650" y="125275"/>
                </a:lnTo>
                <a:lnTo>
                  <a:pt x="299160" y="100071"/>
                </a:lnTo>
                <a:lnTo>
                  <a:pt x="336396" y="77451"/>
                </a:lnTo>
                <a:lnTo>
                  <a:pt x="375265" y="57515"/>
                </a:lnTo>
                <a:lnTo>
                  <a:pt x="415673" y="40366"/>
                </a:lnTo>
                <a:lnTo>
                  <a:pt x="457527" y="26106"/>
                </a:lnTo>
                <a:lnTo>
                  <a:pt x="500735" y="14838"/>
                </a:lnTo>
                <a:lnTo>
                  <a:pt x="545201" y="6662"/>
                </a:lnTo>
                <a:lnTo>
                  <a:pt x="590834" y="1682"/>
                </a:lnTo>
                <a:lnTo>
                  <a:pt x="637540" y="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61589" y="33477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37940" y="47320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832100" y="3540759"/>
            <a:ext cx="735965" cy="99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998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Search  for  In</a:t>
            </a:r>
            <a:r>
              <a:rPr sz="1600" b="1" dirty="0">
                <a:solidFill>
                  <a:srgbClr val="CC66FF"/>
                </a:solidFill>
                <a:latin typeface="Arial Narrow"/>
                <a:cs typeface="Arial Narrow"/>
              </a:rPr>
              <a:t>f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o</a:t>
            </a:r>
            <a:r>
              <a:rPr sz="1600" b="1" spc="-15" dirty="0">
                <a:solidFill>
                  <a:srgbClr val="CC66FF"/>
                </a:solidFill>
                <a:latin typeface="Arial Narrow"/>
                <a:cs typeface="Arial Narrow"/>
              </a:rPr>
              <a:t>r</a:t>
            </a:r>
            <a:r>
              <a:rPr sz="1600" b="1" dirty="0">
                <a:solidFill>
                  <a:srgbClr val="CC66FF"/>
                </a:solidFill>
                <a:latin typeface="Arial Narrow"/>
                <a:cs typeface="Arial Narrow"/>
              </a:rPr>
              <a:t>m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at</a:t>
            </a:r>
            <a:r>
              <a:rPr sz="1600" b="1" dirty="0">
                <a:solidFill>
                  <a:srgbClr val="CC66FF"/>
                </a:solidFill>
                <a:latin typeface="Arial Narrow"/>
                <a:cs typeface="Arial Narrow"/>
              </a:rPr>
              <a:t>i  on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86560" y="2306320"/>
            <a:ext cx="1189990" cy="1196340"/>
          </a:xfrm>
          <a:custGeom>
            <a:avLst/>
            <a:gdLst/>
            <a:ahLst/>
            <a:cxnLst/>
            <a:rect l="l" t="t" r="r" b="b"/>
            <a:pathLst>
              <a:path w="1189989" h="1196339">
                <a:moveTo>
                  <a:pt x="501650" y="0"/>
                </a:moveTo>
                <a:lnTo>
                  <a:pt x="1189989" y="711200"/>
                </a:lnTo>
                <a:lnTo>
                  <a:pt x="1168400" y="1191259"/>
                </a:lnTo>
                <a:lnTo>
                  <a:pt x="688339" y="1196339"/>
                </a:lnTo>
                <a:lnTo>
                  <a:pt x="0" y="483869"/>
                </a:lnTo>
                <a:lnTo>
                  <a:pt x="480059" y="478789"/>
                </a:lnTo>
                <a:lnTo>
                  <a:pt x="501650" y="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88210" y="2306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04770" y="37401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 rot="18960000">
            <a:off x="1789755" y="3293935"/>
            <a:ext cx="495886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b="1" spc="85" dirty="0">
                <a:latin typeface="Arial"/>
                <a:cs typeface="Arial"/>
              </a:rPr>
              <a:t>t</a:t>
            </a:r>
            <a:r>
              <a:rPr sz="1400" b="1" spc="-185" dirty="0">
                <a:latin typeface="Arial"/>
                <a:cs typeface="Arial"/>
              </a:rPr>
              <a:t>e</a:t>
            </a:r>
            <a:r>
              <a:rPr sz="1400" b="1" spc="-470" dirty="0">
                <a:latin typeface="Arial"/>
                <a:cs typeface="Arial"/>
              </a:rPr>
              <a:t>n</a:t>
            </a:r>
            <a:r>
              <a:rPr sz="1400" b="1" spc="-10" dirty="0">
                <a:latin typeface="Arial"/>
                <a:cs typeface="Arial"/>
              </a:rPr>
              <a:t>r</a:t>
            </a:r>
            <a:r>
              <a:rPr sz="1400" b="1" spc="-455" dirty="0">
                <a:latin typeface="Arial"/>
                <a:cs typeface="Arial"/>
              </a:rPr>
              <a:t>e</a:t>
            </a:r>
            <a:r>
              <a:rPr sz="1400" b="1" spc="120" dirty="0">
                <a:latin typeface="Arial"/>
                <a:cs typeface="Arial"/>
              </a:rPr>
              <a:t>t</a:t>
            </a:r>
            <a:r>
              <a:rPr sz="1400" b="1" spc="-59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89959" y="2376170"/>
            <a:ext cx="1135380" cy="1137920"/>
          </a:xfrm>
          <a:custGeom>
            <a:avLst/>
            <a:gdLst/>
            <a:ahLst/>
            <a:cxnLst/>
            <a:rect l="l" t="t" r="r" b="b"/>
            <a:pathLst>
              <a:path w="1135379" h="1137920">
                <a:moveTo>
                  <a:pt x="1135379" y="506729"/>
                </a:moveTo>
                <a:lnTo>
                  <a:pt x="523239" y="1137919"/>
                </a:lnTo>
                <a:lnTo>
                  <a:pt x="58419" y="1096009"/>
                </a:lnTo>
                <a:lnTo>
                  <a:pt x="0" y="631189"/>
                </a:lnTo>
                <a:lnTo>
                  <a:pt x="612139" y="0"/>
                </a:lnTo>
                <a:lnTo>
                  <a:pt x="669289" y="463550"/>
                </a:lnTo>
                <a:lnTo>
                  <a:pt x="1135379" y="50672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25340" y="28829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285490" y="32181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 rot="2640000">
            <a:off x="3768503" y="2831123"/>
            <a:ext cx="43546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b="1" spc="-300" dirty="0">
                <a:latin typeface="Arial Narrow"/>
                <a:cs typeface="Arial Narrow"/>
              </a:rPr>
              <a:t>M</a:t>
            </a:r>
            <a:r>
              <a:rPr sz="1400" b="1" spc="-200" dirty="0">
                <a:latin typeface="Arial Narrow"/>
                <a:cs typeface="Arial Narrow"/>
              </a:rPr>
              <a:t>e</a:t>
            </a:r>
            <a:r>
              <a:rPr sz="1400" b="1" spc="-215" dirty="0">
                <a:latin typeface="Arial Narrow"/>
                <a:cs typeface="Arial Narrow"/>
              </a:rPr>
              <a:t>d</a:t>
            </a:r>
            <a:r>
              <a:rPr sz="1400" b="1" spc="-90" dirty="0">
                <a:latin typeface="Arial Narrow"/>
                <a:cs typeface="Arial Narrow"/>
              </a:rPr>
              <a:t>i</a:t>
            </a:r>
            <a:r>
              <a:rPr sz="1400" b="1" spc="30" dirty="0">
                <a:latin typeface="Arial Narrow"/>
                <a:cs typeface="Arial Narrow"/>
              </a:rPr>
              <a:t>a</a:t>
            </a:r>
            <a:r>
              <a:rPr sz="1400" b="1" dirty="0">
                <a:latin typeface="Arial Narrow"/>
                <a:cs typeface="Arial Narrow"/>
              </a:rPr>
              <a:t>–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24" name="object 24"/>
          <p:cNvSpPr txBox="1"/>
          <p:nvPr/>
        </p:nvSpPr>
        <p:spPr>
          <a:xfrm rot="2640000">
            <a:off x="3643202" y="2992423"/>
            <a:ext cx="405543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b="1" spc="-240" dirty="0">
                <a:latin typeface="Arial Narrow"/>
                <a:cs typeface="Arial Narrow"/>
              </a:rPr>
              <a:t>P</a:t>
            </a:r>
            <a:r>
              <a:rPr sz="1400" b="1" spc="-145" dirty="0">
                <a:latin typeface="Arial Narrow"/>
                <a:cs typeface="Arial Narrow"/>
              </a:rPr>
              <a:t>r</a:t>
            </a:r>
            <a:r>
              <a:rPr sz="1400" b="1" spc="-100" dirty="0">
                <a:latin typeface="Arial Narrow"/>
                <a:cs typeface="Arial Narrow"/>
              </a:rPr>
              <a:t>i</a:t>
            </a:r>
            <a:r>
              <a:rPr sz="1400" b="1" spc="-215" dirty="0">
                <a:latin typeface="Arial Narrow"/>
                <a:cs typeface="Arial Narrow"/>
              </a:rPr>
              <a:t>n</a:t>
            </a:r>
            <a:r>
              <a:rPr sz="1400" b="1" dirty="0">
                <a:latin typeface="Arial Narrow"/>
                <a:cs typeface="Arial Narrow"/>
              </a:rPr>
              <a:t>t</a:t>
            </a:r>
            <a:r>
              <a:rPr sz="1400" b="1" spc="-210" dirty="0">
                <a:latin typeface="Arial Narrow"/>
                <a:cs typeface="Arial Narrow"/>
              </a:rPr>
              <a:t> </a:t>
            </a:r>
            <a:r>
              <a:rPr sz="1400" b="1" dirty="0">
                <a:latin typeface="Arial Narrow"/>
                <a:cs typeface="Arial Narrow"/>
              </a:rPr>
              <a:t>&amp;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25" name="object 25"/>
          <p:cNvSpPr txBox="1"/>
          <p:nvPr/>
        </p:nvSpPr>
        <p:spPr>
          <a:xfrm rot="2640000">
            <a:off x="3604743" y="3173292"/>
            <a:ext cx="24480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b="1" spc="-270" dirty="0">
                <a:latin typeface="Arial Narrow"/>
                <a:cs typeface="Arial Narrow"/>
              </a:rPr>
              <a:t>A</a:t>
            </a:r>
            <a:r>
              <a:rPr sz="1400" b="1" dirty="0">
                <a:latin typeface="Arial Narrow"/>
                <a:cs typeface="Arial Narrow"/>
              </a:rPr>
              <a:t>V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52600" y="4610100"/>
            <a:ext cx="1090930" cy="1090930"/>
          </a:xfrm>
          <a:custGeom>
            <a:avLst/>
            <a:gdLst/>
            <a:ahLst/>
            <a:cxnLst/>
            <a:rect l="l" t="t" r="r" b="b"/>
            <a:pathLst>
              <a:path w="1090930" h="1090929">
                <a:moveTo>
                  <a:pt x="0" y="607060"/>
                </a:moveTo>
                <a:lnTo>
                  <a:pt x="603250" y="0"/>
                </a:lnTo>
                <a:lnTo>
                  <a:pt x="1047750" y="39369"/>
                </a:lnTo>
                <a:lnTo>
                  <a:pt x="1090930" y="483869"/>
                </a:lnTo>
                <a:lnTo>
                  <a:pt x="488950" y="1090930"/>
                </a:lnTo>
                <a:lnTo>
                  <a:pt x="445769" y="646430"/>
                </a:lnTo>
                <a:lnTo>
                  <a:pt x="0" y="60706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52600" y="52171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4189" y="48907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 rot="2640000">
            <a:off x="2306406" y="4778150"/>
            <a:ext cx="394168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2100" b="1" spc="-254" baseline="1984" dirty="0">
                <a:latin typeface="Arial Narrow"/>
                <a:cs typeface="Arial Narrow"/>
              </a:rPr>
              <a:t>F</a:t>
            </a:r>
            <a:r>
              <a:rPr sz="1400" b="1" spc="-170" dirty="0">
                <a:latin typeface="Arial Narrow"/>
                <a:cs typeface="Arial Narrow"/>
              </a:rPr>
              <a:t>amily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30" name="object 30"/>
          <p:cNvSpPr txBox="1"/>
          <p:nvPr/>
        </p:nvSpPr>
        <p:spPr>
          <a:xfrm rot="2640000">
            <a:off x="2290164" y="4969681"/>
            <a:ext cx="20800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b="1" dirty="0">
                <a:latin typeface="Arial Narrow"/>
                <a:cs typeface="Arial Narrow"/>
              </a:rPr>
              <a:t>&amp;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31" name="object 31"/>
          <p:cNvSpPr txBox="1"/>
          <p:nvPr/>
        </p:nvSpPr>
        <p:spPr>
          <a:xfrm rot="2640000">
            <a:off x="1977990" y="5074060"/>
            <a:ext cx="436621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2100" b="1" spc="-254" baseline="1984" dirty="0">
                <a:latin typeface="Arial Narrow"/>
                <a:cs typeface="Arial Narrow"/>
              </a:rPr>
              <a:t>F</a:t>
            </a:r>
            <a:r>
              <a:rPr sz="1400" b="1" spc="-170" dirty="0">
                <a:latin typeface="Arial Narrow"/>
                <a:cs typeface="Arial Narrow"/>
              </a:rPr>
              <a:t>riends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467100" y="4574540"/>
            <a:ext cx="1189990" cy="1196340"/>
          </a:xfrm>
          <a:custGeom>
            <a:avLst/>
            <a:gdLst/>
            <a:ahLst/>
            <a:cxnLst/>
            <a:rect l="l" t="t" r="r" b="b"/>
            <a:pathLst>
              <a:path w="1189989" h="1196339">
                <a:moveTo>
                  <a:pt x="689610" y="1196340"/>
                </a:moveTo>
                <a:lnTo>
                  <a:pt x="0" y="485140"/>
                </a:lnTo>
                <a:lnTo>
                  <a:pt x="21589" y="5080"/>
                </a:lnTo>
                <a:lnTo>
                  <a:pt x="501650" y="0"/>
                </a:lnTo>
                <a:lnTo>
                  <a:pt x="1189989" y="711200"/>
                </a:lnTo>
                <a:lnTo>
                  <a:pt x="709929" y="716280"/>
                </a:lnTo>
                <a:lnTo>
                  <a:pt x="689610" y="119634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56709" y="57708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38879" y="43370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 rot="18960000">
            <a:off x="3531803" y="5185429"/>
            <a:ext cx="39870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sz="1400" b="1" spc="-185" dirty="0">
                <a:latin typeface="Arial Narrow"/>
                <a:cs typeface="Arial Narrow"/>
              </a:rPr>
              <a:t>serot</a:t>
            </a:r>
            <a:r>
              <a:rPr sz="1400" b="1" spc="-265" dirty="0">
                <a:latin typeface="Arial Narrow"/>
                <a:cs typeface="Arial Narrow"/>
              </a:rPr>
              <a:t> </a:t>
            </a:r>
            <a:r>
              <a:rPr sz="1400" b="1" dirty="0">
                <a:latin typeface="Arial Narrow"/>
                <a:cs typeface="Arial Narrow"/>
              </a:rPr>
              <a:t>S</a:t>
            </a:r>
            <a:endParaRPr sz="1400">
              <a:latin typeface="Arial Narrow"/>
              <a:cs typeface="Arial Narrow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35810" y="3816350"/>
            <a:ext cx="513080" cy="452120"/>
          </a:xfrm>
          <a:custGeom>
            <a:avLst/>
            <a:gdLst/>
            <a:ahLst/>
            <a:cxnLst/>
            <a:rect l="l" t="t" r="r" b="b"/>
            <a:pathLst>
              <a:path w="513080" h="452120">
                <a:moveTo>
                  <a:pt x="306069" y="0"/>
                </a:moveTo>
                <a:lnTo>
                  <a:pt x="306069" y="133350"/>
                </a:lnTo>
                <a:lnTo>
                  <a:pt x="0" y="133350"/>
                </a:lnTo>
                <a:lnTo>
                  <a:pt x="0" y="317500"/>
                </a:lnTo>
                <a:lnTo>
                  <a:pt x="306069" y="317500"/>
                </a:lnTo>
                <a:lnTo>
                  <a:pt x="306069" y="452119"/>
                </a:lnTo>
                <a:lnTo>
                  <a:pt x="513079" y="226060"/>
                </a:lnTo>
                <a:lnTo>
                  <a:pt x="306069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035810" y="3816350"/>
            <a:ext cx="513080" cy="452120"/>
          </a:xfrm>
          <a:custGeom>
            <a:avLst/>
            <a:gdLst/>
            <a:ahLst/>
            <a:cxnLst/>
            <a:rect l="l" t="t" r="r" b="b"/>
            <a:pathLst>
              <a:path w="513080" h="452120">
                <a:moveTo>
                  <a:pt x="0" y="133350"/>
                </a:moveTo>
                <a:lnTo>
                  <a:pt x="306069" y="133350"/>
                </a:lnTo>
                <a:lnTo>
                  <a:pt x="306069" y="0"/>
                </a:lnTo>
                <a:lnTo>
                  <a:pt x="513079" y="226060"/>
                </a:lnTo>
                <a:lnTo>
                  <a:pt x="306069" y="452119"/>
                </a:lnTo>
                <a:lnTo>
                  <a:pt x="306069" y="317500"/>
                </a:lnTo>
                <a:lnTo>
                  <a:pt x="0" y="317500"/>
                </a:lnTo>
                <a:lnTo>
                  <a:pt x="0" y="13335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35810" y="3816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548889" y="42684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05959" y="3610609"/>
            <a:ext cx="930910" cy="1012190"/>
          </a:xfrm>
          <a:custGeom>
            <a:avLst/>
            <a:gdLst/>
            <a:ahLst/>
            <a:cxnLst/>
            <a:rect l="l" t="t" r="r" b="b"/>
            <a:pathLst>
              <a:path w="930910" h="1012189">
                <a:moveTo>
                  <a:pt x="775969" y="0"/>
                </a:moveTo>
                <a:lnTo>
                  <a:pt x="154939" y="0"/>
                </a:lnTo>
                <a:lnTo>
                  <a:pt x="109077" y="8676"/>
                </a:lnTo>
                <a:lnTo>
                  <a:pt x="66934" y="32227"/>
                </a:lnTo>
                <a:lnTo>
                  <a:pt x="32227" y="66934"/>
                </a:lnTo>
                <a:lnTo>
                  <a:pt x="8676" y="109077"/>
                </a:lnTo>
                <a:lnTo>
                  <a:pt x="0" y="154939"/>
                </a:lnTo>
                <a:lnTo>
                  <a:pt x="0" y="857250"/>
                </a:lnTo>
                <a:lnTo>
                  <a:pt x="8676" y="903112"/>
                </a:lnTo>
                <a:lnTo>
                  <a:pt x="32227" y="945255"/>
                </a:lnTo>
                <a:lnTo>
                  <a:pt x="66934" y="979962"/>
                </a:lnTo>
                <a:lnTo>
                  <a:pt x="109077" y="1003513"/>
                </a:lnTo>
                <a:lnTo>
                  <a:pt x="154939" y="1012189"/>
                </a:lnTo>
                <a:lnTo>
                  <a:pt x="775969" y="1012189"/>
                </a:lnTo>
                <a:lnTo>
                  <a:pt x="821832" y="1003513"/>
                </a:lnTo>
                <a:lnTo>
                  <a:pt x="863975" y="979962"/>
                </a:lnTo>
                <a:lnTo>
                  <a:pt x="898682" y="945255"/>
                </a:lnTo>
                <a:lnTo>
                  <a:pt x="922233" y="903112"/>
                </a:lnTo>
                <a:lnTo>
                  <a:pt x="930910" y="857250"/>
                </a:lnTo>
                <a:lnTo>
                  <a:pt x="930910" y="154939"/>
                </a:lnTo>
                <a:lnTo>
                  <a:pt x="922233" y="109077"/>
                </a:lnTo>
                <a:lnTo>
                  <a:pt x="898682" y="66934"/>
                </a:lnTo>
                <a:lnTo>
                  <a:pt x="863975" y="32227"/>
                </a:lnTo>
                <a:lnTo>
                  <a:pt x="821832" y="8676"/>
                </a:lnTo>
                <a:lnTo>
                  <a:pt x="775969" y="0"/>
                </a:lnTo>
                <a:close/>
              </a:path>
            </a:pathLst>
          </a:custGeom>
          <a:solidFill>
            <a:srgbClr val="DC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05959" y="3610609"/>
            <a:ext cx="930910" cy="1012190"/>
          </a:xfrm>
          <a:custGeom>
            <a:avLst/>
            <a:gdLst/>
            <a:ahLst/>
            <a:cxnLst/>
            <a:rect l="l" t="t" r="r" b="b"/>
            <a:pathLst>
              <a:path w="930910" h="1012189">
                <a:moveTo>
                  <a:pt x="154939" y="0"/>
                </a:moveTo>
                <a:lnTo>
                  <a:pt x="109077" y="8676"/>
                </a:lnTo>
                <a:lnTo>
                  <a:pt x="66934" y="32227"/>
                </a:lnTo>
                <a:lnTo>
                  <a:pt x="32227" y="66934"/>
                </a:lnTo>
                <a:lnTo>
                  <a:pt x="8676" y="109077"/>
                </a:lnTo>
                <a:lnTo>
                  <a:pt x="0" y="154939"/>
                </a:lnTo>
                <a:lnTo>
                  <a:pt x="0" y="857250"/>
                </a:lnTo>
                <a:lnTo>
                  <a:pt x="8676" y="903112"/>
                </a:lnTo>
                <a:lnTo>
                  <a:pt x="32227" y="945255"/>
                </a:lnTo>
                <a:lnTo>
                  <a:pt x="66934" y="979962"/>
                </a:lnTo>
                <a:lnTo>
                  <a:pt x="109077" y="1003513"/>
                </a:lnTo>
                <a:lnTo>
                  <a:pt x="154939" y="1012189"/>
                </a:lnTo>
                <a:lnTo>
                  <a:pt x="775969" y="1012189"/>
                </a:lnTo>
                <a:lnTo>
                  <a:pt x="821832" y="1003513"/>
                </a:lnTo>
                <a:lnTo>
                  <a:pt x="863975" y="979962"/>
                </a:lnTo>
                <a:lnTo>
                  <a:pt x="898682" y="945255"/>
                </a:lnTo>
                <a:lnTo>
                  <a:pt x="922233" y="903112"/>
                </a:lnTo>
                <a:lnTo>
                  <a:pt x="930910" y="857250"/>
                </a:lnTo>
                <a:lnTo>
                  <a:pt x="930910" y="154939"/>
                </a:lnTo>
                <a:lnTo>
                  <a:pt x="922233" y="109077"/>
                </a:lnTo>
                <a:lnTo>
                  <a:pt x="898682" y="66934"/>
                </a:lnTo>
                <a:lnTo>
                  <a:pt x="863975" y="32227"/>
                </a:lnTo>
                <a:lnTo>
                  <a:pt x="821832" y="8676"/>
                </a:lnTo>
                <a:lnTo>
                  <a:pt x="775969" y="0"/>
                </a:lnTo>
                <a:lnTo>
                  <a:pt x="154939" y="0"/>
                </a:lnTo>
                <a:close/>
              </a:path>
            </a:pathLst>
          </a:custGeom>
          <a:ln w="28393">
            <a:solidFill>
              <a:srgbClr val="DCDC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505959" y="36106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DCDC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436870" y="4622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DCDC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429759" y="3534409"/>
            <a:ext cx="930910" cy="1012190"/>
          </a:xfrm>
          <a:custGeom>
            <a:avLst/>
            <a:gdLst/>
            <a:ahLst/>
            <a:cxnLst/>
            <a:rect l="l" t="t" r="r" b="b"/>
            <a:pathLst>
              <a:path w="930910" h="1012189">
                <a:moveTo>
                  <a:pt x="775969" y="0"/>
                </a:moveTo>
                <a:lnTo>
                  <a:pt x="154939" y="0"/>
                </a:lnTo>
                <a:lnTo>
                  <a:pt x="109077" y="8676"/>
                </a:lnTo>
                <a:lnTo>
                  <a:pt x="66934" y="32227"/>
                </a:lnTo>
                <a:lnTo>
                  <a:pt x="32227" y="66934"/>
                </a:lnTo>
                <a:lnTo>
                  <a:pt x="8676" y="109077"/>
                </a:lnTo>
                <a:lnTo>
                  <a:pt x="0" y="154939"/>
                </a:lnTo>
                <a:lnTo>
                  <a:pt x="0" y="857250"/>
                </a:lnTo>
                <a:lnTo>
                  <a:pt x="8676" y="903112"/>
                </a:lnTo>
                <a:lnTo>
                  <a:pt x="32227" y="945255"/>
                </a:lnTo>
                <a:lnTo>
                  <a:pt x="66934" y="979962"/>
                </a:lnTo>
                <a:lnTo>
                  <a:pt x="109077" y="1003513"/>
                </a:lnTo>
                <a:lnTo>
                  <a:pt x="154939" y="1012189"/>
                </a:lnTo>
                <a:lnTo>
                  <a:pt x="775969" y="1012189"/>
                </a:lnTo>
                <a:lnTo>
                  <a:pt x="821832" y="1003513"/>
                </a:lnTo>
                <a:lnTo>
                  <a:pt x="863975" y="979962"/>
                </a:lnTo>
                <a:lnTo>
                  <a:pt x="898682" y="945255"/>
                </a:lnTo>
                <a:lnTo>
                  <a:pt x="922233" y="903112"/>
                </a:lnTo>
                <a:lnTo>
                  <a:pt x="930910" y="857250"/>
                </a:lnTo>
                <a:lnTo>
                  <a:pt x="930910" y="154939"/>
                </a:lnTo>
                <a:lnTo>
                  <a:pt x="922233" y="109077"/>
                </a:lnTo>
                <a:lnTo>
                  <a:pt x="898682" y="66934"/>
                </a:lnTo>
                <a:lnTo>
                  <a:pt x="863975" y="32227"/>
                </a:lnTo>
                <a:lnTo>
                  <a:pt x="821832" y="8676"/>
                </a:lnTo>
                <a:lnTo>
                  <a:pt x="7759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429759" y="3534409"/>
            <a:ext cx="930910" cy="1012190"/>
          </a:xfrm>
          <a:custGeom>
            <a:avLst/>
            <a:gdLst/>
            <a:ahLst/>
            <a:cxnLst/>
            <a:rect l="l" t="t" r="r" b="b"/>
            <a:pathLst>
              <a:path w="930910" h="1012189">
                <a:moveTo>
                  <a:pt x="154939" y="0"/>
                </a:moveTo>
                <a:lnTo>
                  <a:pt x="109077" y="8676"/>
                </a:lnTo>
                <a:lnTo>
                  <a:pt x="66934" y="32227"/>
                </a:lnTo>
                <a:lnTo>
                  <a:pt x="32227" y="66934"/>
                </a:lnTo>
                <a:lnTo>
                  <a:pt x="8676" y="109077"/>
                </a:lnTo>
                <a:lnTo>
                  <a:pt x="0" y="154939"/>
                </a:lnTo>
                <a:lnTo>
                  <a:pt x="0" y="857250"/>
                </a:lnTo>
                <a:lnTo>
                  <a:pt x="8676" y="903112"/>
                </a:lnTo>
                <a:lnTo>
                  <a:pt x="32227" y="945255"/>
                </a:lnTo>
                <a:lnTo>
                  <a:pt x="66934" y="979962"/>
                </a:lnTo>
                <a:lnTo>
                  <a:pt x="109077" y="1003513"/>
                </a:lnTo>
                <a:lnTo>
                  <a:pt x="154939" y="1012189"/>
                </a:lnTo>
                <a:lnTo>
                  <a:pt x="775969" y="1012189"/>
                </a:lnTo>
                <a:lnTo>
                  <a:pt x="821832" y="1003513"/>
                </a:lnTo>
                <a:lnTo>
                  <a:pt x="863975" y="979962"/>
                </a:lnTo>
                <a:lnTo>
                  <a:pt x="898682" y="945255"/>
                </a:lnTo>
                <a:lnTo>
                  <a:pt x="922233" y="903112"/>
                </a:lnTo>
                <a:lnTo>
                  <a:pt x="930910" y="857250"/>
                </a:lnTo>
                <a:lnTo>
                  <a:pt x="930910" y="154939"/>
                </a:lnTo>
                <a:lnTo>
                  <a:pt x="922233" y="109077"/>
                </a:lnTo>
                <a:lnTo>
                  <a:pt x="898682" y="66934"/>
                </a:lnTo>
                <a:lnTo>
                  <a:pt x="863975" y="32227"/>
                </a:lnTo>
                <a:lnTo>
                  <a:pt x="821832" y="8676"/>
                </a:lnTo>
                <a:lnTo>
                  <a:pt x="775969" y="0"/>
                </a:lnTo>
                <a:lnTo>
                  <a:pt x="154939" y="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429759" y="35344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360670" y="4546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646929" y="3784600"/>
            <a:ext cx="473709" cy="511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" marR="5080" indent="-2286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Store  visi</a:t>
            </a:r>
            <a:r>
              <a:rPr sz="1600" b="1" dirty="0">
                <a:solidFill>
                  <a:srgbClr val="CC66FF"/>
                </a:solidFill>
                <a:latin typeface="Arial Narrow"/>
                <a:cs typeface="Arial Narrow"/>
              </a:rPr>
              <a:t>ts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898900" y="3816350"/>
            <a:ext cx="514350" cy="452120"/>
          </a:xfrm>
          <a:custGeom>
            <a:avLst/>
            <a:gdLst/>
            <a:ahLst/>
            <a:cxnLst/>
            <a:rect l="l" t="t" r="r" b="b"/>
            <a:pathLst>
              <a:path w="514350" h="452120">
                <a:moveTo>
                  <a:pt x="306070" y="0"/>
                </a:moveTo>
                <a:lnTo>
                  <a:pt x="306070" y="133350"/>
                </a:lnTo>
                <a:lnTo>
                  <a:pt x="0" y="133350"/>
                </a:lnTo>
                <a:lnTo>
                  <a:pt x="0" y="317500"/>
                </a:lnTo>
                <a:lnTo>
                  <a:pt x="306070" y="317500"/>
                </a:lnTo>
                <a:lnTo>
                  <a:pt x="306070" y="452119"/>
                </a:lnTo>
                <a:lnTo>
                  <a:pt x="514350" y="226060"/>
                </a:lnTo>
                <a:lnTo>
                  <a:pt x="30607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898900" y="3816350"/>
            <a:ext cx="514350" cy="452120"/>
          </a:xfrm>
          <a:custGeom>
            <a:avLst/>
            <a:gdLst/>
            <a:ahLst/>
            <a:cxnLst/>
            <a:rect l="l" t="t" r="r" b="b"/>
            <a:pathLst>
              <a:path w="514350" h="452120">
                <a:moveTo>
                  <a:pt x="0" y="133350"/>
                </a:moveTo>
                <a:lnTo>
                  <a:pt x="306070" y="133350"/>
                </a:lnTo>
                <a:lnTo>
                  <a:pt x="306070" y="0"/>
                </a:lnTo>
                <a:lnTo>
                  <a:pt x="514350" y="226060"/>
                </a:lnTo>
                <a:lnTo>
                  <a:pt x="306070" y="452119"/>
                </a:lnTo>
                <a:lnTo>
                  <a:pt x="306070" y="317500"/>
                </a:lnTo>
                <a:lnTo>
                  <a:pt x="0" y="317500"/>
                </a:lnTo>
                <a:lnTo>
                  <a:pt x="0" y="13335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98900" y="3816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413250" y="42684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701280" y="3255009"/>
            <a:ext cx="1442720" cy="1567180"/>
          </a:xfrm>
          <a:custGeom>
            <a:avLst/>
            <a:gdLst/>
            <a:ahLst/>
            <a:cxnLst/>
            <a:rect l="l" t="t" r="r" b="b"/>
            <a:pathLst>
              <a:path w="1442720" h="1567179">
                <a:moveTo>
                  <a:pt x="721360" y="0"/>
                </a:moveTo>
                <a:lnTo>
                  <a:pt x="1442720" y="783589"/>
                </a:lnTo>
                <a:lnTo>
                  <a:pt x="721360" y="1567179"/>
                </a:lnTo>
                <a:lnTo>
                  <a:pt x="0" y="783589"/>
                </a:lnTo>
                <a:lnTo>
                  <a:pt x="721360" y="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701280" y="32550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144000" y="4822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8034019" y="3782059"/>
            <a:ext cx="775970" cy="511809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71755" marR="5080" indent="-59690">
              <a:lnSpc>
                <a:spcPts val="1910"/>
              </a:lnSpc>
              <a:spcBef>
                <a:spcPts val="170"/>
              </a:spcBef>
            </a:pP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P</a:t>
            </a:r>
            <a:r>
              <a:rPr sz="1600" b="1" spc="5" dirty="0">
                <a:solidFill>
                  <a:srgbClr val="CC66FF"/>
                </a:solidFill>
                <a:latin typeface="Arial Narrow"/>
                <a:cs typeface="Arial Narrow"/>
              </a:rPr>
              <a:t>u</a:t>
            </a:r>
            <a:r>
              <a:rPr sz="1600" b="1" spc="-15" dirty="0">
                <a:solidFill>
                  <a:srgbClr val="CC66FF"/>
                </a:solidFill>
                <a:latin typeface="Arial Narrow"/>
                <a:cs typeface="Arial Narrow"/>
              </a:rPr>
              <a:t>r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c</a:t>
            </a:r>
            <a:r>
              <a:rPr sz="1600" b="1" spc="5" dirty="0">
                <a:solidFill>
                  <a:srgbClr val="CC66FF"/>
                </a:solidFill>
                <a:latin typeface="Arial Narrow"/>
                <a:cs typeface="Arial Narrow"/>
              </a:rPr>
              <a:t>h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ase  decision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462270" y="3816350"/>
            <a:ext cx="513080" cy="452120"/>
          </a:xfrm>
          <a:custGeom>
            <a:avLst/>
            <a:gdLst/>
            <a:ahLst/>
            <a:cxnLst/>
            <a:rect l="l" t="t" r="r" b="b"/>
            <a:pathLst>
              <a:path w="513079" h="452120">
                <a:moveTo>
                  <a:pt x="306069" y="0"/>
                </a:moveTo>
                <a:lnTo>
                  <a:pt x="306069" y="133350"/>
                </a:lnTo>
                <a:lnTo>
                  <a:pt x="0" y="133350"/>
                </a:lnTo>
                <a:lnTo>
                  <a:pt x="0" y="317500"/>
                </a:lnTo>
                <a:lnTo>
                  <a:pt x="306069" y="317500"/>
                </a:lnTo>
                <a:lnTo>
                  <a:pt x="306069" y="452119"/>
                </a:lnTo>
                <a:lnTo>
                  <a:pt x="513079" y="226060"/>
                </a:lnTo>
                <a:lnTo>
                  <a:pt x="306069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462270" y="3816350"/>
            <a:ext cx="513080" cy="452120"/>
          </a:xfrm>
          <a:custGeom>
            <a:avLst/>
            <a:gdLst/>
            <a:ahLst/>
            <a:cxnLst/>
            <a:rect l="l" t="t" r="r" b="b"/>
            <a:pathLst>
              <a:path w="513079" h="452120">
                <a:moveTo>
                  <a:pt x="0" y="133350"/>
                </a:moveTo>
                <a:lnTo>
                  <a:pt x="306069" y="133350"/>
                </a:lnTo>
                <a:lnTo>
                  <a:pt x="306069" y="0"/>
                </a:lnTo>
                <a:lnTo>
                  <a:pt x="513079" y="226060"/>
                </a:lnTo>
                <a:lnTo>
                  <a:pt x="306069" y="452119"/>
                </a:lnTo>
                <a:lnTo>
                  <a:pt x="306069" y="317500"/>
                </a:lnTo>
                <a:lnTo>
                  <a:pt x="0" y="317500"/>
                </a:lnTo>
                <a:lnTo>
                  <a:pt x="0" y="13335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462270" y="3816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975350" y="42684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120890" y="3816350"/>
            <a:ext cx="516890" cy="452120"/>
          </a:xfrm>
          <a:custGeom>
            <a:avLst/>
            <a:gdLst/>
            <a:ahLst/>
            <a:cxnLst/>
            <a:rect l="l" t="t" r="r" b="b"/>
            <a:pathLst>
              <a:path w="516890" h="452120">
                <a:moveTo>
                  <a:pt x="308609" y="0"/>
                </a:moveTo>
                <a:lnTo>
                  <a:pt x="308609" y="133350"/>
                </a:lnTo>
                <a:lnTo>
                  <a:pt x="0" y="133350"/>
                </a:lnTo>
                <a:lnTo>
                  <a:pt x="0" y="317500"/>
                </a:lnTo>
                <a:lnTo>
                  <a:pt x="308609" y="317500"/>
                </a:lnTo>
                <a:lnTo>
                  <a:pt x="308609" y="452119"/>
                </a:lnTo>
                <a:lnTo>
                  <a:pt x="516889" y="226060"/>
                </a:lnTo>
                <a:lnTo>
                  <a:pt x="308609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20890" y="3816350"/>
            <a:ext cx="516890" cy="452120"/>
          </a:xfrm>
          <a:custGeom>
            <a:avLst/>
            <a:gdLst/>
            <a:ahLst/>
            <a:cxnLst/>
            <a:rect l="l" t="t" r="r" b="b"/>
            <a:pathLst>
              <a:path w="516890" h="452120">
                <a:moveTo>
                  <a:pt x="0" y="133350"/>
                </a:moveTo>
                <a:lnTo>
                  <a:pt x="308609" y="133350"/>
                </a:lnTo>
                <a:lnTo>
                  <a:pt x="308609" y="0"/>
                </a:lnTo>
                <a:lnTo>
                  <a:pt x="516889" y="226060"/>
                </a:lnTo>
                <a:lnTo>
                  <a:pt x="308609" y="452119"/>
                </a:lnTo>
                <a:lnTo>
                  <a:pt x="308609" y="317500"/>
                </a:lnTo>
                <a:lnTo>
                  <a:pt x="0" y="317500"/>
                </a:lnTo>
                <a:lnTo>
                  <a:pt x="0" y="13335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639050" y="42684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6061709" y="3478529"/>
            <a:ext cx="1029969" cy="112268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112395" marR="86995" indent="-19050">
              <a:lnSpc>
                <a:spcPct val="100000"/>
              </a:lnSpc>
            </a:pPr>
            <a:r>
              <a:rPr sz="1600" b="1" dirty="0">
                <a:solidFill>
                  <a:srgbClr val="CC66FF"/>
                </a:solidFill>
                <a:latin typeface="Arial Narrow"/>
                <a:cs typeface="Arial Narrow"/>
              </a:rPr>
              <a:t>E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valua</a:t>
            </a:r>
            <a:r>
              <a:rPr sz="1600" b="1" dirty="0">
                <a:solidFill>
                  <a:srgbClr val="CC66FF"/>
                </a:solidFill>
                <a:latin typeface="Arial Narrow"/>
                <a:cs typeface="Arial Narrow"/>
              </a:rPr>
              <a:t>t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ion  of</a:t>
            </a:r>
            <a:r>
              <a:rPr sz="1600" b="1" spc="-65" dirty="0">
                <a:solidFill>
                  <a:srgbClr val="CC66FF"/>
                </a:solidFill>
                <a:latin typeface="Arial Narrow"/>
                <a:cs typeface="Arial Narrow"/>
              </a:rPr>
              <a:t> </a:t>
            </a:r>
            <a:r>
              <a:rPr sz="1600" b="1" spc="-5" dirty="0">
                <a:solidFill>
                  <a:srgbClr val="CC66FF"/>
                </a:solidFill>
                <a:latin typeface="Arial Narrow"/>
                <a:cs typeface="Arial Narrow"/>
              </a:rPr>
              <a:t>options</a:t>
            </a:r>
            <a:endParaRPr sz="16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9203" y="443003"/>
          <a:ext cx="8001000" cy="5822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0"/>
              </a:tblGrid>
              <a:tr h="1108710">
                <a:tc>
                  <a:txBody>
                    <a:bodyPr/>
                    <a:lstStyle/>
                    <a:p>
                      <a:pPr marL="559435" marR="338455" indent="-469900">
                        <a:lnSpc>
                          <a:spcPts val="2590"/>
                        </a:lnSpc>
                        <a:spcBef>
                          <a:spcPts val="405"/>
                        </a:spcBef>
                      </a:pP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Stage </a:t>
                      </a:r>
                      <a:r>
                        <a:rPr sz="2000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1 </a:t>
                      </a: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Identification of </a:t>
                      </a:r>
                      <a:r>
                        <a:rPr sz="2000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a </a:t>
                      </a: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need for the Product or </a:t>
                      </a:r>
                      <a:r>
                        <a:rPr sz="2000" spc="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service</a:t>
                      </a:r>
                      <a:r>
                        <a:rPr sz="2000" spc="5" dirty="0">
                          <a:latin typeface="Garamond"/>
                          <a:cs typeface="Garamond"/>
                        </a:rPr>
                        <a:t>.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this  arises when the consumer becomes aware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his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need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for a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particular product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or</a:t>
                      </a:r>
                      <a:r>
                        <a:rPr sz="2400" spc="-2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services.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514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4606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559435" marR="1094105" indent="-469900" algn="just">
                        <a:lnSpc>
                          <a:spcPts val="2590"/>
                        </a:lnSpc>
                      </a:pP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Stage </a:t>
                      </a:r>
                      <a:r>
                        <a:rPr sz="2000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2 </a:t>
                      </a: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Search </a:t>
                      </a:r>
                      <a:r>
                        <a:rPr sz="2000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For </a:t>
                      </a: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Information: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second steps where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consumer seeks information from the various sources  available.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559435" marR="187325" indent="-469900">
                        <a:lnSpc>
                          <a:spcPts val="2590"/>
                        </a:lnSpc>
                      </a:pP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Stage </a:t>
                      </a:r>
                      <a:r>
                        <a:rPr sz="2000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3 </a:t>
                      </a: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Evaluating Alternatives: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these evaluating criteria are used  by consumers use to consider different options. This would  vary from person to person and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may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be influenced by the  situation.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559435" marR="318135" indent="-469900">
                        <a:lnSpc>
                          <a:spcPts val="2590"/>
                        </a:lnSpc>
                      </a:pP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Stage </a:t>
                      </a:r>
                      <a:r>
                        <a:rPr sz="2000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4 </a:t>
                      </a:r>
                      <a:r>
                        <a:rPr sz="20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The Purchase Decision: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at this stage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made about first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, 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whether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to buy or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not.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190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CC0000"/>
                      </a:solidFill>
                      <a:prstDash val="solid"/>
                    </a:lnB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CC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52223" y="1052603"/>
          <a:ext cx="8001000" cy="4952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9000"/>
                <a:gridCol w="3302000"/>
              </a:tblGrid>
              <a:tr h="499110">
                <a:tc grid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Some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other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factors influencing consumer</a:t>
                      </a:r>
                      <a:r>
                        <a:rPr sz="2400" spc="2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behavior,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CC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0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CC0000"/>
                      </a:solidFill>
                      <a:prstDash val="solid"/>
                    </a:lnT>
                  </a:tcPr>
                </a:tc>
              </a:tr>
              <a:tr h="4343400">
                <a:tc gridSpan="2">
                  <a:txBody>
                    <a:bodyPr/>
                    <a:lstStyle/>
                    <a:p>
                      <a:pPr marL="90170" marR="6527165">
                        <a:lnSpc>
                          <a:spcPct val="120800"/>
                        </a:lnSpc>
                        <a:spcBef>
                          <a:spcPts val="1920"/>
                        </a:spcBef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Personality  Lifestyles  Culture  Social</a:t>
                      </a:r>
                      <a:r>
                        <a:rPr sz="2400" spc="-8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Class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 marL="9017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Family and Household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influences.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24384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4040" y="304800"/>
            <a:ext cx="8001000" cy="6858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273050" rIns="0" bIns="0" rtlCol="0">
            <a:spAutoFit/>
          </a:bodyPr>
          <a:lstStyle/>
          <a:p>
            <a:pPr marR="85725" algn="ctr">
              <a:lnSpc>
                <a:spcPct val="100000"/>
              </a:lnSpc>
              <a:spcBef>
                <a:spcPts val="2150"/>
              </a:spcBef>
            </a:pPr>
            <a:r>
              <a:rPr sz="2400" spc="-5" dirty="0">
                <a:solidFill>
                  <a:srgbClr val="CC0000"/>
                </a:solidFill>
              </a:rPr>
              <a:t>Shoppers</a:t>
            </a:r>
            <a:r>
              <a:rPr sz="2400" spc="-10" dirty="0">
                <a:solidFill>
                  <a:srgbClr val="CC0000"/>
                </a:solidFill>
              </a:rPr>
              <a:t> </a:t>
            </a:r>
            <a:r>
              <a:rPr sz="2400" spc="-5" dirty="0">
                <a:solidFill>
                  <a:srgbClr val="CC0000"/>
                </a:solidFill>
              </a:rPr>
              <a:t>Behavior</a:t>
            </a:r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566419" y="1752600"/>
            <a:ext cx="8001000" cy="4267200"/>
          </a:xfrm>
          <a:custGeom>
            <a:avLst/>
            <a:gdLst/>
            <a:ahLst/>
            <a:cxnLst/>
            <a:rect l="l" t="t" r="r" b="b"/>
            <a:pathLst>
              <a:path w="8001000" h="4267200">
                <a:moveTo>
                  <a:pt x="4000500" y="4267200"/>
                </a:moveTo>
                <a:lnTo>
                  <a:pt x="0" y="426720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267200"/>
                </a:lnTo>
                <a:lnTo>
                  <a:pt x="4000500" y="42672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3890" y="1793239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5389" y="1750059"/>
            <a:ext cx="7259955" cy="10515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  <a:tabLst>
                <a:tab pos="3850004" algn="l"/>
              </a:tabLst>
            </a:pPr>
            <a:r>
              <a:rPr sz="2400" spc="-10" dirty="0">
                <a:latin typeface="Garamond"/>
                <a:cs typeface="Garamond"/>
              </a:rPr>
              <a:t>Observations </a:t>
            </a:r>
            <a:r>
              <a:rPr sz="2400" spc="-5" dirty="0">
                <a:latin typeface="Garamond"/>
                <a:cs typeface="Garamond"/>
              </a:rPr>
              <a:t>of shoppers behavior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the store show that  every purchase involves part or the whole of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process </a:t>
            </a:r>
            <a:r>
              <a:rPr sz="2400" spc="-10" dirty="0">
                <a:latin typeface="Garamond"/>
                <a:cs typeface="Garamond"/>
              </a:rPr>
              <a:t>that  </a:t>
            </a:r>
            <a:r>
              <a:rPr sz="2400" spc="-5" dirty="0">
                <a:latin typeface="Garamond"/>
                <a:cs typeface="Garamond"/>
              </a:rPr>
              <a:t>follows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consistent</a:t>
            </a:r>
            <a:r>
              <a:rPr sz="2400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patterns</a:t>
            </a:r>
            <a:r>
              <a:rPr sz="2400" spc="1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of	</a:t>
            </a:r>
            <a:r>
              <a:rPr sz="2450" b="1" i="1" spc="-25" dirty="0">
                <a:solidFill>
                  <a:srgbClr val="0000FF"/>
                </a:solidFill>
                <a:latin typeface="Garamond"/>
                <a:cs typeface="Garamond"/>
              </a:rPr>
              <a:t>See- </a:t>
            </a:r>
            <a:r>
              <a:rPr sz="2450" b="1" i="1" spc="-35" dirty="0">
                <a:solidFill>
                  <a:srgbClr val="0000FF"/>
                </a:solidFill>
                <a:latin typeface="Garamond"/>
                <a:cs typeface="Garamond"/>
              </a:rPr>
              <a:t>Touch- </a:t>
            </a:r>
            <a:r>
              <a:rPr sz="2450" b="1" i="1" spc="-30" dirty="0">
                <a:solidFill>
                  <a:srgbClr val="0000FF"/>
                </a:solidFill>
                <a:latin typeface="Garamond"/>
                <a:cs typeface="Garamond"/>
              </a:rPr>
              <a:t>Sense-</a:t>
            </a:r>
            <a:r>
              <a:rPr sz="2450" b="1" i="1" spc="-10" dirty="0">
                <a:solidFill>
                  <a:srgbClr val="0000FF"/>
                </a:solidFill>
                <a:latin typeface="Garamond"/>
                <a:cs typeface="Garamond"/>
              </a:rPr>
              <a:t> </a:t>
            </a:r>
            <a:r>
              <a:rPr sz="2450" b="1" i="1" spc="-25" dirty="0">
                <a:solidFill>
                  <a:srgbClr val="0000FF"/>
                </a:solidFill>
                <a:latin typeface="Garamond"/>
                <a:cs typeface="Garamond"/>
              </a:rPr>
              <a:t>Select.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890" y="3261359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5389" y="3218179"/>
            <a:ext cx="7023734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Garamond"/>
                <a:cs typeface="Garamond"/>
              </a:rPr>
              <a:t>Different shopping behavior have been classified into three  categories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3890" y="4357370"/>
            <a:ext cx="7684770" cy="13779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584200" marR="5080" indent="-571500">
              <a:lnSpc>
                <a:spcPts val="2590"/>
              </a:lnSpc>
              <a:spcBef>
                <a:spcPts val="425"/>
              </a:spcBef>
              <a:tabLst>
                <a:tab pos="583565" algn="l"/>
              </a:tabLst>
            </a:pPr>
            <a:r>
              <a:rPr sz="1550" b="1" dirty="0">
                <a:solidFill>
                  <a:srgbClr val="CC0000"/>
                </a:solidFill>
                <a:latin typeface="Garamond"/>
                <a:cs typeface="Garamond"/>
              </a:rPr>
              <a:t>1.	</a:t>
            </a:r>
            <a:r>
              <a:rPr sz="2400" b="1" spc="-10" dirty="0">
                <a:latin typeface="Garamond"/>
                <a:cs typeface="Garamond"/>
              </a:rPr>
              <a:t>Blinkered </a:t>
            </a:r>
            <a:r>
              <a:rPr sz="2400" b="1" spc="-5" dirty="0">
                <a:latin typeface="Garamond"/>
                <a:cs typeface="Garamond"/>
              </a:rPr>
              <a:t>Mode</a:t>
            </a:r>
            <a:r>
              <a:rPr sz="2400" spc="-5" dirty="0">
                <a:latin typeface="Garamond"/>
                <a:cs typeface="Garamond"/>
              </a:rPr>
              <a:t>: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this Mode, shopping </a:t>
            </a:r>
            <a:r>
              <a:rPr sz="2400" dirty="0">
                <a:latin typeface="Garamond"/>
                <a:cs typeface="Garamond"/>
              </a:rPr>
              <a:t>is </a:t>
            </a:r>
            <a:r>
              <a:rPr sz="2400" spc="-5" dirty="0">
                <a:latin typeface="Garamond"/>
                <a:cs typeface="Garamond"/>
              </a:rPr>
              <a:t>very </a:t>
            </a:r>
            <a:r>
              <a:rPr sz="2400" spc="-10" dirty="0">
                <a:latin typeface="Garamond"/>
                <a:cs typeface="Garamond"/>
              </a:rPr>
              <a:t>automatic.  </a:t>
            </a:r>
            <a:r>
              <a:rPr sz="2400" dirty="0">
                <a:latin typeface="Garamond"/>
                <a:cs typeface="Garamond"/>
              </a:rPr>
              <a:t>It is </a:t>
            </a:r>
            <a:r>
              <a:rPr sz="2400" spc="-10" dirty="0">
                <a:latin typeface="Garamond"/>
                <a:cs typeface="Garamond"/>
              </a:rPr>
              <a:t>characterized </a:t>
            </a:r>
            <a:r>
              <a:rPr sz="2400" spc="-5" dirty="0">
                <a:latin typeface="Garamond"/>
                <a:cs typeface="Garamond"/>
              </a:rPr>
              <a:t>by shoppers confidently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efficiently  </a:t>
            </a:r>
            <a:r>
              <a:rPr sz="2400" spc="-10" dirty="0">
                <a:latin typeface="Garamond"/>
                <a:cs typeface="Garamond"/>
              </a:rPr>
              <a:t>zooming </a:t>
            </a:r>
            <a:r>
              <a:rPr sz="2400" dirty="0">
                <a:latin typeface="Garamond"/>
                <a:cs typeface="Garamond"/>
              </a:rPr>
              <a:t>in on </a:t>
            </a:r>
            <a:r>
              <a:rPr sz="2400" spc="-5" dirty="0">
                <a:latin typeface="Garamond"/>
                <a:cs typeface="Garamond"/>
              </a:rPr>
              <a:t>familiar brands with </a:t>
            </a:r>
            <a:r>
              <a:rPr sz="2400" dirty="0">
                <a:latin typeface="Garamond"/>
                <a:cs typeface="Garamond"/>
              </a:rPr>
              <a:t>no </a:t>
            </a:r>
            <a:r>
              <a:rPr sz="2400" spc="-5" dirty="0">
                <a:latin typeface="Garamond"/>
                <a:cs typeface="Garamond"/>
              </a:rPr>
              <a:t>time </a:t>
            </a:r>
            <a:r>
              <a:rPr sz="2400" dirty="0">
                <a:latin typeface="Garamond"/>
                <a:cs typeface="Garamond"/>
              </a:rPr>
              <a:t>or </a:t>
            </a:r>
            <a:r>
              <a:rPr sz="2400" spc="-5" dirty="0">
                <a:latin typeface="Garamond"/>
                <a:cs typeface="Garamond"/>
              </a:rPr>
              <a:t>interested </a:t>
            </a:r>
            <a:r>
              <a:rPr sz="2400" dirty="0">
                <a:latin typeface="Garamond"/>
                <a:cs typeface="Garamond"/>
              </a:rPr>
              <a:t>in  </a:t>
            </a:r>
            <a:r>
              <a:rPr sz="2400" spc="-5" dirty="0">
                <a:latin typeface="Garamond"/>
                <a:cs typeface="Garamond"/>
              </a:rPr>
              <a:t>logical label reading or studying product</a:t>
            </a:r>
            <a:r>
              <a:rPr sz="2400" spc="25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attributes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6419" y="1600200"/>
            <a:ext cx="8272780" cy="4419600"/>
          </a:xfrm>
          <a:custGeom>
            <a:avLst/>
            <a:gdLst/>
            <a:ahLst/>
            <a:cxnLst/>
            <a:rect l="l" t="t" r="r" b="b"/>
            <a:pathLst>
              <a:path w="8272780" h="4419600">
                <a:moveTo>
                  <a:pt x="4136390" y="4419600"/>
                </a:moveTo>
                <a:lnTo>
                  <a:pt x="0" y="4419600"/>
                </a:lnTo>
                <a:lnTo>
                  <a:pt x="0" y="0"/>
                </a:lnTo>
                <a:lnTo>
                  <a:pt x="8272780" y="0"/>
                </a:lnTo>
                <a:lnTo>
                  <a:pt x="8272780" y="4419600"/>
                </a:lnTo>
                <a:lnTo>
                  <a:pt x="4136390" y="44196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3890" y="1634490"/>
            <a:ext cx="7912734" cy="355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marR="521970" indent="-571500" algn="just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4583"/>
              <a:buAutoNum type="arabicPeriod" startAt="2"/>
              <a:tabLst>
                <a:tab pos="584200" algn="l"/>
              </a:tabLst>
            </a:pPr>
            <a:r>
              <a:rPr sz="2400" b="1" spc="-5" dirty="0">
                <a:latin typeface="Garamond"/>
                <a:cs typeface="Garamond"/>
              </a:rPr>
              <a:t>Magpie Mode</a:t>
            </a:r>
            <a:r>
              <a:rPr sz="2400" spc="-5" dirty="0">
                <a:latin typeface="Garamond"/>
                <a:cs typeface="Garamond"/>
              </a:rPr>
              <a:t>: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10" dirty="0">
                <a:latin typeface="Garamond"/>
                <a:cs typeface="Garamond"/>
              </a:rPr>
              <a:t>the </a:t>
            </a:r>
            <a:r>
              <a:rPr sz="2400" spc="-5" dirty="0">
                <a:latin typeface="Garamond"/>
                <a:cs typeface="Garamond"/>
              </a:rPr>
              <a:t>magpie mode, the shoppers allows  himself/herself to </a:t>
            </a:r>
            <a:r>
              <a:rPr sz="2400" dirty="0">
                <a:latin typeface="Garamond"/>
                <a:cs typeface="Garamond"/>
              </a:rPr>
              <a:t>be </a:t>
            </a:r>
            <a:r>
              <a:rPr sz="2400" spc="-5" dirty="0">
                <a:latin typeface="Garamond"/>
                <a:cs typeface="Garamond"/>
              </a:rPr>
              <a:t>distracted and </a:t>
            </a:r>
            <a:r>
              <a:rPr sz="2400" spc="-10" dirty="0">
                <a:latin typeface="Garamond"/>
                <a:cs typeface="Garamond"/>
              </a:rPr>
              <a:t>attracted </a:t>
            </a:r>
            <a:r>
              <a:rPr sz="2400" spc="-5" dirty="0">
                <a:latin typeface="Garamond"/>
                <a:cs typeface="Garamond"/>
              </a:rPr>
              <a:t>by different  brands on</a:t>
            </a:r>
            <a:r>
              <a:rPr sz="2400" spc="-1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display.</a:t>
            </a:r>
            <a:endParaRPr sz="24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Garamond"/>
              <a:buAutoNum type="arabicPeriod" startAt="2"/>
            </a:pPr>
            <a:endParaRPr sz="3000">
              <a:latin typeface="Times New Roman"/>
              <a:cs typeface="Times New Roman"/>
            </a:endParaRPr>
          </a:p>
          <a:p>
            <a:pPr marL="584200" marR="5080" indent="-571500">
              <a:lnSpc>
                <a:spcPct val="120800"/>
              </a:lnSpc>
              <a:buClr>
                <a:srgbClr val="CC0000"/>
              </a:buClr>
              <a:buSzPct val="64583"/>
              <a:buAutoNum type="arabicPeriod" startAt="2"/>
              <a:tabLst>
                <a:tab pos="583565" algn="l"/>
                <a:tab pos="584200" algn="l"/>
                <a:tab pos="4803775" algn="l"/>
              </a:tabLst>
            </a:pPr>
            <a:r>
              <a:rPr sz="2400" b="1" spc="-5" dirty="0">
                <a:latin typeface="Garamond"/>
                <a:cs typeface="Garamond"/>
              </a:rPr>
              <a:t>Browser Mode: </a:t>
            </a:r>
            <a:r>
              <a:rPr sz="2400" spc="-5" dirty="0">
                <a:latin typeface="Garamond"/>
                <a:cs typeface="Garamond"/>
              </a:rPr>
              <a:t>The ‘browser’ mode finds the shopper  behaving more rationally</a:t>
            </a:r>
            <a:r>
              <a:rPr sz="2400" spc="10" dirty="0">
                <a:latin typeface="Garamond"/>
                <a:cs typeface="Garamond"/>
              </a:rPr>
              <a:t> </a:t>
            </a:r>
            <a:r>
              <a:rPr sz="2400" dirty="0">
                <a:latin typeface="Garamond"/>
                <a:cs typeface="Garamond"/>
              </a:rPr>
              <a:t>,</a:t>
            </a:r>
            <a:r>
              <a:rPr sz="2400" spc="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reading	the back </a:t>
            </a:r>
            <a:r>
              <a:rPr sz="2400" dirty="0">
                <a:latin typeface="Garamond"/>
                <a:cs typeface="Garamond"/>
              </a:rPr>
              <a:t>of </a:t>
            </a:r>
            <a:r>
              <a:rPr sz="2400" spc="-10" dirty="0">
                <a:latin typeface="Garamond"/>
                <a:cs typeface="Garamond"/>
              </a:rPr>
              <a:t>pack </a:t>
            </a:r>
            <a:r>
              <a:rPr sz="2400" spc="-5" dirty="0">
                <a:latin typeface="Garamond"/>
                <a:cs typeface="Garamond"/>
              </a:rPr>
              <a:t>copy</a:t>
            </a:r>
            <a:r>
              <a:rPr sz="2400" spc="-70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and</a:t>
            </a:r>
            <a:endParaRPr sz="2400">
              <a:latin typeface="Garamond"/>
              <a:cs typeface="Garamond"/>
            </a:endParaRPr>
          </a:p>
          <a:p>
            <a:pPr marL="584200" marR="496570">
              <a:lnSpc>
                <a:spcPct val="100000"/>
              </a:lnSpc>
              <a:spcBef>
                <a:spcPts val="120"/>
              </a:spcBef>
            </a:pPr>
            <a:r>
              <a:rPr sz="2400" spc="-5" dirty="0">
                <a:latin typeface="Garamond"/>
                <a:cs typeface="Garamond"/>
              </a:rPr>
              <a:t>invariably comparing prices, ingredients and seeking more  information about product attributes, making price value  comparisons across various brands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4040" y="304800"/>
            <a:ext cx="8001000" cy="5334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1206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0"/>
              </a:spcBef>
            </a:pPr>
            <a:r>
              <a:rPr sz="2400" b="0" spc="-5" dirty="0">
                <a:solidFill>
                  <a:srgbClr val="000000"/>
                </a:solidFill>
                <a:latin typeface="Comic Sans MS"/>
                <a:cs typeface="Comic Sans MS"/>
              </a:rPr>
              <a:t>Psychographic profile of Indian</a:t>
            </a:r>
            <a:r>
              <a:rPr sz="2400" b="0" spc="1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Comic Sans MS"/>
                <a:cs typeface="Comic Sans MS"/>
              </a:rPr>
              <a:t>Shoppers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6419" y="1676400"/>
            <a:ext cx="8001000" cy="4572000"/>
          </a:xfrm>
          <a:custGeom>
            <a:avLst/>
            <a:gdLst/>
            <a:ahLst/>
            <a:cxnLst/>
            <a:rect l="l" t="t" r="r" b="b"/>
            <a:pathLst>
              <a:path w="8001000" h="4572000">
                <a:moveTo>
                  <a:pt x="4000500" y="4572000"/>
                </a:moveTo>
                <a:lnTo>
                  <a:pt x="0" y="457200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572000"/>
                </a:lnTo>
                <a:lnTo>
                  <a:pt x="4000500" y="45720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3890" y="1753870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20" dirty="0">
                <a:solidFill>
                  <a:srgbClr val="CC0000"/>
                </a:solidFill>
                <a:latin typeface="Symbol"/>
                <a:cs typeface="Symbol"/>
              </a:rPr>
              <a:t>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marR="508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CC0000"/>
                </a:solidFill>
                <a:latin typeface="Comic Sans MS"/>
                <a:cs typeface="Comic Sans MS"/>
              </a:rPr>
              <a:t>Segments of </a:t>
            </a:r>
            <a:r>
              <a:rPr b="1" dirty="0">
                <a:solidFill>
                  <a:srgbClr val="CC0000"/>
                </a:solidFill>
                <a:latin typeface="Comic Sans MS"/>
                <a:cs typeface="Comic Sans MS"/>
              </a:rPr>
              <a:t>Men: </a:t>
            </a:r>
            <a:r>
              <a:rPr spc="-5" dirty="0"/>
              <a:t>profile </a:t>
            </a:r>
            <a:r>
              <a:rPr dirty="0"/>
              <a:t>of</a:t>
            </a:r>
            <a:r>
              <a:rPr spc="-420" dirty="0"/>
              <a:t> </a:t>
            </a:r>
            <a:r>
              <a:rPr spc="-5" dirty="0"/>
              <a:t>Indian men </a:t>
            </a:r>
            <a:r>
              <a:rPr spc="-10" dirty="0"/>
              <a:t>has </a:t>
            </a:r>
            <a:r>
              <a:rPr spc="-5" dirty="0"/>
              <a:t>shown four  broad groups.</a:t>
            </a:r>
          </a:p>
          <a:p>
            <a:pPr marL="584200" marR="8255" indent="-57150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64583"/>
              <a:buAutoNum type="arabicPeriod"/>
              <a:tabLst>
                <a:tab pos="583565" algn="l"/>
                <a:tab pos="584200" algn="l"/>
              </a:tabLst>
            </a:pPr>
            <a:r>
              <a:rPr spc="-5" dirty="0"/>
              <a:t>The </a:t>
            </a:r>
            <a:r>
              <a:rPr i="1" spc="-5" dirty="0">
                <a:solidFill>
                  <a:srgbClr val="0000FF"/>
                </a:solidFill>
                <a:latin typeface="Garamond"/>
                <a:cs typeface="Garamond"/>
              </a:rPr>
              <a:t>traditional Men </a:t>
            </a:r>
            <a:r>
              <a:rPr dirty="0"/>
              <a:t>is </a:t>
            </a:r>
            <a:r>
              <a:rPr spc="-5" dirty="0"/>
              <a:t>conservative, driven </a:t>
            </a:r>
            <a:r>
              <a:rPr dirty="0"/>
              <a:t>by </a:t>
            </a:r>
            <a:r>
              <a:rPr spc="-5" dirty="0"/>
              <a:t>values, </a:t>
            </a:r>
            <a:r>
              <a:rPr spc="-10" dirty="0"/>
              <a:t>cherishes  </a:t>
            </a:r>
            <a:r>
              <a:rPr spc="-5" dirty="0"/>
              <a:t>by family </a:t>
            </a:r>
            <a:r>
              <a:rPr spc="-10" dirty="0"/>
              <a:t>and </a:t>
            </a:r>
            <a:r>
              <a:rPr spc="-5" dirty="0"/>
              <a:t>avoids</a:t>
            </a:r>
            <a:r>
              <a:rPr dirty="0"/>
              <a:t> </a:t>
            </a:r>
            <a:r>
              <a:rPr spc="-10" dirty="0"/>
              <a:t>ostentation.</a:t>
            </a:r>
          </a:p>
          <a:p>
            <a:pPr marL="584200" marR="220345" indent="-57150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64583"/>
              <a:buAutoNum type="arabicPeriod"/>
              <a:tabLst>
                <a:tab pos="583565" algn="l"/>
                <a:tab pos="584200" algn="l"/>
                <a:tab pos="5673090" algn="l"/>
                <a:tab pos="6932295" algn="l"/>
              </a:tabLst>
            </a:pPr>
            <a:r>
              <a:rPr spc="-10" dirty="0"/>
              <a:t>T</a:t>
            </a:r>
            <a:r>
              <a:rPr dirty="0"/>
              <a:t>he</a:t>
            </a:r>
            <a:r>
              <a:rPr spc="-10" dirty="0"/>
              <a:t> </a:t>
            </a:r>
            <a:r>
              <a:rPr i="1" dirty="0">
                <a:solidFill>
                  <a:srgbClr val="0000FF"/>
                </a:solidFill>
                <a:latin typeface="Garamond"/>
                <a:cs typeface="Garamond"/>
              </a:rPr>
              <a:t>P</a:t>
            </a:r>
            <a:r>
              <a:rPr i="1" spc="-5" dirty="0">
                <a:solidFill>
                  <a:srgbClr val="0000FF"/>
                </a:solidFill>
                <a:latin typeface="Garamond"/>
                <a:cs typeface="Garamond"/>
              </a:rPr>
              <a:t>le</a:t>
            </a:r>
            <a:r>
              <a:rPr i="1" spc="-10" dirty="0">
                <a:solidFill>
                  <a:srgbClr val="0000FF"/>
                </a:solidFill>
                <a:latin typeface="Garamond"/>
                <a:cs typeface="Garamond"/>
              </a:rPr>
              <a:t>a</a:t>
            </a:r>
            <a:r>
              <a:rPr i="1" spc="-5" dirty="0">
                <a:solidFill>
                  <a:srgbClr val="0000FF"/>
                </a:solidFill>
                <a:latin typeface="Garamond"/>
                <a:cs typeface="Garamond"/>
              </a:rPr>
              <a:t>s</a:t>
            </a:r>
            <a:r>
              <a:rPr i="1" spc="-10" dirty="0">
                <a:solidFill>
                  <a:srgbClr val="0000FF"/>
                </a:solidFill>
                <a:latin typeface="Garamond"/>
                <a:cs typeface="Garamond"/>
              </a:rPr>
              <a:t>ur</a:t>
            </a:r>
            <a:r>
              <a:rPr i="1" dirty="0">
                <a:solidFill>
                  <a:srgbClr val="0000FF"/>
                </a:solidFill>
                <a:latin typeface="Garamond"/>
                <a:cs typeface="Garamond"/>
              </a:rPr>
              <a:t>e</a:t>
            </a:r>
            <a:r>
              <a:rPr i="1" spc="-15" dirty="0">
                <a:solidFill>
                  <a:srgbClr val="0000FF"/>
                </a:solidFill>
                <a:latin typeface="Garamond"/>
                <a:cs typeface="Garamond"/>
              </a:rPr>
              <a:t> </a:t>
            </a:r>
            <a:r>
              <a:rPr i="1" spc="-5" dirty="0">
                <a:solidFill>
                  <a:srgbClr val="0000FF"/>
                </a:solidFill>
                <a:latin typeface="Garamond"/>
                <a:cs typeface="Garamond"/>
              </a:rPr>
              <a:t>se</a:t>
            </a:r>
            <a:r>
              <a:rPr i="1" spc="-15" dirty="0">
                <a:solidFill>
                  <a:srgbClr val="0000FF"/>
                </a:solidFill>
                <a:latin typeface="Garamond"/>
                <a:cs typeface="Garamond"/>
              </a:rPr>
              <a:t>e</a:t>
            </a:r>
            <a:r>
              <a:rPr i="1" spc="-5" dirty="0">
                <a:solidFill>
                  <a:srgbClr val="0000FF"/>
                </a:solidFill>
                <a:latin typeface="Garamond"/>
                <a:cs typeface="Garamond"/>
              </a:rPr>
              <a:t>k</a:t>
            </a:r>
            <a:r>
              <a:rPr i="1" spc="-15" dirty="0">
                <a:solidFill>
                  <a:srgbClr val="0000FF"/>
                </a:solidFill>
                <a:latin typeface="Garamond"/>
                <a:cs typeface="Garamond"/>
              </a:rPr>
              <a:t>e</a:t>
            </a:r>
            <a:r>
              <a:rPr i="1" dirty="0">
                <a:solidFill>
                  <a:srgbClr val="0000FF"/>
                </a:solidFill>
                <a:latin typeface="Garamond"/>
                <a:cs typeface="Garamond"/>
              </a:rPr>
              <a:t>r</a:t>
            </a:r>
            <a:r>
              <a:rPr i="1" spc="15" dirty="0">
                <a:solidFill>
                  <a:srgbClr val="0000FF"/>
                </a:solidFill>
                <a:latin typeface="Garamond"/>
                <a:cs typeface="Garamond"/>
              </a:rPr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a </a:t>
            </a:r>
            <a:r>
              <a:rPr spc="-10" dirty="0"/>
              <a:t>s</a:t>
            </a:r>
            <a:r>
              <a:rPr spc="-5" dirty="0"/>
              <a:t>el</a:t>
            </a:r>
            <a:r>
              <a:rPr dirty="0"/>
              <a:t>f </a:t>
            </a:r>
            <a:r>
              <a:rPr spc="-10" dirty="0"/>
              <a:t>o</a:t>
            </a:r>
            <a:r>
              <a:rPr spc="5" dirty="0"/>
              <a:t>r</a:t>
            </a:r>
            <a:r>
              <a:rPr dirty="0"/>
              <a:t>i</a:t>
            </a:r>
            <a:r>
              <a:rPr spc="-10" dirty="0"/>
              <a:t>e</a:t>
            </a:r>
            <a:r>
              <a:rPr dirty="0"/>
              <a:t>n</a:t>
            </a:r>
            <a:r>
              <a:rPr spc="-5" dirty="0"/>
              <a:t>t</a:t>
            </a:r>
            <a:r>
              <a:rPr spc="-10" dirty="0"/>
              <a:t>e</a:t>
            </a:r>
            <a:r>
              <a:rPr dirty="0"/>
              <a:t>d p</a:t>
            </a:r>
            <a:r>
              <a:rPr spc="-10" dirty="0"/>
              <a:t>e</a:t>
            </a:r>
            <a:r>
              <a:rPr spc="5" dirty="0"/>
              <a:t>r</a:t>
            </a:r>
            <a:r>
              <a:rPr spc="-10" dirty="0"/>
              <a:t>s</a:t>
            </a:r>
            <a:r>
              <a:rPr dirty="0"/>
              <a:t>on	driv</a:t>
            </a:r>
            <a:r>
              <a:rPr spc="-5" dirty="0"/>
              <a:t>e</a:t>
            </a:r>
            <a:r>
              <a:rPr dirty="0"/>
              <a:t>n</a:t>
            </a:r>
            <a:r>
              <a:rPr spc="-10" dirty="0"/>
              <a:t> </a:t>
            </a:r>
            <a:r>
              <a:rPr dirty="0"/>
              <a:t>by	s</a:t>
            </a:r>
            <a:r>
              <a:rPr spc="-15" dirty="0"/>
              <a:t>t</a:t>
            </a:r>
            <a:r>
              <a:rPr dirty="0"/>
              <a:t>a</a:t>
            </a:r>
            <a:r>
              <a:rPr spc="-15" dirty="0"/>
              <a:t>t</a:t>
            </a:r>
            <a:r>
              <a:rPr dirty="0"/>
              <a:t>us  </a:t>
            </a:r>
            <a:r>
              <a:rPr spc="-10" dirty="0"/>
              <a:t>and </a:t>
            </a:r>
            <a:r>
              <a:rPr spc="-5" dirty="0"/>
              <a:t>status symbols. He </a:t>
            </a:r>
            <a:r>
              <a:rPr dirty="0"/>
              <a:t>is </a:t>
            </a:r>
            <a:r>
              <a:rPr spc="-5" dirty="0"/>
              <a:t>risk </a:t>
            </a:r>
            <a:r>
              <a:rPr spc="-10" dirty="0"/>
              <a:t>taker </a:t>
            </a:r>
            <a:r>
              <a:rPr spc="-5" dirty="0"/>
              <a:t>and pleasure</a:t>
            </a:r>
            <a:r>
              <a:rPr spc="5" dirty="0"/>
              <a:t> </a:t>
            </a:r>
            <a:r>
              <a:rPr spc="-5" dirty="0"/>
              <a:t>seeker.</a:t>
            </a:r>
          </a:p>
          <a:p>
            <a:pPr marL="584200" marR="795020" indent="-571500">
              <a:lnSpc>
                <a:spcPct val="100000"/>
              </a:lnSpc>
              <a:spcBef>
                <a:spcPts val="590"/>
              </a:spcBef>
              <a:buClr>
                <a:srgbClr val="CC0000"/>
              </a:buClr>
              <a:buSzPct val="64583"/>
              <a:buAutoNum type="arabicPeriod"/>
              <a:tabLst>
                <a:tab pos="583565" algn="l"/>
                <a:tab pos="584200" algn="l"/>
              </a:tabLst>
            </a:pPr>
            <a:r>
              <a:rPr spc="-5" dirty="0"/>
              <a:t>The </a:t>
            </a:r>
            <a:r>
              <a:rPr i="1" spc="-5" dirty="0">
                <a:solidFill>
                  <a:srgbClr val="0000FF"/>
                </a:solidFill>
                <a:latin typeface="Garamond"/>
                <a:cs typeface="Garamond"/>
              </a:rPr>
              <a:t>social chameleon </a:t>
            </a:r>
            <a:r>
              <a:rPr dirty="0"/>
              <a:t>is a </a:t>
            </a:r>
            <a:r>
              <a:rPr spc="-5" dirty="0"/>
              <a:t>hypocrite </a:t>
            </a:r>
            <a:r>
              <a:rPr dirty="0"/>
              <a:t>of </a:t>
            </a:r>
            <a:r>
              <a:rPr spc="-5" dirty="0"/>
              <a:t>sorts who </a:t>
            </a:r>
            <a:r>
              <a:rPr spc="-10" dirty="0"/>
              <a:t>wants </a:t>
            </a:r>
            <a:r>
              <a:rPr spc="-5" dirty="0"/>
              <a:t>to  project the right image. </a:t>
            </a:r>
            <a:r>
              <a:rPr spc="-10" dirty="0"/>
              <a:t>Tech </a:t>
            </a:r>
            <a:r>
              <a:rPr spc="-5" dirty="0"/>
              <a:t>savvy </a:t>
            </a:r>
            <a:r>
              <a:rPr spc="-10" dirty="0"/>
              <a:t>and</a:t>
            </a:r>
            <a:r>
              <a:rPr spc="30" dirty="0"/>
              <a:t> </a:t>
            </a:r>
            <a:r>
              <a:rPr spc="-5" dirty="0"/>
              <a:t>individualistic.</a:t>
            </a:r>
          </a:p>
          <a:p>
            <a:pPr marL="584200" marR="172720" indent="-571500">
              <a:lnSpc>
                <a:spcPct val="100000"/>
              </a:lnSpc>
              <a:spcBef>
                <a:spcPts val="600"/>
              </a:spcBef>
              <a:buClr>
                <a:srgbClr val="CC0000"/>
              </a:buClr>
              <a:buSzPct val="64583"/>
              <a:buAutoNum type="arabicPeriod"/>
              <a:tabLst>
                <a:tab pos="583565" algn="l"/>
                <a:tab pos="584200" algn="l"/>
              </a:tabLst>
            </a:pPr>
            <a:r>
              <a:rPr spc="-5" dirty="0"/>
              <a:t>The </a:t>
            </a:r>
            <a:r>
              <a:rPr i="1" spc="-5" dirty="0">
                <a:solidFill>
                  <a:srgbClr val="0000FF"/>
                </a:solidFill>
                <a:latin typeface="Garamond"/>
                <a:cs typeface="Garamond"/>
              </a:rPr>
              <a:t>intrinsic </a:t>
            </a:r>
            <a:r>
              <a:rPr i="1" spc="-10" dirty="0">
                <a:solidFill>
                  <a:srgbClr val="0000FF"/>
                </a:solidFill>
                <a:latin typeface="Garamond"/>
                <a:cs typeface="Garamond"/>
              </a:rPr>
              <a:t>progressive </a:t>
            </a:r>
            <a:r>
              <a:rPr i="1" spc="-5" dirty="0">
                <a:solidFill>
                  <a:srgbClr val="0000FF"/>
                </a:solidFill>
                <a:latin typeface="Garamond"/>
                <a:cs typeface="Garamond"/>
              </a:rPr>
              <a:t>man </a:t>
            </a:r>
            <a:r>
              <a:rPr dirty="0"/>
              <a:t>is </a:t>
            </a:r>
            <a:r>
              <a:rPr spc="-5" dirty="0"/>
              <a:t>futuristic person. </a:t>
            </a:r>
            <a:r>
              <a:rPr dirty="0"/>
              <a:t>He </a:t>
            </a:r>
            <a:r>
              <a:rPr spc="-5" dirty="0"/>
              <a:t>believes </a:t>
            </a:r>
            <a:r>
              <a:rPr dirty="0"/>
              <a:t>in  </a:t>
            </a:r>
            <a:r>
              <a:rPr spc="-5" dirty="0"/>
              <a:t>family values </a:t>
            </a:r>
            <a:r>
              <a:rPr spc="-10" dirty="0"/>
              <a:t>and </a:t>
            </a:r>
            <a:r>
              <a:rPr spc="-5" dirty="0"/>
              <a:t>equality of</a:t>
            </a:r>
            <a:r>
              <a:rPr spc="5" dirty="0"/>
              <a:t> </a:t>
            </a:r>
            <a:r>
              <a:rPr spc="-5" dirty="0"/>
              <a:t>sexes.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52223" y="747803"/>
          <a:ext cx="8001000" cy="5486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9000"/>
                <a:gridCol w="3302000"/>
              </a:tblGrid>
              <a:tr h="803910">
                <a:tc gridSpan="2">
                  <a:txBody>
                    <a:bodyPr/>
                    <a:lstStyle/>
                    <a:p>
                      <a:pPr marL="661670" marR="1008380" indent="-571500">
                        <a:lnSpc>
                          <a:spcPct val="100000"/>
                        </a:lnSpc>
                        <a:spcBef>
                          <a:spcPts val="370"/>
                        </a:spcBef>
                        <a:tabLst>
                          <a:tab pos="661035" algn="l"/>
                        </a:tabLst>
                      </a:pPr>
                      <a:r>
                        <a:rPr sz="2325" spc="480" baseline="17921" dirty="0">
                          <a:solidFill>
                            <a:srgbClr val="CC0000"/>
                          </a:solidFill>
                          <a:latin typeface="Symbol"/>
                          <a:cs typeface="Symbol"/>
                        </a:rPr>
                        <a:t></a:t>
                      </a:r>
                      <a:r>
                        <a:rPr sz="2325" spc="480" baseline="17921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Segments of Women: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Indian women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in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following 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manner.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CC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0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CC0000"/>
                      </a:solidFill>
                      <a:prstDash val="solid"/>
                    </a:lnT>
                  </a:tcPr>
                </a:tc>
              </a:tr>
              <a:tr h="4572000">
                <a:tc gridSpan="2">
                  <a:txBody>
                    <a:bodyPr/>
                    <a:lstStyle/>
                    <a:p>
                      <a:pPr marL="661670" indent="-571500">
                        <a:lnSpc>
                          <a:spcPts val="2410"/>
                        </a:lnSpc>
                        <a:buClr>
                          <a:srgbClr val="CC0000"/>
                        </a:buClr>
                        <a:buSzPct val="64583"/>
                        <a:buAutoNum type="arabicPeriod"/>
                        <a:tabLst>
                          <a:tab pos="661035" algn="l"/>
                          <a:tab pos="6616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The </a:t>
                      </a:r>
                      <a:r>
                        <a:rPr sz="2400" i="1" spc="-5" dirty="0">
                          <a:solidFill>
                            <a:srgbClr val="0000FF"/>
                          </a:solidFill>
                          <a:latin typeface="Garamond"/>
                          <a:cs typeface="Garamond"/>
                        </a:rPr>
                        <a:t>contented conservative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a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housewife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who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happy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with</a:t>
                      </a:r>
                      <a:r>
                        <a:rPr sz="2400" spc="11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her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 marL="661670">
                        <a:lnSpc>
                          <a:spcPct val="100000"/>
                        </a:lnSpc>
                      </a:pPr>
                      <a:r>
                        <a:rPr sz="2400" spc="-10" dirty="0">
                          <a:latin typeface="Garamond"/>
                          <a:cs typeface="Garamond"/>
                        </a:rPr>
                        <a:t>state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her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life</a:t>
                      </a:r>
                      <a:r>
                        <a:rPr sz="2400" spc="-1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/society.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500">
                        <a:latin typeface="Times New Roman"/>
                        <a:cs typeface="Times New Roman"/>
                      </a:endParaRPr>
                    </a:p>
                    <a:p>
                      <a:pPr marL="661670" marR="324485" indent="-571500">
                        <a:lnSpc>
                          <a:spcPct val="100000"/>
                        </a:lnSpc>
                        <a:buClr>
                          <a:srgbClr val="CC0000"/>
                        </a:buClr>
                        <a:buSzPct val="64583"/>
                        <a:buAutoNum type="arabicPeriod" startAt="2"/>
                        <a:tabLst>
                          <a:tab pos="661035" algn="l"/>
                          <a:tab pos="6616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The </a:t>
                      </a:r>
                      <a:r>
                        <a:rPr sz="2400" i="1" spc="-5" dirty="0">
                          <a:solidFill>
                            <a:srgbClr val="0000FF"/>
                          </a:solidFill>
                          <a:latin typeface="Garamond"/>
                          <a:cs typeface="Garamond"/>
                        </a:rPr>
                        <a:t>anxious </a:t>
                      </a:r>
                      <a:r>
                        <a:rPr sz="2400" i="1" spc="-10" dirty="0">
                          <a:solidFill>
                            <a:srgbClr val="0000FF"/>
                          </a:solidFill>
                          <a:latin typeface="Garamond"/>
                          <a:cs typeface="Garamond"/>
                        </a:rPr>
                        <a:t>rebel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a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working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women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who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happy with the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existing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state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affairs.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  <a:buClr>
                          <a:srgbClr val="CC0000"/>
                        </a:buClr>
                        <a:buFont typeface="Garamond"/>
                        <a:buAutoNum type="arabicPeriod" startAt="2"/>
                      </a:pPr>
                      <a:endParaRPr sz="3500">
                        <a:latin typeface="Times New Roman"/>
                        <a:cs typeface="Times New Roman"/>
                      </a:endParaRPr>
                    </a:p>
                    <a:p>
                      <a:pPr marL="661670" marR="259079" indent="-571500">
                        <a:lnSpc>
                          <a:spcPct val="100000"/>
                        </a:lnSpc>
                        <a:buClr>
                          <a:srgbClr val="CC0000"/>
                        </a:buClr>
                        <a:buSzPct val="64583"/>
                        <a:buAutoNum type="arabicPeriod" startAt="2"/>
                        <a:tabLst>
                          <a:tab pos="661035" algn="l"/>
                          <a:tab pos="6616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The </a:t>
                      </a:r>
                      <a:r>
                        <a:rPr sz="2400" i="1" spc="-5" dirty="0">
                          <a:solidFill>
                            <a:srgbClr val="0000FF"/>
                          </a:solidFill>
                          <a:latin typeface="Garamond"/>
                          <a:cs typeface="Garamond"/>
                        </a:rPr>
                        <a:t>troubled homebody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housewife who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not sure that she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doing the right thing by sitting at</a:t>
                      </a:r>
                      <a:r>
                        <a:rPr sz="2400" spc="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home.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  <a:buClr>
                          <a:srgbClr val="CC0000"/>
                        </a:buClr>
                        <a:buFont typeface="Garamond"/>
                        <a:buAutoNum type="arabicPeriod" startAt="2"/>
                      </a:pPr>
                      <a:endParaRPr sz="3500">
                        <a:latin typeface="Times New Roman"/>
                        <a:cs typeface="Times New Roman"/>
                      </a:endParaRPr>
                    </a:p>
                    <a:p>
                      <a:pPr marL="661670" marR="298450" indent="-571500">
                        <a:lnSpc>
                          <a:spcPct val="100000"/>
                        </a:lnSpc>
                        <a:buClr>
                          <a:srgbClr val="CC0000"/>
                        </a:buClr>
                        <a:buSzPct val="64583"/>
                        <a:buAutoNum type="arabicPeriod" startAt="2"/>
                        <a:tabLst>
                          <a:tab pos="661035" algn="l"/>
                          <a:tab pos="6616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The </a:t>
                      </a:r>
                      <a:r>
                        <a:rPr sz="2400" i="1" spc="-5" dirty="0">
                          <a:solidFill>
                            <a:srgbClr val="0000FF"/>
                          </a:solidFill>
                          <a:latin typeface="Garamond"/>
                          <a:cs typeface="Garamond"/>
                        </a:rPr>
                        <a:t>tight-fisted traditionalist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traditional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women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who believes 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in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saving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for</a:t>
                      </a:r>
                      <a:r>
                        <a:rPr sz="2400" spc="-2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tomorrow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4040" y="304800"/>
            <a:ext cx="8001000" cy="9144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3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spc="-5" dirty="0">
                <a:solidFill>
                  <a:srgbClr val="CC0000"/>
                </a:solidFill>
              </a:rPr>
              <a:t>Introduction</a:t>
            </a:r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566419" y="1752600"/>
            <a:ext cx="8001000" cy="4497070"/>
          </a:xfrm>
          <a:custGeom>
            <a:avLst/>
            <a:gdLst/>
            <a:ahLst/>
            <a:cxnLst/>
            <a:rect l="l" t="t" r="r" b="b"/>
            <a:pathLst>
              <a:path w="8001000" h="4497070">
                <a:moveTo>
                  <a:pt x="4000500" y="4497070"/>
                </a:moveTo>
                <a:lnTo>
                  <a:pt x="0" y="449707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497070"/>
                </a:lnTo>
                <a:lnTo>
                  <a:pt x="4000500" y="449707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3890" y="183007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3789" y="1786890"/>
            <a:ext cx="58280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734945" algn="l"/>
              </a:tabLst>
            </a:pPr>
            <a:r>
              <a:rPr sz="2400" spc="-10" dirty="0">
                <a:latin typeface="Garamond"/>
                <a:cs typeface="Garamond"/>
              </a:rPr>
              <a:t>Peter</a:t>
            </a:r>
            <a:r>
              <a:rPr sz="240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Drucker</a:t>
            </a:r>
            <a:r>
              <a:rPr sz="2400" spc="1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quoted	“Business Exists to satisfy  Customers”.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890" y="307975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3789" y="3035300"/>
            <a:ext cx="69348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The existence </a:t>
            </a:r>
            <a:r>
              <a:rPr sz="2400" dirty="0">
                <a:latin typeface="Garamond"/>
                <a:cs typeface="Garamond"/>
              </a:rPr>
              <a:t>o </a:t>
            </a:r>
            <a:r>
              <a:rPr sz="2400" spc="-5" dirty="0">
                <a:latin typeface="Garamond"/>
                <a:cs typeface="Garamond"/>
              </a:rPr>
              <a:t>the customer </a:t>
            </a:r>
            <a:r>
              <a:rPr sz="2400" dirty="0">
                <a:latin typeface="Garamond"/>
                <a:cs typeface="Garamond"/>
              </a:rPr>
              <a:t>is </a:t>
            </a:r>
            <a:r>
              <a:rPr sz="2400" spc="-5" dirty="0">
                <a:latin typeface="Garamond"/>
                <a:cs typeface="Garamond"/>
              </a:rPr>
              <a:t>integral to the existence of  the</a:t>
            </a:r>
            <a:r>
              <a:rPr sz="2400" spc="-1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Retailer.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3890" y="4328159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3789" y="4284979"/>
            <a:ext cx="699071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The Integral Part of understanding customers </a:t>
            </a:r>
            <a:r>
              <a:rPr sz="2400" dirty="0">
                <a:latin typeface="Garamond"/>
                <a:cs typeface="Garamond"/>
              </a:rPr>
              <a:t>is </a:t>
            </a:r>
            <a:r>
              <a:rPr sz="2400" spc="-5" dirty="0">
                <a:latin typeface="Garamond"/>
                <a:cs typeface="Garamond"/>
              </a:rPr>
              <a:t>identifying  the </a:t>
            </a:r>
            <a:r>
              <a:rPr sz="2400" spc="-10" dirty="0">
                <a:latin typeface="Garamond"/>
                <a:cs typeface="Garamond"/>
              </a:rPr>
              <a:t>customer </a:t>
            </a:r>
            <a:r>
              <a:rPr sz="2400" spc="-5" dirty="0">
                <a:latin typeface="Garamond"/>
                <a:cs typeface="Garamond"/>
              </a:rPr>
              <a:t>for the product </a:t>
            </a:r>
            <a:r>
              <a:rPr sz="2400" dirty="0">
                <a:latin typeface="Garamond"/>
                <a:cs typeface="Garamond"/>
              </a:rPr>
              <a:t>or </a:t>
            </a:r>
            <a:r>
              <a:rPr sz="2400" spc="-5" dirty="0">
                <a:latin typeface="Garamond"/>
                <a:cs typeface="Garamond"/>
              </a:rPr>
              <a:t>service, i.e. The target  </a:t>
            </a:r>
            <a:r>
              <a:rPr sz="2400" spc="-10" dirty="0">
                <a:latin typeface="Garamond"/>
                <a:cs typeface="Garamond"/>
              </a:rPr>
              <a:t>segment, </a:t>
            </a:r>
            <a:r>
              <a:rPr sz="2400" spc="-5" dirty="0">
                <a:latin typeface="Garamond"/>
                <a:cs typeface="Garamond"/>
              </a:rPr>
              <a:t>and the demographics of this segment, </a:t>
            </a:r>
            <a:r>
              <a:rPr sz="2400" spc="-10" dirty="0">
                <a:latin typeface="Garamond"/>
                <a:cs typeface="Garamond"/>
              </a:rPr>
              <a:t>their need  and </a:t>
            </a:r>
            <a:r>
              <a:rPr sz="2400" spc="-5" dirty="0">
                <a:latin typeface="Garamond"/>
                <a:cs typeface="Garamond"/>
              </a:rPr>
              <a:t>buying</a:t>
            </a:r>
            <a:r>
              <a:rPr sz="2400" spc="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behavior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6419" y="1600200"/>
            <a:ext cx="8001000" cy="4419600"/>
          </a:xfrm>
          <a:custGeom>
            <a:avLst/>
            <a:gdLst/>
            <a:ahLst/>
            <a:cxnLst/>
            <a:rect l="l" t="t" r="r" b="b"/>
            <a:pathLst>
              <a:path w="8001000" h="4419600">
                <a:moveTo>
                  <a:pt x="4000500" y="4419600"/>
                </a:moveTo>
                <a:lnTo>
                  <a:pt x="0" y="441960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419600"/>
                </a:lnTo>
                <a:lnTo>
                  <a:pt x="4000500" y="44196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3890" y="1634490"/>
            <a:ext cx="7725409" cy="3255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marR="1170305" indent="-57150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4583"/>
              <a:buAutoNum type="arabicPeriod" startAt="5"/>
              <a:tabLst>
                <a:tab pos="583565" algn="l"/>
                <a:tab pos="584200" algn="l"/>
                <a:tab pos="4826000" algn="l"/>
              </a:tabLst>
            </a:pPr>
            <a:r>
              <a:rPr sz="2400" spc="-5" dirty="0">
                <a:latin typeface="Garamond"/>
                <a:cs typeface="Garamond"/>
              </a:rPr>
              <a:t>The </a:t>
            </a:r>
            <a:r>
              <a:rPr sz="2400" i="1" spc="-5" dirty="0">
                <a:solidFill>
                  <a:srgbClr val="0000FF"/>
                </a:solidFill>
                <a:latin typeface="Garamond"/>
                <a:cs typeface="Garamond"/>
              </a:rPr>
              <a:t>affluent sophisticate </a:t>
            </a:r>
            <a:r>
              <a:rPr sz="2400" dirty="0">
                <a:latin typeface="Garamond"/>
                <a:cs typeface="Garamond"/>
              </a:rPr>
              <a:t>is</a:t>
            </a:r>
            <a:r>
              <a:rPr sz="2400" spc="3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an affluent	</a:t>
            </a:r>
            <a:r>
              <a:rPr sz="2400" spc="-10" dirty="0">
                <a:latin typeface="Garamond"/>
                <a:cs typeface="Garamond"/>
              </a:rPr>
              <a:t>women </a:t>
            </a:r>
            <a:r>
              <a:rPr sz="2400" spc="-5" dirty="0">
                <a:latin typeface="Garamond"/>
                <a:cs typeface="Garamond"/>
              </a:rPr>
              <a:t>who</a:t>
            </a:r>
            <a:r>
              <a:rPr sz="2400" spc="-80" dirty="0">
                <a:latin typeface="Garamond"/>
                <a:cs typeface="Garamond"/>
              </a:rPr>
              <a:t> </a:t>
            </a:r>
            <a:r>
              <a:rPr sz="2400" dirty="0">
                <a:latin typeface="Garamond"/>
                <a:cs typeface="Garamond"/>
              </a:rPr>
              <a:t>is  </a:t>
            </a:r>
            <a:r>
              <a:rPr sz="2400" spc="-5" dirty="0">
                <a:latin typeface="Garamond"/>
                <a:cs typeface="Garamond"/>
              </a:rPr>
              <a:t>comfortable with the finer things </a:t>
            </a:r>
            <a:r>
              <a:rPr sz="2400" dirty="0">
                <a:latin typeface="Garamond"/>
                <a:cs typeface="Garamond"/>
              </a:rPr>
              <a:t>in</a:t>
            </a:r>
            <a:r>
              <a:rPr sz="2400" spc="-40" dirty="0">
                <a:latin typeface="Garamond"/>
                <a:cs typeface="Garamond"/>
              </a:rPr>
              <a:t> </a:t>
            </a:r>
            <a:r>
              <a:rPr sz="2400" dirty="0">
                <a:latin typeface="Garamond"/>
                <a:cs typeface="Garamond"/>
              </a:rPr>
              <a:t>life</a:t>
            </a:r>
            <a:endParaRPr sz="24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CC0000"/>
              </a:buClr>
              <a:buFont typeface="Garamond"/>
              <a:buAutoNum type="arabicPeriod" startAt="5"/>
            </a:pPr>
            <a:endParaRPr sz="3500">
              <a:latin typeface="Times New Roman"/>
              <a:cs typeface="Times New Roman"/>
            </a:endParaRPr>
          </a:p>
          <a:p>
            <a:pPr marL="584200" marR="5080" indent="-571500">
              <a:lnSpc>
                <a:spcPct val="100000"/>
              </a:lnSpc>
              <a:buClr>
                <a:srgbClr val="CC0000"/>
              </a:buClr>
              <a:buSzPct val="64583"/>
              <a:buAutoNum type="arabicPeriod" startAt="5"/>
              <a:tabLst>
                <a:tab pos="583565" algn="l"/>
                <a:tab pos="584200" algn="l"/>
              </a:tabLst>
            </a:pPr>
            <a:r>
              <a:rPr sz="2400" spc="-5" dirty="0">
                <a:latin typeface="Garamond"/>
                <a:cs typeface="Garamond"/>
              </a:rPr>
              <a:t>The </a:t>
            </a:r>
            <a:r>
              <a:rPr sz="2400" i="1" spc="-5" dirty="0">
                <a:solidFill>
                  <a:srgbClr val="0000FF"/>
                </a:solidFill>
                <a:latin typeface="Garamond"/>
                <a:cs typeface="Garamond"/>
              </a:rPr>
              <a:t>contemporary housewife </a:t>
            </a:r>
            <a:r>
              <a:rPr sz="2400" dirty="0">
                <a:latin typeface="Garamond"/>
                <a:cs typeface="Garamond"/>
              </a:rPr>
              <a:t>is a </a:t>
            </a:r>
            <a:r>
              <a:rPr sz="2400" spc="-5" dirty="0">
                <a:latin typeface="Garamond"/>
                <a:cs typeface="Garamond"/>
              </a:rPr>
              <a:t>housewife who plays active role 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the household and sees herself </a:t>
            </a:r>
            <a:r>
              <a:rPr sz="2400" dirty="0">
                <a:latin typeface="Garamond"/>
                <a:cs typeface="Garamond"/>
              </a:rPr>
              <a:t>as </a:t>
            </a:r>
            <a:r>
              <a:rPr sz="2400" spc="-5" dirty="0">
                <a:latin typeface="Garamond"/>
                <a:cs typeface="Garamond"/>
              </a:rPr>
              <a:t>equal to her</a:t>
            </a:r>
            <a:r>
              <a:rPr sz="2400" spc="-4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husband.</a:t>
            </a:r>
            <a:endParaRPr sz="24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CC0000"/>
              </a:buClr>
              <a:buFont typeface="Garamond"/>
              <a:buAutoNum type="arabicPeriod" startAt="5"/>
            </a:pPr>
            <a:endParaRPr sz="3500">
              <a:latin typeface="Times New Roman"/>
              <a:cs typeface="Times New Roman"/>
            </a:endParaRPr>
          </a:p>
          <a:p>
            <a:pPr marL="584200" marR="446405" indent="-571500">
              <a:lnSpc>
                <a:spcPct val="100000"/>
              </a:lnSpc>
              <a:buClr>
                <a:srgbClr val="CC0000"/>
              </a:buClr>
              <a:buSzPct val="64583"/>
              <a:buAutoNum type="arabicPeriod" startAt="5"/>
              <a:tabLst>
                <a:tab pos="583565" algn="l"/>
                <a:tab pos="584200" algn="l"/>
              </a:tabLst>
            </a:pPr>
            <a:r>
              <a:rPr sz="2400" spc="-5" dirty="0">
                <a:latin typeface="Garamond"/>
                <a:cs typeface="Garamond"/>
              </a:rPr>
              <a:t>The </a:t>
            </a:r>
            <a:r>
              <a:rPr sz="2400" i="1" spc="-5" dirty="0">
                <a:solidFill>
                  <a:srgbClr val="0000FF"/>
                </a:solidFill>
                <a:latin typeface="Garamond"/>
                <a:cs typeface="Garamond"/>
              </a:rPr>
              <a:t>Gracious hedonist </a:t>
            </a:r>
            <a:r>
              <a:rPr sz="2400" dirty="0">
                <a:latin typeface="Garamond"/>
                <a:cs typeface="Garamond"/>
              </a:rPr>
              <a:t>is a </a:t>
            </a:r>
            <a:r>
              <a:rPr sz="2400" spc="-5" dirty="0">
                <a:latin typeface="Garamond"/>
                <a:cs typeface="Garamond"/>
              </a:rPr>
              <a:t>working </a:t>
            </a:r>
            <a:r>
              <a:rPr sz="2400" spc="-10" dirty="0">
                <a:latin typeface="Garamond"/>
                <a:cs typeface="Garamond"/>
              </a:rPr>
              <a:t>women </a:t>
            </a:r>
            <a:r>
              <a:rPr sz="2400" spc="-5" dirty="0">
                <a:latin typeface="Garamond"/>
                <a:cs typeface="Garamond"/>
              </a:rPr>
              <a:t>who believes </a:t>
            </a:r>
            <a:r>
              <a:rPr sz="2400" dirty="0">
                <a:latin typeface="Garamond"/>
                <a:cs typeface="Garamond"/>
              </a:rPr>
              <a:t>in  </a:t>
            </a:r>
            <a:r>
              <a:rPr sz="2400" spc="-5" dirty="0">
                <a:latin typeface="Garamond"/>
                <a:cs typeface="Garamond"/>
              </a:rPr>
              <a:t>looking after herself</a:t>
            </a:r>
            <a:r>
              <a:rPr sz="2400" spc="10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well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52223" y="1128803"/>
          <a:ext cx="8001000" cy="5232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9000"/>
                <a:gridCol w="3302000"/>
              </a:tblGrid>
              <a:tr h="422910">
                <a:tc gridSpan="2"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661035" algn="l"/>
                        </a:tabLst>
                      </a:pPr>
                      <a:r>
                        <a:rPr sz="2325" spc="480" baseline="17921" dirty="0">
                          <a:solidFill>
                            <a:srgbClr val="CC0000"/>
                          </a:solidFill>
                          <a:latin typeface="Symbol"/>
                          <a:cs typeface="Symbol"/>
                        </a:rPr>
                        <a:t></a:t>
                      </a:r>
                      <a:r>
                        <a:rPr sz="2325" spc="480" baseline="17921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b="1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Youth</a:t>
                      </a:r>
                      <a:r>
                        <a:rPr sz="2400" b="1" spc="-10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CC0000"/>
                          </a:solidFill>
                          <a:latin typeface="Comic Sans MS"/>
                          <a:cs typeface="Comic Sans MS"/>
                        </a:rPr>
                        <a:t>segments:</a:t>
                      </a:r>
                      <a:endParaRPr sz="2400">
                        <a:latin typeface="Comic Sans MS"/>
                        <a:cs typeface="Comic Sans MS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CC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0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CC0000"/>
                      </a:solidFill>
                      <a:prstDash val="solid"/>
                    </a:lnT>
                  </a:tcPr>
                </a:tc>
              </a:tr>
              <a:tr h="4699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661670" marR="145415" indent="-571500">
                        <a:lnSpc>
                          <a:spcPts val="2590"/>
                        </a:lnSpc>
                        <a:buClr>
                          <a:srgbClr val="CC0000"/>
                        </a:buClr>
                        <a:buSzPct val="64583"/>
                        <a:buAutoNum type="arabicPeriod"/>
                        <a:tabLst>
                          <a:tab pos="661035" algn="l"/>
                          <a:tab pos="661670" algn="l"/>
                        </a:tabLst>
                      </a:pPr>
                      <a:r>
                        <a:rPr sz="2400" i="1" spc="-5" dirty="0">
                          <a:solidFill>
                            <a:srgbClr val="0000FF"/>
                          </a:solidFill>
                          <a:latin typeface="Garamond"/>
                          <a:cs typeface="Garamond"/>
                        </a:rPr>
                        <a:t>Homebodies: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they are largely traditional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,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have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low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individuality 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and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very few aspirations for self and keep duty and morality  at the core of their value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Clr>
                          <a:srgbClr val="CC0000"/>
                        </a:buClr>
                        <a:buFont typeface="Garamond"/>
                        <a:buAutoNum type="arabicPeriod"/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661670" marR="365125" indent="-571500">
                        <a:lnSpc>
                          <a:spcPts val="2590"/>
                        </a:lnSpc>
                        <a:buClr>
                          <a:srgbClr val="CC0000"/>
                        </a:buClr>
                        <a:buSzPct val="64583"/>
                        <a:buAutoNum type="arabicPeriod"/>
                        <a:tabLst>
                          <a:tab pos="661035" algn="l"/>
                          <a:tab pos="661670" algn="l"/>
                        </a:tabLst>
                      </a:pPr>
                      <a:r>
                        <a:rPr sz="2400" i="1" spc="-5" dirty="0">
                          <a:solidFill>
                            <a:srgbClr val="0000FF"/>
                          </a:solidFill>
                          <a:latin typeface="Garamond"/>
                          <a:cs typeface="Garamond"/>
                        </a:rPr>
                        <a:t>Two faced youths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: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they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are inwardly traditional and outwardly  modern.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  <a:buClr>
                          <a:srgbClr val="CC0000"/>
                        </a:buClr>
                        <a:buFont typeface="Garamond"/>
                        <a:buAutoNum type="arabicPeriod"/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661670" marR="346075" indent="-571500">
                        <a:lnSpc>
                          <a:spcPts val="2590"/>
                        </a:lnSpc>
                        <a:buClr>
                          <a:srgbClr val="CC0000"/>
                        </a:buClr>
                        <a:buSzPct val="64583"/>
                        <a:buAutoNum type="arabicPeriod"/>
                        <a:tabLst>
                          <a:tab pos="661035" algn="l"/>
                          <a:tab pos="661670" algn="l"/>
                          <a:tab pos="5593080" algn="l"/>
                        </a:tabLst>
                      </a:pPr>
                      <a:r>
                        <a:rPr sz="2400" i="1" spc="-10" dirty="0">
                          <a:solidFill>
                            <a:srgbClr val="0000FF"/>
                          </a:solidFill>
                          <a:latin typeface="Garamond"/>
                          <a:cs typeface="Garamond"/>
                        </a:rPr>
                        <a:t>Wannabes: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this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large cluster. They are materialistic show  offs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they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are extremely</a:t>
                      </a:r>
                      <a:r>
                        <a:rPr sz="2400" spc="3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competitive.</a:t>
                      </a:r>
                      <a:r>
                        <a:rPr sz="2400" spc="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they	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are desperately</a:t>
                      </a:r>
                      <a:r>
                        <a:rPr sz="2400" spc="-9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to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be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part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crowd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,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and trend followers, aggressive seek out  lifestyles.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6419" y="1752600"/>
            <a:ext cx="8001000" cy="4267200"/>
          </a:xfrm>
          <a:custGeom>
            <a:avLst/>
            <a:gdLst/>
            <a:ahLst/>
            <a:cxnLst/>
            <a:rect l="l" t="t" r="r" b="b"/>
            <a:pathLst>
              <a:path w="8001000" h="4267200">
                <a:moveTo>
                  <a:pt x="4000500" y="4267200"/>
                </a:moveTo>
                <a:lnTo>
                  <a:pt x="0" y="426720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267200"/>
                </a:lnTo>
                <a:lnTo>
                  <a:pt x="4000500" y="42672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43890" y="1786890"/>
            <a:ext cx="780351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200" marR="5080" indent="-571500" algn="just">
              <a:lnSpc>
                <a:spcPct val="100000"/>
              </a:lnSpc>
              <a:spcBef>
                <a:spcPts val="100"/>
              </a:spcBef>
            </a:pPr>
            <a:r>
              <a:rPr sz="1550" b="0" i="1" dirty="0">
                <a:solidFill>
                  <a:srgbClr val="CC0000"/>
                </a:solidFill>
                <a:latin typeface="Garamond"/>
                <a:cs typeface="Garamond"/>
              </a:rPr>
              <a:t>4. </a:t>
            </a:r>
            <a:r>
              <a:rPr sz="2400" b="0" i="1" spc="-5" dirty="0">
                <a:solidFill>
                  <a:srgbClr val="0000FF"/>
                </a:solidFill>
                <a:latin typeface="Garamond"/>
                <a:cs typeface="Garamond"/>
              </a:rPr>
              <a:t>Rebels</a:t>
            </a:r>
            <a:r>
              <a:rPr sz="2400" b="0" i="1" spc="-5" dirty="0">
                <a:solidFill>
                  <a:srgbClr val="000000"/>
                </a:solidFill>
                <a:latin typeface="Garamond"/>
                <a:cs typeface="Garamond"/>
              </a:rPr>
              <a:t>: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this </a:t>
            </a:r>
            <a:r>
              <a:rPr sz="2400" b="0" dirty="0">
                <a:solidFill>
                  <a:srgbClr val="000000"/>
                </a:solidFill>
                <a:latin typeface="Garamond"/>
                <a:cs typeface="Garamond"/>
              </a:rPr>
              <a:t>is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the largest cluster. They may </a:t>
            </a:r>
            <a:r>
              <a:rPr sz="2400" b="0" dirty="0">
                <a:solidFill>
                  <a:srgbClr val="000000"/>
                </a:solidFill>
                <a:latin typeface="Garamond"/>
                <a:cs typeface="Garamond"/>
              </a:rPr>
              <a:t>be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first generation  educated professionals </a:t>
            </a:r>
            <a:r>
              <a:rPr sz="2400" b="0" dirty="0">
                <a:solidFill>
                  <a:srgbClr val="000000"/>
                </a:solidFill>
                <a:latin typeface="Garamond"/>
                <a:cs typeface="Garamond"/>
              </a:rPr>
              <a:t>,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experiencing winds </a:t>
            </a:r>
            <a:r>
              <a:rPr sz="2400" b="0" dirty="0">
                <a:solidFill>
                  <a:srgbClr val="000000"/>
                </a:solidFill>
                <a:latin typeface="Garamond"/>
                <a:cs typeface="Garamond"/>
              </a:rPr>
              <a:t>of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change </a:t>
            </a:r>
            <a:r>
              <a:rPr sz="2400" b="0" dirty="0">
                <a:solidFill>
                  <a:srgbClr val="000000"/>
                </a:solidFill>
                <a:latin typeface="Garamond"/>
                <a:cs typeface="Garamond"/>
              </a:rPr>
              <a:t>in </a:t>
            </a:r>
            <a:r>
              <a:rPr sz="2400" b="0" spc="-10" dirty="0">
                <a:solidFill>
                  <a:srgbClr val="000000"/>
                </a:solidFill>
                <a:latin typeface="Garamond"/>
                <a:cs typeface="Garamond"/>
              </a:rPr>
              <a:t>the 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form </a:t>
            </a:r>
            <a:r>
              <a:rPr sz="2400" b="0" dirty="0">
                <a:solidFill>
                  <a:srgbClr val="000000"/>
                </a:solidFill>
                <a:latin typeface="Garamond"/>
                <a:cs typeface="Garamond"/>
              </a:rPr>
              <a:t>of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education as the means to </a:t>
            </a:r>
            <a:r>
              <a:rPr sz="2400" b="0" dirty="0">
                <a:solidFill>
                  <a:srgbClr val="000000"/>
                </a:solidFill>
                <a:latin typeface="Garamond"/>
                <a:cs typeface="Garamond"/>
              </a:rPr>
              <a:t>a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career, </a:t>
            </a:r>
            <a:r>
              <a:rPr sz="2400" b="0" spc="-10" dirty="0">
                <a:solidFill>
                  <a:srgbClr val="000000"/>
                </a:solidFill>
                <a:latin typeface="Garamond"/>
                <a:cs typeface="Garamond"/>
              </a:rPr>
              <a:t>wealth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,change </a:t>
            </a:r>
            <a:r>
              <a:rPr sz="2400" b="0" dirty="0">
                <a:solidFill>
                  <a:srgbClr val="000000"/>
                </a:solidFill>
                <a:latin typeface="Garamond"/>
                <a:cs typeface="Garamond"/>
              </a:rPr>
              <a:t>in 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lifestyles </a:t>
            </a:r>
            <a:r>
              <a:rPr sz="2400" b="0" spc="-10" dirty="0">
                <a:solidFill>
                  <a:srgbClr val="000000"/>
                </a:solidFill>
                <a:latin typeface="Garamond"/>
                <a:cs typeface="Garamond"/>
              </a:rPr>
              <a:t>and</a:t>
            </a:r>
            <a:r>
              <a:rPr sz="2400" b="0" dirty="0">
                <a:solidFill>
                  <a:srgbClr val="000000"/>
                </a:solidFill>
                <a:latin typeface="Garamond"/>
                <a:cs typeface="Garamond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Garamond"/>
                <a:cs typeface="Garamond"/>
              </a:rPr>
              <a:t>independence.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3890" y="3873500"/>
            <a:ext cx="16192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5" dirty="0">
                <a:solidFill>
                  <a:srgbClr val="CC0000"/>
                </a:solidFill>
                <a:latin typeface="Garamond"/>
                <a:cs typeface="Garamond"/>
              </a:rPr>
              <a:t>5.</a:t>
            </a:r>
            <a:endParaRPr sz="155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5389" y="3766820"/>
            <a:ext cx="669670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0" algn="just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solidFill>
                  <a:srgbClr val="0000FF"/>
                </a:solidFill>
                <a:latin typeface="Garamond"/>
                <a:cs typeface="Garamond"/>
              </a:rPr>
              <a:t>Cool </a:t>
            </a:r>
            <a:r>
              <a:rPr sz="2400" i="1" spc="-5" dirty="0">
                <a:solidFill>
                  <a:srgbClr val="0000FF"/>
                </a:solidFill>
                <a:latin typeface="Garamond"/>
                <a:cs typeface="Garamond"/>
              </a:rPr>
              <a:t>guys</a:t>
            </a:r>
            <a:r>
              <a:rPr sz="2400" i="1" spc="-5" dirty="0">
                <a:latin typeface="Garamond"/>
                <a:cs typeface="Garamond"/>
              </a:rPr>
              <a:t>: </a:t>
            </a:r>
            <a:r>
              <a:rPr sz="2400" spc="-10" dirty="0">
                <a:latin typeface="Garamond"/>
                <a:cs typeface="Garamond"/>
              </a:rPr>
              <a:t>they </a:t>
            </a:r>
            <a:r>
              <a:rPr sz="2400" spc="-5" dirty="0">
                <a:latin typeface="Garamond"/>
                <a:cs typeface="Garamond"/>
              </a:rPr>
              <a:t>are the influences </a:t>
            </a:r>
            <a:r>
              <a:rPr sz="2400" dirty="0">
                <a:latin typeface="Garamond"/>
                <a:cs typeface="Garamond"/>
              </a:rPr>
              <a:t>. </a:t>
            </a:r>
            <a:r>
              <a:rPr sz="2400" spc="-5" dirty="0">
                <a:latin typeface="Garamond"/>
                <a:cs typeface="Garamond"/>
              </a:rPr>
              <a:t>Others </a:t>
            </a:r>
            <a:r>
              <a:rPr sz="2400" spc="-10" dirty="0">
                <a:latin typeface="Garamond"/>
                <a:cs typeface="Garamond"/>
              </a:rPr>
              <a:t>want </a:t>
            </a:r>
            <a:r>
              <a:rPr sz="2400" spc="-5" dirty="0">
                <a:latin typeface="Garamond"/>
                <a:cs typeface="Garamond"/>
              </a:rPr>
              <a:t>to be </a:t>
            </a:r>
            <a:r>
              <a:rPr sz="2400" dirty="0">
                <a:latin typeface="Garamond"/>
                <a:cs typeface="Garamond"/>
              </a:rPr>
              <a:t>like  </a:t>
            </a:r>
            <a:r>
              <a:rPr sz="2400" spc="-10" dirty="0">
                <a:latin typeface="Garamond"/>
                <a:cs typeface="Garamond"/>
              </a:rPr>
              <a:t>them. </a:t>
            </a:r>
            <a:r>
              <a:rPr sz="2400" spc="-5" dirty="0">
                <a:latin typeface="Garamond"/>
                <a:cs typeface="Garamond"/>
              </a:rPr>
              <a:t>They fall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the “work hard play harder”. They </a:t>
            </a:r>
            <a:r>
              <a:rPr sz="2400" spc="-10" dirty="0">
                <a:latin typeface="Garamond"/>
                <a:cs typeface="Garamond"/>
              </a:rPr>
              <a:t>are  </a:t>
            </a:r>
            <a:r>
              <a:rPr sz="2400" spc="-5" dirty="0">
                <a:latin typeface="Garamond"/>
                <a:cs typeface="Garamond"/>
              </a:rPr>
              <a:t>confident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have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strong sense of</a:t>
            </a:r>
            <a:r>
              <a:rPr sz="2400" spc="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individuality.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4040" y="304800"/>
            <a:ext cx="8001000" cy="7620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3492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50"/>
              </a:spcBef>
            </a:pPr>
            <a:r>
              <a:rPr sz="2400" dirty="0">
                <a:solidFill>
                  <a:srgbClr val="000000"/>
                </a:solidFill>
              </a:rPr>
              <a:t>The </a:t>
            </a:r>
            <a:r>
              <a:rPr sz="2400" spc="-5" dirty="0">
                <a:solidFill>
                  <a:srgbClr val="000000"/>
                </a:solidFill>
              </a:rPr>
              <a:t>changing Indian</a:t>
            </a:r>
            <a:r>
              <a:rPr sz="2400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consumer</a:t>
            </a:r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566419" y="1600200"/>
            <a:ext cx="8001000" cy="4648200"/>
          </a:xfrm>
          <a:custGeom>
            <a:avLst/>
            <a:gdLst/>
            <a:ahLst/>
            <a:cxnLst/>
            <a:rect l="l" t="t" r="r" b="b"/>
            <a:pathLst>
              <a:path w="8001000" h="4648200">
                <a:moveTo>
                  <a:pt x="4000500" y="4648200"/>
                </a:moveTo>
                <a:lnTo>
                  <a:pt x="0" y="464820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648200"/>
                </a:lnTo>
                <a:lnTo>
                  <a:pt x="4000500" y="46482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3890" y="1640839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20" dirty="0">
                <a:solidFill>
                  <a:srgbClr val="CC0000"/>
                </a:solidFill>
                <a:latin typeface="Symbol"/>
                <a:cs typeface="Symbol"/>
              </a:rPr>
              <a:t>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3789" y="1597659"/>
            <a:ext cx="25584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The media</a:t>
            </a:r>
            <a:r>
              <a:rPr sz="2400" spc="-8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explosion.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890" y="2451100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20" dirty="0">
                <a:solidFill>
                  <a:srgbClr val="CC0000"/>
                </a:solidFill>
                <a:latin typeface="Symbol"/>
                <a:cs typeface="Symbol"/>
              </a:rPr>
              <a:t>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3789" y="2407920"/>
            <a:ext cx="3623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Increase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disposable</a:t>
            </a:r>
            <a:r>
              <a:rPr sz="2400" spc="-8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income.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3890" y="3261359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20" dirty="0">
                <a:solidFill>
                  <a:srgbClr val="CC0000"/>
                </a:solidFill>
                <a:latin typeface="Symbol"/>
                <a:cs typeface="Symbol"/>
              </a:rPr>
              <a:t>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3789" y="3218179"/>
            <a:ext cx="47472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The </a:t>
            </a:r>
            <a:r>
              <a:rPr sz="2400" dirty="0">
                <a:latin typeface="Garamond"/>
                <a:cs typeface="Garamond"/>
              </a:rPr>
              <a:t>rise of </a:t>
            </a:r>
            <a:r>
              <a:rPr sz="2400" spc="-10" dirty="0">
                <a:latin typeface="Garamond"/>
                <a:cs typeface="Garamond"/>
              </a:rPr>
              <a:t>the </a:t>
            </a:r>
            <a:r>
              <a:rPr sz="2400" spc="-5" dirty="0">
                <a:latin typeface="Garamond"/>
                <a:cs typeface="Garamond"/>
              </a:rPr>
              <a:t>great Indian middle</a:t>
            </a:r>
            <a:r>
              <a:rPr sz="2400" spc="-6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class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3890" y="4071620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20" dirty="0">
                <a:solidFill>
                  <a:srgbClr val="CC0000"/>
                </a:solidFill>
                <a:latin typeface="Symbol"/>
                <a:cs typeface="Symbol"/>
              </a:rPr>
              <a:t>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3789" y="4027170"/>
            <a:ext cx="5691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Increase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the number of earning young</a:t>
            </a:r>
            <a:r>
              <a:rPr sz="2400" spc="-5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people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3890" y="4881879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20" dirty="0">
                <a:solidFill>
                  <a:srgbClr val="CC0000"/>
                </a:solidFill>
                <a:latin typeface="Symbol"/>
                <a:cs typeface="Symbol"/>
              </a:rPr>
              <a:t>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13789" y="4837429"/>
            <a:ext cx="37109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Change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expenditure</a:t>
            </a:r>
            <a:r>
              <a:rPr sz="2400" spc="-50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patterns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3890" y="5690870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320" dirty="0">
                <a:solidFill>
                  <a:srgbClr val="CC0000"/>
                </a:solidFill>
                <a:latin typeface="Symbol"/>
                <a:cs typeface="Symbol"/>
              </a:rPr>
              <a:t>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13789" y="5647690"/>
            <a:ext cx="5073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Increase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the number of working</a:t>
            </a:r>
            <a:r>
              <a:rPr sz="2400" spc="-45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women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4040" y="304800"/>
            <a:ext cx="8001000" cy="6858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273050" rIns="0" bIns="0" rtlCol="0">
            <a:spAutoFit/>
          </a:bodyPr>
          <a:lstStyle/>
          <a:p>
            <a:pPr marL="523240">
              <a:lnSpc>
                <a:spcPct val="100000"/>
              </a:lnSpc>
              <a:spcBef>
                <a:spcPts val="2150"/>
              </a:spcBef>
            </a:pPr>
            <a:r>
              <a:rPr sz="2400" b="0" spc="-5" dirty="0">
                <a:solidFill>
                  <a:srgbClr val="000000"/>
                </a:solidFill>
                <a:latin typeface="Comic Sans MS"/>
                <a:cs typeface="Comic Sans MS"/>
              </a:rPr>
              <a:t>How consumers Develop Loyalty Towards </a:t>
            </a:r>
            <a:r>
              <a:rPr sz="2400" b="0" dirty="0">
                <a:solidFill>
                  <a:srgbClr val="000000"/>
                </a:solidFill>
                <a:latin typeface="Comic Sans MS"/>
                <a:cs typeface="Comic Sans MS"/>
              </a:rPr>
              <a:t>a</a:t>
            </a:r>
            <a:r>
              <a:rPr sz="2400" b="0" spc="-3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Comic Sans MS"/>
                <a:cs typeface="Comic Sans MS"/>
              </a:rPr>
              <a:t>Store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4800" y="1600200"/>
            <a:ext cx="8382000" cy="4724400"/>
          </a:xfrm>
          <a:custGeom>
            <a:avLst/>
            <a:gdLst/>
            <a:ahLst/>
            <a:cxnLst/>
            <a:rect l="l" t="t" r="r" b="b"/>
            <a:pathLst>
              <a:path w="8382000" h="4724400">
                <a:moveTo>
                  <a:pt x="4191000" y="4724400"/>
                </a:moveTo>
                <a:lnTo>
                  <a:pt x="0" y="4724400"/>
                </a:lnTo>
                <a:lnTo>
                  <a:pt x="0" y="0"/>
                </a:lnTo>
                <a:lnTo>
                  <a:pt x="8382000" y="0"/>
                </a:lnTo>
                <a:lnTo>
                  <a:pt x="8382000" y="4724400"/>
                </a:lnTo>
                <a:lnTo>
                  <a:pt x="4191000" y="47244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2270" y="1640839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2169" y="1597659"/>
            <a:ext cx="7735570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Garamond"/>
                <a:cs typeface="Garamond"/>
              </a:rPr>
              <a:t>The experience during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after the purchase leads to satisfaction  or dissatisfaction </a:t>
            </a:r>
            <a:r>
              <a:rPr sz="2400" spc="-10" dirty="0">
                <a:latin typeface="Garamond"/>
                <a:cs typeface="Garamond"/>
              </a:rPr>
              <a:t>with that </a:t>
            </a:r>
            <a:r>
              <a:rPr sz="2400" spc="-5" dirty="0">
                <a:latin typeface="Garamond"/>
                <a:cs typeface="Garamond"/>
              </a:rPr>
              <a:t>particular</a:t>
            </a:r>
            <a:r>
              <a:rPr sz="2400" spc="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store.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2270" y="2780029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2169" y="2736850"/>
            <a:ext cx="7698105" cy="10490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  <a:tabLst>
                <a:tab pos="4425315" algn="l"/>
              </a:tabLst>
            </a:pPr>
            <a:r>
              <a:rPr sz="2400" spc="-5" dirty="0">
                <a:latin typeface="Garamond"/>
                <a:cs typeface="Garamond"/>
              </a:rPr>
              <a:t>The consumer incorporates the experience that he/she </a:t>
            </a:r>
            <a:r>
              <a:rPr sz="2400" spc="-10" dirty="0">
                <a:latin typeface="Garamond"/>
                <a:cs typeface="Garamond"/>
              </a:rPr>
              <a:t>had </a:t>
            </a:r>
            <a:r>
              <a:rPr sz="2400" spc="-5" dirty="0">
                <a:latin typeface="Garamond"/>
                <a:cs typeface="Garamond"/>
              </a:rPr>
              <a:t>while  shopping and his/her</a:t>
            </a:r>
            <a:r>
              <a:rPr sz="2400" spc="2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post</a:t>
            </a:r>
            <a:r>
              <a:rPr sz="240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purchase	satisfaction or  dissatisfaction.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2270" y="424815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2169" y="4204970"/>
            <a:ext cx="7724775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Garamond"/>
                <a:cs typeface="Garamond"/>
              </a:rPr>
              <a:t>The consumer also influences </a:t>
            </a:r>
            <a:r>
              <a:rPr sz="2400" dirty="0">
                <a:latin typeface="Garamond"/>
                <a:cs typeface="Garamond"/>
              </a:rPr>
              <a:t>by </a:t>
            </a:r>
            <a:r>
              <a:rPr sz="2400" spc="-5" dirty="0">
                <a:latin typeface="Garamond"/>
                <a:cs typeface="Garamond"/>
              </a:rPr>
              <a:t>the opinions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the experience  </a:t>
            </a:r>
            <a:r>
              <a:rPr sz="2400" spc="-10" dirty="0">
                <a:latin typeface="Garamond"/>
                <a:cs typeface="Garamond"/>
              </a:rPr>
              <a:t>that </a:t>
            </a:r>
            <a:r>
              <a:rPr sz="2400" spc="-5" dirty="0">
                <a:latin typeface="Garamond"/>
                <a:cs typeface="Garamond"/>
              </a:rPr>
              <a:t>friends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family have had </a:t>
            </a:r>
            <a:r>
              <a:rPr sz="2400" spc="-10" dirty="0">
                <a:latin typeface="Garamond"/>
                <a:cs typeface="Garamond"/>
              </a:rPr>
              <a:t>with </a:t>
            </a:r>
            <a:r>
              <a:rPr sz="2400" spc="-5" dirty="0">
                <a:latin typeface="Garamond"/>
                <a:cs typeface="Garamond"/>
              </a:rPr>
              <a:t>the</a:t>
            </a:r>
            <a:r>
              <a:rPr sz="240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store.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2270" y="538734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2169" y="5342890"/>
            <a:ext cx="7656195" cy="72136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2600"/>
              </a:lnSpc>
              <a:spcBef>
                <a:spcPts val="420"/>
              </a:spcBef>
            </a:pPr>
            <a:r>
              <a:rPr sz="2400" spc="-5" dirty="0">
                <a:latin typeface="Garamond"/>
                <a:cs typeface="Garamond"/>
              </a:rPr>
              <a:t>Retailers need </a:t>
            </a:r>
            <a:r>
              <a:rPr sz="2400" spc="-10" dirty="0">
                <a:latin typeface="Garamond"/>
                <a:cs typeface="Garamond"/>
              </a:rPr>
              <a:t>to </a:t>
            </a:r>
            <a:r>
              <a:rPr sz="2400" spc="-5" dirty="0">
                <a:latin typeface="Garamond"/>
                <a:cs typeface="Garamond"/>
              </a:rPr>
              <a:t>understand this process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tap into the buying  process, </a:t>
            </a:r>
            <a:r>
              <a:rPr sz="2400" dirty="0">
                <a:latin typeface="Garamond"/>
                <a:cs typeface="Garamond"/>
              </a:rPr>
              <a:t>so </a:t>
            </a:r>
            <a:r>
              <a:rPr sz="2400" spc="-10" dirty="0">
                <a:latin typeface="Garamond"/>
                <a:cs typeface="Garamond"/>
              </a:rPr>
              <a:t>that </a:t>
            </a:r>
            <a:r>
              <a:rPr sz="2400" spc="-5" dirty="0">
                <a:latin typeface="Garamond"/>
                <a:cs typeface="Garamond"/>
              </a:rPr>
              <a:t>they can develop loyalty over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period </a:t>
            </a:r>
            <a:r>
              <a:rPr sz="2400" dirty="0">
                <a:latin typeface="Garamond"/>
                <a:cs typeface="Garamond"/>
              </a:rPr>
              <a:t>of</a:t>
            </a:r>
            <a:r>
              <a:rPr sz="2400" spc="-5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time.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843280"/>
            <a:ext cx="292100" cy="31750"/>
          </a:xfrm>
          <a:custGeom>
            <a:avLst/>
            <a:gdLst/>
            <a:ahLst/>
            <a:cxnLst/>
            <a:rect l="l" t="t" r="r" b="b"/>
            <a:pathLst>
              <a:path w="292100" h="31750">
                <a:moveTo>
                  <a:pt x="0" y="0"/>
                </a:moveTo>
                <a:lnTo>
                  <a:pt x="0" y="31750"/>
                </a:lnTo>
                <a:lnTo>
                  <a:pt x="292100" y="31750"/>
                </a:lnTo>
                <a:lnTo>
                  <a:pt x="219710" y="17780"/>
                </a:lnTo>
                <a:lnTo>
                  <a:pt x="146050" y="7620"/>
                </a:lnTo>
                <a:lnTo>
                  <a:pt x="72390" y="25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87730"/>
            <a:ext cx="408940" cy="0"/>
          </a:xfrm>
          <a:custGeom>
            <a:avLst/>
            <a:gdLst/>
            <a:ahLst/>
            <a:cxnLst/>
            <a:rect l="l" t="t" r="r" b="b"/>
            <a:pathLst>
              <a:path w="408940">
                <a:moveTo>
                  <a:pt x="0" y="0"/>
                </a:moveTo>
                <a:lnTo>
                  <a:pt x="408342" y="0"/>
                </a:lnTo>
              </a:path>
            </a:pathLst>
          </a:custGeom>
          <a:ln w="33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917575"/>
            <a:ext cx="496570" cy="0"/>
          </a:xfrm>
          <a:custGeom>
            <a:avLst/>
            <a:gdLst/>
            <a:ahLst/>
            <a:cxnLst/>
            <a:rect l="l" t="t" r="r" b="b"/>
            <a:pathLst>
              <a:path w="496570">
                <a:moveTo>
                  <a:pt x="0" y="0"/>
                </a:moveTo>
                <a:lnTo>
                  <a:pt x="496062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946785"/>
            <a:ext cx="577215" cy="0"/>
          </a:xfrm>
          <a:custGeom>
            <a:avLst/>
            <a:gdLst/>
            <a:ahLst/>
            <a:cxnLst/>
            <a:rect l="l" t="t" r="r" b="b"/>
            <a:pathLst>
              <a:path w="577215">
                <a:moveTo>
                  <a:pt x="0" y="0"/>
                </a:moveTo>
                <a:lnTo>
                  <a:pt x="577184" y="0"/>
                </a:lnTo>
              </a:path>
            </a:pathLst>
          </a:custGeom>
          <a:ln w="31750">
            <a:solidFill>
              <a:srgbClr val="0000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976630"/>
            <a:ext cx="640715" cy="0"/>
          </a:xfrm>
          <a:custGeom>
            <a:avLst/>
            <a:gdLst/>
            <a:ahLst/>
            <a:cxnLst/>
            <a:rect l="l" t="t" r="r" b="b"/>
            <a:pathLst>
              <a:path w="640715">
                <a:moveTo>
                  <a:pt x="0" y="0"/>
                </a:moveTo>
                <a:lnTo>
                  <a:pt x="640588" y="0"/>
                </a:lnTo>
              </a:path>
            </a:pathLst>
          </a:custGeom>
          <a:ln w="33019">
            <a:solidFill>
              <a:srgbClr val="0000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1005839"/>
            <a:ext cx="699770" cy="0"/>
          </a:xfrm>
          <a:custGeom>
            <a:avLst/>
            <a:gdLst/>
            <a:ahLst/>
            <a:cxnLst/>
            <a:rect l="l" t="t" r="r" b="b"/>
            <a:pathLst>
              <a:path w="699770">
                <a:moveTo>
                  <a:pt x="0" y="0"/>
                </a:moveTo>
                <a:lnTo>
                  <a:pt x="699539" y="0"/>
                </a:lnTo>
              </a:path>
            </a:pathLst>
          </a:custGeom>
          <a:ln w="33020">
            <a:solidFill>
              <a:srgbClr val="0000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1035050"/>
            <a:ext cx="754380" cy="0"/>
          </a:xfrm>
          <a:custGeom>
            <a:avLst/>
            <a:gdLst/>
            <a:ahLst/>
            <a:cxnLst/>
            <a:rect l="l" t="t" r="r" b="b"/>
            <a:pathLst>
              <a:path w="754380">
                <a:moveTo>
                  <a:pt x="0" y="0"/>
                </a:moveTo>
                <a:lnTo>
                  <a:pt x="754062" y="0"/>
                </a:lnTo>
              </a:path>
            </a:pathLst>
          </a:custGeom>
          <a:ln w="33020">
            <a:solidFill>
              <a:srgbClr val="0000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064894"/>
            <a:ext cx="804545" cy="0"/>
          </a:xfrm>
          <a:custGeom>
            <a:avLst/>
            <a:gdLst/>
            <a:ahLst/>
            <a:cxnLst/>
            <a:rect l="l" t="t" r="r" b="b"/>
            <a:pathLst>
              <a:path w="804545">
                <a:moveTo>
                  <a:pt x="0" y="0"/>
                </a:moveTo>
                <a:lnTo>
                  <a:pt x="804272" y="0"/>
                </a:lnTo>
              </a:path>
            </a:pathLst>
          </a:custGeom>
          <a:ln w="31750">
            <a:solidFill>
              <a:srgbClr val="0000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1094105"/>
            <a:ext cx="850265" cy="0"/>
          </a:xfrm>
          <a:custGeom>
            <a:avLst/>
            <a:gdLst/>
            <a:ahLst/>
            <a:cxnLst/>
            <a:rect l="l" t="t" r="r" b="b"/>
            <a:pathLst>
              <a:path w="850265">
                <a:moveTo>
                  <a:pt x="0" y="0"/>
                </a:moveTo>
                <a:lnTo>
                  <a:pt x="850174" y="0"/>
                </a:lnTo>
              </a:path>
            </a:pathLst>
          </a:custGeom>
          <a:ln w="31750">
            <a:solidFill>
              <a:srgbClr val="0000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1123950"/>
            <a:ext cx="896619" cy="0"/>
          </a:xfrm>
          <a:custGeom>
            <a:avLst/>
            <a:gdLst/>
            <a:ahLst/>
            <a:cxnLst/>
            <a:rect l="l" t="t" r="r" b="b"/>
            <a:pathLst>
              <a:path w="896619">
                <a:moveTo>
                  <a:pt x="0" y="0"/>
                </a:moveTo>
                <a:lnTo>
                  <a:pt x="896345" y="0"/>
                </a:lnTo>
              </a:path>
            </a:pathLst>
          </a:custGeom>
          <a:ln w="33020">
            <a:solidFill>
              <a:srgbClr val="0001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153160"/>
            <a:ext cx="939800" cy="0"/>
          </a:xfrm>
          <a:custGeom>
            <a:avLst/>
            <a:gdLst/>
            <a:ahLst/>
            <a:cxnLst/>
            <a:rect l="l" t="t" r="r" b="b"/>
            <a:pathLst>
              <a:path w="939800">
                <a:moveTo>
                  <a:pt x="0" y="0"/>
                </a:moveTo>
                <a:lnTo>
                  <a:pt x="939482" y="0"/>
                </a:lnTo>
              </a:path>
            </a:pathLst>
          </a:custGeom>
          <a:ln w="33020">
            <a:solidFill>
              <a:srgbClr val="0001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1183005"/>
            <a:ext cx="979805" cy="0"/>
          </a:xfrm>
          <a:custGeom>
            <a:avLst/>
            <a:gdLst/>
            <a:ahLst/>
            <a:cxnLst/>
            <a:rect l="l" t="t" r="r" b="b"/>
            <a:pathLst>
              <a:path w="979805">
                <a:moveTo>
                  <a:pt x="0" y="0"/>
                </a:moveTo>
                <a:lnTo>
                  <a:pt x="979646" y="0"/>
                </a:lnTo>
              </a:path>
            </a:pathLst>
          </a:custGeom>
          <a:ln w="31750">
            <a:solidFill>
              <a:srgbClr val="0001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1212214"/>
            <a:ext cx="1019175" cy="0"/>
          </a:xfrm>
          <a:custGeom>
            <a:avLst/>
            <a:gdLst/>
            <a:ahLst/>
            <a:cxnLst/>
            <a:rect l="l" t="t" r="r" b="b"/>
            <a:pathLst>
              <a:path w="1019175">
                <a:moveTo>
                  <a:pt x="0" y="0"/>
                </a:moveTo>
                <a:lnTo>
                  <a:pt x="1018599" y="0"/>
                </a:lnTo>
              </a:path>
            </a:pathLst>
          </a:custGeom>
          <a:ln w="31750">
            <a:solidFill>
              <a:srgbClr val="0001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1241425"/>
            <a:ext cx="1055370" cy="0"/>
          </a:xfrm>
          <a:custGeom>
            <a:avLst/>
            <a:gdLst/>
            <a:ahLst/>
            <a:cxnLst/>
            <a:rect l="l" t="t" r="r" b="b"/>
            <a:pathLst>
              <a:path w="1055370">
                <a:moveTo>
                  <a:pt x="0" y="0"/>
                </a:moveTo>
                <a:lnTo>
                  <a:pt x="1055281" y="0"/>
                </a:lnTo>
              </a:path>
            </a:pathLst>
          </a:custGeom>
          <a:ln w="31750">
            <a:solidFill>
              <a:srgbClr val="0002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1271269"/>
            <a:ext cx="1092835" cy="0"/>
          </a:xfrm>
          <a:custGeom>
            <a:avLst/>
            <a:gdLst/>
            <a:ahLst/>
            <a:cxnLst/>
            <a:rect l="l" t="t" r="r" b="b"/>
            <a:pathLst>
              <a:path w="1092835">
                <a:moveTo>
                  <a:pt x="0" y="0"/>
                </a:moveTo>
                <a:lnTo>
                  <a:pt x="1092310" y="0"/>
                </a:lnTo>
              </a:path>
            </a:pathLst>
          </a:custGeom>
          <a:ln w="33019">
            <a:solidFill>
              <a:srgbClr val="0002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0" y="1300480"/>
            <a:ext cx="1127125" cy="0"/>
          </a:xfrm>
          <a:custGeom>
            <a:avLst/>
            <a:gdLst/>
            <a:ahLst/>
            <a:cxnLst/>
            <a:rect l="l" t="t" r="r" b="b"/>
            <a:pathLst>
              <a:path w="1127125">
                <a:moveTo>
                  <a:pt x="0" y="0"/>
                </a:moveTo>
                <a:lnTo>
                  <a:pt x="1126600" y="0"/>
                </a:lnTo>
              </a:path>
            </a:pathLst>
          </a:custGeom>
          <a:ln w="33019">
            <a:solidFill>
              <a:srgbClr val="000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1330325"/>
            <a:ext cx="1159510" cy="0"/>
          </a:xfrm>
          <a:custGeom>
            <a:avLst/>
            <a:gdLst/>
            <a:ahLst/>
            <a:cxnLst/>
            <a:rect l="l" t="t" r="r" b="b"/>
            <a:pathLst>
              <a:path w="1159510">
                <a:moveTo>
                  <a:pt x="0" y="0"/>
                </a:moveTo>
                <a:lnTo>
                  <a:pt x="1159173" y="0"/>
                </a:lnTo>
              </a:path>
            </a:pathLst>
          </a:custGeom>
          <a:ln w="31750">
            <a:solidFill>
              <a:srgbClr val="0002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1359535"/>
            <a:ext cx="1190625" cy="0"/>
          </a:xfrm>
          <a:custGeom>
            <a:avLst/>
            <a:gdLst/>
            <a:ahLst/>
            <a:cxnLst/>
            <a:rect l="l" t="t" r="r" b="b"/>
            <a:pathLst>
              <a:path w="1190625">
                <a:moveTo>
                  <a:pt x="0" y="0"/>
                </a:moveTo>
                <a:lnTo>
                  <a:pt x="1190171" y="0"/>
                </a:lnTo>
              </a:path>
            </a:pathLst>
          </a:custGeom>
          <a:ln w="31750">
            <a:solidFill>
              <a:srgbClr val="0003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1389380"/>
            <a:ext cx="1222375" cy="0"/>
          </a:xfrm>
          <a:custGeom>
            <a:avLst/>
            <a:gdLst/>
            <a:ahLst/>
            <a:cxnLst/>
            <a:rect l="l" t="t" r="r" b="b"/>
            <a:pathLst>
              <a:path w="1222375">
                <a:moveTo>
                  <a:pt x="0" y="0"/>
                </a:moveTo>
                <a:lnTo>
                  <a:pt x="1221989" y="0"/>
                </a:lnTo>
              </a:path>
            </a:pathLst>
          </a:custGeom>
          <a:ln w="33019">
            <a:solidFill>
              <a:srgbClr val="0003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1418589"/>
            <a:ext cx="1252220" cy="0"/>
          </a:xfrm>
          <a:custGeom>
            <a:avLst/>
            <a:gdLst/>
            <a:ahLst/>
            <a:cxnLst/>
            <a:rect l="l" t="t" r="r" b="b"/>
            <a:pathLst>
              <a:path w="1252220">
                <a:moveTo>
                  <a:pt x="0" y="0"/>
                </a:moveTo>
                <a:lnTo>
                  <a:pt x="1251771" y="0"/>
                </a:lnTo>
              </a:path>
            </a:pathLst>
          </a:custGeom>
          <a:ln w="33020">
            <a:solidFill>
              <a:srgbClr val="0003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1448435"/>
            <a:ext cx="1281430" cy="0"/>
          </a:xfrm>
          <a:custGeom>
            <a:avLst/>
            <a:gdLst/>
            <a:ahLst/>
            <a:cxnLst/>
            <a:rect l="l" t="t" r="r" b="b"/>
            <a:pathLst>
              <a:path w="1281430">
                <a:moveTo>
                  <a:pt x="0" y="0"/>
                </a:moveTo>
                <a:lnTo>
                  <a:pt x="1281083" y="0"/>
                </a:lnTo>
              </a:path>
            </a:pathLst>
          </a:custGeom>
          <a:ln w="31750">
            <a:solidFill>
              <a:srgbClr val="0003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1477644"/>
            <a:ext cx="1308735" cy="0"/>
          </a:xfrm>
          <a:custGeom>
            <a:avLst/>
            <a:gdLst/>
            <a:ahLst/>
            <a:cxnLst/>
            <a:rect l="l" t="t" r="r" b="b"/>
            <a:pathLst>
              <a:path w="1308735">
                <a:moveTo>
                  <a:pt x="0" y="0"/>
                </a:moveTo>
                <a:lnTo>
                  <a:pt x="1308700" y="0"/>
                </a:lnTo>
              </a:path>
            </a:pathLst>
          </a:custGeom>
          <a:ln w="31750">
            <a:solidFill>
              <a:srgbClr val="0004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1507489"/>
            <a:ext cx="1337945" cy="0"/>
          </a:xfrm>
          <a:custGeom>
            <a:avLst/>
            <a:gdLst/>
            <a:ahLst/>
            <a:cxnLst/>
            <a:rect l="l" t="t" r="r" b="b"/>
            <a:pathLst>
              <a:path w="1337945">
                <a:moveTo>
                  <a:pt x="0" y="0"/>
                </a:moveTo>
                <a:lnTo>
                  <a:pt x="1337517" y="0"/>
                </a:lnTo>
              </a:path>
            </a:pathLst>
          </a:custGeom>
          <a:ln w="33020">
            <a:solidFill>
              <a:srgbClr val="000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1536700"/>
            <a:ext cx="1364615" cy="0"/>
          </a:xfrm>
          <a:custGeom>
            <a:avLst/>
            <a:gdLst/>
            <a:ahLst/>
            <a:cxnLst/>
            <a:rect l="l" t="t" r="r" b="b"/>
            <a:pathLst>
              <a:path w="1364615">
                <a:moveTo>
                  <a:pt x="0" y="0"/>
                </a:moveTo>
                <a:lnTo>
                  <a:pt x="1364252" y="0"/>
                </a:lnTo>
              </a:path>
            </a:pathLst>
          </a:custGeom>
          <a:ln w="33020">
            <a:solidFill>
              <a:srgbClr val="0004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0" y="1566544"/>
            <a:ext cx="1391285" cy="0"/>
          </a:xfrm>
          <a:custGeom>
            <a:avLst/>
            <a:gdLst/>
            <a:ahLst/>
            <a:cxnLst/>
            <a:rect l="l" t="t" r="r" b="b"/>
            <a:pathLst>
              <a:path w="1391285">
                <a:moveTo>
                  <a:pt x="0" y="0"/>
                </a:moveTo>
                <a:lnTo>
                  <a:pt x="1390854" y="0"/>
                </a:lnTo>
              </a:path>
            </a:pathLst>
          </a:custGeom>
          <a:ln w="31750">
            <a:solidFill>
              <a:srgbClr val="0004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595755"/>
            <a:ext cx="1416685" cy="0"/>
          </a:xfrm>
          <a:custGeom>
            <a:avLst/>
            <a:gdLst/>
            <a:ahLst/>
            <a:cxnLst/>
            <a:rect l="l" t="t" r="r" b="b"/>
            <a:pathLst>
              <a:path w="1416685">
                <a:moveTo>
                  <a:pt x="0" y="0"/>
                </a:moveTo>
                <a:lnTo>
                  <a:pt x="1416473" y="0"/>
                </a:lnTo>
              </a:path>
            </a:pathLst>
          </a:custGeom>
          <a:ln w="31750">
            <a:solidFill>
              <a:srgbClr val="0005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1625600"/>
            <a:ext cx="1442085" cy="0"/>
          </a:xfrm>
          <a:custGeom>
            <a:avLst/>
            <a:gdLst/>
            <a:ahLst/>
            <a:cxnLst/>
            <a:rect l="l" t="t" r="r" b="b"/>
            <a:pathLst>
              <a:path w="1442085">
                <a:moveTo>
                  <a:pt x="0" y="0"/>
                </a:moveTo>
                <a:lnTo>
                  <a:pt x="1441873" y="0"/>
                </a:lnTo>
              </a:path>
            </a:pathLst>
          </a:custGeom>
          <a:ln w="33020">
            <a:solidFill>
              <a:srgbClr val="0005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1654810"/>
            <a:ext cx="1466215" cy="0"/>
          </a:xfrm>
          <a:custGeom>
            <a:avLst/>
            <a:gdLst/>
            <a:ahLst/>
            <a:cxnLst/>
            <a:rect l="l" t="t" r="r" b="b"/>
            <a:pathLst>
              <a:path w="1466215">
                <a:moveTo>
                  <a:pt x="0" y="0"/>
                </a:moveTo>
                <a:lnTo>
                  <a:pt x="1466215" y="0"/>
                </a:lnTo>
              </a:path>
            </a:pathLst>
          </a:custGeom>
          <a:ln w="33020">
            <a:solidFill>
              <a:srgbClr val="0005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1684020"/>
            <a:ext cx="1490345" cy="0"/>
          </a:xfrm>
          <a:custGeom>
            <a:avLst/>
            <a:gdLst/>
            <a:ahLst/>
            <a:cxnLst/>
            <a:rect l="l" t="t" r="r" b="b"/>
            <a:pathLst>
              <a:path w="1490345">
                <a:moveTo>
                  <a:pt x="0" y="0"/>
                </a:moveTo>
                <a:lnTo>
                  <a:pt x="1489793" y="0"/>
                </a:lnTo>
              </a:path>
            </a:pathLst>
          </a:custGeom>
          <a:ln w="33019">
            <a:solidFill>
              <a:srgbClr val="000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1713864"/>
            <a:ext cx="1513840" cy="0"/>
          </a:xfrm>
          <a:custGeom>
            <a:avLst/>
            <a:gdLst/>
            <a:ahLst/>
            <a:cxnLst/>
            <a:rect l="l" t="t" r="r" b="b"/>
            <a:pathLst>
              <a:path w="1513840">
                <a:moveTo>
                  <a:pt x="0" y="0"/>
                </a:moveTo>
                <a:lnTo>
                  <a:pt x="1513257" y="0"/>
                </a:lnTo>
              </a:path>
            </a:pathLst>
          </a:custGeom>
          <a:ln w="31750">
            <a:solidFill>
              <a:srgbClr val="0006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1743075"/>
            <a:ext cx="1536700" cy="0"/>
          </a:xfrm>
          <a:custGeom>
            <a:avLst/>
            <a:gdLst/>
            <a:ahLst/>
            <a:cxnLst/>
            <a:rect l="l" t="t" r="r" b="b"/>
            <a:pathLst>
              <a:path w="1536700">
                <a:moveTo>
                  <a:pt x="0" y="0"/>
                </a:moveTo>
                <a:lnTo>
                  <a:pt x="1536334" y="0"/>
                </a:lnTo>
              </a:path>
            </a:pathLst>
          </a:custGeom>
          <a:ln w="31750">
            <a:solidFill>
              <a:srgbClr val="0006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1772920"/>
            <a:ext cx="1559560" cy="0"/>
          </a:xfrm>
          <a:custGeom>
            <a:avLst/>
            <a:gdLst/>
            <a:ahLst/>
            <a:cxnLst/>
            <a:rect l="l" t="t" r="r" b="b"/>
            <a:pathLst>
              <a:path w="1559560">
                <a:moveTo>
                  <a:pt x="0" y="0"/>
                </a:moveTo>
                <a:lnTo>
                  <a:pt x="1558963" y="0"/>
                </a:lnTo>
              </a:path>
            </a:pathLst>
          </a:custGeom>
          <a:ln w="33019">
            <a:solidFill>
              <a:srgbClr val="0006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1802129"/>
            <a:ext cx="1581150" cy="0"/>
          </a:xfrm>
          <a:custGeom>
            <a:avLst/>
            <a:gdLst/>
            <a:ahLst/>
            <a:cxnLst/>
            <a:rect l="l" t="t" r="r" b="b"/>
            <a:pathLst>
              <a:path w="1581150">
                <a:moveTo>
                  <a:pt x="0" y="0"/>
                </a:moveTo>
                <a:lnTo>
                  <a:pt x="1580649" y="0"/>
                </a:lnTo>
              </a:path>
            </a:pathLst>
          </a:custGeom>
          <a:ln w="33019">
            <a:solidFill>
              <a:srgbClr val="0006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1831975"/>
            <a:ext cx="1602105" cy="0"/>
          </a:xfrm>
          <a:custGeom>
            <a:avLst/>
            <a:gdLst/>
            <a:ahLst/>
            <a:cxnLst/>
            <a:rect l="l" t="t" r="r" b="b"/>
            <a:pathLst>
              <a:path w="1602105">
                <a:moveTo>
                  <a:pt x="0" y="0"/>
                </a:moveTo>
                <a:lnTo>
                  <a:pt x="1602038" y="0"/>
                </a:lnTo>
              </a:path>
            </a:pathLst>
          </a:custGeom>
          <a:ln w="31750">
            <a:solidFill>
              <a:srgbClr val="0007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1861185"/>
            <a:ext cx="1623060" cy="0"/>
          </a:xfrm>
          <a:custGeom>
            <a:avLst/>
            <a:gdLst/>
            <a:ahLst/>
            <a:cxnLst/>
            <a:rect l="l" t="t" r="r" b="b"/>
            <a:pathLst>
              <a:path w="1623060">
                <a:moveTo>
                  <a:pt x="0" y="0"/>
                </a:moveTo>
                <a:lnTo>
                  <a:pt x="1622965" y="0"/>
                </a:lnTo>
              </a:path>
            </a:pathLst>
          </a:custGeom>
          <a:ln w="31750">
            <a:solidFill>
              <a:srgbClr val="0007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1891029"/>
            <a:ext cx="1645285" cy="0"/>
          </a:xfrm>
          <a:custGeom>
            <a:avLst/>
            <a:gdLst/>
            <a:ahLst/>
            <a:cxnLst/>
            <a:rect l="l" t="t" r="r" b="b"/>
            <a:pathLst>
              <a:path w="1645285">
                <a:moveTo>
                  <a:pt x="0" y="0"/>
                </a:moveTo>
                <a:lnTo>
                  <a:pt x="1644801" y="0"/>
                </a:lnTo>
              </a:path>
            </a:pathLst>
          </a:custGeom>
          <a:ln w="33019">
            <a:solidFill>
              <a:srgbClr val="0007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1920239"/>
            <a:ext cx="1665605" cy="0"/>
          </a:xfrm>
          <a:custGeom>
            <a:avLst/>
            <a:gdLst/>
            <a:ahLst/>
            <a:cxnLst/>
            <a:rect l="l" t="t" r="r" b="b"/>
            <a:pathLst>
              <a:path w="1665605">
                <a:moveTo>
                  <a:pt x="0" y="0"/>
                </a:moveTo>
                <a:lnTo>
                  <a:pt x="1665042" y="0"/>
                </a:lnTo>
              </a:path>
            </a:pathLst>
          </a:custGeom>
          <a:ln w="33020">
            <a:solidFill>
              <a:srgbClr val="0007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1949450"/>
            <a:ext cx="1684655" cy="0"/>
          </a:xfrm>
          <a:custGeom>
            <a:avLst/>
            <a:gdLst/>
            <a:ahLst/>
            <a:cxnLst/>
            <a:rect l="l" t="t" r="r" b="b"/>
            <a:pathLst>
              <a:path w="1684655">
                <a:moveTo>
                  <a:pt x="0" y="0"/>
                </a:moveTo>
                <a:lnTo>
                  <a:pt x="1684655" y="0"/>
                </a:lnTo>
              </a:path>
            </a:pathLst>
          </a:custGeom>
          <a:ln w="33020">
            <a:solidFill>
              <a:srgbClr val="0008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1979295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>
                <a:moveTo>
                  <a:pt x="0" y="0"/>
                </a:moveTo>
                <a:lnTo>
                  <a:pt x="1704267" y="0"/>
                </a:lnTo>
              </a:path>
            </a:pathLst>
          </a:custGeom>
          <a:ln w="31750">
            <a:solidFill>
              <a:srgbClr val="0008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2008504"/>
            <a:ext cx="1724025" cy="0"/>
          </a:xfrm>
          <a:custGeom>
            <a:avLst/>
            <a:gdLst/>
            <a:ahLst/>
            <a:cxnLst/>
            <a:rect l="l" t="t" r="r" b="b"/>
            <a:pathLst>
              <a:path w="1724025">
                <a:moveTo>
                  <a:pt x="0" y="0"/>
                </a:moveTo>
                <a:lnTo>
                  <a:pt x="1723425" y="0"/>
                </a:lnTo>
              </a:path>
            </a:pathLst>
          </a:custGeom>
          <a:ln w="31750">
            <a:solidFill>
              <a:srgbClr val="0008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2037714"/>
            <a:ext cx="1742439" cy="0"/>
          </a:xfrm>
          <a:custGeom>
            <a:avLst/>
            <a:gdLst/>
            <a:ahLst/>
            <a:cxnLst/>
            <a:rect l="l" t="t" r="r" b="b"/>
            <a:pathLst>
              <a:path w="1742439">
                <a:moveTo>
                  <a:pt x="0" y="0"/>
                </a:moveTo>
                <a:lnTo>
                  <a:pt x="1742087" y="0"/>
                </a:lnTo>
              </a:path>
            </a:pathLst>
          </a:custGeom>
          <a:ln w="31750">
            <a:solidFill>
              <a:srgbClr val="0008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2067560"/>
            <a:ext cx="1762125" cy="0"/>
          </a:xfrm>
          <a:custGeom>
            <a:avLst/>
            <a:gdLst/>
            <a:ahLst/>
            <a:cxnLst/>
            <a:rect l="l" t="t" r="r" b="b"/>
            <a:pathLst>
              <a:path w="1762125">
                <a:moveTo>
                  <a:pt x="0" y="0"/>
                </a:moveTo>
                <a:lnTo>
                  <a:pt x="1761560" y="0"/>
                </a:lnTo>
              </a:path>
            </a:pathLst>
          </a:custGeom>
          <a:ln w="33020">
            <a:solidFill>
              <a:srgbClr val="0009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2096770"/>
            <a:ext cx="1779905" cy="0"/>
          </a:xfrm>
          <a:custGeom>
            <a:avLst/>
            <a:gdLst/>
            <a:ahLst/>
            <a:cxnLst/>
            <a:rect l="l" t="t" r="r" b="b"/>
            <a:pathLst>
              <a:path w="1779905">
                <a:moveTo>
                  <a:pt x="0" y="0"/>
                </a:moveTo>
                <a:lnTo>
                  <a:pt x="1779778" y="0"/>
                </a:lnTo>
              </a:path>
            </a:pathLst>
          </a:custGeom>
          <a:ln w="33019">
            <a:solidFill>
              <a:srgbClr val="0009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2126614"/>
            <a:ext cx="1797685" cy="0"/>
          </a:xfrm>
          <a:custGeom>
            <a:avLst/>
            <a:gdLst/>
            <a:ahLst/>
            <a:cxnLst/>
            <a:rect l="l" t="t" r="r" b="b"/>
            <a:pathLst>
              <a:path w="1797685">
                <a:moveTo>
                  <a:pt x="0" y="0"/>
                </a:moveTo>
                <a:lnTo>
                  <a:pt x="1797304" y="0"/>
                </a:lnTo>
              </a:path>
            </a:pathLst>
          </a:custGeom>
          <a:ln w="31750">
            <a:solidFill>
              <a:srgbClr val="000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2155825"/>
            <a:ext cx="1814830" cy="0"/>
          </a:xfrm>
          <a:custGeom>
            <a:avLst/>
            <a:gdLst/>
            <a:ahLst/>
            <a:cxnLst/>
            <a:rect l="l" t="t" r="r" b="b"/>
            <a:pathLst>
              <a:path w="1814830">
                <a:moveTo>
                  <a:pt x="0" y="0"/>
                </a:moveTo>
                <a:lnTo>
                  <a:pt x="1814830" y="0"/>
                </a:lnTo>
              </a:path>
            </a:pathLst>
          </a:custGeom>
          <a:ln w="31750">
            <a:solidFill>
              <a:srgbClr val="000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2185670"/>
            <a:ext cx="1833245" cy="0"/>
          </a:xfrm>
          <a:custGeom>
            <a:avLst/>
            <a:gdLst/>
            <a:ahLst/>
            <a:cxnLst/>
            <a:rect l="l" t="t" r="r" b="b"/>
            <a:pathLst>
              <a:path w="1833245">
                <a:moveTo>
                  <a:pt x="0" y="0"/>
                </a:moveTo>
                <a:lnTo>
                  <a:pt x="1832968" y="0"/>
                </a:lnTo>
              </a:path>
            </a:pathLst>
          </a:custGeom>
          <a:ln w="33019">
            <a:solidFill>
              <a:srgbClr val="000A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2214879"/>
            <a:ext cx="1849755" cy="0"/>
          </a:xfrm>
          <a:custGeom>
            <a:avLst/>
            <a:gdLst/>
            <a:ahLst/>
            <a:cxnLst/>
            <a:rect l="l" t="t" r="r" b="b"/>
            <a:pathLst>
              <a:path w="1849755">
                <a:moveTo>
                  <a:pt x="0" y="0"/>
                </a:moveTo>
                <a:lnTo>
                  <a:pt x="1849632" y="0"/>
                </a:lnTo>
              </a:path>
            </a:pathLst>
          </a:custGeom>
          <a:ln w="33019">
            <a:solidFill>
              <a:srgbClr val="000A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2244725"/>
            <a:ext cx="1866900" cy="0"/>
          </a:xfrm>
          <a:custGeom>
            <a:avLst/>
            <a:gdLst/>
            <a:ahLst/>
            <a:cxnLst/>
            <a:rect l="l" t="t" r="r" b="b"/>
            <a:pathLst>
              <a:path w="1866900">
                <a:moveTo>
                  <a:pt x="0" y="0"/>
                </a:moveTo>
                <a:lnTo>
                  <a:pt x="1866297" y="0"/>
                </a:lnTo>
              </a:path>
            </a:pathLst>
          </a:custGeom>
          <a:ln w="31750">
            <a:solidFill>
              <a:srgbClr val="000A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2273935"/>
            <a:ext cx="1883410" cy="0"/>
          </a:xfrm>
          <a:custGeom>
            <a:avLst/>
            <a:gdLst/>
            <a:ahLst/>
            <a:cxnLst/>
            <a:rect l="l" t="t" r="r" b="b"/>
            <a:pathLst>
              <a:path w="1883410">
                <a:moveTo>
                  <a:pt x="0" y="0"/>
                </a:moveTo>
                <a:lnTo>
                  <a:pt x="1882962" y="0"/>
                </a:lnTo>
              </a:path>
            </a:pathLst>
          </a:custGeom>
          <a:ln w="31750">
            <a:solidFill>
              <a:srgbClr val="000A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2303779"/>
            <a:ext cx="1900555" cy="0"/>
          </a:xfrm>
          <a:custGeom>
            <a:avLst/>
            <a:gdLst/>
            <a:ahLst/>
            <a:cxnLst/>
            <a:rect l="l" t="t" r="r" b="b"/>
            <a:pathLst>
              <a:path w="1900555">
                <a:moveTo>
                  <a:pt x="0" y="0"/>
                </a:moveTo>
                <a:lnTo>
                  <a:pt x="1900351" y="0"/>
                </a:lnTo>
              </a:path>
            </a:pathLst>
          </a:custGeom>
          <a:ln w="33019">
            <a:solidFill>
              <a:srgbClr val="000B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2332989"/>
            <a:ext cx="1917064" cy="0"/>
          </a:xfrm>
          <a:custGeom>
            <a:avLst/>
            <a:gdLst/>
            <a:ahLst/>
            <a:cxnLst/>
            <a:rect l="l" t="t" r="r" b="b"/>
            <a:pathLst>
              <a:path w="1917064">
                <a:moveTo>
                  <a:pt x="0" y="0"/>
                </a:moveTo>
                <a:lnTo>
                  <a:pt x="1917016" y="0"/>
                </a:lnTo>
              </a:path>
            </a:pathLst>
          </a:custGeom>
          <a:ln w="33020">
            <a:solidFill>
              <a:srgbClr val="000B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2362835"/>
            <a:ext cx="1934210" cy="0"/>
          </a:xfrm>
          <a:custGeom>
            <a:avLst/>
            <a:gdLst/>
            <a:ahLst/>
            <a:cxnLst/>
            <a:rect l="l" t="t" r="r" b="b"/>
            <a:pathLst>
              <a:path w="1934210">
                <a:moveTo>
                  <a:pt x="0" y="0"/>
                </a:moveTo>
                <a:lnTo>
                  <a:pt x="1933680" y="0"/>
                </a:lnTo>
              </a:path>
            </a:pathLst>
          </a:custGeom>
          <a:ln w="31750">
            <a:solidFill>
              <a:srgbClr val="000B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2392045"/>
            <a:ext cx="1949450" cy="0"/>
          </a:xfrm>
          <a:custGeom>
            <a:avLst/>
            <a:gdLst/>
            <a:ahLst/>
            <a:cxnLst/>
            <a:rect l="l" t="t" r="r" b="b"/>
            <a:pathLst>
              <a:path w="1949450">
                <a:moveTo>
                  <a:pt x="0" y="0"/>
                </a:moveTo>
                <a:lnTo>
                  <a:pt x="1949450" y="0"/>
                </a:lnTo>
              </a:path>
            </a:pathLst>
          </a:custGeom>
          <a:ln w="31750">
            <a:solidFill>
              <a:srgbClr val="000B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2421889"/>
            <a:ext cx="1964689" cy="0"/>
          </a:xfrm>
          <a:custGeom>
            <a:avLst/>
            <a:gdLst/>
            <a:ahLst/>
            <a:cxnLst/>
            <a:rect l="l" t="t" r="r" b="b"/>
            <a:pathLst>
              <a:path w="1964689">
                <a:moveTo>
                  <a:pt x="0" y="0"/>
                </a:moveTo>
                <a:lnTo>
                  <a:pt x="1964690" y="0"/>
                </a:lnTo>
              </a:path>
            </a:pathLst>
          </a:custGeom>
          <a:ln w="33020">
            <a:solidFill>
              <a:srgbClr val="000C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2451100"/>
            <a:ext cx="1979295" cy="0"/>
          </a:xfrm>
          <a:custGeom>
            <a:avLst/>
            <a:gdLst/>
            <a:ahLst/>
            <a:cxnLst/>
            <a:rect l="l" t="t" r="r" b="b"/>
            <a:pathLst>
              <a:path w="1979295">
                <a:moveTo>
                  <a:pt x="0" y="0"/>
                </a:moveTo>
                <a:lnTo>
                  <a:pt x="1979295" y="0"/>
                </a:lnTo>
              </a:path>
            </a:pathLst>
          </a:custGeom>
          <a:ln w="33020">
            <a:solidFill>
              <a:srgbClr val="000C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2480310"/>
            <a:ext cx="1993900" cy="0"/>
          </a:xfrm>
          <a:custGeom>
            <a:avLst/>
            <a:gdLst/>
            <a:ahLst/>
            <a:cxnLst/>
            <a:rect l="l" t="t" r="r" b="b"/>
            <a:pathLst>
              <a:path w="1993900">
                <a:moveTo>
                  <a:pt x="0" y="0"/>
                </a:moveTo>
                <a:lnTo>
                  <a:pt x="1993900" y="0"/>
                </a:lnTo>
              </a:path>
            </a:pathLst>
          </a:custGeom>
          <a:ln w="33020">
            <a:solidFill>
              <a:srgbClr val="000C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2510154"/>
            <a:ext cx="2008505" cy="0"/>
          </a:xfrm>
          <a:custGeom>
            <a:avLst/>
            <a:gdLst/>
            <a:ahLst/>
            <a:cxnLst/>
            <a:rect l="l" t="t" r="r" b="b"/>
            <a:pathLst>
              <a:path w="2008505">
                <a:moveTo>
                  <a:pt x="0" y="0"/>
                </a:moveTo>
                <a:lnTo>
                  <a:pt x="2008505" y="0"/>
                </a:lnTo>
              </a:path>
            </a:pathLst>
          </a:custGeom>
          <a:ln w="31750">
            <a:solidFill>
              <a:srgbClr val="000C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2539364"/>
            <a:ext cx="2023110" cy="0"/>
          </a:xfrm>
          <a:custGeom>
            <a:avLst/>
            <a:gdLst/>
            <a:ahLst/>
            <a:cxnLst/>
            <a:rect l="l" t="t" r="r" b="b"/>
            <a:pathLst>
              <a:path w="2023110">
                <a:moveTo>
                  <a:pt x="0" y="0"/>
                </a:moveTo>
                <a:lnTo>
                  <a:pt x="2023110" y="0"/>
                </a:lnTo>
              </a:path>
            </a:pathLst>
          </a:custGeom>
          <a:ln w="31750">
            <a:solidFill>
              <a:srgbClr val="000D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0" y="2569210"/>
            <a:ext cx="2038350" cy="0"/>
          </a:xfrm>
          <a:custGeom>
            <a:avLst/>
            <a:gdLst/>
            <a:ahLst/>
            <a:cxnLst/>
            <a:rect l="l" t="t" r="r" b="b"/>
            <a:pathLst>
              <a:path w="2038350">
                <a:moveTo>
                  <a:pt x="0" y="0"/>
                </a:moveTo>
                <a:lnTo>
                  <a:pt x="2038350" y="0"/>
                </a:lnTo>
              </a:path>
            </a:pathLst>
          </a:custGeom>
          <a:ln w="33020">
            <a:solidFill>
              <a:srgbClr val="000D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2598420"/>
            <a:ext cx="2052955" cy="0"/>
          </a:xfrm>
          <a:custGeom>
            <a:avLst/>
            <a:gdLst/>
            <a:ahLst/>
            <a:cxnLst/>
            <a:rect l="l" t="t" r="r" b="b"/>
            <a:pathLst>
              <a:path w="2052955">
                <a:moveTo>
                  <a:pt x="0" y="0"/>
                </a:moveTo>
                <a:lnTo>
                  <a:pt x="2052644" y="0"/>
                </a:lnTo>
              </a:path>
            </a:pathLst>
          </a:custGeom>
          <a:ln w="33019">
            <a:solidFill>
              <a:srgbClr val="000D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0" y="2628264"/>
            <a:ext cx="2066289" cy="0"/>
          </a:xfrm>
          <a:custGeom>
            <a:avLst/>
            <a:gdLst/>
            <a:ahLst/>
            <a:cxnLst/>
            <a:rect l="l" t="t" r="r" b="b"/>
            <a:pathLst>
              <a:path w="2066289">
                <a:moveTo>
                  <a:pt x="0" y="0"/>
                </a:moveTo>
                <a:lnTo>
                  <a:pt x="2066230" y="0"/>
                </a:lnTo>
              </a:path>
            </a:pathLst>
          </a:custGeom>
          <a:ln w="31750">
            <a:solidFill>
              <a:srgbClr val="000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2657475"/>
            <a:ext cx="2080260" cy="0"/>
          </a:xfrm>
          <a:custGeom>
            <a:avLst/>
            <a:gdLst/>
            <a:ahLst/>
            <a:cxnLst/>
            <a:rect l="l" t="t" r="r" b="b"/>
            <a:pathLst>
              <a:path w="2080260">
                <a:moveTo>
                  <a:pt x="0" y="0"/>
                </a:moveTo>
                <a:lnTo>
                  <a:pt x="2079816" y="0"/>
                </a:lnTo>
              </a:path>
            </a:pathLst>
          </a:custGeom>
          <a:ln w="31750">
            <a:solidFill>
              <a:srgbClr val="000E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0" y="2687320"/>
            <a:ext cx="2094230" cy="0"/>
          </a:xfrm>
          <a:custGeom>
            <a:avLst/>
            <a:gdLst/>
            <a:ahLst/>
            <a:cxnLst/>
            <a:rect l="l" t="t" r="r" b="b"/>
            <a:pathLst>
              <a:path w="2094230">
                <a:moveTo>
                  <a:pt x="0" y="0"/>
                </a:moveTo>
                <a:lnTo>
                  <a:pt x="2093993" y="0"/>
                </a:lnTo>
              </a:path>
            </a:pathLst>
          </a:custGeom>
          <a:ln w="33019">
            <a:solidFill>
              <a:srgbClr val="000E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0" y="2716529"/>
            <a:ext cx="2107565" cy="0"/>
          </a:xfrm>
          <a:custGeom>
            <a:avLst/>
            <a:gdLst/>
            <a:ahLst/>
            <a:cxnLst/>
            <a:rect l="l" t="t" r="r" b="b"/>
            <a:pathLst>
              <a:path w="2107565">
                <a:moveTo>
                  <a:pt x="0" y="0"/>
                </a:moveTo>
                <a:lnTo>
                  <a:pt x="2107280" y="0"/>
                </a:lnTo>
              </a:path>
            </a:pathLst>
          </a:custGeom>
          <a:ln w="33019">
            <a:solidFill>
              <a:srgbClr val="000E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0" y="2746375"/>
            <a:ext cx="2120900" cy="0"/>
          </a:xfrm>
          <a:custGeom>
            <a:avLst/>
            <a:gdLst/>
            <a:ahLst/>
            <a:cxnLst/>
            <a:rect l="l" t="t" r="r" b="b"/>
            <a:pathLst>
              <a:path w="2120900">
                <a:moveTo>
                  <a:pt x="0" y="0"/>
                </a:moveTo>
                <a:lnTo>
                  <a:pt x="2120374" y="0"/>
                </a:lnTo>
              </a:path>
            </a:pathLst>
          </a:custGeom>
          <a:ln w="31750">
            <a:solidFill>
              <a:srgbClr val="000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0" y="2775585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>
                <a:moveTo>
                  <a:pt x="0" y="0"/>
                </a:moveTo>
                <a:lnTo>
                  <a:pt x="2133468" y="0"/>
                </a:lnTo>
              </a:path>
            </a:pathLst>
          </a:custGeom>
          <a:ln w="31750">
            <a:solidFill>
              <a:srgbClr val="000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0" y="2805429"/>
            <a:ext cx="2147570" cy="0"/>
          </a:xfrm>
          <a:custGeom>
            <a:avLst/>
            <a:gdLst/>
            <a:ahLst/>
            <a:cxnLst/>
            <a:rect l="l" t="t" r="r" b="b"/>
            <a:pathLst>
              <a:path w="2147570">
                <a:moveTo>
                  <a:pt x="0" y="0"/>
                </a:moveTo>
                <a:lnTo>
                  <a:pt x="2147132" y="0"/>
                </a:lnTo>
              </a:path>
            </a:pathLst>
          </a:custGeom>
          <a:ln w="33019">
            <a:solidFill>
              <a:srgbClr val="000F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0" y="2834004"/>
            <a:ext cx="2159000" cy="0"/>
          </a:xfrm>
          <a:custGeom>
            <a:avLst/>
            <a:gdLst/>
            <a:ahLst/>
            <a:cxnLst/>
            <a:rect l="l" t="t" r="r" b="b"/>
            <a:pathLst>
              <a:path w="2159000">
                <a:moveTo>
                  <a:pt x="0" y="0"/>
                </a:moveTo>
                <a:lnTo>
                  <a:pt x="2158916" y="0"/>
                </a:lnTo>
              </a:path>
            </a:pathLst>
          </a:custGeom>
          <a:ln w="31750">
            <a:solidFill>
              <a:srgbClr val="000F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0" y="2863850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44" y="0"/>
                </a:lnTo>
              </a:path>
            </a:pathLst>
          </a:custGeom>
          <a:ln w="33020">
            <a:solidFill>
              <a:srgbClr val="000F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0" y="2893060"/>
            <a:ext cx="2184400" cy="0"/>
          </a:xfrm>
          <a:custGeom>
            <a:avLst/>
            <a:gdLst/>
            <a:ahLst/>
            <a:cxnLst/>
            <a:rect l="l" t="t" r="r" b="b"/>
            <a:pathLst>
              <a:path w="2184400">
                <a:moveTo>
                  <a:pt x="0" y="0"/>
                </a:moveTo>
                <a:lnTo>
                  <a:pt x="2183841" y="0"/>
                </a:lnTo>
              </a:path>
            </a:pathLst>
          </a:custGeom>
          <a:ln w="33020">
            <a:solidFill>
              <a:srgbClr val="001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0" y="2922904"/>
            <a:ext cx="2196465" cy="0"/>
          </a:xfrm>
          <a:custGeom>
            <a:avLst/>
            <a:gdLst/>
            <a:ahLst/>
            <a:cxnLst/>
            <a:rect l="l" t="t" r="r" b="b"/>
            <a:pathLst>
              <a:path w="2196465">
                <a:moveTo>
                  <a:pt x="0" y="0"/>
                </a:moveTo>
                <a:lnTo>
                  <a:pt x="2196039" y="0"/>
                </a:lnTo>
              </a:path>
            </a:pathLst>
          </a:custGeom>
          <a:ln w="31750">
            <a:solidFill>
              <a:srgbClr val="0010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0" y="2952114"/>
            <a:ext cx="2207895" cy="0"/>
          </a:xfrm>
          <a:custGeom>
            <a:avLst/>
            <a:gdLst/>
            <a:ahLst/>
            <a:cxnLst/>
            <a:rect l="l" t="t" r="r" b="b"/>
            <a:pathLst>
              <a:path w="2207895">
                <a:moveTo>
                  <a:pt x="0" y="0"/>
                </a:moveTo>
                <a:lnTo>
                  <a:pt x="2207825" y="0"/>
                </a:lnTo>
              </a:path>
            </a:pathLst>
          </a:custGeom>
          <a:ln w="31750">
            <a:solidFill>
              <a:srgbClr val="0010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0" y="2981960"/>
            <a:ext cx="2220595" cy="0"/>
          </a:xfrm>
          <a:custGeom>
            <a:avLst/>
            <a:gdLst/>
            <a:ahLst/>
            <a:cxnLst/>
            <a:rect l="l" t="t" r="r" b="b"/>
            <a:pathLst>
              <a:path w="2220595">
                <a:moveTo>
                  <a:pt x="0" y="0"/>
                </a:moveTo>
                <a:lnTo>
                  <a:pt x="2220084" y="0"/>
                </a:lnTo>
              </a:path>
            </a:pathLst>
          </a:custGeom>
          <a:ln w="33020">
            <a:solidFill>
              <a:srgbClr val="001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0" y="3011170"/>
            <a:ext cx="2232025" cy="0"/>
          </a:xfrm>
          <a:custGeom>
            <a:avLst/>
            <a:gdLst/>
            <a:ahLst/>
            <a:cxnLst/>
            <a:rect l="l" t="t" r="r" b="b"/>
            <a:pathLst>
              <a:path w="2232025">
                <a:moveTo>
                  <a:pt x="0" y="0"/>
                </a:moveTo>
                <a:lnTo>
                  <a:pt x="2231831" y="0"/>
                </a:lnTo>
              </a:path>
            </a:pathLst>
          </a:custGeom>
          <a:ln w="33019">
            <a:solidFill>
              <a:srgbClr val="0011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0" y="3025139"/>
            <a:ext cx="2244090" cy="31750"/>
          </a:xfrm>
          <a:custGeom>
            <a:avLst/>
            <a:gdLst/>
            <a:ahLst/>
            <a:cxnLst/>
            <a:rect l="l" t="t" r="r" b="b"/>
            <a:pathLst>
              <a:path w="2244090" h="31750">
                <a:moveTo>
                  <a:pt x="0" y="31750"/>
                </a:moveTo>
                <a:lnTo>
                  <a:pt x="2243579" y="31750"/>
                </a:lnTo>
                <a:lnTo>
                  <a:pt x="224357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1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0" y="3058160"/>
            <a:ext cx="2249805" cy="27940"/>
          </a:xfrm>
          <a:custGeom>
            <a:avLst/>
            <a:gdLst/>
            <a:ahLst/>
            <a:cxnLst/>
            <a:rect l="l" t="t" r="r" b="b"/>
            <a:pathLst>
              <a:path w="2249805" h="27939">
                <a:moveTo>
                  <a:pt x="0" y="27940"/>
                </a:moveTo>
                <a:lnTo>
                  <a:pt x="2249440" y="27940"/>
                </a:lnTo>
                <a:lnTo>
                  <a:pt x="2249440" y="0"/>
                </a:lnTo>
                <a:lnTo>
                  <a:pt x="0" y="0"/>
                </a:lnTo>
                <a:lnTo>
                  <a:pt x="0" y="27940"/>
                </a:lnTo>
                <a:close/>
              </a:path>
            </a:pathLst>
          </a:custGeom>
          <a:solidFill>
            <a:srgbClr val="0011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0" y="3056254"/>
            <a:ext cx="2243455" cy="0"/>
          </a:xfrm>
          <a:custGeom>
            <a:avLst/>
            <a:gdLst/>
            <a:ahLst/>
            <a:cxnLst/>
            <a:rect l="l" t="t" r="r" b="b"/>
            <a:pathLst>
              <a:path w="2243455">
                <a:moveTo>
                  <a:pt x="0" y="0"/>
                </a:moveTo>
                <a:lnTo>
                  <a:pt x="2243323" y="0"/>
                </a:lnTo>
              </a:path>
            </a:pathLst>
          </a:custGeom>
          <a:ln w="3810">
            <a:solidFill>
              <a:srgbClr val="0011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0" y="3083560"/>
            <a:ext cx="2266950" cy="33020"/>
          </a:xfrm>
          <a:custGeom>
            <a:avLst/>
            <a:gdLst/>
            <a:ahLst/>
            <a:cxnLst/>
            <a:rect l="l" t="t" r="r" b="b"/>
            <a:pathLst>
              <a:path w="2266950" h="33019">
                <a:moveTo>
                  <a:pt x="0" y="33019"/>
                </a:moveTo>
                <a:lnTo>
                  <a:pt x="2266463" y="33019"/>
                </a:lnTo>
                <a:lnTo>
                  <a:pt x="2266463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11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0" y="3112770"/>
            <a:ext cx="2277745" cy="33020"/>
          </a:xfrm>
          <a:custGeom>
            <a:avLst/>
            <a:gdLst/>
            <a:ahLst/>
            <a:cxnLst/>
            <a:rect l="l" t="t" r="r" b="b"/>
            <a:pathLst>
              <a:path w="2277745" h="33019">
                <a:moveTo>
                  <a:pt x="0" y="33019"/>
                </a:moveTo>
                <a:lnTo>
                  <a:pt x="2277650" y="33019"/>
                </a:lnTo>
                <a:lnTo>
                  <a:pt x="2277650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12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0" y="3143250"/>
            <a:ext cx="2289175" cy="31750"/>
          </a:xfrm>
          <a:custGeom>
            <a:avLst/>
            <a:gdLst/>
            <a:ahLst/>
            <a:cxnLst/>
            <a:rect l="l" t="t" r="r" b="b"/>
            <a:pathLst>
              <a:path w="2289175" h="31750">
                <a:moveTo>
                  <a:pt x="0" y="31750"/>
                </a:moveTo>
                <a:lnTo>
                  <a:pt x="2288837" y="31750"/>
                </a:lnTo>
                <a:lnTo>
                  <a:pt x="228883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2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0" y="3177539"/>
            <a:ext cx="2294890" cy="26670"/>
          </a:xfrm>
          <a:custGeom>
            <a:avLst/>
            <a:gdLst/>
            <a:ahLst/>
            <a:cxnLst/>
            <a:rect l="l" t="t" r="r" b="b"/>
            <a:pathLst>
              <a:path w="2294890" h="26669">
                <a:moveTo>
                  <a:pt x="0" y="26670"/>
                </a:moveTo>
                <a:lnTo>
                  <a:pt x="2294722" y="26670"/>
                </a:lnTo>
                <a:lnTo>
                  <a:pt x="2294722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1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0" y="3175000"/>
            <a:ext cx="2289175" cy="0"/>
          </a:xfrm>
          <a:custGeom>
            <a:avLst/>
            <a:gdLst/>
            <a:ahLst/>
            <a:cxnLst/>
            <a:rect l="l" t="t" r="r" b="b"/>
            <a:pathLst>
              <a:path w="2289175">
                <a:moveTo>
                  <a:pt x="0" y="0"/>
                </a:moveTo>
                <a:lnTo>
                  <a:pt x="2288837" y="0"/>
                </a:lnTo>
              </a:path>
            </a:pathLst>
          </a:custGeom>
          <a:ln w="5079">
            <a:solidFill>
              <a:srgbClr val="0012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0" y="3201670"/>
            <a:ext cx="2311400" cy="33020"/>
          </a:xfrm>
          <a:custGeom>
            <a:avLst/>
            <a:gdLst/>
            <a:ahLst/>
            <a:cxnLst/>
            <a:rect l="l" t="t" r="r" b="b"/>
            <a:pathLst>
              <a:path w="2311400" h="33019">
                <a:moveTo>
                  <a:pt x="0" y="33019"/>
                </a:moveTo>
                <a:lnTo>
                  <a:pt x="2310865" y="33019"/>
                </a:lnTo>
                <a:lnTo>
                  <a:pt x="2310865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12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0" y="3230879"/>
            <a:ext cx="2322195" cy="33020"/>
          </a:xfrm>
          <a:custGeom>
            <a:avLst/>
            <a:gdLst/>
            <a:ahLst/>
            <a:cxnLst/>
            <a:rect l="l" t="t" r="r" b="b"/>
            <a:pathLst>
              <a:path w="2322195" h="33020">
                <a:moveTo>
                  <a:pt x="0" y="33020"/>
                </a:moveTo>
                <a:lnTo>
                  <a:pt x="2321626" y="33020"/>
                </a:lnTo>
                <a:lnTo>
                  <a:pt x="2321626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3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0" y="3260090"/>
            <a:ext cx="2332990" cy="33020"/>
          </a:xfrm>
          <a:custGeom>
            <a:avLst/>
            <a:gdLst/>
            <a:ahLst/>
            <a:cxnLst/>
            <a:rect l="l" t="t" r="r" b="b"/>
            <a:pathLst>
              <a:path w="2332990" h="33020">
                <a:moveTo>
                  <a:pt x="0" y="33020"/>
                </a:moveTo>
                <a:lnTo>
                  <a:pt x="2332388" y="33020"/>
                </a:lnTo>
                <a:lnTo>
                  <a:pt x="233238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3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0" y="3298190"/>
            <a:ext cx="2338705" cy="24130"/>
          </a:xfrm>
          <a:custGeom>
            <a:avLst/>
            <a:gdLst/>
            <a:ahLst/>
            <a:cxnLst/>
            <a:rect l="l" t="t" r="r" b="b"/>
            <a:pathLst>
              <a:path w="2338705" h="24129">
                <a:moveTo>
                  <a:pt x="0" y="24129"/>
                </a:moveTo>
                <a:lnTo>
                  <a:pt x="2338445" y="24129"/>
                </a:lnTo>
                <a:lnTo>
                  <a:pt x="2338445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0013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0" y="3294379"/>
            <a:ext cx="2332990" cy="0"/>
          </a:xfrm>
          <a:custGeom>
            <a:avLst/>
            <a:gdLst/>
            <a:ahLst/>
            <a:cxnLst/>
            <a:rect l="l" t="t" r="r" b="b"/>
            <a:pathLst>
              <a:path w="2332990">
                <a:moveTo>
                  <a:pt x="0" y="0"/>
                </a:moveTo>
                <a:lnTo>
                  <a:pt x="2332856" y="0"/>
                </a:lnTo>
              </a:path>
            </a:pathLst>
          </a:custGeom>
          <a:ln w="7620">
            <a:solidFill>
              <a:srgbClr val="0013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0" y="3319779"/>
            <a:ext cx="2353310" cy="31750"/>
          </a:xfrm>
          <a:custGeom>
            <a:avLst/>
            <a:gdLst/>
            <a:ahLst/>
            <a:cxnLst/>
            <a:rect l="l" t="t" r="r" b="b"/>
            <a:pathLst>
              <a:path w="2353310" h="31750">
                <a:moveTo>
                  <a:pt x="0" y="31750"/>
                </a:moveTo>
                <a:lnTo>
                  <a:pt x="2352765" y="31750"/>
                </a:lnTo>
                <a:lnTo>
                  <a:pt x="2352765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3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0" y="3348990"/>
            <a:ext cx="2363470" cy="33020"/>
          </a:xfrm>
          <a:custGeom>
            <a:avLst/>
            <a:gdLst/>
            <a:ahLst/>
            <a:cxnLst/>
            <a:rect l="l" t="t" r="r" b="b"/>
            <a:pathLst>
              <a:path w="2363470" h="33020">
                <a:moveTo>
                  <a:pt x="0" y="33020"/>
                </a:moveTo>
                <a:lnTo>
                  <a:pt x="2363340" y="33020"/>
                </a:lnTo>
                <a:lnTo>
                  <a:pt x="236334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4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0" y="3378200"/>
            <a:ext cx="2373630" cy="33020"/>
          </a:xfrm>
          <a:custGeom>
            <a:avLst/>
            <a:gdLst/>
            <a:ahLst/>
            <a:cxnLst/>
            <a:rect l="l" t="t" r="r" b="b"/>
            <a:pathLst>
              <a:path w="2373630" h="33020">
                <a:moveTo>
                  <a:pt x="0" y="33020"/>
                </a:moveTo>
                <a:lnTo>
                  <a:pt x="2373474" y="33020"/>
                </a:lnTo>
                <a:lnTo>
                  <a:pt x="2373474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0" y="3422650"/>
            <a:ext cx="2380615" cy="17780"/>
          </a:xfrm>
          <a:custGeom>
            <a:avLst/>
            <a:gdLst/>
            <a:ahLst/>
            <a:cxnLst/>
            <a:rect l="l" t="t" r="r" b="b"/>
            <a:pathLst>
              <a:path w="2380615" h="17779">
                <a:moveTo>
                  <a:pt x="0" y="17779"/>
                </a:moveTo>
                <a:lnTo>
                  <a:pt x="2380313" y="17779"/>
                </a:lnTo>
                <a:lnTo>
                  <a:pt x="2380313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001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0" y="3408679"/>
            <a:ext cx="2375535" cy="13970"/>
          </a:xfrm>
          <a:custGeom>
            <a:avLst/>
            <a:gdLst/>
            <a:ahLst/>
            <a:cxnLst/>
            <a:rect l="l" t="t" r="r" b="b"/>
            <a:pathLst>
              <a:path w="2375535" h="13970">
                <a:moveTo>
                  <a:pt x="0" y="13970"/>
                </a:moveTo>
                <a:lnTo>
                  <a:pt x="2375016" y="13970"/>
                </a:lnTo>
                <a:lnTo>
                  <a:pt x="2375016" y="0"/>
                </a:lnTo>
                <a:lnTo>
                  <a:pt x="0" y="0"/>
                </a:lnTo>
                <a:lnTo>
                  <a:pt x="0" y="13970"/>
                </a:lnTo>
                <a:close/>
              </a:path>
            </a:pathLst>
          </a:custGeom>
          <a:solidFill>
            <a:srgbClr val="001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0" y="3437890"/>
            <a:ext cx="2392680" cy="31750"/>
          </a:xfrm>
          <a:custGeom>
            <a:avLst/>
            <a:gdLst/>
            <a:ahLst/>
            <a:cxnLst/>
            <a:rect l="l" t="t" r="r" b="b"/>
            <a:pathLst>
              <a:path w="2392680" h="31750">
                <a:moveTo>
                  <a:pt x="0" y="31750"/>
                </a:moveTo>
                <a:lnTo>
                  <a:pt x="2392628" y="31750"/>
                </a:lnTo>
                <a:lnTo>
                  <a:pt x="239262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4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0" y="3467100"/>
            <a:ext cx="2402840" cy="33020"/>
          </a:xfrm>
          <a:custGeom>
            <a:avLst/>
            <a:gdLst/>
            <a:ahLst/>
            <a:cxnLst/>
            <a:rect l="l" t="t" r="r" b="b"/>
            <a:pathLst>
              <a:path w="2402840" h="33020">
                <a:moveTo>
                  <a:pt x="0" y="33020"/>
                </a:moveTo>
                <a:lnTo>
                  <a:pt x="2402480" y="33020"/>
                </a:lnTo>
                <a:lnTo>
                  <a:pt x="240248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5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0" y="3496309"/>
            <a:ext cx="2412365" cy="33020"/>
          </a:xfrm>
          <a:custGeom>
            <a:avLst/>
            <a:gdLst/>
            <a:ahLst/>
            <a:cxnLst/>
            <a:rect l="l" t="t" r="r" b="b"/>
            <a:pathLst>
              <a:path w="2412365" h="33020">
                <a:moveTo>
                  <a:pt x="0" y="33019"/>
                </a:moveTo>
                <a:lnTo>
                  <a:pt x="2411922" y="33019"/>
                </a:lnTo>
                <a:lnTo>
                  <a:pt x="2411922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15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0" y="3553459"/>
            <a:ext cx="2419985" cy="0"/>
          </a:xfrm>
          <a:custGeom>
            <a:avLst/>
            <a:gdLst/>
            <a:ahLst/>
            <a:cxnLst/>
            <a:rect l="l" t="t" r="r" b="b"/>
            <a:pathLst>
              <a:path w="2419985">
                <a:moveTo>
                  <a:pt x="0" y="0"/>
                </a:moveTo>
                <a:lnTo>
                  <a:pt x="2419689" y="0"/>
                </a:lnTo>
              </a:path>
            </a:pathLst>
          </a:custGeom>
          <a:ln w="10160">
            <a:solidFill>
              <a:srgbClr val="0015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0" y="3526790"/>
            <a:ext cx="2414905" cy="21590"/>
          </a:xfrm>
          <a:custGeom>
            <a:avLst/>
            <a:gdLst/>
            <a:ahLst/>
            <a:cxnLst/>
            <a:rect l="l" t="t" r="r" b="b"/>
            <a:pathLst>
              <a:path w="2414905" h="21589">
                <a:moveTo>
                  <a:pt x="0" y="21590"/>
                </a:moveTo>
                <a:lnTo>
                  <a:pt x="2414590" y="21590"/>
                </a:lnTo>
                <a:lnTo>
                  <a:pt x="2414590" y="0"/>
                </a:lnTo>
                <a:lnTo>
                  <a:pt x="0" y="0"/>
                </a:lnTo>
                <a:lnTo>
                  <a:pt x="0" y="21590"/>
                </a:lnTo>
                <a:close/>
              </a:path>
            </a:pathLst>
          </a:custGeom>
          <a:solidFill>
            <a:srgbClr val="0015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0" y="3556000"/>
            <a:ext cx="2430780" cy="31750"/>
          </a:xfrm>
          <a:custGeom>
            <a:avLst/>
            <a:gdLst/>
            <a:ahLst/>
            <a:cxnLst/>
            <a:rect l="l" t="t" r="r" b="b"/>
            <a:pathLst>
              <a:path w="2430780" h="31750">
                <a:moveTo>
                  <a:pt x="0" y="31750"/>
                </a:moveTo>
                <a:lnTo>
                  <a:pt x="2430553" y="31750"/>
                </a:lnTo>
                <a:lnTo>
                  <a:pt x="243055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5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0" y="3585209"/>
            <a:ext cx="2440305" cy="33020"/>
          </a:xfrm>
          <a:custGeom>
            <a:avLst/>
            <a:gdLst/>
            <a:ahLst/>
            <a:cxnLst/>
            <a:rect l="l" t="t" r="r" b="b"/>
            <a:pathLst>
              <a:path w="2440305" h="33020">
                <a:moveTo>
                  <a:pt x="0" y="33020"/>
                </a:moveTo>
                <a:lnTo>
                  <a:pt x="2440210" y="33020"/>
                </a:lnTo>
                <a:lnTo>
                  <a:pt x="244021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3614420"/>
            <a:ext cx="2449830" cy="33020"/>
          </a:xfrm>
          <a:custGeom>
            <a:avLst/>
            <a:gdLst/>
            <a:ahLst/>
            <a:cxnLst/>
            <a:rect l="l" t="t" r="r" b="b"/>
            <a:pathLst>
              <a:path w="2449830" h="33020">
                <a:moveTo>
                  <a:pt x="0" y="33020"/>
                </a:moveTo>
                <a:lnTo>
                  <a:pt x="2449465" y="33020"/>
                </a:lnTo>
                <a:lnTo>
                  <a:pt x="244946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0" y="3644900"/>
            <a:ext cx="2458720" cy="31750"/>
          </a:xfrm>
          <a:custGeom>
            <a:avLst/>
            <a:gdLst/>
            <a:ahLst/>
            <a:cxnLst/>
            <a:rect l="l" t="t" r="r" b="b"/>
            <a:pathLst>
              <a:path w="2458720" h="31750">
                <a:moveTo>
                  <a:pt x="0" y="31750"/>
                </a:moveTo>
                <a:lnTo>
                  <a:pt x="2458720" y="31750"/>
                </a:lnTo>
                <a:lnTo>
                  <a:pt x="245872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6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0" y="3676650"/>
            <a:ext cx="2463165" cy="29209"/>
          </a:xfrm>
          <a:custGeom>
            <a:avLst/>
            <a:gdLst/>
            <a:ahLst/>
            <a:cxnLst/>
            <a:rect l="l" t="t" r="r" b="b"/>
            <a:pathLst>
              <a:path w="2463165" h="29210">
                <a:moveTo>
                  <a:pt x="0" y="29209"/>
                </a:moveTo>
                <a:lnTo>
                  <a:pt x="2462973" y="29209"/>
                </a:lnTo>
                <a:lnTo>
                  <a:pt x="2462973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0016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0" y="3674745"/>
            <a:ext cx="2458720" cy="0"/>
          </a:xfrm>
          <a:custGeom>
            <a:avLst/>
            <a:gdLst/>
            <a:ahLst/>
            <a:cxnLst/>
            <a:rect l="l" t="t" r="r" b="b"/>
            <a:pathLst>
              <a:path w="2458720">
                <a:moveTo>
                  <a:pt x="0" y="0"/>
                </a:moveTo>
                <a:lnTo>
                  <a:pt x="2458116" y="0"/>
                </a:lnTo>
              </a:path>
            </a:pathLst>
          </a:custGeom>
          <a:ln w="3810">
            <a:solidFill>
              <a:srgbClr val="0016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0" y="3703320"/>
            <a:ext cx="2475865" cy="31750"/>
          </a:xfrm>
          <a:custGeom>
            <a:avLst/>
            <a:gdLst/>
            <a:ahLst/>
            <a:cxnLst/>
            <a:rect l="l" t="t" r="r" b="b"/>
            <a:pathLst>
              <a:path w="2475865" h="31750">
                <a:moveTo>
                  <a:pt x="0" y="31749"/>
                </a:moveTo>
                <a:lnTo>
                  <a:pt x="2475735" y="31749"/>
                </a:lnTo>
                <a:lnTo>
                  <a:pt x="2475735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17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0" y="3732529"/>
            <a:ext cx="2484755" cy="31750"/>
          </a:xfrm>
          <a:custGeom>
            <a:avLst/>
            <a:gdLst/>
            <a:ahLst/>
            <a:cxnLst/>
            <a:rect l="l" t="t" r="r" b="b"/>
            <a:pathLst>
              <a:path w="2484755" h="31750">
                <a:moveTo>
                  <a:pt x="0" y="31750"/>
                </a:moveTo>
                <a:lnTo>
                  <a:pt x="2484243" y="31750"/>
                </a:lnTo>
                <a:lnTo>
                  <a:pt x="248424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7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0" y="3761740"/>
            <a:ext cx="2493645" cy="33020"/>
          </a:xfrm>
          <a:custGeom>
            <a:avLst/>
            <a:gdLst/>
            <a:ahLst/>
            <a:cxnLst/>
            <a:rect l="l" t="t" r="r" b="b"/>
            <a:pathLst>
              <a:path w="2493645" h="33020">
                <a:moveTo>
                  <a:pt x="0" y="33020"/>
                </a:moveTo>
                <a:lnTo>
                  <a:pt x="2493120" y="33020"/>
                </a:lnTo>
                <a:lnTo>
                  <a:pt x="249312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7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0" y="3807459"/>
            <a:ext cx="2499360" cy="16510"/>
          </a:xfrm>
          <a:custGeom>
            <a:avLst/>
            <a:gdLst/>
            <a:ahLst/>
            <a:cxnLst/>
            <a:rect l="l" t="t" r="r" b="b"/>
            <a:pathLst>
              <a:path w="2499360" h="16510">
                <a:moveTo>
                  <a:pt x="0" y="16510"/>
                </a:moveTo>
                <a:lnTo>
                  <a:pt x="2499042" y="16510"/>
                </a:lnTo>
                <a:lnTo>
                  <a:pt x="2499042" y="0"/>
                </a:lnTo>
                <a:lnTo>
                  <a:pt x="0" y="0"/>
                </a:lnTo>
                <a:lnTo>
                  <a:pt x="0" y="16510"/>
                </a:lnTo>
                <a:close/>
              </a:path>
            </a:pathLst>
          </a:custGeom>
          <a:solidFill>
            <a:srgbClr val="001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0" y="3790950"/>
            <a:ext cx="2494915" cy="16510"/>
          </a:xfrm>
          <a:custGeom>
            <a:avLst/>
            <a:gdLst/>
            <a:ahLst/>
            <a:cxnLst/>
            <a:rect l="l" t="t" r="r" b="b"/>
            <a:pathLst>
              <a:path w="2494915" h="16510">
                <a:moveTo>
                  <a:pt x="0" y="16509"/>
                </a:moveTo>
                <a:lnTo>
                  <a:pt x="2494415" y="16509"/>
                </a:lnTo>
                <a:lnTo>
                  <a:pt x="2494415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001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0" y="3821429"/>
            <a:ext cx="2509520" cy="31750"/>
          </a:xfrm>
          <a:custGeom>
            <a:avLst/>
            <a:gdLst/>
            <a:ahLst/>
            <a:cxnLst/>
            <a:rect l="l" t="t" r="r" b="b"/>
            <a:pathLst>
              <a:path w="2509520" h="31750">
                <a:moveTo>
                  <a:pt x="0" y="31750"/>
                </a:moveTo>
                <a:lnTo>
                  <a:pt x="2509129" y="31750"/>
                </a:lnTo>
                <a:lnTo>
                  <a:pt x="250912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0" y="3850640"/>
            <a:ext cx="2517140" cy="31750"/>
          </a:xfrm>
          <a:custGeom>
            <a:avLst/>
            <a:gdLst/>
            <a:ahLst/>
            <a:cxnLst/>
            <a:rect l="l" t="t" r="r" b="b"/>
            <a:pathLst>
              <a:path w="2517140" h="31750">
                <a:moveTo>
                  <a:pt x="0" y="31750"/>
                </a:moveTo>
                <a:lnTo>
                  <a:pt x="2516993" y="31750"/>
                </a:lnTo>
                <a:lnTo>
                  <a:pt x="251699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0" y="3879850"/>
            <a:ext cx="2525395" cy="33020"/>
          </a:xfrm>
          <a:custGeom>
            <a:avLst/>
            <a:gdLst/>
            <a:ahLst/>
            <a:cxnLst/>
            <a:rect l="l" t="t" r="r" b="b"/>
            <a:pathLst>
              <a:path w="2525395" h="33020">
                <a:moveTo>
                  <a:pt x="0" y="33020"/>
                </a:moveTo>
                <a:lnTo>
                  <a:pt x="2525199" y="33020"/>
                </a:lnTo>
                <a:lnTo>
                  <a:pt x="2525199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0" y="3940809"/>
            <a:ext cx="2533015" cy="0"/>
          </a:xfrm>
          <a:custGeom>
            <a:avLst/>
            <a:gdLst/>
            <a:ahLst/>
            <a:cxnLst/>
            <a:rect l="l" t="t" r="r" b="b"/>
            <a:pathLst>
              <a:path w="2533015">
                <a:moveTo>
                  <a:pt x="0" y="0"/>
                </a:moveTo>
                <a:lnTo>
                  <a:pt x="2532703" y="0"/>
                </a:lnTo>
              </a:path>
            </a:pathLst>
          </a:custGeom>
          <a:ln w="3175">
            <a:solidFill>
              <a:srgbClr val="0018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0" y="3909059"/>
            <a:ext cx="2528570" cy="30480"/>
          </a:xfrm>
          <a:custGeom>
            <a:avLst/>
            <a:gdLst/>
            <a:ahLst/>
            <a:cxnLst/>
            <a:rect l="l" t="t" r="r" b="b"/>
            <a:pathLst>
              <a:path w="2528570" h="30479">
                <a:moveTo>
                  <a:pt x="0" y="30479"/>
                </a:moveTo>
                <a:lnTo>
                  <a:pt x="2528276" y="30479"/>
                </a:lnTo>
                <a:lnTo>
                  <a:pt x="2528276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001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0" y="3939540"/>
            <a:ext cx="2540635" cy="31750"/>
          </a:xfrm>
          <a:custGeom>
            <a:avLst/>
            <a:gdLst/>
            <a:ahLst/>
            <a:cxnLst/>
            <a:rect l="l" t="t" r="r" b="b"/>
            <a:pathLst>
              <a:path w="2540635" h="31750">
                <a:moveTo>
                  <a:pt x="0" y="31750"/>
                </a:moveTo>
                <a:lnTo>
                  <a:pt x="2540467" y="31750"/>
                </a:lnTo>
                <a:lnTo>
                  <a:pt x="254046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0" y="3968750"/>
            <a:ext cx="2548255" cy="31750"/>
          </a:xfrm>
          <a:custGeom>
            <a:avLst/>
            <a:gdLst/>
            <a:ahLst/>
            <a:cxnLst/>
            <a:rect l="l" t="t" r="r" b="b"/>
            <a:pathLst>
              <a:path w="2548255" h="31750">
                <a:moveTo>
                  <a:pt x="0" y="31750"/>
                </a:moveTo>
                <a:lnTo>
                  <a:pt x="2547907" y="31750"/>
                </a:lnTo>
                <a:lnTo>
                  <a:pt x="254790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0" y="3997959"/>
            <a:ext cx="2555875" cy="33020"/>
          </a:xfrm>
          <a:custGeom>
            <a:avLst/>
            <a:gdLst/>
            <a:ahLst/>
            <a:cxnLst/>
            <a:rect l="l" t="t" r="r" b="b"/>
            <a:pathLst>
              <a:path w="2555875" h="33020">
                <a:moveTo>
                  <a:pt x="0" y="33020"/>
                </a:moveTo>
                <a:lnTo>
                  <a:pt x="2555671" y="33020"/>
                </a:lnTo>
                <a:lnTo>
                  <a:pt x="255567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9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0" y="4027170"/>
            <a:ext cx="2563495" cy="33020"/>
          </a:xfrm>
          <a:custGeom>
            <a:avLst/>
            <a:gdLst/>
            <a:ahLst/>
            <a:cxnLst/>
            <a:rect l="l" t="t" r="r" b="b"/>
            <a:pathLst>
              <a:path w="2563495" h="33020">
                <a:moveTo>
                  <a:pt x="0" y="33020"/>
                </a:moveTo>
                <a:lnTo>
                  <a:pt x="2563111" y="33020"/>
                </a:lnTo>
                <a:lnTo>
                  <a:pt x="256311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9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0" y="4074159"/>
            <a:ext cx="2569210" cy="15240"/>
          </a:xfrm>
          <a:custGeom>
            <a:avLst/>
            <a:gdLst/>
            <a:ahLst/>
            <a:cxnLst/>
            <a:rect l="l" t="t" r="r" b="b"/>
            <a:pathLst>
              <a:path w="2569210" h="15239">
                <a:moveTo>
                  <a:pt x="0" y="15240"/>
                </a:moveTo>
                <a:lnTo>
                  <a:pt x="2568592" y="15240"/>
                </a:lnTo>
                <a:lnTo>
                  <a:pt x="2568592" y="0"/>
                </a:lnTo>
                <a:lnTo>
                  <a:pt x="0" y="0"/>
                </a:lnTo>
                <a:lnTo>
                  <a:pt x="0" y="15240"/>
                </a:lnTo>
                <a:close/>
              </a:path>
            </a:pathLst>
          </a:custGeom>
          <a:solidFill>
            <a:srgbClr val="001A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0" y="4056379"/>
            <a:ext cx="2564765" cy="17780"/>
          </a:xfrm>
          <a:custGeom>
            <a:avLst/>
            <a:gdLst/>
            <a:ahLst/>
            <a:cxnLst/>
            <a:rect l="l" t="t" r="r" b="b"/>
            <a:pathLst>
              <a:path w="2564765" h="17779">
                <a:moveTo>
                  <a:pt x="0" y="17779"/>
                </a:moveTo>
                <a:lnTo>
                  <a:pt x="2564405" y="17779"/>
                </a:lnTo>
                <a:lnTo>
                  <a:pt x="2564405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001A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0" y="4086859"/>
            <a:ext cx="2578100" cy="31750"/>
          </a:xfrm>
          <a:custGeom>
            <a:avLst/>
            <a:gdLst/>
            <a:ahLst/>
            <a:cxnLst/>
            <a:rect l="l" t="t" r="r" b="b"/>
            <a:pathLst>
              <a:path w="2578100" h="31750">
                <a:moveTo>
                  <a:pt x="0" y="31750"/>
                </a:moveTo>
                <a:lnTo>
                  <a:pt x="2577886" y="31750"/>
                </a:lnTo>
                <a:lnTo>
                  <a:pt x="2577886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0" y="4116070"/>
            <a:ext cx="2585720" cy="31750"/>
          </a:xfrm>
          <a:custGeom>
            <a:avLst/>
            <a:gdLst/>
            <a:ahLst/>
            <a:cxnLst/>
            <a:rect l="l" t="t" r="r" b="b"/>
            <a:pathLst>
              <a:path w="2585720" h="31750">
                <a:moveTo>
                  <a:pt x="0" y="31749"/>
                </a:moveTo>
                <a:lnTo>
                  <a:pt x="2585257" y="31749"/>
                </a:lnTo>
                <a:lnTo>
                  <a:pt x="2585257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1A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0" y="4145279"/>
            <a:ext cx="2593340" cy="33020"/>
          </a:xfrm>
          <a:custGeom>
            <a:avLst/>
            <a:gdLst/>
            <a:ahLst/>
            <a:cxnLst/>
            <a:rect l="l" t="t" r="r" b="b"/>
            <a:pathLst>
              <a:path w="2593340" h="33020">
                <a:moveTo>
                  <a:pt x="0" y="33020"/>
                </a:moveTo>
                <a:lnTo>
                  <a:pt x="2592948" y="33020"/>
                </a:lnTo>
                <a:lnTo>
                  <a:pt x="259294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A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0" y="4174490"/>
            <a:ext cx="2600325" cy="33020"/>
          </a:xfrm>
          <a:custGeom>
            <a:avLst/>
            <a:gdLst/>
            <a:ahLst/>
            <a:cxnLst/>
            <a:rect l="l" t="t" r="r" b="b"/>
            <a:pathLst>
              <a:path w="2600325" h="33020">
                <a:moveTo>
                  <a:pt x="0" y="33020"/>
                </a:moveTo>
                <a:lnTo>
                  <a:pt x="2600319" y="33020"/>
                </a:lnTo>
                <a:lnTo>
                  <a:pt x="2600319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B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0" y="4210050"/>
            <a:ext cx="2604135" cy="26670"/>
          </a:xfrm>
          <a:custGeom>
            <a:avLst/>
            <a:gdLst/>
            <a:ahLst/>
            <a:cxnLst/>
            <a:rect l="l" t="t" r="r" b="b"/>
            <a:pathLst>
              <a:path w="2604135" h="26670">
                <a:moveTo>
                  <a:pt x="0" y="26670"/>
                </a:moveTo>
                <a:lnTo>
                  <a:pt x="2603923" y="26670"/>
                </a:lnTo>
                <a:lnTo>
                  <a:pt x="2603923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1B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0" y="4207509"/>
            <a:ext cx="2600325" cy="0"/>
          </a:xfrm>
          <a:custGeom>
            <a:avLst/>
            <a:gdLst/>
            <a:ahLst/>
            <a:cxnLst/>
            <a:rect l="l" t="t" r="r" b="b"/>
            <a:pathLst>
              <a:path w="2600325">
                <a:moveTo>
                  <a:pt x="0" y="0"/>
                </a:moveTo>
                <a:lnTo>
                  <a:pt x="2600319" y="0"/>
                </a:lnTo>
              </a:path>
            </a:pathLst>
          </a:custGeom>
          <a:ln w="5080">
            <a:solidFill>
              <a:srgbClr val="001B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0" y="4234179"/>
            <a:ext cx="2613660" cy="31750"/>
          </a:xfrm>
          <a:custGeom>
            <a:avLst/>
            <a:gdLst/>
            <a:ahLst/>
            <a:cxnLst/>
            <a:rect l="l" t="t" r="r" b="b"/>
            <a:pathLst>
              <a:path w="2613660" h="31750">
                <a:moveTo>
                  <a:pt x="0" y="31750"/>
                </a:moveTo>
                <a:lnTo>
                  <a:pt x="2613377" y="31750"/>
                </a:lnTo>
                <a:lnTo>
                  <a:pt x="261337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B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0" y="4263390"/>
            <a:ext cx="2620645" cy="33020"/>
          </a:xfrm>
          <a:custGeom>
            <a:avLst/>
            <a:gdLst/>
            <a:ahLst/>
            <a:cxnLst/>
            <a:rect l="l" t="t" r="r" b="b"/>
            <a:pathLst>
              <a:path w="2620645" h="33020">
                <a:moveTo>
                  <a:pt x="0" y="33020"/>
                </a:moveTo>
                <a:lnTo>
                  <a:pt x="2620151" y="33020"/>
                </a:lnTo>
                <a:lnTo>
                  <a:pt x="262015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B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0" y="4292600"/>
            <a:ext cx="2626995" cy="33020"/>
          </a:xfrm>
          <a:custGeom>
            <a:avLst/>
            <a:gdLst/>
            <a:ahLst/>
            <a:cxnLst/>
            <a:rect l="l" t="t" r="r" b="b"/>
            <a:pathLst>
              <a:path w="2626995" h="33020">
                <a:moveTo>
                  <a:pt x="0" y="33020"/>
                </a:moveTo>
                <a:lnTo>
                  <a:pt x="2626642" y="33020"/>
                </a:lnTo>
                <a:lnTo>
                  <a:pt x="262664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0" y="4351020"/>
            <a:ext cx="2632710" cy="0"/>
          </a:xfrm>
          <a:custGeom>
            <a:avLst/>
            <a:gdLst/>
            <a:ahLst/>
            <a:cxnLst/>
            <a:rect l="l" t="t" r="r" b="b"/>
            <a:pathLst>
              <a:path w="2632710">
                <a:moveTo>
                  <a:pt x="0" y="0"/>
                </a:moveTo>
                <a:lnTo>
                  <a:pt x="2632271" y="0"/>
                </a:lnTo>
              </a:path>
            </a:pathLst>
          </a:custGeom>
          <a:ln w="7619">
            <a:solidFill>
              <a:srgbClr val="001C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0" y="4323079"/>
            <a:ext cx="2628900" cy="24130"/>
          </a:xfrm>
          <a:custGeom>
            <a:avLst/>
            <a:gdLst/>
            <a:ahLst/>
            <a:cxnLst/>
            <a:rect l="l" t="t" r="r" b="b"/>
            <a:pathLst>
              <a:path w="2628900" h="24129">
                <a:moveTo>
                  <a:pt x="0" y="24129"/>
                </a:moveTo>
                <a:lnTo>
                  <a:pt x="2628758" y="24129"/>
                </a:lnTo>
                <a:lnTo>
                  <a:pt x="2628758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001C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0" y="4352290"/>
            <a:ext cx="2639695" cy="31750"/>
          </a:xfrm>
          <a:custGeom>
            <a:avLst/>
            <a:gdLst/>
            <a:ahLst/>
            <a:cxnLst/>
            <a:rect l="l" t="t" r="r" b="b"/>
            <a:pathLst>
              <a:path w="2639695" h="31750">
                <a:moveTo>
                  <a:pt x="0" y="31750"/>
                </a:moveTo>
                <a:lnTo>
                  <a:pt x="2639475" y="31750"/>
                </a:lnTo>
                <a:lnTo>
                  <a:pt x="2639475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C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0" y="4381500"/>
            <a:ext cx="2646680" cy="33020"/>
          </a:xfrm>
          <a:custGeom>
            <a:avLst/>
            <a:gdLst/>
            <a:ahLst/>
            <a:cxnLst/>
            <a:rect l="l" t="t" r="r" b="b"/>
            <a:pathLst>
              <a:path w="2646680" h="33020">
                <a:moveTo>
                  <a:pt x="0" y="33020"/>
                </a:moveTo>
                <a:lnTo>
                  <a:pt x="2646125" y="33020"/>
                </a:lnTo>
                <a:lnTo>
                  <a:pt x="264612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C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0" y="4410709"/>
            <a:ext cx="2653030" cy="33020"/>
          </a:xfrm>
          <a:custGeom>
            <a:avLst/>
            <a:gdLst/>
            <a:ahLst/>
            <a:cxnLst/>
            <a:rect l="l" t="t" r="r" b="b"/>
            <a:pathLst>
              <a:path w="2653030" h="33020">
                <a:moveTo>
                  <a:pt x="0" y="33020"/>
                </a:moveTo>
                <a:lnTo>
                  <a:pt x="2652498" y="33020"/>
                </a:lnTo>
                <a:lnTo>
                  <a:pt x="265249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D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0" y="4441190"/>
            <a:ext cx="2659380" cy="31750"/>
          </a:xfrm>
          <a:custGeom>
            <a:avLst/>
            <a:gdLst/>
            <a:ahLst/>
            <a:cxnLst/>
            <a:rect l="l" t="t" r="r" b="b"/>
            <a:pathLst>
              <a:path w="2659380" h="31750">
                <a:moveTo>
                  <a:pt x="0" y="31750"/>
                </a:moveTo>
                <a:lnTo>
                  <a:pt x="2658872" y="31750"/>
                </a:lnTo>
                <a:lnTo>
                  <a:pt x="2658872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D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0" y="4486909"/>
            <a:ext cx="2663825" cy="15240"/>
          </a:xfrm>
          <a:custGeom>
            <a:avLst/>
            <a:gdLst/>
            <a:ahLst/>
            <a:cxnLst/>
            <a:rect l="l" t="t" r="r" b="b"/>
            <a:pathLst>
              <a:path w="2663825" h="15239">
                <a:moveTo>
                  <a:pt x="0" y="15240"/>
                </a:moveTo>
                <a:lnTo>
                  <a:pt x="2663430" y="15240"/>
                </a:lnTo>
                <a:lnTo>
                  <a:pt x="2663430" y="0"/>
                </a:lnTo>
                <a:lnTo>
                  <a:pt x="0" y="0"/>
                </a:lnTo>
                <a:lnTo>
                  <a:pt x="0" y="15240"/>
                </a:lnTo>
                <a:close/>
              </a:path>
            </a:pathLst>
          </a:custGeom>
          <a:solidFill>
            <a:srgbClr val="001D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0" y="4469129"/>
            <a:ext cx="2660015" cy="17780"/>
          </a:xfrm>
          <a:custGeom>
            <a:avLst/>
            <a:gdLst/>
            <a:ahLst/>
            <a:cxnLst/>
            <a:rect l="l" t="t" r="r" b="b"/>
            <a:pathLst>
              <a:path w="2660015" h="17779">
                <a:moveTo>
                  <a:pt x="0" y="17779"/>
                </a:moveTo>
                <a:lnTo>
                  <a:pt x="2659980" y="17779"/>
                </a:lnTo>
                <a:lnTo>
                  <a:pt x="2659980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001D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0" y="4499609"/>
            <a:ext cx="2670810" cy="31750"/>
          </a:xfrm>
          <a:custGeom>
            <a:avLst/>
            <a:gdLst/>
            <a:ahLst/>
            <a:cxnLst/>
            <a:rect l="l" t="t" r="r" b="b"/>
            <a:pathLst>
              <a:path w="2670810" h="31750">
                <a:moveTo>
                  <a:pt x="0" y="31750"/>
                </a:moveTo>
                <a:lnTo>
                  <a:pt x="2670729" y="31750"/>
                </a:lnTo>
                <a:lnTo>
                  <a:pt x="267072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D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0" y="4528820"/>
            <a:ext cx="2676525" cy="31750"/>
          </a:xfrm>
          <a:custGeom>
            <a:avLst/>
            <a:gdLst/>
            <a:ahLst/>
            <a:cxnLst/>
            <a:rect l="l" t="t" r="r" b="b"/>
            <a:pathLst>
              <a:path w="2676525" h="31750">
                <a:moveTo>
                  <a:pt x="0" y="31749"/>
                </a:moveTo>
                <a:lnTo>
                  <a:pt x="2676519" y="31749"/>
                </a:lnTo>
                <a:lnTo>
                  <a:pt x="267651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1E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0" y="4558029"/>
            <a:ext cx="2682875" cy="33020"/>
          </a:xfrm>
          <a:custGeom>
            <a:avLst/>
            <a:gdLst/>
            <a:ahLst/>
            <a:cxnLst/>
            <a:rect l="l" t="t" r="r" b="b"/>
            <a:pathLst>
              <a:path w="2682875" h="33020">
                <a:moveTo>
                  <a:pt x="0" y="33020"/>
                </a:moveTo>
                <a:lnTo>
                  <a:pt x="2682560" y="33020"/>
                </a:lnTo>
                <a:lnTo>
                  <a:pt x="268256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E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0" y="4587240"/>
            <a:ext cx="2688590" cy="33020"/>
          </a:xfrm>
          <a:custGeom>
            <a:avLst/>
            <a:gdLst/>
            <a:ahLst/>
            <a:cxnLst/>
            <a:rect l="l" t="t" r="r" b="b"/>
            <a:pathLst>
              <a:path w="2688590" h="33020">
                <a:moveTo>
                  <a:pt x="0" y="33020"/>
                </a:moveTo>
                <a:lnTo>
                  <a:pt x="2688349" y="33020"/>
                </a:lnTo>
                <a:lnTo>
                  <a:pt x="2688349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E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0" y="4617720"/>
            <a:ext cx="2694305" cy="31750"/>
          </a:xfrm>
          <a:custGeom>
            <a:avLst/>
            <a:gdLst/>
            <a:ahLst/>
            <a:cxnLst/>
            <a:rect l="l" t="t" r="r" b="b"/>
            <a:pathLst>
              <a:path w="2694305" h="31750">
                <a:moveTo>
                  <a:pt x="0" y="31749"/>
                </a:moveTo>
                <a:lnTo>
                  <a:pt x="2694100" y="31749"/>
                </a:lnTo>
                <a:lnTo>
                  <a:pt x="269410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1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0" y="4646929"/>
            <a:ext cx="2700020" cy="31750"/>
          </a:xfrm>
          <a:custGeom>
            <a:avLst/>
            <a:gdLst/>
            <a:ahLst/>
            <a:cxnLst/>
            <a:rect l="l" t="t" r="r" b="b"/>
            <a:pathLst>
              <a:path w="2700020" h="31750">
                <a:moveTo>
                  <a:pt x="0" y="31750"/>
                </a:moveTo>
                <a:lnTo>
                  <a:pt x="2699838" y="31750"/>
                </a:lnTo>
                <a:lnTo>
                  <a:pt x="269983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0" y="4676140"/>
            <a:ext cx="2706370" cy="33020"/>
          </a:xfrm>
          <a:custGeom>
            <a:avLst/>
            <a:gdLst/>
            <a:ahLst/>
            <a:cxnLst/>
            <a:rect l="l" t="t" r="r" b="b"/>
            <a:pathLst>
              <a:path w="2706370" h="33020">
                <a:moveTo>
                  <a:pt x="0" y="33020"/>
                </a:moveTo>
                <a:lnTo>
                  <a:pt x="2705825" y="33020"/>
                </a:lnTo>
                <a:lnTo>
                  <a:pt x="270582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F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0" y="4705350"/>
            <a:ext cx="2712085" cy="33020"/>
          </a:xfrm>
          <a:custGeom>
            <a:avLst/>
            <a:gdLst/>
            <a:ahLst/>
            <a:cxnLst/>
            <a:rect l="l" t="t" r="r" b="b"/>
            <a:pathLst>
              <a:path w="2712085" h="33020">
                <a:moveTo>
                  <a:pt x="0" y="33020"/>
                </a:moveTo>
                <a:lnTo>
                  <a:pt x="2711563" y="33020"/>
                </a:lnTo>
                <a:lnTo>
                  <a:pt x="2711563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F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0" y="4735829"/>
            <a:ext cx="2717800" cy="31750"/>
          </a:xfrm>
          <a:custGeom>
            <a:avLst/>
            <a:gdLst/>
            <a:ahLst/>
            <a:cxnLst/>
            <a:rect l="l" t="t" r="r" b="b"/>
            <a:pathLst>
              <a:path w="2717800" h="31750">
                <a:moveTo>
                  <a:pt x="0" y="31750"/>
                </a:moveTo>
                <a:lnTo>
                  <a:pt x="2717301" y="31750"/>
                </a:lnTo>
                <a:lnTo>
                  <a:pt x="2717301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F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0" y="4770120"/>
            <a:ext cx="2720340" cy="26670"/>
          </a:xfrm>
          <a:custGeom>
            <a:avLst/>
            <a:gdLst/>
            <a:ahLst/>
            <a:cxnLst/>
            <a:rect l="l" t="t" r="r" b="b"/>
            <a:pathLst>
              <a:path w="2720340" h="26670">
                <a:moveTo>
                  <a:pt x="0" y="26670"/>
                </a:moveTo>
                <a:lnTo>
                  <a:pt x="2719924" y="26670"/>
                </a:lnTo>
                <a:lnTo>
                  <a:pt x="2719924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2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0" y="4767579"/>
            <a:ext cx="2717800" cy="0"/>
          </a:xfrm>
          <a:custGeom>
            <a:avLst/>
            <a:gdLst/>
            <a:ahLst/>
            <a:cxnLst/>
            <a:rect l="l" t="t" r="r" b="b"/>
            <a:pathLst>
              <a:path w="2717800">
                <a:moveTo>
                  <a:pt x="0" y="0"/>
                </a:moveTo>
                <a:lnTo>
                  <a:pt x="2717301" y="0"/>
                </a:lnTo>
              </a:path>
            </a:pathLst>
          </a:custGeom>
          <a:ln w="5080">
            <a:solidFill>
              <a:srgbClr val="0020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0" y="4794250"/>
            <a:ext cx="2727325" cy="33020"/>
          </a:xfrm>
          <a:custGeom>
            <a:avLst/>
            <a:gdLst/>
            <a:ahLst/>
            <a:cxnLst/>
            <a:rect l="l" t="t" r="r" b="b"/>
            <a:pathLst>
              <a:path w="2727325" h="33020">
                <a:moveTo>
                  <a:pt x="0" y="33020"/>
                </a:moveTo>
                <a:lnTo>
                  <a:pt x="2726903" y="33020"/>
                </a:lnTo>
                <a:lnTo>
                  <a:pt x="2726903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0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0" y="4823459"/>
            <a:ext cx="2731770" cy="33020"/>
          </a:xfrm>
          <a:custGeom>
            <a:avLst/>
            <a:gdLst/>
            <a:ahLst/>
            <a:cxnLst/>
            <a:rect l="l" t="t" r="r" b="b"/>
            <a:pathLst>
              <a:path w="2731770" h="33020">
                <a:moveTo>
                  <a:pt x="0" y="33020"/>
                </a:moveTo>
                <a:lnTo>
                  <a:pt x="2731556" y="33020"/>
                </a:lnTo>
                <a:lnTo>
                  <a:pt x="2731556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0" y="4853940"/>
            <a:ext cx="2736215" cy="31750"/>
          </a:xfrm>
          <a:custGeom>
            <a:avLst/>
            <a:gdLst/>
            <a:ahLst/>
            <a:cxnLst/>
            <a:rect l="l" t="t" r="r" b="b"/>
            <a:pathLst>
              <a:path w="2736215" h="31750">
                <a:moveTo>
                  <a:pt x="0" y="31750"/>
                </a:moveTo>
                <a:lnTo>
                  <a:pt x="2736209" y="31750"/>
                </a:lnTo>
                <a:lnTo>
                  <a:pt x="273620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0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0" y="4883150"/>
            <a:ext cx="2741295" cy="31750"/>
          </a:xfrm>
          <a:custGeom>
            <a:avLst/>
            <a:gdLst/>
            <a:ahLst/>
            <a:cxnLst/>
            <a:rect l="l" t="t" r="r" b="b"/>
            <a:pathLst>
              <a:path w="2741295" h="31750">
                <a:moveTo>
                  <a:pt x="0" y="31750"/>
                </a:moveTo>
                <a:lnTo>
                  <a:pt x="2740860" y="31750"/>
                </a:lnTo>
                <a:lnTo>
                  <a:pt x="274086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0" y="4912359"/>
            <a:ext cx="2745740" cy="31750"/>
          </a:xfrm>
          <a:custGeom>
            <a:avLst/>
            <a:gdLst/>
            <a:ahLst/>
            <a:cxnLst/>
            <a:rect l="l" t="t" r="r" b="b"/>
            <a:pathLst>
              <a:path w="2745740" h="31750">
                <a:moveTo>
                  <a:pt x="0" y="31750"/>
                </a:moveTo>
                <a:lnTo>
                  <a:pt x="2745472" y="31750"/>
                </a:lnTo>
                <a:lnTo>
                  <a:pt x="2745472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0" y="4941570"/>
            <a:ext cx="2750820" cy="33020"/>
          </a:xfrm>
          <a:custGeom>
            <a:avLst/>
            <a:gdLst/>
            <a:ahLst/>
            <a:cxnLst/>
            <a:rect l="l" t="t" r="r" b="b"/>
            <a:pathLst>
              <a:path w="2750820" h="33020">
                <a:moveTo>
                  <a:pt x="0" y="33020"/>
                </a:moveTo>
                <a:lnTo>
                  <a:pt x="2750285" y="33020"/>
                </a:lnTo>
                <a:lnTo>
                  <a:pt x="275028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1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0" y="4970779"/>
            <a:ext cx="2755265" cy="33020"/>
          </a:xfrm>
          <a:custGeom>
            <a:avLst/>
            <a:gdLst/>
            <a:ahLst/>
            <a:cxnLst/>
            <a:rect l="l" t="t" r="r" b="b"/>
            <a:pathLst>
              <a:path w="2755265" h="33020">
                <a:moveTo>
                  <a:pt x="0" y="33020"/>
                </a:moveTo>
                <a:lnTo>
                  <a:pt x="2754897" y="33020"/>
                </a:lnTo>
                <a:lnTo>
                  <a:pt x="2754897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1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0" y="5001259"/>
            <a:ext cx="2759710" cy="31750"/>
          </a:xfrm>
          <a:custGeom>
            <a:avLst/>
            <a:gdLst/>
            <a:ahLst/>
            <a:cxnLst/>
            <a:rect l="l" t="t" r="r" b="b"/>
            <a:pathLst>
              <a:path w="2759710" h="31750">
                <a:moveTo>
                  <a:pt x="0" y="31750"/>
                </a:moveTo>
                <a:lnTo>
                  <a:pt x="2759509" y="31750"/>
                </a:lnTo>
                <a:lnTo>
                  <a:pt x="275950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2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0" y="5060315"/>
            <a:ext cx="2764155" cy="0"/>
          </a:xfrm>
          <a:custGeom>
            <a:avLst/>
            <a:gdLst/>
            <a:ahLst/>
            <a:cxnLst/>
            <a:rect l="l" t="t" r="r" b="b"/>
            <a:pathLst>
              <a:path w="2764155">
                <a:moveTo>
                  <a:pt x="0" y="0"/>
                </a:moveTo>
                <a:lnTo>
                  <a:pt x="2763801" y="0"/>
                </a:lnTo>
              </a:path>
            </a:pathLst>
          </a:custGeom>
          <a:ln w="3810">
            <a:solidFill>
              <a:srgbClr val="0022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0" y="5030470"/>
            <a:ext cx="2761615" cy="27940"/>
          </a:xfrm>
          <a:custGeom>
            <a:avLst/>
            <a:gdLst/>
            <a:ahLst/>
            <a:cxnLst/>
            <a:rect l="l" t="t" r="r" b="b"/>
            <a:pathLst>
              <a:path w="2761615" h="27939">
                <a:moveTo>
                  <a:pt x="0" y="27939"/>
                </a:moveTo>
                <a:lnTo>
                  <a:pt x="2761314" y="27939"/>
                </a:lnTo>
                <a:lnTo>
                  <a:pt x="2761314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0022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0" y="5059679"/>
            <a:ext cx="2768600" cy="33020"/>
          </a:xfrm>
          <a:custGeom>
            <a:avLst/>
            <a:gdLst/>
            <a:ahLst/>
            <a:cxnLst/>
            <a:rect l="l" t="t" r="r" b="b"/>
            <a:pathLst>
              <a:path w="2768600" h="33020">
                <a:moveTo>
                  <a:pt x="0" y="33020"/>
                </a:moveTo>
                <a:lnTo>
                  <a:pt x="2768588" y="33020"/>
                </a:lnTo>
                <a:lnTo>
                  <a:pt x="276858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2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0" y="5088890"/>
            <a:ext cx="2773045" cy="33020"/>
          </a:xfrm>
          <a:custGeom>
            <a:avLst/>
            <a:gdLst/>
            <a:ahLst/>
            <a:cxnLst/>
            <a:rect l="l" t="t" r="r" b="b"/>
            <a:pathLst>
              <a:path w="2773045" h="33020">
                <a:moveTo>
                  <a:pt x="0" y="33020"/>
                </a:moveTo>
                <a:lnTo>
                  <a:pt x="2772906" y="33020"/>
                </a:lnTo>
                <a:lnTo>
                  <a:pt x="2772906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2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0" y="5119370"/>
            <a:ext cx="2777490" cy="31750"/>
          </a:xfrm>
          <a:custGeom>
            <a:avLst/>
            <a:gdLst/>
            <a:ahLst/>
            <a:cxnLst/>
            <a:rect l="l" t="t" r="r" b="b"/>
            <a:pathLst>
              <a:path w="2777490" h="31750">
                <a:moveTo>
                  <a:pt x="0" y="31749"/>
                </a:moveTo>
                <a:lnTo>
                  <a:pt x="2777224" y="31749"/>
                </a:lnTo>
                <a:lnTo>
                  <a:pt x="2777224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3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0" y="5148579"/>
            <a:ext cx="2781935" cy="31750"/>
          </a:xfrm>
          <a:custGeom>
            <a:avLst/>
            <a:gdLst/>
            <a:ahLst/>
            <a:cxnLst/>
            <a:rect l="l" t="t" r="r" b="b"/>
            <a:pathLst>
              <a:path w="2781935" h="31750">
                <a:moveTo>
                  <a:pt x="0" y="31750"/>
                </a:moveTo>
                <a:lnTo>
                  <a:pt x="2781542" y="31750"/>
                </a:lnTo>
                <a:lnTo>
                  <a:pt x="2781542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3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0" y="5207634"/>
            <a:ext cx="2785745" cy="0"/>
          </a:xfrm>
          <a:custGeom>
            <a:avLst/>
            <a:gdLst/>
            <a:ahLst/>
            <a:cxnLst/>
            <a:rect l="l" t="t" r="r" b="b"/>
            <a:pathLst>
              <a:path w="2785745">
                <a:moveTo>
                  <a:pt x="0" y="0"/>
                </a:moveTo>
                <a:lnTo>
                  <a:pt x="2785524" y="0"/>
                </a:lnTo>
              </a:path>
            </a:pathLst>
          </a:custGeom>
          <a:ln w="6350">
            <a:solidFill>
              <a:srgbClr val="002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0" y="5177790"/>
            <a:ext cx="2783205" cy="26670"/>
          </a:xfrm>
          <a:custGeom>
            <a:avLst/>
            <a:gdLst/>
            <a:ahLst/>
            <a:cxnLst/>
            <a:rect l="l" t="t" r="r" b="b"/>
            <a:pathLst>
              <a:path w="2783205" h="26670">
                <a:moveTo>
                  <a:pt x="0" y="26670"/>
                </a:moveTo>
                <a:lnTo>
                  <a:pt x="2783138" y="26670"/>
                </a:lnTo>
                <a:lnTo>
                  <a:pt x="2783138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23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0" y="5207000"/>
            <a:ext cx="2790190" cy="33020"/>
          </a:xfrm>
          <a:custGeom>
            <a:avLst/>
            <a:gdLst/>
            <a:ahLst/>
            <a:cxnLst/>
            <a:rect l="l" t="t" r="r" b="b"/>
            <a:pathLst>
              <a:path w="2790190" h="33020">
                <a:moveTo>
                  <a:pt x="0" y="33020"/>
                </a:moveTo>
                <a:lnTo>
                  <a:pt x="2789748" y="33020"/>
                </a:lnTo>
                <a:lnTo>
                  <a:pt x="278974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3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0" y="5237479"/>
            <a:ext cx="2794000" cy="31750"/>
          </a:xfrm>
          <a:custGeom>
            <a:avLst/>
            <a:gdLst/>
            <a:ahLst/>
            <a:cxnLst/>
            <a:rect l="l" t="t" r="r" b="b"/>
            <a:pathLst>
              <a:path w="2794000" h="31750">
                <a:moveTo>
                  <a:pt x="0" y="31750"/>
                </a:moveTo>
                <a:lnTo>
                  <a:pt x="2793558" y="31750"/>
                </a:lnTo>
                <a:lnTo>
                  <a:pt x="279355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4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0" y="5266690"/>
            <a:ext cx="2797810" cy="31750"/>
          </a:xfrm>
          <a:custGeom>
            <a:avLst/>
            <a:gdLst/>
            <a:ahLst/>
            <a:cxnLst/>
            <a:rect l="l" t="t" r="r" b="b"/>
            <a:pathLst>
              <a:path w="2797810" h="31750">
                <a:moveTo>
                  <a:pt x="0" y="31750"/>
                </a:moveTo>
                <a:lnTo>
                  <a:pt x="2797368" y="31750"/>
                </a:lnTo>
                <a:lnTo>
                  <a:pt x="279736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0" y="5295900"/>
            <a:ext cx="2801620" cy="31750"/>
          </a:xfrm>
          <a:custGeom>
            <a:avLst/>
            <a:gdLst/>
            <a:ahLst/>
            <a:cxnLst/>
            <a:rect l="l" t="t" r="r" b="b"/>
            <a:pathLst>
              <a:path w="2801620" h="31750">
                <a:moveTo>
                  <a:pt x="0" y="31750"/>
                </a:moveTo>
                <a:lnTo>
                  <a:pt x="2801178" y="31750"/>
                </a:lnTo>
                <a:lnTo>
                  <a:pt x="280117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4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0" y="5354320"/>
            <a:ext cx="2804795" cy="0"/>
          </a:xfrm>
          <a:custGeom>
            <a:avLst/>
            <a:gdLst/>
            <a:ahLst/>
            <a:cxnLst/>
            <a:rect l="l" t="t" r="r" b="b"/>
            <a:pathLst>
              <a:path w="2804795">
                <a:moveTo>
                  <a:pt x="0" y="0"/>
                </a:moveTo>
                <a:lnTo>
                  <a:pt x="2804615" y="0"/>
                </a:lnTo>
              </a:path>
            </a:pathLst>
          </a:custGeom>
          <a:ln w="7619">
            <a:solidFill>
              <a:srgbClr val="002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0" y="5325109"/>
            <a:ext cx="2802890" cy="25400"/>
          </a:xfrm>
          <a:custGeom>
            <a:avLst/>
            <a:gdLst/>
            <a:ahLst/>
            <a:cxnLst/>
            <a:rect l="l" t="t" r="r" b="b"/>
            <a:pathLst>
              <a:path w="2802890" h="25400">
                <a:moveTo>
                  <a:pt x="0" y="25399"/>
                </a:moveTo>
                <a:lnTo>
                  <a:pt x="2802503" y="25399"/>
                </a:lnTo>
                <a:lnTo>
                  <a:pt x="28025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002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0" y="5354320"/>
            <a:ext cx="2808605" cy="33020"/>
          </a:xfrm>
          <a:custGeom>
            <a:avLst/>
            <a:gdLst/>
            <a:ahLst/>
            <a:cxnLst/>
            <a:rect l="l" t="t" r="r" b="b"/>
            <a:pathLst>
              <a:path w="2808605" h="33020">
                <a:moveTo>
                  <a:pt x="0" y="33019"/>
                </a:moveTo>
                <a:lnTo>
                  <a:pt x="2808567" y="33019"/>
                </a:lnTo>
                <a:lnTo>
                  <a:pt x="280856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5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0" y="5383529"/>
            <a:ext cx="2812415" cy="33020"/>
          </a:xfrm>
          <a:custGeom>
            <a:avLst/>
            <a:gdLst/>
            <a:ahLst/>
            <a:cxnLst/>
            <a:rect l="l" t="t" r="r" b="b"/>
            <a:pathLst>
              <a:path w="2812415" h="33020">
                <a:moveTo>
                  <a:pt x="0" y="33020"/>
                </a:moveTo>
                <a:lnTo>
                  <a:pt x="2812062" y="33020"/>
                </a:lnTo>
                <a:lnTo>
                  <a:pt x="281206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0" y="5414009"/>
            <a:ext cx="2815590" cy="31750"/>
          </a:xfrm>
          <a:custGeom>
            <a:avLst/>
            <a:gdLst/>
            <a:ahLst/>
            <a:cxnLst/>
            <a:rect l="l" t="t" r="r" b="b"/>
            <a:pathLst>
              <a:path w="2815590" h="31750">
                <a:moveTo>
                  <a:pt x="0" y="31749"/>
                </a:moveTo>
                <a:lnTo>
                  <a:pt x="2815557" y="31749"/>
                </a:lnTo>
                <a:lnTo>
                  <a:pt x="2815557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0" y="5443220"/>
            <a:ext cx="2819400" cy="31750"/>
          </a:xfrm>
          <a:custGeom>
            <a:avLst/>
            <a:gdLst/>
            <a:ahLst/>
            <a:cxnLst/>
            <a:rect l="l" t="t" r="r" b="b"/>
            <a:pathLst>
              <a:path w="2819400" h="31750">
                <a:moveTo>
                  <a:pt x="0" y="31749"/>
                </a:moveTo>
                <a:lnTo>
                  <a:pt x="2819052" y="31749"/>
                </a:lnTo>
                <a:lnTo>
                  <a:pt x="2819052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5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0" y="5502275"/>
            <a:ext cx="2822575" cy="0"/>
          </a:xfrm>
          <a:custGeom>
            <a:avLst/>
            <a:gdLst/>
            <a:ahLst/>
            <a:cxnLst/>
            <a:rect l="l" t="t" r="r" b="b"/>
            <a:pathLst>
              <a:path w="2822575">
                <a:moveTo>
                  <a:pt x="0" y="0"/>
                </a:moveTo>
                <a:lnTo>
                  <a:pt x="2822265" y="0"/>
                </a:lnTo>
              </a:path>
            </a:pathLst>
          </a:custGeom>
          <a:ln w="6350">
            <a:solidFill>
              <a:srgbClr val="0026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0" y="5472429"/>
            <a:ext cx="2820670" cy="26670"/>
          </a:xfrm>
          <a:custGeom>
            <a:avLst/>
            <a:gdLst/>
            <a:ahLst/>
            <a:cxnLst/>
            <a:rect l="l" t="t" r="r" b="b"/>
            <a:pathLst>
              <a:path w="2820670" h="26670">
                <a:moveTo>
                  <a:pt x="0" y="26670"/>
                </a:moveTo>
                <a:lnTo>
                  <a:pt x="2820344" y="26670"/>
                </a:lnTo>
                <a:lnTo>
                  <a:pt x="2820344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26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0" y="5501640"/>
            <a:ext cx="2825750" cy="33020"/>
          </a:xfrm>
          <a:custGeom>
            <a:avLst/>
            <a:gdLst/>
            <a:ahLst/>
            <a:cxnLst/>
            <a:rect l="l" t="t" r="r" b="b"/>
            <a:pathLst>
              <a:path w="2825750" h="33020">
                <a:moveTo>
                  <a:pt x="0" y="33020"/>
                </a:moveTo>
                <a:lnTo>
                  <a:pt x="2825587" y="33020"/>
                </a:lnTo>
                <a:lnTo>
                  <a:pt x="2825587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6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0" y="5532120"/>
            <a:ext cx="2828925" cy="31750"/>
          </a:xfrm>
          <a:custGeom>
            <a:avLst/>
            <a:gdLst/>
            <a:ahLst/>
            <a:cxnLst/>
            <a:rect l="l" t="t" r="r" b="b"/>
            <a:pathLst>
              <a:path w="2828925" h="31750">
                <a:moveTo>
                  <a:pt x="0" y="31749"/>
                </a:moveTo>
                <a:lnTo>
                  <a:pt x="2828583" y="31749"/>
                </a:lnTo>
                <a:lnTo>
                  <a:pt x="2828583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6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0" y="5561329"/>
            <a:ext cx="2832100" cy="31750"/>
          </a:xfrm>
          <a:custGeom>
            <a:avLst/>
            <a:gdLst/>
            <a:ahLst/>
            <a:cxnLst/>
            <a:rect l="l" t="t" r="r" b="b"/>
            <a:pathLst>
              <a:path w="2832100" h="31750">
                <a:moveTo>
                  <a:pt x="0" y="31750"/>
                </a:moveTo>
                <a:lnTo>
                  <a:pt x="2831578" y="31750"/>
                </a:lnTo>
                <a:lnTo>
                  <a:pt x="283157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6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0" y="5590540"/>
            <a:ext cx="2835275" cy="33020"/>
          </a:xfrm>
          <a:custGeom>
            <a:avLst/>
            <a:gdLst/>
            <a:ahLst/>
            <a:cxnLst/>
            <a:rect l="l" t="t" r="r" b="b"/>
            <a:pathLst>
              <a:path w="2835275" h="33020">
                <a:moveTo>
                  <a:pt x="0" y="33020"/>
                </a:moveTo>
                <a:lnTo>
                  <a:pt x="2834705" y="33020"/>
                </a:lnTo>
                <a:lnTo>
                  <a:pt x="283470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7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0" y="5650229"/>
            <a:ext cx="2837815" cy="0"/>
          </a:xfrm>
          <a:custGeom>
            <a:avLst/>
            <a:gdLst/>
            <a:ahLst/>
            <a:cxnLst/>
            <a:rect l="l" t="t" r="r" b="b"/>
            <a:pathLst>
              <a:path w="2837815">
                <a:moveTo>
                  <a:pt x="0" y="0"/>
                </a:moveTo>
                <a:lnTo>
                  <a:pt x="2837416" y="0"/>
                </a:lnTo>
              </a:path>
            </a:pathLst>
          </a:custGeom>
          <a:ln w="5080">
            <a:solidFill>
              <a:srgbClr val="0027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0" y="5619750"/>
            <a:ext cx="2835910" cy="27940"/>
          </a:xfrm>
          <a:custGeom>
            <a:avLst/>
            <a:gdLst/>
            <a:ahLst/>
            <a:cxnLst/>
            <a:rect l="l" t="t" r="r" b="b"/>
            <a:pathLst>
              <a:path w="2835910" h="27939">
                <a:moveTo>
                  <a:pt x="0" y="27939"/>
                </a:moveTo>
                <a:lnTo>
                  <a:pt x="2835747" y="27939"/>
                </a:lnTo>
                <a:lnTo>
                  <a:pt x="2835747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002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0" y="5650229"/>
            <a:ext cx="2840990" cy="31750"/>
          </a:xfrm>
          <a:custGeom>
            <a:avLst/>
            <a:gdLst/>
            <a:ahLst/>
            <a:cxnLst/>
            <a:rect l="l" t="t" r="r" b="b"/>
            <a:pathLst>
              <a:path w="2840990" h="31750">
                <a:moveTo>
                  <a:pt x="0" y="31750"/>
                </a:moveTo>
                <a:lnTo>
                  <a:pt x="2840376" y="31750"/>
                </a:lnTo>
                <a:lnTo>
                  <a:pt x="2840376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0" y="5679440"/>
            <a:ext cx="2843530" cy="31750"/>
          </a:xfrm>
          <a:custGeom>
            <a:avLst/>
            <a:gdLst/>
            <a:ahLst/>
            <a:cxnLst/>
            <a:rect l="l" t="t" r="r" b="b"/>
            <a:pathLst>
              <a:path w="2843530" h="31750">
                <a:moveTo>
                  <a:pt x="0" y="31750"/>
                </a:moveTo>
                <a:lnTo>
                  <a:pt x="2843099" y="31750"/>
                </a:lnTo>
                <a:lnTo>
                  <a:pt x="284309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7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0" y="5708650"/>
            <a:ext cx="2846070" cy="31750"/>
          </a:xfrm>
          <a:custGeom>
            <a:avLst/>
            <a:gdLst/>
            <a:ahLst/>
            <a:cxnLst/>
            <a:rect l="l" t="t" r="r" b="b"/>
            <a:pathLst>
              <a:path w="2846070" h="31750">
                <a:moveTo>
                  <a:pt x="0" y="31750"/>
                </a:moveTo>
                <a:lnTo>
                  <a:pt x="2845822" y="31750"/>
                </a:lnTo>
                <a:lnTo>
                  <a:pt x="2845822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8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0" y="5737859"/>
            <a:ext cx="2849245" cy="33020"/>
          </a:xfrm>
          <a:custGeom>
            <a:avLst/>
            <a:gdLst/>
            <a:ahLst/>
            <a:cxnLst/>
            <a:rect l="l" t="t" r="r" b="b"/>
            <a:pathLst>
              <a:path w="2849245" h="33020">
                <a:moveTo>
                  <a:pt x="0" y="33020"/>
                </a:moveTo>
                <a:lnTo>
                  <a:pt x="2848663" y="33020"/>
                </a:lnTo>
                <a:lnTo>
                  <a:pt x="2848663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8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0" y="5767070"/>
            <a:ext cx="2849880" cy="30480"/>
          </a:xfrm>
          <a:custGeom>
            <a:avLst/>
            <a:gdLst/>
            <a:ahLst/>
            <a:cxnLst/>
            <a:rect l="l" t="t" r="r" b="b"/>
            <a:pathLst>
              <a:path w="2849880" h="30479">
                <a:moveTo>
                  <a:pt x="0" y="30479"/>
                </a:moveTo>
                <a:lnTo>
                  <a:pt x="2849729" y="30479"/>
                </a:lnTo>
                <a:lnTo>
                  <a:pt x="2849729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002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0" y="5797550"/>
            <a:ext cx="2853690" cy="31750"/>
          </a:xfrm>
          <a:custGeom>
            <a:avLst/>
            <a:gdLst/>
            <a:ahLst/>
            <a:cxnLst/>
            <a:rect l="l" t="t" r="r" b="b"/>
            <a:pathLst>
              <a:path w="2853690" h="31750">
                <a:moveTo>
                  <a:pt x="0" y="31750"/>
                </a:moveTo>
                <a:lnTo>
                  <a:pt x="2853571" y="31750"/>
                </a:lnTo>
                <a:lnTo>
                  <a:pt x="2853571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8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0" y="5826759"/>
            <a:ext cx="2856230" cy="31750"/>
          </a:xfrm>
          <a:custGeom>
            <a:avLst/>
            <a:gdLst/>
            <a:ahLst/>
            <a:cxnLst/>
            <a:rect l="l" t="t" r="r" b="b"/>
            <a:pathLst>
              <a:path w="2856230" h="31750">
                <a:moveTo>
                  <a:pt x="0" y="31749"/>
                </a:moveTo>
                <a:lnTo>
                  <a:pt x="2855799" y="31749"/>
                </a:lnTo>
                <a:lnTo>
                  <a:pt x="285579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9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0" y="5855970"/>
            <a:ext cx="2858135" cy="33020"/>
          </a:xfrm>
          <a:custGeom>
            <a:avLst/>
            <a:gdLst/>
            <a:ahLst/>
            <a:cxnLst/>
            <a:rect l="l" t="t" r="r" b="b"/>
            <a:pathLst>
              <a:path w="2858135" h="33020">
                <a:moveTo>
                  <a:pt x="0" y="33019"/>
                </a:moveTo>
                <a:lnTo>
                  <a:pt x="2858124" y="33019"/>
                </a:lnTo>
                <a:lnTo>
                  <a:pt x="2858124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9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0" y="5885179"/>
            <a:ext cx="2860675" cy="33020"/>
          </a:xfrm>
          <a:custGeom>
            <a:avLst/>
            <a:gdLst/>
            <a:ahLst/>
            <a:cxnLst/>
            <a:rect l="l" t="t" r="r" b="b"/>
            <a:pathLst>
              <a:path w="2860675" h="33020">
                <a:moveTo>
                  <a:pt x="0" y="33020"/>
                </a:moveTo>
                <a:lnTo>
                  <a:pt x="2860352" y="33020"/>
                </a:lnTo>
                <a:lnTo>
                  <a:pt x="286035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9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0" y="5915659"/>
            <a:ext cx="2862580" cy="31750"/>
          </a:xfrm>
          <a:custGeom>
            <a:avLst/>
            <a:gdLst/>
            <a:ahLst/>
            <a:cxnLst/>
            <a:rect l="l" t="t" r="r" b="b"/>
            <a:pathLst>
              <a:path w="2862580" h="31750">
                <a:moveTo>
                  <a:pt x="0" y="31749"/>
                </a:moveTo>
                <a:lnTo>
                  <a:pt x="2862580" y="31749"/>
                </a:lnTo>
                <a:lnTo>
                  <a:pt x="286258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9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0" y="5944870"/>
            <a:ext cx="2865120" cy="31750"/>
          </a:xfrm>
          <a:custGeom>
            <a:avLst/>
            <a:gdLst/>
            <a:ahLst/>
            <a:cxnLst/>
            <a:rect l="l" t="t" r="r" b="b"/>
            <a:pathLst>
              <a:path w="2865120" h="31750">
                <a:moveTo>
                  <a:pt x="0" y="31749"/>
                </a:moveTo>
                <a:lnTo>
                  <a:pt x="2864789" y="31749"/>
                </a:lnTo>
                <a:lnTo>
                  <a:pt x="286478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A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0" y="5974079"/>
            <a:ext cx="2867660" cy="33020"/>
          </a:xfrm>
          <a:custGeom>
            <a:avLst/>
            <a:gdLst/>
            <a:ahLst/>
            <a:cxnLst/>
            <a:rect l="l" t="t" r="r" b="b"/>
            <a:pathLst>
              <a:path w="2867660" h="33020">
                <a:moveTo>
                  <a:pt x="0" y="33020"/>
                </a:moveTo>
                <a:lnTo>
                  <a:pt x="2867094" y="33020"/>
                </a:lnTo>
                <a:lnTo>
                  <a:pt x="2867094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0" y="6003290"/>
            <a:ext cx="2869565" cy="33020"/>
          </a:xfrm>
          <a:custGeom>
            <a:avLst/>
            <a:gdLst/>
            <a:ahLst/>
            <a:cxnLst/>
            <a:rect l="l" t="t" r="r" b="b"/>
            <a:pathLst>
              <a:path w="2869565" h="33020">
                <a:moveTo>
                  <a:pt x="0" y="33020"/>
                </a:moveTo>
                <a:lnTo>
                  <a:pt x="2869303" y="33020"/>
                </a:lnTo>
                <a:lnTo>
                  <a:pt x="2869303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A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0" y="6033770"/>
            <a:ext cx="2872105" cy="31750"/>
          </a:xfrm>
          <a:custGeom>
            <a:avLst/>
            <a:gdLst/>
            <a:ahLst/>
            <a:cxnLst/>
            <a:rect l="l" t="t" r="r" b="b"/>
            <a:pathLst>
              <a:path w="2872105" h="31750">
                <a:moveTo>
                  <a:pt x="0" y="31749"/>
                </a:moveTo>
                <a:lnTo>
                  <a:pt x="2871512" y="31749"/>
                </a:lnTo>
                <a:lnTo>
                  <a:pt x="2871512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A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0" y="6062979"/>
            <a:ext cx="2874010" cy="31750"/>
          </a:xfrm>
          <a:custGeom>
            <a:avLst/>
            <a:gdLst/>
            <a:ahLst/>
            <a:cxnLst/>
            <a:rect l="l" t="t" r="r" b="b"/>
            <a:pathLst>
              <a:path w="2874010" h="31750">
                <a:moveTo>
                  <a:pt x="0" y="31750"/>
                </a:moveTo>
                <a:lnTo>
                  <a:pt x="2873721" y="31750"/>
                </a:lnTo>
                <a:lnTo>
                  <a:pt x="2873721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B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0" y="6098540"/>
            <a:ext cx="2875280" cy="25400"/>
          </a:xfrm>
          <a:custGeom>
            <a:avLst/>
            <a:gdLst/>
            <a:ahLst/>
            <a:cxnLst/>
            <a:rect l="l" t="t" r="r" b="b"/>
            <a:pathLst>
              <a:path w="2875280" h="25400">
                <a:moveTo>
                  <a:pt x="0" y="25400"/>
                </a:moveTo>
                <a:lnTo>
                  <a:pt x="2874763" y="25400"/>
                </a:lnTo>
                <a:lnTo>
                  <a:pt x="28747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2B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0" y="6095365"/>
            <a:ext cx="2874010" cy="0"/>
          </a:xfrm>
          <a:custGeom>
            <a:avLst/>
            <a:gdLst/>
            <a:ahLst/>
            <a:cxnLst/>
            <a:rect l="l" t="t" r="r" b="b"/>
            <a:pathLst>
              <a:path w="2874010">
                <a:moveTo>
                  <a:pt x="0" y="0"/>
                </a:moveTo>
                <a:lnTo>
                  <a:pt x="2873769" y="0"/>
                </a:lnTo>
              </a:path>
            </a:pathLst>
          </a:custGeom>
          <a:ln w="6350">
            <a:solidFill>
              <a:srgbClr val="002B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0" y="6121400"/>
            <a:ext cx="2877820" cy="33020"/>
          </a:xfrm>
          <a:custGeom>
            <a:avLst/>
            <a:gdLst/>
            <a:ahLst/>
            <a:cxnLst/>
            <a:rect l="l" t="t" r="r" b="b"/>
            <a:pathLst>
              <a:path w="2877820" h="33020">
                <a:moveTo>
                  <a:pt x="0" y="33019"/>
                </a:moveTo>
                <a:lnTo>
                  <a:pt x="2877324" y="33019"/>
                </a:lnTo>
                <a:lnTo>
                  <a:pt x="2877324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B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0" y="6150609"/>
            <a:ext cx="2879090" cy="33020"/>
          </a:xfrm>
          <a:custGeom>
            <a:avLst/>
            <a:gdLst/>
            <a:ahLst/>
            <a:cxnLst/>
            <a:rect l="l" t="t" r="r" b="b"/>
            <a:pathLst>
              <a:path w="2879090" h="33020">
                <a:moveTo>
                  <a:pt x="0" y="33019"/>
                </a:moveTo>
                <a:lnTo>
                  <a:pt x="2879057" y="33019"/>
                </a:lnTo>
                <a:lnTo>
                  <a:pt x="287905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B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0" y="6181090"/>
            <a:ext cx="2880995" cy="31750"/>
          </a:xfrm>
          <a:custGeom>
            <a:avLst/>
            <a:gdLst/>
            <a:ahLst/>
            <a:cxnLst/>
            <a:rect l="l" t="t" r="r" b="b"/>
            <a:pathLst>
              <a:path w="2880995" h="31750">
                <a:moveTo>
                  <a:pt x="0" y="31750"/>
                </a:moveTo>
                <a:lnTo>
                  <a:pt x="2880790" y="31750"/>
                </a:lnTo>
                <a:lnTo>
                  <a:pt x="288079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C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0" y="6210300"/>
            <a:ext cx="2882900" cy="31750"/>
          </a:xfrm>
          <a:custGeom>
            <a:avLst/>
            <a:gdLst/>
            <a:ahLst/>
            <a:cxnLst/>
            <a:rect l="l" t="t" r="r" b="b"/>
            <a:pathLst>
              <a:path w="2882900" h="31750">
                <a:moveTo>
                  <a:pt x="0" y="31750"/>
                </a:moveTo>
                <a:lnTo>
                  <a:pt x="2882523" y="31750"/>
                </a:lnTo>
                <a:lnTo>
                  <a:pt x="288252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C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0" y="6248400"/>
            <a:ext cx="2883535" cy="24130"/>
          </a:xfrm>
          <a:custGeom>
            <a:avLst/>
            <a:gdLst/>
            <a:ahLst/>
            <a:cxnLst/>
            <a:rect l="l" t="t" r="r" b="b"/>
            <a:pathLst>
              <a:path w="2883535" h="24129">
                <a:moveTo>
                  <a:pt x="0" y="24130"/>
                </a:moveTo>
                <a:lnTo>
                  <a:pt x="2883302" y="24130"/>
                </a:lnTo>
                <a:lnTo>
                  <a:pt x="2883302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002C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0" y="6243954"/>
            <a:ext cx="2882900" cy="0"/>
          </a:xfrm>
          <a:custGeom>
            <a:avLst/>
            <a:gdLst/>
            <a:ahLst/>
            <a:cxnLst/>
            <a:rect l="l" t="t" r="r" b="b"/>
            <a:pathLst>
              <a:path w="2882900">
                <a:moveTo>
                  <a:pt x="0" y="0"/>
                </a:moveTo>
                <a:lnTo>
                  <a:pt x="2882636" y="0"/>
                </a:lnTo>
              </a:path>
            </a:pathLst>
          </a:custGeom>
          <a:ln w="8890">
            <a:solidFill>
              <a:srgbClr val="002C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0" y="6268720"/>
            <a:ext cx="2884805" cy="33020"/>
          </a:xfrm>
          <a:custGeom>
            <a:avLst/>
            <a:gdLst/>
            <a:ahLst/>
            <a:cxnLst/>
            <a:rect l="l" t="t" r="r" b="b"/>
            <a:pathLst>
              <a:path w="2884805" h="33020">
                <a:moveTo>
                  <a:pt x="0" y="33019"/>
                </a:moveTo>
                <a:lnTo>
                  <a:pt x="2884678" y="33019"/>
                </a:lnTo>
                <a:lnTo>
                  <a:pt x="2884678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C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0" y="6297929"/>
            <a:ext cx="2886075" cy="33020"/>
          </a:xfrm>
          <a:custGeom>
            <a:avLst/>
            <a:gdLst/>
            <a:ahLst/>
            <a:cxnLst/>
            <a:rect l="l" t="t" r="r" b="b"/>
            <a:pathLst>
              <a:path w="2886075" h="33020">
                <a:moveTo>
                  <a:pt x="0" y="33020"/>
                </a:moveTo>
                <a:lnTo>
                  <a:pt x="2885651" y="33020"/>
                </a:lnTo>
                <a:lnTo>
                  <a:pt x="288565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D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0" y="6328409"/>
            <a:ext cx="2886710" cy="31750"/>
          </a:xfrm>
          <a:custGeom>
            <a:avLst/>
            <a:gdLst/>
            <a:ahLst/>
            <a:cxnLst/>
            <a:rect l="l" t="t" r="r" b="b"/>
            <a:pathLst>
              <a:path w="2886710" h="31750">
                <a:moveTo>
                  <a:pt x="0" y="31749"/>
                </a:moveTo>
                <a:lnTo>
                  <a:pt x="2886625" y="31749"/>
                </a:lnTo>
                <a:lnTo>
                  <a:pt x="2886625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D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0" y="6357620"/>
            <a:ext cx="2887980" cy="31750"/>
          </a:xfrm>
          <a:custGeom>
            <a:avLst/>
            <a:gdLst/>
            <a:ahLst/>
            <a:cxnLst/>
            <a:rect l="l" t="t" r="r" b="b"/>
            <a:pathLst>
              <a:path w="2887980" h="31750">
                <a:moveTo>
                  <a:pt x="0" y="31749"/>
                </a:moveTo>
                <a:lnTo>
                  <a:pt x="2887599" y="31749"/>
                </a:lnTo>
                <a:lnTo>
                  <a:pt x="288759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0" y="6386829"/>
            <a:ext cx="2888615" cy="33020"/>
          </a:xfrm>
          <a:custGeom>
            <a:avLst/>
            <a:gdLst/>
            <a:ahLst/>
            <a:cxnLst/>
            <a:rect l="l" t="t" r="r" b="b"/>
            <a:pathLst>
              <a:path w="2888615" h="33020">
                <a:moveTo>
                  <a:pt x="0" y="33020"/>
                </a:moveTo>
                <a:lnTo>
                  <a:pt x="2888615" y="33020"/>
                </a:lnTo>
                <a:lnTo>
                  <a:pt x="288861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0" y="6416040"/>
            <a:ext cx="2889885" cy="33020"/>
          </a:xfrm>
          <a:custGeom>
            <a:avLst/>
            <a:gdLst/>
            <a:ahLst/>
            <a:cxnLst/>
            <a:rect l="l" t="t" r="r" b="b"/>
            <a:pathLst>
              <a:path w="2889885" h="33020">
                <a:moveTo>
                  <a:pt x="0" y="33020"/>
                </a:moveTo>
                <a:lnTo>
                  <a:pt x="2889588" y="33020"/>
                </a:lnTo>
                <a:lnTo>
                  <a:pt x="288958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E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0" y="6446520"/>
            <a:ext cx="2891155" cy="31750"/>
          </a:xfrm>
          <a:custGeom>
            <a:avLst/>
            <a:gdLst/>
            <a:ahLst/>
            <a:cxnLst/>
            <a:rect l="l" t="t" r="r" b="b"/>
            <a:pathLst>
              <a:path w="2891155" h="31750">
                <a:moveTo>
                  <a:pt x="0" y="31749"/>
                </a:moveTo>
                <a:lnTo>
                  <a:pt x="2890562" y="31749"/>
                </a:lnTo>
                <a:lnTo>
                  <a:pt x="2890562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E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0" y="6475729"/>
            <a:ext cx="2891790" cy="31750"/>
          </a:xfrm>
          <a:custGeom>
            <a:avLst/>
            <a:gdLst/>
            <a:ahLst/>
            <a:cxnLst/>
            <a:rect l="l" t="t" r="r" b="b"/>
            <a:pathLst>
              <a:path w="2891790" h="31750">
                <a:moveTo>
                  <a:pt x="0" y="31750"/>
                </a:moveTo>
                <a:lnTo>
                  <a:pt x="2891536" y="31750"/>
                </a:lnTo>
                <a:lnTo>
                  <a:pt x="2891536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0" y="6504940"/>
            <a:ext cx="2893060" cy="31750"/>
          </a:xfrm>
          <a:custGeom>
            <a:avLst/>
            <a:gdLst/>
            <a:ahLst/>
            <a:cxnLst/>
            <a:rect l="l" t="t" r="r" b="b"/>
            <a:pathLst>
              <a:path w="2893060" h="31750">
                <a:moveTo>
                  <a:pt x="0" y="31749"/>
                </a:moveTo>
                <a:lnTo>
                  <a:pt x="2892509" y="31749"/>
                </a:lnTo>
                <a:lnTo>
                  <a:pt x="289250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0" y="6553200"/>
            <a:ext cx="2893695" cy="13970"/>
          </a:xfrm>
          <a:custGeom>
            <a:avLst/>
            <a:gdLst/>
            <a:ahLst/>
            <a:cxnLst/>
            <a:rect l="l" t="t" r="r" b="b"/>
            <a:pathLst>
              <a:path w="2893695" h="13970">
                <a:moveTo>
                  <a:pt x="0" y="13969"/>
                </a:moveTo>
                <a:lnTo>
                  <a:pt x="2893176" y="13969"/>
                </a:lnTo>
                <a:lnTo>
                  <a:pt x="2893176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2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0" y="6534150"/>
            <a:ext cx="2893060" cy="19050"/>
          </a:xfrm>
          <a:custGeom>
            <a:avLst/>
            <a:gdLst/>
            <a:ahLst/>
            <a:cxnLst/>
            <a:rect l="l" t="t" r="r" b="b"/>
            <a:pathLst>
              <a:path w="2893060" h="19050">
                <a:moveTo>
                  <a:pt x="0" y="19050"/>
                </a:moveTo>
                <a:lnTo>
                  <a:pt x="2892742" y="19050"/>
                </a:lnTo>
                <a:lnTo>
                  <a:pt x="2892742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002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0" y="6563359"/>
            <a:ext cx="2894330" cy="33020"/>
          </a:xfrm>
          <a:custGeom>
            <a:avLst/>
            <a:gdLst/>
            <a:ahLst/>
            <a:cxnLst/>
            <a:rect l="l" t="t" r="r" b="b"/>
            <a:pathLst>
              <a:path w="2894330" h="33020">
                <a:moveTo>
                  <a:pt x="0" y="33020"/>
                </a:moveTo>
                <a:lnTo>
                  <a:pt x="2893779" y="33020"/>
                </a:lnTo>
                <a:lnTo>
                  <a:pt x="2893779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0" y="6593840"/>
            <a:ext cx="2894330" cy="31750"/>
          </a:xfrm>
          <a:custGeom>
            <a:avLst/>
            <a:gdLst/>
            <a:ahLst/>
            <a:cxnLst/>
            <a:rect l="l" t="t" r="r" b="b"/>
            <a:pathLst>
              <a:path w="2894330" h="31750">
                <a:moveTo>
                  <a:pt x="0" y="31749"/>
                </a:moveTo>
                <a:lnTo>
                  <a:pt x="2894266" y="31749"/>
                </a:lnTo>
                <a:lnTo>
                  <a:pt x="2894266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F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0" y="6623050"/>
            <a:ext cx="2894965" cy="31750"/>
          </a:xfrm>
          <a:custGeom>
            <a:avLst/>
            <a:gdLst/>
            <a:ahLst/>
            <a:cxnLst/>
            <a:rect l="l" t="t" r="r" b="b"/>
            <a:pathLst>
              <a:path w="2894965" h="31750">
                <a:moveTo>
                  <a:pt x="0" y="31750"/>
                </a:moveTo>
                <a:lnTo>
                  <a:pt x="2894753" y="31750"/>
                </a:lnTo>
                <a:lnTo>
                  <a:pt x="289475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F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0" y="6652259"/>
            <a:ext cx="2895600" cy="33020"/>
          </a:xfrm>
          <a:custGeom>
            <a:avLst/>
            <a:gdLst/>
            <a:ahLst/>
            <a:cxnLst/>
            <a:rect l="l" t="t" r="r" b="b"/>
            <a:pathLst>
              <a:path w="2895600" h="33020">
                <a:moveTo>
                  <a:pt x="0" y="33020"/>
                </a:moveTo>
                <a:lnTo>
                  <a:pt x="2895261" y="33020"/>
                </a:lnTo>
                <a:lnTo>
                  <a:pt x="289526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30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0" y="6710044"/>
            <a:ext cx="2896235" cy="0"/>
          </a:xfrm>
          <a:custGeom>
            <a:avLst/>
            <a:gdLst/>
            <a:ahLst/>
            <a:cxnLst/>
            <a:rect l="l" t="t" r="r" b="b"/>
            <a:pathLst>
              <a:path w="2896235">
                <a:moveTo>
                  <a:pt x="0" y="0"/>
                </a:moveTo>
                <a:lnTo>
                  <a:pt x="2895637" y="0"/>
                </a:lnTo>
              </a:path>
            </a:pathLst>
          </a:custGeom>
          <a:ln w="8889">
            <a:solidFill>
              <a:srgbClr val="0030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0" y="6681469"/>
            <a:ext cx="2895600" cy="24130"/>
          </a:xfrm>
          <a:custGeom>
            <a:avLst/>
            <a:gdLst/>
            <a:ahLst/>
            <a:cxnLst/>
            <a:rect l="l" t="t" r="r" b="b"/>
            <a:pathLst>
              <a:path w="2895600" h="24129">
                <a:moveTo>
                  <a:pt x="0" y="24129"/>
                </a:moveTo>
                <a:lnTo>
                  <a:pt x="2895398" y="24129"/>
                </a:lnTo>
                <a:lnTo>
                  <a:pt x="2895398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0030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0" y="6711950"/>
            <a:ext cx="2896235" cy="31750"/>
          </a:xfrm>
          <a:custGeom>
            <a:avLst/>
            <a:gdLst/>
            <a:ahLst/>
            <a:cxnLst/>
            <a:rect l="l" t="t" r="r" b="b"/>
            <a:pathLst>
              <a:path w="2896235" h="31750">
                <a:moveTo>
                  <a:pt x="0" y="31750"/>
                </a:moveTo>
                <a:lnTo>
                  <a:pt x="2895917" y="31750"/>
                </a:lnTo>
                <a:lnTo>
                  <a:pt x="289591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3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0" y="6741159"/>
            <a:ext cx="2896235" cy="31750"/>
          </a:xfrm>
          <a:custGeom>
            <a:avLst/>
            <a:gdLst/>
            <a:ahLst/>
            <a:cxnLst/>
            <a:rect l="l" t="t" r="r" b="b"/>
            <a:pathLst>
              <a:path w="2896235" h="31750">
                <a:moveTo>
                  <a:pt x="0" y="31750"/>
                </a:moveTo>
                <a:lnTo>
                  <a:pt x="2896160" y="31750"/>
                </a:lnTo>
                <a:lnTo>
                  <a:pt x="289616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30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0" y="6770369"/>
            <a:ext cx="2896870" cy="33020"/>
          </a:xfrm>
          <a:custGeom>
            <a:avLst/>
            <a:gdLst/>
            <a:ahLst/>
            <a:cxnLst/>
            <a:rect l="l" t="t" r="r" b="b"/>
            <a:pathLst>
              <a:path w="2896870" h="33020">
                <a:moveTo>
                  <a:pt x="0" y="33019"/>
                </a:moveTo>
                <a:lnTo>
                  <a:pt x="2896414" y="33019"/>
                </a:lnTo>
                <a:lnTo>
                  <a:pt x="2896414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31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0" y="6799580"/>
            <a:ext cx="2896870" cy="33020"/>
          </a:xfrm>
          <a:custGeom>
            <a:avLst/>
            <a:gdLst/>
            <a:ahLst/>
            <a:cxnLst/>
            <a:rect l="l" t="t" r="r" b="b"/>
            <a:pathLst>
              <a:path w="2896870" h="33020">
                <a:moveTo>
                  <a:pt x="0" y="33020"/>
                </a:moveTo>
                <a:lnTo>
                  <a:pt x="2896658" y="33020"/>
                </a:lnTo>
                <a:lnTo>
                  <a:pt x="289665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31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0" y="6830059"/>
            <a:ext cx="2896870" cy="27940"/>
          </a:xfrm>
          <a:custGeom>
            <a:avLst/>
            <a:gdLst/>
            <a:ahLst/>
            <a:cxnLst/>
            <a:rect l="l" t="t" r="r" b="b"/>
            <a:pathLst>
              <a:path w="2896870" h="27940">
                <a:moveTo>
                  <a:pt x="0" y="27940"/>
                </a:moveTo>
                <a:lnTo>
                  <a:pt x="2896870" y="27940"/>
                </a:lnTo>
                <a:lnTo>
                  <a:pt x="2896870" y="0"/>
                </a:lnTo>
                <a:lnTo>
                  <a:pt x="0" y="0"/>
                </a:lnTo>
                <a:lnTo>
                  <a:pt x="0" y="27940"/>
                </a:lnTo>
                <a:close/>
              </a:path>
            </a:pathLst>
          </a:custGeom>
          <a:solidFill>
            <a:srgbClr val="0031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How consumers Develop </a:t>
            </a:r>
            <a:r>
              <a:rPr dirty="0"/>
              <a:t>Loyalty </a:t>
            </a:r>
            <a:r>
              <a:rPr spc="-5" dirty="0"/>
              <a:t>Towards </a:t>
            </a:r>
            <a:r>
              <a:rPr dirty="0"/>
              <a:t>a</a:t>
            </a:r>
            <a:r>
              <a:rPr spc="-40" dirty="0"/>
              <a:t> </a:t>
            </a:r>
            <a:r>
              <a:rPr dirty="0"/>
              <a:t>Store</a:t>
            </a:r>
          </a:p>
        </p:txBody>
      </p:sp>
      <p:sp>
        <p:nvSpPr>
          <p:cNvPr id="231" name="object 231"/>
          <p:cNvSpPr/>
          <p:nvPr/>
        </p:nvSpPr>
        <p:spPr>
          <a:xfrm>
            <a:off x="152400" y="1066800"/>
            <a:ext cx="8991600" cy="5410200"/>
          </a:xfrm>
          <a:custGeom>
            <a:avLst/>
            <a:gdLst/>
            <a:ahLst/>
            <a:cxnLst/>
            <a:rect l="l" t="t" r="r" b="b"/>
            <a:pathLst>
              <a:path w="8991600" h="5410200">
                <a:moveTo>
                  <a:pt x="4495800" y="5410200"/>
                </a:moveTo>
                <a:lnTo>
                  <a:pt x="0" y="5410200"/>
                </a:lnTo>
                <a:lnTo>
                  <a:pt x="0" y="0"/>
                </a:lnTo>
                <a:lnTo>
                  <a:pt x="8991600" y="0"/>
                </a:lnTo>
                <a:lnTo>
                  <a:pt x="8991600" y="5410200"/>
                </a:lnTo>
                <a:lnTo>
                  <a:pt x="4495800" y="5410200"/>
                </a:lnTo>
                <a:close/>
              </a:path>
            </a:pathLst>
          </a:custGeom>
          <a:ln w="93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381000" y="3366770"/>
            <a:ext cx="1645920" cy="1090930"/>
          </a:xfrm>
          <a:custGeom>
            <a:avLst/>
            <a:gdLst/>
            <a:ahLst/>
            <a:cxnLst/>
            <a:rect l="l" t="t" r="r" b="b"/>
            <a:pathLst>
              <a:path w="1645920" h="1090929">
                <a:moveTo>
                  <a:pt x="181609" y="0"/>
                </a:moveTo>
                <a:lnTo>
                  <a:pt x="136407" y="7190"/>
                </a:lnTo>
                <a:lnTo>
                  <a:pt x="93885" y="27046"/>
                </a:lnTo>
                <a:lnTo>
                  <a:pt x="56515" y="56991"/>
                </a:lnTo>
                <a:lnTo>
                  <a:pt x="26764" y="94450"/>
                </a:lnTo>
                <a:lnTo>
                  <a:pt x="7102" y="136848"/>
                </a:lnTo>
                <a:lnTo>
                  <a:pt x="0" y="181609"/>
                </a:lnTo>
                <a:lnTo>
                  <a:pt x="0" y="909319"/>
                </a:lnTo>
                <a:lnTo>
                  <a:pt x="7102" y="954522"/>
                </a:lnTo>
                <a:lnTo>
                  <a:pt x="26764" y="997044"/>
                </a:lnTo>
                <a:lnTo>
                  <a:pt x="56515" y="1034414"/>
                </a:lnTo>
                <a:lnTo>
                  <a:pt x="93885" y="1064165"/>
                </a:lnTo>
                <a:lnTo>
                  <a:pt x="136407" y="1083827"/>
                </a:lnTo>
                <a:lnTo>
                  <a:pt x="181609" y="1090929"/>
                </a:lnTo>
                <a:lnTo>
                  <a:pt x="1464310" y="1090929"/>
                </a:lnTo>
                <a:lnTo>
                  <a:pt x="1509071" y="1083827"/>
                </a:lnTo>
                <a:lnTo>
                  <a:pt x="1551469" y="1064165"/>
                </a:lnTo>
                <a:lnTo>
                  <a:pt x="1588928" y="1034414"/>
                </a:lnTo>
                <a:lnTo>
                  <a:pt x="1618873" y="997044"/>
                </a:lnTo>
                <a:lnTo>
                  <a:pt x="1638729" y="954522"/>
                </a:lnTo>
                <a:lnTo>
                  <a:pt x="1645920" y="909319"/>
                </a:lnTo>
                <a:lnTo>
                  <a:pt x="1645920" y="181609"/>
                </a:lnTo>
                <a:lnTo>
                  <a:pt x="1638729" y="136848"/>
                </a:lnTo>
                <a:lnTo>
                  <a:pt x="1618873" y="94450"/>
                </a:lnTo>
                <a:lnTo>
                  <a:pt x="1588928" y="56991"/>
                </a:lnTo>
                <a:lnTo>
                  <a:pt x="1551469" y="27046"/>
                </a:lnTo>
                <a:lnTo>
                  <a:pt x="1509071" y="7190"/>
                </a:lnTo>
                <a:lnTo>
                  <a:pt x="1464310" y="0"/>
                </a:lnTo>
                <a:lnTo>
                  <a:pt x="181609" y="0"/>
                </a:lnTo>
                <a:close/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381000" y="33667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026920" y="44577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 txBox="1"/>
          <p:nvPr/>
        </p:nvSpPr>
        <p:spPr>
          <a:xfrm>
            <a:off x="505459" y="3656329"/>
            <a:ext cx="1891664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0825" algn="l"/>
                <a:tab pos="1878330" algn="l"/>
              </a:tabLst>
            </a:pP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Recognize</a:t>
            </a:r>
            <a:r>
              <a:rPr sz="1600" b="1" spc="-8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desire	</a:t>
            </a:r>
            <a:r>
              <a:rPr sz="16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	</a:t>
            </a:r>
            <a:endParaRPr sz="1600">
              <a:latin typeface="Times New Roman"/>
              <a:cs typeface="Times New Roman"/>
            </a:endParaRPr>
          </a:p>
          <a:p>
            <a:pPr marL="425450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to shop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36" name="object 236"/>
          <p:cNvSpPr/>
          <p:nvPr/>
        </p:nvSpPr>
        <p:spPr>
          <a:xfrm>
            <a:off x="2406650" y="3444240"/>
            <a:ext cx="2532380" cy="935990"/>
          </a:xfrm>
          <a:custGeom>
            <a:avLst/>
            <a:gdLst/>
            <a:ahLst/>
            <a:cxnLst/>
            <a:rect l="l" t="t" r="r" b="b"/>
            <a:pathLst>
              <a:path w="2532379" h="935989">
                <a:moveTo>
                  <a:pt x="1266189" y="935990"/>
                </a:moveTo>
                <a:lnTo>
                  <a:pt x="0" y="935990"/>
                </a:lnTo>
                <a:lnTo>
                  <a:pt x="0" y="0"/>
                </a:lnTo>
                <a:lnTo>
                  <a:pt x="2532379" y="0"/>
                </a:lnTo>
                <a:lnTo>
                  <a:pt x="2532379" y="935990"/>
                </a:lnTo>
                <a:lnTo>
                  <a:pt x="1266189" y="935990"/>
                </a:lnTo>
                <a:close/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 txBox="1"/>
          <p:nvPr/>
        </p:nvSpPr>
        <p:spPr>
          <a:xfrm>
            <a:off x="2910839" y="3656329"/>
            <a:ext cx="152400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6860" marR="5080" indent="-26416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Evaluate options</a:t>
            </a:r>
            <a:r>
              <a:rPr sz="1600" b="1" spc="-6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600" b="1" dirty="0">
                <a:solidFill>
                  <a:srgbClr val="FFFFFF"/>
                </a:solidFill>
                <a:latin typeface="Arial Narrow"/>
                <a:cs typeface="Arial Narrow"/>
              </a:rPr>
              <a:t>&amp;  </a:t>
            </a: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select</a:t>
            </a:r>
            <a:r>
              <a:rPr sz="1600" b="1" spc="-2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store5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2406650" y="2057400"/>
            <a:ext cx="1139190" cy="1230630"/>
          </a:xfrm>
          <a:custGeom>
            <a:avLst/>
            <a:gdLst/>
            <a:ahLst/>
            <a:cxnLst/>
            <a:rect l="l" t="t" r="r" b="b"/>
            <a:pathLst>
              <a:path w="1139189" h="1230629">
                <a:moveTo>
                  <a:pt x="1139189" y="0"/>
                </a:moveTo>
                <a:lnTo>
                  <a:pt x="0" y="0"/>
                </a:lnTo>
                <a:lnTo>
                  <a:pt x="0" y="923289"/>
                </a:lnTo>
                <a:lnTo>
                  <a:pt x="568960" y="1230629"/>
                </a:lnTo>
                <a:lnTo>
                  <a:pt x="1139189" y="923289"/>
                </a:lnTo>
                <a:lnTo>
                  <a:pt x="1139189" y="0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406650" y="2057400"/>
            <a:ext cx="1139190" cy="1230630"/>
          </a:xfrm>
          <a:custGeom>
            <a:avLst/>
            <a:gdLst/>
            <a:ahLst/>
            <a:cxnLst/>
            <a:rect l="l" t="t" r="r" b="b"/>
            <a:pathLst>
              <a:path w="1139189" h="1230629">
                <a:moveTo>
                  <a:pt x="1139189" y="0"/>
                </a:moveTo>
                <a:lnTo>
                  <a:pt x="1139189" y="923289"/>
                </a:lnTo>
                <a:lnTo>
                  <a:pt x="568960" y="1230629"/>
                </a:lnTo>
                <a:lnTo>
                  <a:pt x="0" y="923289"/>
                </a:lnTo>
                <a:lnTo>
                  <a:pt x="0" y="0"/>
                </a:lnTo>
                <a:lnTo>
                  <a:pt x="1139189" y="0"/>
                </a:lnTo>
                <a:close/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3545840" y="2057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406650" y="32880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 txBox="1"/>
          <p:nvPr/>
        </p:nvSpPr>
        <p:spPr>
          <a:xfrm>
            <a:off x="2527300" y="2294890"/>
            <a:ext cx="897890" cy="75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3820" algn="just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Arial Narrow"/>
                <a:cs typeface="Arial Narrow"/>
              </a:rPr>
              <a:t>Previous  shopping  </a:t>
            </a:r>
            <a:r>
              <a:rPr sz="1600" b="1" spc="10" dirty="0">
                <a:latin typeface="Arial Narrow"/>
                <a:cs typeface="Arial Narrow"/>
              </a:rPr>
              <a:t>e</a:t>
            </a:r>
            <a:r>
              <a:rPr sz="1600" b="1" dirty="0">
                <a:latin typeface="Arial Narrow"/>
                <a:cs typeface="Arial Narrow"/>
              </a:rPr>
              <a:t>x</a:t>
            </a:r>
            <a:r>
              <a:rPr sz="1600" b="1" spc="-5" dirty="0">
                <a:latin typeface="Arial Narrow"/>
                <a:cs typeface="Arial Narrow"/>
              </a:rPr>
              <a:t>p</a:t>
            </a:r>
            <a:r>
              <a:rPr sz="1600" b="1" dirty="0">
                <a:latin typeface="Arial Narrow"/>
                <a:cs typeface="Arial Narrow"/>
              </a:rPr>
              <a:t>e</a:t>
            </a:r>
            <a:r>
              <a:rPr sz="1600" b="1" spc="-5" dirty="0">
                <a:latin typeface="Arial Narrow"/>
                <a:cs typeface="Arial Narrow"/>
              </a:rPr>
              <a:t>ri</a:t>
            </a:r>
            <a:r>
              <a:rPr sz="1600" b="1" dirty="0">
                <a:latin typeface="Arial Narrow"/>
                <a:cs typeface="Arial Narrow"/>
              </a:rPr>
              <a:t>e</a:t>
            </a:r>
            <a:r>
              <a:rPr sz="1600" b="1" spc="-5" dirty="0">
                <a:latin typeface="Arial Narrow"/>
                <a:cs typeface="Arial Narrow"/>
              </a:rPr>
              <a:t>n</a:t>
            </a:r>
            <a:r>
              <a:rPr sz="1600" b="1" spc="10" dirty="0">
                <a:latin typeface="Arial Narrow"/>
                <a:cs typeface="Arial Narrow"/>
              </a:rPr>
              <a:t>c</a:t>
            </a:r>
            <a:r>
              <a:rPr sz="1600" b="1" dirty="0">
                <a:latin typeface="Arial Narrow"/>
                <a:cs typeface="Arial Narrow"/>
              </a:rPr>
              <a:t>e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43" name="object 243"/>
          <p:cNvSpPr/>
          <p:nvPr/>
        </p:nvSpPr>
        <p:spPr>
          <a:xfrm>
            <a:off x="3799840" y="2057400"/>
            <a:ext cx="1139190" cy="1230630"/>
          </a:xfrm>
          <a:custGeom>
            <a:avLst/>
            <a:gdLst/>
            <a:ahLst/>
            <a:cxnLst/>
            <a:rect l="l" t="t" r="r" b="b"/>
            <a:pathLst>
              <a:path w="1139189" h="1230629">
                <a:moveTo>
                  <a:pt x="1139189" y="0"/>
                </a:moveTo>
                <a:lnTo>
                  <a:pt x="0" y="0"/>
                </a:lnTo>
                <a:lnTo>
                  <a:pt x="0" y="923289"/>
                </a:lnTo>
                <a:lnTo>
                  <a:pt x="570230" y="1230629"/>
                </a:lnTo>
                <a:lnTo>
                  <a:pt x="1139189" y="923289"/>
                </a:lnTo>
                <a:lnTo>
                  <a:pt x="1139189" y="0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799840" y="2057400"/>
            <a:ext cx="1139190" cy="1230630"/>
          </a:xfrm>
          <a:custGeom>
            <a:avLst/>
            <a:gdLst/>
            <a:ahLst/>
            <a:cxnLst/>
            <a:rect l="l" t="t" r="r" b="b"/>
            <a:pathLst>
              <a:path w="1139189" h="1230629">
                <a:moveTo>
                  <a:pt x="1139189" y="0"/>
                </a:moveTo>
                <a:lnTo>
                  <a:pt x="1139189" y="923289"/>
                </a:lnTo>
                <a:lnTo>
                  <a:pt x="570230" y="1230629"/>
                </a:lnTo>
                <a:lnTo>
                  <a:pt x="0" y="923289"/>
                </a:lnTo>
                <a:lnTo>
                  <a:pt x="0" y="0"/>
                </a:lnTo>
                <a:lnTo>
                  <a:pt x="1139189" y="0"/>
                </a:lnTo>
                <a:close/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939029" y="20574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3799840" y="32880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 txBox="1"/>
          <p:nvPr/>
        </p:nvSpPr>
        <p:spPr>
          <a:xfrm>
            <a:off x="3912870" y="2416809"/>
            <a:ext cx="9137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855" marR="5080" indent="-9779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Arial Narrow"/>
                <a:cs typeface="Arial Narrow"/>
              </a:rPr>
              <a:t>Beliefs</a:t>
            </a:r>
            <a:r>
              <a:rPr sz="1600" b="1" spc="-65" dirty="0">
                <a:latin typeface="Arial Narrow"/>
                <a:cs typeface="Arial Narrow"/>
              </a:rPr>
              <a:t> </a:t>
            </a:r>
            <a:r>
              <a:rPr sz="1600" b="1" spc="-5" dirty="0">
                <a:latin typeface="Arial Narrow"/>
                <a:cs typeface="Arial Narrow"/>
              </a:rPr>
              <a:t>and  attitudes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2406650" y="5160009"/>
            <a:ext cx="2532380" cy="934719"/>
          </a:xfrm>
          <a:custGeom>
            <a:avLst/>
            <a:gdLst/>
            <a:ahLst/>
            <a:cxnLst/>
            <a:rect l="l" t="t" r="r" b="b"/>
            <a:pathLst>
              <a:path w="2532379" h="934720">
                <a:moveTo>
                  <a:pt x="1266189" y="0"/>
                </a:moveTo>
                <a:lnTo>
                  <a:pt x="0" y="233679"/>
                </a:lnTo>
                <a:lnTo>
                  <a:pt x="0" y="934719"/>
                </a:lnTo>
                <a:lnTo>
                  <a:pt x="2532379" y="934719"/>
                </a:lnTo>
                <a:lnTo>
                  <a:pt x="2532379" y="233679"/>
                </a:lnTo>
                <a:lnTo>
                  <a:pt x="1266189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406650" y="5160009"/>
            <a:ext cx="2532380" cy="934719"/>
          </a:xfrm>
          <a:custGeom>
            <a:avLst/>
            <a:gdLst/>
            <a:ahLst/>
            <a:cxnLst/>
            <a:rect l="l" t="t" r="r" b="b"/>
            <a:pathLst>
              <a:path w="2532379" h="934720">
                <a:moveTo>
                  <a:pt x="0" y="934719"/>
                </a:moveTo>
                <a:lnTo>
                  <a:pt x="0" y="233679"/>
                </a:lnTo>
                <a:lnTo>
                  <a:pt x="1266189" y="0"/>
                </a:lnTo>
                <a:lnTo>
                  <a:pt x="2532379" y="233679"/>
                </a:lnTo>
                <a:lnTo>
                  <a:pt x="2532379" y="934719"/>
                </a:lnTo>
                <a:lnTo>
                  <a:pt x="0" y="934719"/>
                </a:lnTo>
                <a:close/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406650" y="60947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4939029" y="51600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 txBox="1"/>
          <p:nvPr/>
        </p:nvSpPr>
        <p:spPr>
          <a:xfrm>
            <a:off x="2851150" y="5372100"/>
            <a:ext cx="192214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Narrow"/>
                <a:cs typeface="Arial Narrow"/>
              </a:rPr>
              <a:t>rmation </a:t>
            </a:r>
            <a:r>
              <a:rPr sz="1600" spc="5" dirty="0">
                <a:latin typeface="Arial Narrow"/>
                <a:cs typeface="Arial Narrow"/>
              </a:rPr>
              <a:t>on </a:t>
            </a:r>
            <a:r>
              <a:rPr sz="1600" spc="-5" dirty="0">
                <a:latin typeface="Arial Narrow"/>
                <a:cs typeface="Arial Narrow"/>
              </a:rPr>
              <a:t>product,</a:t>
            </a:r>
            <a:r>
              <a:rPr sz="1600" spc="-50" dirty="0">
                <a:latin typeface="Arial Narrow"/>
                <a:cs typeface="Arial Narrow"/>
              </a:rPr>
              <a:t> </a:t>
            </a:r>
            <a:r>
              <a:rPr sz="1600" spc="-5" dirty="0">
                <a:latin typeface="Arial Narrow"/>
                <a:cs typeface="Arial Narrow"/>
              </a:rPr>
              <a:t>store,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53" name="object 253"/>
          <p:cNvSpPr txBox="1"/>
          <p:nvPr/>
        </p:nvSpPr>
        <p:spPr>
          <a:xfrm>
            <a:off x="0" y="5372100"/>
            <a:ext cx="2911475" cy="511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0005" algn="r">
              <a:lnSpc>
                <a:spcPts val="1914"/>
              </a:lnSpc>
              <a:spcBef>
                <a:spcPts val="100"/>
              </a:spcBef>
            </a:pPr>
            <a:r>
              <a:rPr sz="1600" spc="-5" dirty="0">
                <a:latin typeface="Arial Narrow"/>
                <a:cs typeface="Arial Narrow"/>
              </a:rPr>
              <a:t>I</a:t>
            </a:r>
            <a:r>
              <a:rPr sz="1600" spc="10" dirty="0">
                <a:latin typeface="Arial Narrow"/>
                <a:cs typeface="Arial Narrow"/>
              </a:rPr>
              <a:t>n</a:t>
            </a:r>
            <a:r>
              <a:rPr sz="1600" spc="-5" dirty="0">
                <a:latin typeface="Arial Narrow"/>
                <a:cs typeface="Arial Narrow"/>
              </a:rPr>
              <a:t>f</a:t>
            </a:r>
            <a:r>
              <a:rPr sz="1600" dirty="0">
                <a:latin typeface="Arial Narrow"/>
                <a:cs typeface="Arial Narrow"/>
              </a:rPr>
              <a:t>o</a:t>
            </a:r>
            <a:endParaRPr sz="1600">
              <a:latin typeface="Arial Narrow"/>
              <a:cs typeface="Arial Narrow"/>
            </a:endParaRPr>
          </a:p>
          <a:p>
            <a:pPr algn="r">
              <a:lnSpc>
                <a:spcPts val="1914"/>
              </a:lnSpc>
              <a:tabLst>
                <a:tab pos="2557145" algn="l"/>
              </a:tabLst>
            </a:pPr>
            <a:r>
              <a:rPr sz="1600" strike="sngStrike" dirty="0">
                <a:latin typeface="Times New Roman"/>
                <a:cs typeface="Times New Roman"/>
              </a:rPr>
              <a:t> 	</a:t>
            </a:r>
            <a:r>
              <a:rPr sz="1600" strike="sngStrike" spc="-5" dirty="0">
                <a:latin typeface="Arial Narrow"/>
                <a:cs typeface="Arial Narrow"/>
              </a:rPr>
              <a:t>l</a:t>
            </a:r>
            <a:r>
              <a:rPr sz="1600" strike="sngStrike" dirty="0">
                <a:latin typeface="Arial Narrow"/>
                <a:cs typeface="Arial Narrow"/>
              </a:rPr>
              <a:t>oc</a:t>
            </a:r>
            <a:r>
              <a:rPr sz="1600" strike="sngStrike" spc="10" dirty="0">
                <a:latin typeface="Arial Narrow"/>
                <a:cs typeface="Arial Narrow"/>
              </a:rPr>
              <a:t>a</a:t>
            </a:r>
            <a:r>
              <a:rPr sz="1600" strike="noStrike" dirty="0">
                <a:latin typeface="Arial Narrow"/>
                <a:cs typeface="Arial Narrow"/>
              </a:rPr>
              <a:t>t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54" name="object 254"/>
          <p:cNvSpPr txBox="1"/>
          <p:nvPr/>
        </p:nvSpPr>
        <p:spPr>
          <a:xfrm>
            <a:off x="2898139" y="5614670"/>
            <a:ext cx="19024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Narrow"/>
                <a:cs typeface="Arial Narrow"/>
              </a:rPr>
              <a:t>ion from different</a:t>
            </a:r>
            <a:r>
              <a:rPr sz="1600" spc="-65" dirty="0">
                <a:latin typeface="Arial Narrow"/>
                <a:cs typeface="Arial Narrow"/>
              </a:rPr>
              <a:t> </a:t>
            </a:r>
            <a:r>
              <a:rPr sz="1600" dirty="0">
                <a:latin typeface="Arial Narrow"/>
                <a:cs typeface="Arial Narrow"/>
              </a:rPr>
              <a:t>sources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55" name="object 255"/>
          <p:cNvSpPr/>
          <p:nvPr/>
        </p:nvSpPr>
        <p:spPr>
          <a:xfrm>
            <a:off x="5394959" y="3442970"/>
            <a:ext cx="887730" cy="1092200"/>
          </a:xfrm>
          <a:custGeom>
            <a:avLst/>
            <a:gdLst/>
            <a:ahLst/>
            <a:cxnLst/>
            <a:rect l="l" t="t" r="r" b="b"/>
            <a:pathLst>
              <a:path w="887729" h="1092200">
                <a:moveTo>
                  <a:pt x="740410" y="0"/>
                </a:moveTo>
                <a:lnTo>
                  <a:pt x="148589" y="0"/>
                </a:lnTo>
                <a:lnTo>
                  <a:pt x="104363" y="8260"/>
                </a:lnTo>
                <a:lnTo>
                  <a:pt x="63916" y="30723"/>
                </a:lnTo>
                <a:lnTo>
                  <a:pt x="30723" y="63916"/>
                </a:lnTo>
                <a:lnTo>
                  <a:pt x="8260" y="104363"/>
                </a:lnTo>
                <a:lnTo>
                  <a:pt x="0" y="148589"/>
                </a:lnTo>
                <a:lnTo>
                  <a:pt x="0" y="943609"/>
                </a:lnTo>
                <a:lnTo>
                  <a:pt x="8260" y="987348"/>
                </a:lnTo>
                <a:lnTo>
                  <a:pt x="30723" y="1027734"/>
                </a:lnTo>
                <a:lnTo>
                  <a:pt x="63916" y="1061110"/>
                </a:lnTo>
                <a:lnTo>
                  <a:pt x="104363" y="1083817"/>
                </a:lnTo>
                <a:lnTo>
                  <a:pt x="148589" y="1092199"/>
                </a:lnTo>
                <a:lnTo>
                  <a:pt x="740410" y="1092199"/>
                </a:lnTo>
                <a:lnTo>
                  <a:pt x="784016" y="1083817"/>
                </a:lnTo>
                <a:lnTo>
                  <a:pt x="824087" y="1061110"/>
                </a:lnTo>
                <a:lnTo>
                  <a:pt x="857087" y="1027734"/>
                </a:lnTo>
                <a:lnTo>
                  <a:pt x="879480" y="987348"/>
                </a:lnTo>
                <a:lnTo>
                  <a:pt x="887729" y="943609"/>
                </a:lnTo>
                <a:lnTo>
                  <a:pt x="887729" y="148589"/>
                </a:lnTo>
                <a:lnTo>
                  <a:pt x="879480" y="104363"/>
                </a:lnTo>
                <a:lnTo>
                  <a:pt x="857087" y="63916"/>
                </a:lnTo>
                <a:lnTo>
                  <a:pt x="824087" y="30723"/>
                </a:lnTo>
                <a:lnTo>
                  <a:pt x="784016" y="8260"/>
                </a:lnTo>
                <a:lnTo>
                  <a:pt x="740410" y="0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5394959" y="3442970"/>
            <a:ext cx="887730" cy="1092200"/>
          </a:xfrm>
          <a:custGeom>
            <a:avLst/>
            <a:gdLst/>
            <a:ahLst/>
            <a:cxnLst/>
            <a:rect l="l" t="t" r="r" b="b"/>
            <a:pathLst>
              <a:path w="887729" h="1092200">
                <a:moveTo>
                  <a:pt x="148589" y="0"/>
                </a:moveTo>
                <a:lnTo>
                  <a:pt x="104363" y="8260"/>
                </a:lnTo>
                <a:lnTo>
                  <a:pt x="63916" y="30723"/>
                </a:lnTo>
                <a:lnTo>
                  <a:pt x="30723" y="63916"/>
                </a:lnTo>
                <a:lnTo>
                  <a:pt x="8260" y="104363"/>
                </a:lnTo>
                <a:lnTo>
                  <a:pt x="0" y="148589"/>
                </a:lnTo>
                <a:lnTo>
                  <a:pt x="0" y="943609"/>
                </a:lnTo>
                <a:lnTo>
                  <a:pt x="8260" y="987348"/>
                </a:lnTo>
                <a:lnTo>
                  <a:pt x="30723" y="1027734"/>
                </a:lnTo>
                <a:lnTo>
                  <a:pt x="63916" y="1061110"/>
                </a:lnTo>
                <a:lnTo>
                  <a:pt x="104363" y="1083817"/>
                </a:lnTo>
                <a:lnTo>
                  <a:pt x="148589" y="1092199"/>
                </a:lnTo>
                <a:lnTo>
                  <a:pt x="740410" y="1092199"/>
                </a:lnTo>
                <a:lnTo>
                  <a:pt x="784016" y="1083817"/>
                </a:lnTo>
                <a:lnTo>
                  <a:pt x="824087" y="1061110"/>
                </a:lnTo>
                <a:lnTo>
                  <a:pt x="857087" y="1027734"/>
                </a:lnTo>
                <a:lnTo>
                  <a:pt x="879480" y="987348"/>
                </a:lnTo>
                <a:lnTo>
                  <a:pt x="887729" y="943609"/>
                </a:lnTo>
                <a:lnTo>
                  <a:pt x="887729" y="148589"/>
                </a:lnTo>
                <a:lnTo>
                  <a:pt x="879480" y="104363"/>
                </a:lnTo>
                <a:lnTo>
                  <a:pt x="857087" y="63916"/>
                </a:lnTo>
                <a:lnTo>
                  <a:pt x="824087" y="30723"/>
                </a:lnTo>
                <a:lnTo>
                  <a:pt x="784016" y="8260"/>
                </a:lnTo>
                <a:lnTo>
                  <a:pt x="740410" y="0"/>
                </a:lnTo>
                <a:lnTo>
                  <a:pt x="148589" y="0"/>
                </a:lnTo>
                <a:close/>
              </a:path>
            </a:pathLst>
          </a:custGeom>
          <a:ln w="38097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5394959" y="34429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6282690" y="4535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5318759" y="3366770"/>
            <a:ext cx="887730" cy="1090930"/>
          </a:xfrm>
          <a:custGeom>
            <a:avLst/>
            <a:gdLst/>
            <a:ahLst/>
            <a:cxnLst/>
            <a:rect l="l" t="t" r="r" b="b"/>
            <a:pathLst>
              <a:path w="887729" h="1090929">
                <a:moveTo>
                  <a:pt x="739139" y="0"/>
                </a:moveTo>
                <a:lnTo>
                  <a:pt x="147319" y="0"/>
                </a:lnTo>
                <a:lnTo>
                  <a:pt x="103713" y="8249"/>
                </a:lnTo>
                <a:lnTo>
                  <a:pt x="63642" y="30642"/>
                </a:lnTo>
                <a:lnTo>
                  <a:pt x="30642" y="63642"/>
                </a:lnTo>
                <a:lnTo>
                  <a:pt x="8249" y="103713"/>
                </a:lnTo>
                <a:lnTo>
                  <a:pt x="0" y="147319"/>
                </a:lnTo>
                <a:lnTo>
                  <a:pt x="0" y="943609"/>
                </a:lnTo>
                <a:lnTo>
                  <a:pt x="8249" y="987216"/>
                </a:lnTo>
                <a:lnTo>
                  <a:pt x="30642" y="1027287"/>
                </a:lnTo>
                <a:lnTo>
                  <a:pt x="63642" y="1060287"/>
                </a:lnTo>
                <a:lnTo>
                  <a:pt x="103713" y="1082680"/>
                </a:lnTo>
                <a:lnTo>
                  <a:pt x="147319" y="1090929"/>
                </a:lnTo>
                <a:lnTo>
                  <a:pt x="739139" y="1090929"/>
                </a:lnTo>
                <a:lnTo>
                  <a:pt x="783366" y="1082680"/>
                </a:lnTo>
                <a:lnTo>
                  <a:pt x="823813" y="1060287"/>
                </a:lnTo>
                <a:lnTo>
                  <a:pt x="857006" y="1027287"/>
                </a:lnTo>
                <a:lnTo>
                  <a:pt x="879469" y="987216"/>
                </a:lnTo>
                <a:lnTo>
                  <a:pt x="887729" y="943609"/>
                </a:lnTo>
                <a:lnTo>
                  <a:pt x="887729" y="147319"/>
                </a:lnTo>
                <a:lnTo>
                  <a:pt x="879469" y="103713"/>
                </a:lnTo>
                <a:lnTo>
                  <a:pt x="857006" y="63642"/>
                </a:lnTo>
                <a:lnTo>
                  <a:pt x="823813" y="30642"/>
                </a:lnTo>
                <a:lnTo>
                  <a:pt x="783366" y="8249"/>
                </a:lnTo>
                <a:lnTo>
                  <a:pt x="739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318759" y="3366770"/>
            <a:ext cx="887730" cy="1090930"/>
          </a:xfrm>
          <a:custGeom>
            <a:avLst/>
            <a:gdLst/>
            <a:ahLst/>
            <a:cxnLst/>
            <a:rect l="l" t="t" r="r" b="b"/>
            <a:pathLst>
              <a:path w="887729" h="1090929">
                <a:moveTo>
                  <a:pt x="147319" y="0"/>
                </a:moveTo>
                <a:lnTo>
                  <a:pt x="103713" y="8249"/>
                </a:lnTo>
                <a:lnTo>
                  <a:pt x="63642" y="30642"/>
                </a:lnTo>
                <a:lnTo>
                  <a:pt x="30642" y="63642"/>
                </a:lnTo>
                <a:lnTo>
                  <a:pt x="8249" y="103713"/>
                </a:lnTo>
                <a:lnTo>
                  <a:pt x="0" y="147319"/>
                </a:lnTo>
                <a:lnTo>
                  <a:pt x="0" y="943609"/>
                </a:lnTo>
                <a:lnTo>
                  <a:pt x="8249" y="987216"/>
                </a:lnTo>
                <a:lnTo>
                  <a:pt x="30642" y="1027287"/>
                </a:lnTo>
                <a:lnTo>
                  <a:pt x="63642" y="1060287"/>
                </a:lnTo>
                <a:lnTo>
                  <a:pt x="103713" y="1082680"/>
                </a:lnTo>
                <a:lnTo>
                  <a:pt x="147319" y="1090929"/>
                </a:lnTo>
                <a:lnTo>
                  <a:pt x="739139" y="1090929"/>
                </a:lnTo>
                <a:lnTo>
                  <a:pt x="783366" y="1082680"/>
                </a:lnTo>
                <a:lnTo>
                  <a:pt x="823813" y="1060287"/>
                </a:lnTo>
                <a:lnTo>
                  <a:pt x="857006" y="1027287"/>
                </a:lnTo>
                <a:lnTo>
                  <a:pt x="879469" y="987216"/>
                </a:lnTo>
                <a:lnTo>
                  <a:pt x="887729" y="943609"/>
                </a:lnTo>
                <a:lnTo>
                  <a:pt x="887729" y="147319"/>
                </a:lnTo>
                <a:lnTo>
                  <a:pt x="879469" y="103713"/>
                </a:lnTo>
                <a:lnTo>
                  <a:pt x="857006" y="63642"/>
                </a:lnTo>
                <a:lnTo>
                  <a:pt x="823813" y="30642"/>
                </a:lnTo>
                <a:lnTo>
                  <a:pt x="783366" y="8249"/>
                </a:lnTo>
                <a:lnTo>
                  <a:pt x="739139" y="0"/>
                </a:lnTo>
                <a:lnTo>
                  <a:pt x="147319" y="0"/>
                </a:lnTo>
                <a:close/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5318759" y="33667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6206490" y="44577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 txBox="1"/>
          <p:nvPr/>
        </p:nvSpPr>
        <p:spPr>
          <a:xfrm>
            <a:off x="5482590" y="3656329"/>
            <a:ext cx="109283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100"/>
              </a:spcBef>
              <a:tabLst>
                <a:tab pos="723265" algn="l"/>
                <a:tab pos="1079500" algn="l"/>
              </a:tabLst>
            </a:pP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Store	</a:t>
            </a:r>
            <a:r>
              <a:rPr sz="16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	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visit(s)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64" name="object 264"/>
          <p:cNvSpPr/>
          <p:nvPr/>
        </p:nvSpPr>
        <p:spPr>
          <a:xfrm>
            <a:off x="6586219" y="3288029"/>
            <a:ext cx="1012190" cy="1249680"/>
          </a:xfrm>
          <a:custGeom>
            <a:avLst/>
            <a:gdLst/>
            <a:ahLst/>
            <a:cxnLst/>
            <a:rect l="l" t="t" r="r" b="b"/>
            <a:pathLst>
              <a:path w="1012190" h="1249679">
                <a:moveTo>
                  <a:pt x="505459" y="0"/>
                </a:moveTo>
                <a:lnTo>
                  <a:pt x="0" y="624840"/>
                </a:lnTo>
                <a:lnTo>
                  <a:pt x="505459" y="1249680"/>
                </a:lnTo>
                <a:lnTo>
                  <a:pt x="1012189" y="624840"/>
                </a:lnTo>
                <a:lnTo>
                  <a:pt x="5054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6586219" y="3288029"/>
            <a:ext cx="1012190" cy="1249680"/>
          </a:xfrm>
          <a:custGeom>
            <a:avLst/>
            <a:gdLst/>
            <a:ahLst/>
            <a:cxnLst/>
            <a:rect l="l" t="t" r="r" b="b"/>
            <a:pathLst>
              <a:path w="1012190" h="1249679">
                <a:moveTo>
                  <a:pt x="505459" y="0"/>
                </a:moveTo>
                <a:lnTo>
                  <a:pt x="1012189" y="624840"/>
                </a:lnTo>
                <a:lnTo>
                  <a:pt x="505459" y="1249680"/>
                </a:lnTo>
                <a:lnTo>
                  <a:pt x="0" y="624840"/>
                </a:lnTo>
                <a:lnTo>
                  <a:pt x="505459" y="0"/>
                </a:lnTo>
                <a:close/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6586219" y="32880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7598409" y="45377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 txBox="1"/>
          <p:nvPr/>
        </p:nvSpPr>
        <p:spPr>
          <a:xfrm>
            <a:off x="6732269" y="3778250"/>
            <a:ext cx="72009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Decision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69" name="object 269"/>
          <p:cNvSpPr/>
          <p:nvPr/>
        </p:nvSpPr>
        <p:spPr>
          <a:xfrm>
            <a:off x="7979409" y="3288029"/>
            <a:ext cx="1012190" cy="1248410"/>
          </a:xfrm>
          <a:custGeom>
            <a:avLst/>
            <a:gdLst/>
            <a:ahLst/>
            <a:cxnLst/>
            <a:rect l="l" t="t" r="r" b="b"/>
            <a:pathLst>
              <a:path w="1012190" h="1248410">
                <a:moveTo>
                  <a:pt x="505460" y="0"/>
                </a:moveTo>
                <a:lnTo>
                  <a:pt x="460732" y="2220"/>
                </a:lnTo>
                <a:lnTo>
                  <a:pt x="417276" y="8774"/>
                </a:lnTo>
                <a:lnTo>
                  <a:pt x="375222" y="19497"/>
                </a:lnTo>
                <a:lnTo>
                  <a:pt x="334701" y="34226"/>
                </a:lnTo>
                <a:lnTo>
                  <a:pt x="295844" y="52797"/>
                </a:lnTo>
                <a:lnTo>
                  <a:pt x="258782" y="75049"/>
                </a:lnTo>
                <a:lnTo>
                  <a:pt x="223647" y="100816"/>
                </a:lnTo>
                <a:lnTo>
                  <a:pt x="190569" y="129936"/>
                </a:lnTo>
                <a:lnTo>
                  <a:pt x="159680" y="162246"/>
                </a:lnTo>
                <a:lnTo>
                  <a:pt x="131110" y="197582"/>
                </a:lnTo>
                <a:lnTo>
                  <a:pt x="104992" y="235781"/>
                </a:lnTo>
                <a:lnTo>
                  <a:pt x="81455" y="276679"/>
                </a:lnTo>
                <a:lnTo>
                  <a:pt x="60631" y="320114"/>
                </a:lnTo>
                <a:lnTo>
                  <a:pt x="42651" y="365922"/>
                </a:lnTo>
                <a:lnTo>
                  <a:pt x="27646" y="413939"/>
                </a:lnTo>
                <a:lnTo>
                  <a:pt x="15747" y="464003"/>
                </a:lnTo>
                <a:lnTo>
                  <a:pt x="7086" y="515950"/>
                </a:lnTo>
                <a:lnTo>
                  <a:pt x="1793" y="569616"/>
                </a:lnTo>
                <a:lnTo>
                  <a:pt x="0" y="624840"/>
                </a:lnTo>
                <a:lnTo>
                  <a:pt x="1793" y="679872"/>
                </a:lnTo>
                <a:lnTo>
                  <a:pt x="7086" y="733369"/>
                </a:lnTo>
                <a:lnTo>
                  <a:pt x="15747" y="785164"/>
                </a:lnTo>
                <a:lnTo>
                  <a:pt x="27646" y="835095"/>
                </a:lnTo>
                <a:lnTo>
                  <a:pt x="42651" y="882995"/>
                </a:lnTo>
                <a:lnTo>
                  <a:pt x="60631" y="928702"/>
                </a:lnTo>
                <a:lnTo>
                  <a:pt x="81455" y="972050"/>
                </a:lnTo>
                <a:lnTo>
                  <a:pt x="104992" y="1012875"/>
                </a:lnTo>
                <a:lnTo>
                  <a:pt x="131110" y="1051012"/>
                </a:lnTo>
                <a:lnTo>
                  <a:pt x="159680" y="1086298"/>
                </a:lnTo>
                <a:lnTo>
                  <a:pt x="190569" y="1118568"/>
                </a:lnTo>
                <a:lnTo>
                  <a:pt x="223647" y="1147657"/>
                </a:lnTo>
                <a:lnTo>
                  <a:pt x="258782" y="1173400"/>
                </a:lnTo>
                <a:lnTo>
                  <a:pt x="295844" y="1195635"/>
                </a:lnTo>
                <a:lnTo>
                  <a:pt x="334701" y="1214195"/>
                </a:lnTo>
                <a:lnTo>
                  <a:pt x="375222" y="1228917"/>
                </a:lnTo>
                <a:lnTo>
                  <a:pt x="417276" y="1239637"/>
                </a:lnTo>
                <a:lnTo>
                  <a:pt x="460732" y="1246189"/>
                </a:lnTo>
                <a:lnTo>
                  <a:pt x="505460" y="1248410"/>
                </a:lnTo>
                <a:lnTo>
                  <a:pt x="550197" y="1246189"/>
                </a:lnTo>
                <a:lnTo>
                  <a:pt x="593682" y="1239637"/>
                </a:lnTo>
                <a:lnTo>
                  <a:pt x="635782" y="1228917"/>
                </a:lnTo>
                <a:lnTo>
                  <a:pt x="676363" y="1214195"/>
                </a:lnTo>
                <a:lnTo>
                  <a:pt x="715293" y="1195635"/>
                </a:lnTo>
                <a:lnTo>
                  <a:pt x="752437" y="1173400"/>
                </a:lnTo>
                <a:lnTo>
                  <a:pt x="787662" y="1147657"/>
                </a:lnTo>
                <a:lnTo>
                  <a:pt x="820836" y="1118568"/>
                </a:lnTo>
                <a:lnTo>
                  <a:pt x="851824" y="1086298"/>
                </a:lnTo>
                <a:lnTo>
                  <a:pt x="880494" y="1051012"/>
                </a:lnTo>
                <a:lnTo>
                  <a:pt x="906712" y="1012875"/>
                </a:lnTo>
                <a:lnTo>
                  <a:pt x="930344" y="972050"/>
                </a:lnTo>
                <a:lnTo>
                  <a:pt x="951258" y="928702"/>
                </a:lnTo>
                <a:lnTo>
                  <a:pt x="969321" y="882995"/>
                </a:lnTo>
                <a:lnTo>
                  <a:pt x="984398" y="835095"/>
                </a:lnTo>
                <a:lnTo>
                  <a:pt x="996357" y="785164"/>
                </a:lnTo>
                <a:lnTo>
                  <a:pt x="1005064" y="733369"/>
                </a:lnTo>
                <a:lnTo>
                  <a:pt x="1010386" y="679872"/>
                </a:lnTo>
                <a:lnTo>
                  <a:pt x="1012190" y="624840"/>
                </a:lnTo>
                <a:lnTo>
                  <a:pt x="1010386" y="569616"/>
                </a:lnTo>
                <a:lnTo>
                  <a:pt x="1005064" y="515950"/>
                </a:lnTo>
                <a:lnTo>
                  <a:pt x="996357" y="464003"/>
                </a:lnTo>
                <a:lnTo>
                  <a:pt x="984398" y="413939"/>
                </a:lnTo>
                <a:lnTo>
                  <a:pt x="969321" y="365922"/>
                </a:lnTo>
                <a:lnTo>
                  <a:pt x="951258" y="320114"/>
                </a:lnTo>
                <a:lnTo>
                  <a:pt x="930344" y="276679"/>
                </a:lnTo>
                <a:lnTo>
                  <a:pt x="906712" y="235781"/>
                </a:lnTo>
                <a:lnTo>
                  <a:pt x="880494" y="197582"/>
                </a:lnTo>
                <a:lnTo>
                  <a:pt x="851824" y="162246"/>
                </a:lnTo>
                <a:lnTo>
                  <a:pt x="820836" y="129936"/>
                </a:lnTo>
                <a:lnTo>
                  <a:pt x="787662" y="100816"/>
                </a:lnTo>
                <a:lnTo>
                  <a:pt x="752437" y="75049"/>
                </a:lnTo>
                <a:lnTo>
                  <a:pt x="715293" y="52797"/>
                </a:lnTo>
                <a:lnTo>
                  <a:pt x="676363" y="34226"/>
                </a:lnTo>
                <a:lnTo>
                  <a:pt x="635782" y="19497"/>
                </a:lnTo>
                <a:lnTo>
                  <a:pt x="593682" y="8774"/>
                </a:lnTo>
                <a:lnTo>
                  <a:pt x="550197" y="2220"/>
                </a:lnTo>
                <a:lnTo>
                  <a:pt x="5054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7979409" y="3288029"/>
            <a:ext cx="1012190" cy="1248410"/>
          </a:xfrm>
          <a:custGeom>
            <a:avLst/>
            <a:gdLst/>
            <a:ahLst/>
            <a:cxnLst/>
            <a:rect l="l" t="t" r="r" b="b"/>
            <a:pathLst>
              <a:path w="1012190" h="1248410">
                <a:moveTo>
                  <a:pt x="505460" y="0"/>
                </a:moveTo>
                <a:lnTo>
                  <a:pt x="550197" y="2220"/>
                </a:lnTo>
                <a:lnTo>
                  <a:pt x="593682" y="8774"/>
                </a:lnTo>
                <a:lnTo>
                  <a:pt x="635782" y="19497"/>
                </a:lnTo>
                <a:lnTo>
                  <a:pt x="676363" y="34226"/>
                </a:lnTo>
                <a:lnTo>
                  <a:pt x="715293" y="52797"/>
                </a:lnTo>
                <a:lnTo>
                  <a:pt x="752437" y="75049"/>
                </a:lnTo>
                <a:lnTo>
                  <a:pt x="787662" y="100816"/>
                </a:lnTo>
                <a:lnTo>
                  <a:pt x="820836" y="129936"/>
                </a:lnTo>
                <a:lnTo>
                  <a:pt x="851824" y="162246"/>
                </a:lnTo>
                <a:lnTo>
                  <a:pt x="880494" y="197582"/>
                </a:lnTo>
                <a:lnTo>
                  <a:pt x="906712" y="235781"/>
                </a:lnTo>
                <a:lnTo>
                  <a:pt x="930344" y="276679"/>
                </a:lnTo>
                <a:lnTo>
                  <a:pt x="951258" y="320114"/>
                </a:lnTo>
                <a:lnTo>
                  <a:pt x="969321" y="365922"/>
                </a:lnTo>
                <a:lnTo>
                  <a:pt x="984398" y="413939"/>
                </a:lnTo>
                <a:lnTo>
                  <a:pt x="996357" y="464003"/>
                </a:lnTo>
                <a:lnTo>
                  <a:pt x="1005064" y="515950"/>
                </a:lnTo>
                <a:lnTo>
                  <a:pt x="1010386" y="569616"/>
                </a:lnTo>
                <a:lnTo>
                  <a:pt x="1012190" y="624840"/>
                </a:lnTo>
                <a:lnTo>
                  <a:pt x="1010386" y="679872"/>
                </a:lnTo>
                <a:lnTo>
                  <a:pt x="1005064" y="733369"/>
                </a:lnTo>
                <a:lnTo>
                  <a:pt x="996357" y="785164"/>
                </a:lnTo>
                <a:lnTo>
                  <a:pt x="984398" y="835095"/>
                </a:lnTo>
                <a:lnTo>
                  <a:pt x="969321" y="882995"/>
                </a:lnTo>
                <a:lnTo>
                  <a:pt x="951258" y="928702"/>
                </a:lnTo>
                <a:lnTo>
                  <a:pt x="930344" y="972050"/>
                </a:lnTo>
                <a:lnTo>
                  <a:pt x="906712" y="1012875"/>
                </a:lnTo>
                <a:lnTo>
                  <a:pt x="880494" y="1051012"/>
                </a:lnTo>
                <a:lnTo>
                  <a:pt x="851824" y="1086298"/>
                </a:lnTo>
                <a:lnTo>
                  <a:pt x="820836" y="1118568"/>
                </a:lnTo>
                <a:lnTo>
                  <a:pt x="787662" y="1147657"/>
                </a:lnTo>
                <a:lnTo>
                  <a:pt x="752437" y="1173400"/>
                </a:lnTo>
                <a:lnTo>
                  <a:pt x="715293" y="1195635"/>
                </a:lnTo>
                <a:lnTo>
                  <a:pt x="676363" y="1214195"/>
                </a:lnTo>
                <a:lnTo>
                  <a:pt x="635782" y="1228917"/>
                </a:lnTo>
                <a:lnTo>
                  <a:pt x="593682" y="1239637"/>
                </a:lnTo>
                <a:lnTo>
                  <a:pt x="550197" y="1246189"/>
                </a:lnTo>
                <a:lnTo>
                  <a:pt x="505460" y="1248410"/>
                </a:lnTo>
                <a:lnTo>
                  <a:pt x="460732" y="1246189"/>
                </a:lnTo>
                <a:lnTo>
                  <a:pt x="417276" y="1239637"/>
                </a:lnTo>
                <a:lnTo>
                  <a:pt x="375222" y="1228917"/>
                </a:lnTo>
                <a:lnTo>
                  <a:pt x="334701" y="1214195"/>
                </a:lnTo>
                <a:lnTo>
                  <a:pt x="295844" y="1195635"/>
                </a:lnTo>
                <a:lnTo>
                  <a:pt x="258782" y="1173400"/>
                </a:lnTo>
                <a:lnTo>
                  <a:pt x="223647" y="1147657"/>
                </a:lnTo>
                <a:lnTo>
                  <a:pt x="190569" y="1118568"/>
                </a:lnTo>
                <a:lnTo>
                  <a:pt x="159680" y="1086298"/>
                </a:lnTo>
                <a:lnTo>
                  <a:pt x="131110" y="1051012"/>
                </a:lnTo>
                <a:lnTo>
                  <a:pt x="104992" y="1012875"/>
                </a:lnTo>
                <a:lnTo>
                  <a:pt x="81455" y="972050"/>
                </a:lnTo>
                <a:lnTo>
                  <a:pt x="60631" y="928702"/>
                </a:lnTo>
                <a:lnTo>
                  <a:pt x="42651" y="882995"/>
                </a:lnTo>
                <a:lnTo>
                  <a:pt x="27646" y="835095"/>
                </a:lnTo>
                <a:lnTo>
                  <a:pt x="15747" y="785164"/>
                </a:lnTo>
                <a:lnTo>
                  <a:pt x="7086" y="733369"/>
                </a:lnTo>
                <a:lnTo>
                  <a:pt x="1793" y="679872"/>
                </a:lnTo>
                <a:lnTo>
                  <a:pt x="0" y="624840"/>
                </a:lnTo>
                <a:lnTo>
                  <a:pt x="1793" y="569616"/>
                </a:lnTo>
                <a:lnTo>
                  <a:pt x="7086" y="515950"/>
                </a:lnTo>
                <a:lnTo>
                  <a:pt x="15747" y="464003"/>
                </a:lnTo>
                <a:lnTo>
                  <a:pt x="27646" y="413939"/>
                </a:lnTo>
                <a:lnTo>
                  <a:pt x="42651" y="365922"/>
                </a:lnTo>
                <a:lnTo>
                  <a:pt x="60631" y="320114"/>
                </a:lnTo>
                <a:lnTo>
                  <a:pt x="81455" y="276679"/>
                </a:lnTo>
                <a:lnTo>
                  <a:pt x="104992" y="235781"/>
                </a:lnTo>
                <a:lnTo>
                  <a:pt x="131110" y="197582"/>
                </a:lnTo>
                <a:lnTo>
                  <a:pt x="159680" y="162246"/>
                </a:lnTo>
                <a:lnTo>
                  <a:pt x="190569" y="129936"/>
                </a:lnTo>
                <a:lnTo>
                  <a:pt x="223647" y="100816"/>
                </a:lnTo>
                <a:lnTo>
                  <a:pt x="258782" y="75049"/>
                </a:lnTo>
                <a:lnTo>
                  <a:pt x="295844" y="52797"/>
                </a:lnTo>
                <a:lnTo>
                  <a:pt x="334701" y="34226"/>
                </a:lnTo>
                <a:lnTo>
                  <a:pt x="375222" y="19497"/>
                </a:lnTo>
                <a:lnTo>
                  <a:pt x="417276" y="8774"/>
                </a:lnTo>
                <a:lnTo>
                  <a:pt x="460732" y="2220"/>
                </a:lnTo>
                <a:lnTo>
                  <a:pt x="505460" y="0"/>
                </a:lnTo>
                <a:close/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7979409" y="32880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8991600" y="453770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 txBox="1"/>
          <p:nvPr/>
        </p:nvSpPr>
        <p:spPr>
          <a:xfrm>
            <a:off x="8111490" y="3778250"/>
            <a:ext cx="7467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Ou</a:t>
            </a:r>
            <a:r>
              <a:rPr sz="1600" b="1" spc="-10" dirty="0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sz="1600" b="1" spc="-5" dirty="0">
                <a:solidFill>
                  <a:srgbClr val="FFFFFF"/>
                </a:solidFill>
                <a:latin typeface="Arial Narrow"/>
                <a:cs typeface="Arial Narrow"/>
              </a:rPr>
              <a:t>c</a:t>
            </a:r>
            <a:r>
              <a:rPr sz="1600" b="1" spc="5" dirty="0">
                <a:solidFill>
                  <a:srgbClr val="FFFFFF"/>
                </a:solidFill>
                <a:latin typeface="Arial Narrow"/>
                <a:cs typeface="Arial Narrow"/>
              </a:rPr>
              <a:t>o</a:t>
            </a:r>
            <a:r>
              <a:rPr sz="1600" b="1" spc="-10" dirty="0">
                <a:solidFill>
                  <a:srgbClr val="FFFFFF"/>
                </a:solidFill>
                <a:latin typeface="Arial Narrow"/>
                <a:cs typeface="Arial Narrow"/>
              </a:rPr>
              <a:t>m</a:t>
            </a:r>
            <a:r>
              <a:rPr sz="1600" b="1" dirty="0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2331720" y="3873500"/>
            <a:ext cx="74930" cy="76200"/>
          </a:xfrm>
          <a:custGeom>
            <a:avLst/>
            <a:gdLst/>
            <a:ahLst/>
            <a:cxnLst/>
            <a:rect l="l" t="t" r="r" b="b"/>
            <a:pathLst>
              <a:path w="74930" h="76200">
                <a:moveTo>
                  <a:pt x="0" y="0"/>
                </a:moveTo>
                <a:lnTo>
                  <a:pt x="0" y="76200"/>
                </a:lnTo>
                <a:lnTo>
                  <a:pt x="7493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4939029" y="3912870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88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5243829" y="3874770"/>
            <a:ext cx="74930" cy="74930"/>
          </a:xfrm>
          <a:custGeom>
            <a:avLst/>
            <a:gdLst/>
            <a:ahLst/>
            <a:cxnLst/>
            <a:rect l="l" t="t" r="r" b="b"/>
            <a:pathLst>
              <a:path w="74929" h="74929">
                <a:moveTo>
                  <a:pt x="0" y="0"/>
                </a:moveTo>
                <a:lnTo>
                  <a:pt x="0" y="74929"/>
                </a:lnTo>
                <a:lnTo>
                  <a:pt x="74930" y="380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6510019" y="3874770"/>
            <a:ext cx="76200" cy="74930"/>
          </a:xfrm>
          <a:custGeom>
            <a:avLst/>
            <a:gdLst/>
            <a:ahLst/>
            <a:cxnLst/>
            <a:rect l="l" t="t" r="r" b="b"/>
            <a:pathLst>
              <a:path w="76200" h="74929">
                <a:moveTo>
                  <a:pt x="0" y="0"/>
                </a:moveTo>
                <a:lnTo>
                  <a:pt x="0" y="74929"/>
                </a:lnTo>
                <a:lnTo>
                  <a:pt x="76200" y="380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7598409" y="3912870"/>
            <a:ext cx="309880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88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7903209" y="3874770"/>
            <a:ext cx="76200" cy="74930"/>
          </a:xfrm>
          <a:custGeom>
            <a:avLst/>
            <a:gdLst/>
            <a:ahLst/>
            <a:cxnLst/>
            <a:rect l="l" t="t" r="r" b="b"/>
            <a:pathLst>
              <a:path w="76200" h="74929">
                <a:moveTo>
                  <a:pt x="0" y="0"/>
                </a:moveTo>
                <a:lnTo>
                  <a:pt x="0" y="74929"/>
                </a:lnTo>
                <a:lnTo>
                  <a:pt x="76200" y="380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082155" y="4536440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082155" y="4574540"/>
            <a:ext cx="19050" cy="17780"/>
          </a:xfrm>
          <a:custGeom>
            <a:avLst/>
            <a:gdLst/>
            <a:ahLst/>
            <a:cxnLst/>
            <a:rect l="l" t="t" r="r" b="b"/>
            <a:pathLst>
              <a:path w="19050" h="17779">
                <a:moveTo>
                  <a:pt x="0" y="17779"/>
                </a:moveTo>
                <a:lnTo>
                  <a:pt x="19050" y="17779"/>
                </a:lnTo>
                <a:lnTo>
                  <a:pt x="19050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082155" y="4611370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49"/>
                </a:moveTo>
                <a:lnTo>
                  <a:pt x="19050" y="19049"/>
                </a:lnTo>
                <a:lnTo>
                  <a:pt x="19050" y="0"/>
                </a:lnTo>
                <a:lnTo>
                  <a:pt x="0" y="0"/>
                </a:lnTo>
                <a:lnTo>
                  <a:pt x="0" y="190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7082155" y="4649470"/>
            <a:ext cx="19050" cy="17780"/>
          </a:xfrm>
          <a:custGeom>
            <a:avLst/>
            <a:gdLst/>
            <a:ahLst/>
            <a:cxnLst/>
            <a:rect l="l" t="t" r="r" b="b"/>
            <a:pathLst>
              <a:path w="19050" h="17779">
                <a:moveTo>
                  <a:pt x="0" y="17779"/>
                </a:moveTo>
                <a:lnTo>
                  <a:pt x="19050" y="17779"/>
                </a:lnTo>
                <a:lnTo>
                  <a:pt x="19050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7082155" y="4686300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7082155" y="4724400"/>
            <a:ext cx="19050" cy="17780"/>
          </a:xfrm>
          <a:custGeom>
            <a:avLst/>
            <a:gdLst/>
            <a:ahLst/>
            <a:cxnLst/>
            <a:rect l="l" t="t" r="r" b="b"/>
            <a:pathLst>
              <a:path w="19050" h="17779">
                <a:moveTo>
                  <a:pt x="0" y="17779"/>
                </a:moveTo>
                <a:lnTo>
                  <a:pt x="19050" y="17779"/>
                </a:lnTo>
                <a:lnTo>
                  <a:pt x="19050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7082155" y="4761229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06881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703199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699389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957059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80" y="19050"/>
                </a:lnTo>
                <a:lnTo>
                  <a:pt x="1778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691895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688213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684403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680720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676910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673226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669416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665734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661924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658240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654430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650748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646937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643255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639445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635762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632079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80" y="19050"/>
                </a:lnTo>
                <a:lnTo>
                  <a:pt x="1778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628269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6245859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620775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6170929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80" y="19050"/>
                </a:lnTo>
                <a:lnTo>
                  <a:pt x="1778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613282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609600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605790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602107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598297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594614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80" y="19050"/>
                </a:lnTo>
                <a:lnTo>
                  <a:pt x="1778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90804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5871209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583310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579627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5761990" y="4790440"/>
            <a:ext cx="15240" cy="3810"/>
          </a:xfrm>
          <a:custGeom>
            <a:avLst/>
            <a:gdLst/>
            <a:ahLst/>
            <a:cxnLst/>
            <a:rect l="l" t="t" r="r" b="b"/>
            <a:pathLst>
              <a:path w="15239" h="3810">
                <a:moveTo>
                  <a:pt x="15239" y="3810"/>
                </a:moveTo>
                <a:lnTo>
                  <a:pt x="0" y="3810"/>
                </a:ln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5761990" y="4753609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-9525" y="8889"/>
                </a:moveTo>
                <a:lnTo>
                  <a:pt x="9525" y="8889"/>
                </a:lnTo>
              </a:path>
            </a:pathLst>
          </a:custGeom>
          <a:ln w="177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5761990" y="471550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9525" y="9525"/>
                </a:moveTo>
                <a:lnTo>
                  <a:pt x="9525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761990" y="4678679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-9525" y="8890"/>
                </a:moveTo>
                <a:lnTo>
                  <a:pt x="9525" y="8890"/>
                </a:lnTo>
              </a:path>
            </a:pathLst>
          </a:custGeom>
          <a:ln w="177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761990" y="464057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9525" y="9525"/>
                </a:moveTo>
                <a:lnTo>
                  <a:pt x="9525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5761990" y="460375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-9525" y="8889"/>
                </a:moveTo>
                <a:lnTo>
                  <a:pt x="9525" y="8889"/>
                </a:lnTo>
              </a:path>
            </a:pathLst>
          </a:custGeom>
          <a:ln w="177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761990" y="4565650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9525" y="9525"/>
                </a:moveTo>
                <a:lnTo>
                  <a:pt x="9525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5761990" y="452882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-9525" y="8889"/>
                </a:moveTo>
                <a:lnTo>
                  <a:pt x="9525" y="8889"/>
                </a:lnTo>
              </a:path>
            </a:pathLst>
          </a:custGeom>
          <a:ln w="177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5725159" y="4457700"/>
            <a:ext cx="74930" cy="76200"/>
          </a:xfrm>
          <a:custGeom>
            <a:avLst/>
            <a:gdLst/>
            <a:ahLst/>
            <a:cxnLst/>
            <a:rect l="l" t="t" r="r" b="b"/>
            <a:pathLst>
              <a:path w="74929" h="76200">
                <a:moveTo>
                  <a:pt x="36829" y="0"/>
                </a:moveTo>
                <a:lnTo>
                  <a:pt x="0" y="76200"/>
                </a:lnTo>
                <a:lnTo>
                  <a:pt x="74929" y="76200"/>
                </a:lnTo>
                <a:lnTo>
                  <a:pt x="368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7082155" y="4536440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7082155" y="4574540"/>
            <a:ext cx="19050" cy="17780"/>
          </a:xfrm>
          <a:custGeom>
            <a:avLst/>
            <a:gdLst/>
            <a:ahLst/>
            <a:cxnLst/>
            <a:rect l="l" t="t" r="r" b="b"/>
            <a:pathLst>
              <a:path w="19050" h="17779">
                <a:moveTo>
                  <a:pt x="0" y="17779"/>
                </a:moveTo>
                <a:lnTo>
                  <a:pt x="19050" y="17779"/>
                </a:lnTo>
                <a:lnTo>
                  <a:pt x="19050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7082155" y="4611370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49"/>
                </a:moveTo>
                <a:lnTo>
                  <a:pt x="19050" y="19049"/>
                </a:lnTo>
                <a:lnTo>
                  <a:pt x="19050" y="0"/>
                </a:lnTo>
                <a:lnTo>
                  <a:pt x="0" y="0"/>
                </a:lnTo>
                <a:lnTo>
                  <a:pt x="0" y="190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7082155" y="4649470"/>
            <a:ext cx="19050" cy="17780"/>
          </a:xfrm>
          <a:custGeom>
            <a:avLst/>
            <a:gdLst/>
            <a:ahLst/>
            <a:cxnLst/>
            <a:rect l="l" t="t" r="r" b="b"/>
            <a:pathLst>
              <a:path w="19050" h="17779">
                <a:moveTo>
                  <a:pt x="0" y="17779"/>
                </a:moveTo>
                <a:lnTo>
                  <a:pt x="19050" y="17779"/>
                </a:lnTo>
                <a:lnTo>
                  <a:pt x="19050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7082155" y="4686300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7082155" y="4724400"/>
            <a:ext cx="19050" cy="17780"/>
          </a:xfrm>
          <a:custGeom>
            <a:avLst/>
            <a:gdLst/>
            <a:ahLst/>
            <a:cxnLst/>
            <a:rect l="l" t="t" r="r" b="b"/>
            <a:pathLst>
              <a:path w="19050" h="17779">
                <a:moveTo>
                  <a:pt x="0" y="17779"/>
                </a:moveTo>
                <a:lnTo>
                  <a:pt x="19050" y="17779"/>
                </a:lnTo>
                <a:lnTo>
                  <a:pt x="19050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7082155" y="4761229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706881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703199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699389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6957059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80" y="19050"/>
                </a:lnTo>
                <a:lnTo>
                  <a:pt x="1778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691895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688213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684403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680720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676910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673226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669416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665734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661924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658240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654430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650748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646937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643255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639445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635762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632079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80" y="19050"/>
                </a:lnTo>
                <a:lnTo>
                  <a:pt x="1778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628269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6245859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620775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6170929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80" y="19050"/>
                </a:lnTo>
                <a:lnTo>
                  <a:pt x="1778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613282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609600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605790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602107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598297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5946140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80" y="19050"/>
                </a:lnTo>
                <a:lnTo>
                  <a:pt x="1778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5908040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5871209" y="4784725"/>
            <a:ext cx="17780" cy="19050"/>
          </a:xfrm>
          <a:custGeom>
            <a:avLst/>
            <a:gdLst/>
            <a:ahLst/>
            <a:cxnLst/>
            <a:rect l="l" t="t" r="r" b="b"/>
            <a:pathLst>
              <a:path w="17779" h="19050">
                <a:moveTo>
                  <a:pt x="0" y="19050"/>
                </a:moveTo>
                <a:lnTo>
                  <a:pt x="17779" y="19050"/>
                </a:lnTo>
                <a:lnTo>
                  <a:pt x="1777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583310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5796279" y="4784725"/>
            <a:ext cx="19050" cy="19050"/>
          </a:xfrm>
          <a:custGeom>
            <a:avLst/>
            <a:gdLst/>
            <a:ahLst/>
            <a:cxnLst/>
            <a:rect l="l" t="t" r="r" b="b"/>
            <a:pathLst>
              <a:path w="19050" h="19050">
                <a:moveTo>
                  <a:pt x="0" y="19050"/>
                </a:moveTo>
                <a:lnTo>
                  <a:pt x="19050" y="19050"/>
                </a:lnTo>
                <a:lnTo>
                  <a:pt x="1905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575817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572135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568325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564642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560832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557149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553339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549655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545845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542162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538352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534670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5309870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7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527177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5234940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8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519684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5160009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7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512190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5085079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8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504697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5010150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7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497205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4935220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7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489712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486029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482219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478535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474725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471042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467232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463550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459740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456057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452247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448564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444754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441070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4373879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8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433577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4298950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7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426085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4224020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7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418592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4149090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8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411099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4074159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7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403605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3999229" y="4794250"/>
            <a:ext cx="17780" cy="0"/>
          </a:xfrm>
          <a:custGeom>
            <a:avLst/>
            <a:gdLst/>
            <a:ahLst/>
            <a:cxnLst/>
            <a:rect l="l" t="t" r="r" b="b"/>
            <a:pathLst>
              <a:path w="17779">
                <a:moveTo>
                  <a:pt x="1778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396112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392430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388620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384937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381127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377444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3736340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3699509" y="4794250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905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3672840" y="4782820"/>
            <a:ext cx="7620" cy="11430"/>
          </a:xfrm>
          <a:custGeom>
            <a:avLst/>
            <a:gdLst/>
            <a:ahLst/>
            <a:cxnLst/>
            <a:rect l="l" t="t" r="r" b="b"/>
            <a:pathLst>
              <a:path w="7620" h="11429">
                <a:moveTo>
                  <a:pt x="7620" y="11429"/>
                </a:moveTo>
                <a:lnTo>
                  <a:pt x="0" y="11429"/>
                </a:lnTo>
                <a:lnTo>
                  <a:pt x="0" y="0"/>
                </a:lnTo>
              </a:path>
            </a:pathLst>
          </a:custGeom>
          <a:ln w="190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3672840" y="4745990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9525" y="9525"/>
                </a:moveTo>
                <a:lnTo>
                  <a:pt x="9525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3672840" y="4707890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9525" y="9525"/>
                </a:moveTo>
                <a:lnTo>
                  <a:pt x="9525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3672840" y="467105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9525" y="9525"/>
                </a:moveTo>
                <a:lnTo>
                  <a:pt x="9525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3672840" y="463295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9525" y="9525"/>
                </a:moveTo>
                <a:lnTo>
                  <a:pt x="9525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3672840" y="459612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9525" y="9525"/>
                </a:moveTo>
                <a:lnTo>
                  <a:pt x="9525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3672840" y="455930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-9525" y="8889"/>
                </a:moveTo>
                <a:lnTo>
                  <a:pt x="9525" y="8889"/>
                </a:lnTo>
              </a:path>
            </a:pathLst>
          </a:custGeom>
          <a:ln w="177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3672840" y="4521200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-9525" y="9525"/>
                </a:moveTo>
                <a:lnTo>
                  <a:pt x="9525" y="952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3672840" y="4484370"/>
            <a:ext cx="0" cy="17780"/>
          </a:xfrm>
          <a:custGeom>
            <a:avLst/>
            <a:gdLst/>
            <a:ahLst/>
            <a:cxnLst/>
            <a:rect l="l" t="t" r="r" b="b"/>
            <a:pathLst>
              <a:path h="17779">
                <a:moveTo>
                  <a:pt x="-9525" y="8889"/>
                </a:moveTo>
                <a:lnTo>
                  <a:pt x="9525" y="8889"/>
                </a:lnTo>
              </a:path>
            </a:pathLst>
          </a:custGeom>
          <a:ln w="177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3672840" y="4451350"/>
            <a:ext cx="0" cy="13970"/>
          </a:xfrm>
          <a:custGeom>
            <a:avLst/>
            <a:gdLst/>
            <a:ahLst/>
            <a:cxnLst/>
            <a:rect l="l" t="t" r="r" b="b"/>
            <a:pathLst>
              <a:path h="13970">
                <a:moveTo>
                  <a:pt x="-9525" y="6985"/>
                </a:moveTo>
                <a:lnTo>
                  <a:pt x="9525" y="6985"/>
                </a:lnTo>
              </a:path>
            </a:pathLst>
          </a:custGeom>
          <a:ln w="13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3634740" y="4381500"/>
            <a:ext cx="76200" cy="74930"/>
          </a:xfrm>
          <a:custGeom>
            <a:avLst/>
            <a:gdLst/>
            <a:ahLst/>
            <a:cxnLst/>
            <a:rect l="l" t="t" r="r" b="b"/>
            <a:pathLst>
              <a:path w="76200" h="74929">
                <a:moveTo>
                  <a:pt x="38100" y="0"/>
                </a:moveTo>
                <a:lnTo>
                  <a:pt x="0" y="74930"/>
                </a:lnTo>
                <a:lnTo>
                  <a:pt x="76200" y="74930"/>
                </a:lnTo>
                <a:lnTo>
                  <a:pt x="381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4040" y="304800"/>
            <a:ext cx="8001000" cy="8382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900">
              <a:latin typeface="Times New Roman"/>
              <a:cs typeface="Times New Roman"/>
            </a:endParaRPr>
          </a:p>
          <a:p>
            <a:pPr marL="833119">
              <a:lnSpc>
                <a:spcPct val="100000"/>
              </a:lnSpc>
            </a:pPr>
            <a:r>
              <a:rPr sz="2400" spc="-5" dirty="0">
                <a:solidFill>
                  <a:srgbClr val="000000"/>
                </a:solidFill>
              </a:rPr>
              <a:t>Research prior to setting </a:t>
            </a:r>
            <a:r>
              <a:rPr sz="2400" dirty="0">
                <a:solidFill>
                  <a:srgbClr val="000000"/>
                </a:solidFill>
              </a:rPr>
              <a:t>up a </a:t>
            </a:r>
            <a:r>
              <a:rPr sz="2400" spc="-5" dirty="0">
                <a:solidFill>
                  <a:srgbClr val="000000"/>
                </a:solidFill>
              </a:rPr>
              <a:t>retail</a:t>
            </a:r>
            <a:r>
              <a:rPr sz="2400" spc="-15" dirty="0">
                <a:solidFill>
                  <a:srgbClr val="000000"/>
                </a:solidFill>
              </a:rPr>
              <a:t> </a:t>
            </a:r>
            <a:r>
              <a:rPr sz="2400" spc="-5" dirty="0">
                <a:solidFill>
                  <a:srgbClr val="000000"/>
                </a:solidFill>
              </a:rPr>
              <a:t>store</a:t>
            </a:r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457200" y="1752600"/>
            <a:ext cx="8001000" cy="4267200"/>
          </a:xfrm>
          <a:custGeom>
            <a:avLst/>
            <a:gdLst/>
            <a:ahLst/>
            <a:cxnLst/>
            <a:rect l="l" t="t" r="r" b="b"/>
            <a:pathLst>
              <a:path w="8001000" h="4267200">
                <a:moveTo>
                  <a:pt x="4000500" y="4267200"/>
                </a:moveTo>
                <a:lnTo>
                  <a:pt x="0" y="426720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267200"/>
                </a:lnTo>
                <a:lnTo>
                  <a:pt x="4000500" y="42672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47369" y="1830070"/>
            <a:ext cx="10477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50" spc="-450" dirty="0">
                <a:latin typeface="Symbol"/>
                <a:cs typeface="Symbol"/>
              </a:rPr>
              <a:t>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17269" y="1786890"/>
            <a:ext cx="2344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Demographic</a:t>
            </a:r>
            <a:r>
              <a:rPr sz="2400" spc="-70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Data.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7369" y="2713989"/>
            <a:ext cx="10477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50" spc="-450" dirty="0">
                <a:latin typeface="Symbol"/>
                <a:cs typeface="Symbol"/>
              </a:rPr>
              <a:t>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17269" y="2669540"/>
            <a:ext cx="13061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P</a:t>
            </a:r>
            <a:r>
              <a:rPr sz="2400" spc="-10" dirty="0">
                <a:latin typeface="Garamond"/>
                <a:cs typeface="Garamond"/>
              </a:rPr>
              <a:t>o</a:t>
            </a:r>
            <a:r>
              <a:rPr sz="2400" dirty="0">
                <a:latin typeface="Garamond"/>
                <a:cs typeface="Garamond"/>
              </a:rPr>
              <a:t>pul</a:t>
            </a:r>
            <a:r>
              <a:rPr sz="2400" spc="-5" dirty="0">
                <a:latin typeface="Garamond"/>
                <a:cs typeface="Garamond"/>
              </a:rPr>
              <a:t>ati</a:t>
            </a:r>
            <a:r>
              <a:rPr sz="2400" spc="-10" dirty="0">
                <a:latin typeface="Garamond"/>
                <a:cs typeface="Garamond"/>
              </a:rPr>
              <a:t>o</a:t>
            </a:r>
            <a:r>
              <a:rPr sz="2400" dirty="0">
                <a:latin typeface="Garamond"/>
                <a:cs typeface="Garamond"/>
              </a:rPr>
              <a:t>n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7369" y="3596640"/>
            <a:ext cx="10477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50" spc="-450" dirty="0">
                <a:latin typeface="Symbol"/>
                <a:cs typeface="Symbol"/>
              </a:rPr>
              <a:t>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17269" y="3553459"/>
            <a:ext cx="652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Garamond"/>
                <a:cs typeface="Garamond"/>
              </a:rPr>
              <a:t>G</a:t>
            </a:r>
            <a:r>
              <a:rPr sz="2400" spc="-5" dirty="0">
                <a:latin typeface="Garamond"/>
                <a:cs typeface="Garamond"/>
              </a:rPr>
              <a:t>DP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7369" y="4480559"/>
            <a:ext cx="10477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550" spc="-450" dirty="0">
                <a:latin typeface="Symbol"/>
                <a:cs typeface="Symbol"/>
              </a:rPr>
              <a:t>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17269" y="4437379"/>
            <a:ext cx="18846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Garamond"/>
                <a:cs typeface="Garamond"/>
              </a:rPr>
              <a:t>Customer</a:t>
            </a:r>
            <a:r>
              <a:rPr sz="2400" spc="-40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Data.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4040" y="304800"/>
            <a:ext cx="8001000" cy="6858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2730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50"/>
              </a:spcBef>
            </a:pPr>
            <a:r>
              <a:rPr sz="2400" spc="-5" dirty="0">
                <a:solidFill>
                  <a:srgbClr val="000000"/>
                </a:solidFill>
              </a:rPr>
              <a:t>Research after setting up </a:t>
            </a:r>
            <a:r>
              <a:rPr sz="2400" dirty="0">
                <a:solidFill>
                  <a:srgbClr val="000000"/>
                </a:solidFill>
              </a:rPr>
              <a:t>a </a:t>
            </a:r>
            <a:r>
              <a:rPr sz="2400" spc="-5" dirty="0">
                <a:solidFill>
                  <a:srgbClr val="000000"/>
                </a:solidFill>
              </a:rPr>
              <a:t>retail store</a:t>
            </a:r>
            <a:endParaRPr sz="2400"/>
          </a:p>
        </p:txBody>
      </p:sp>
      <p:sp>
        <p:nvSpPr>
          <p:cNvPr id="7" name="object 7"/>
          <p:cNvSpPr/>
          <p:nvPr/>
        </p:nvSpPr>
        <p:spPr>
          <a:xfrm>
            <a:off x="566419" y="1752600"/>
            <a:ext cx="8001000" cy="4434840"/>
          </a:xfrm>
          <a:custGeom>
            <a:avLst/>
            <a:gdLst/>
            <a:ahLst/>
            <a:cxnLst/>
            <a:rect l="l" t="t" r="r" b="b"/>
            <a:pathLst>
              <a:path w="8001000" h="4434840">
                <a:moveTo>
                  <a:pt x="4000500" y="4434840"/>
                </a:moveTo>
                <a:lnTo>
                  <a:pt x="0" y="443484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434840"/>
                </a:lnTo>
                <a:lnTo>
                  <a:pt x="4000500" y="443484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3890" y="183007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3789" y="1786890"/>
            <a:ext cx="3920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Merchandise and service</a:t>
            </a:r>
            <a:r>
              <a:rPr sz="2400" spc="-4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offered.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890" y="2713989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3789" y="2669540"/>
            <a:ext cx="3269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New product</a:t>
            </a:r>
            <a:r>
              <a:rPr sz="2400" spc="-40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development.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3890" y="359664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3789" y="3553459"/>
            <a:ext cx="30695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Garamond"/>
                <a:cs typeface="Garamond"/>
              </a:rPr>
              <a:t>Acceptability </a:t>
            </a:r>
            <a:r>
              <a:rPr sz="2400" spc="-5" dirty="0">
                <a:latin typeface="Garamond"/>
                <a:cs typeface="Garamond"/>
              </a:rPr>
              <a:t>of</a:t>
            </a:r>
            <a:r>
              <a:rPr sz="2400" spc="-3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products.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3890" y="4480559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13789" y="4437379"/>
            <a:ext cx="28441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Garamond"/>
                <a:cs typeface="Garamond"/>
              </a:rPr>
              <a:t>Acceptability </a:t>
            </a:r>
            <a:r>
              <a:rPr sz="2400" spc="-5" dirty="0">
                <a:latin typeface="Garamond"/>
                <a:cs typeface="Garamond"/>
              </a:rPr>
              <a:t>of</a:t>
            </a:r>
            <a:r>
              <a:rPr sz="2400" spc="-3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pricing.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3890" y="5364479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13789" y="5320029"/>
            <a:ext cx="403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Understanding consumer</a:t>
            </a:r>
            <a:r>
              <a:rPr sz="2400" spc="-4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profiles.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6419" y="1752600"/>
            <a:ext cx="8001000" cy="4267200"/>
          </a:xfrm>
          <a:custGeom>
            <a:avLst/>
            <a:gdLst/>
            <a:ahLst/>
            <a:cxnLst/>
            <a:rect l="l" t="t" r="r" b="b"/>
            <a:pathLst>
              <a:path w="8001000" h="4267200">
                <a:moveTo>
                  <a:pt x="4000500" y="4267200"/>
                </a:moveTo>
                <a:lnTo>
                  <a:pt x="0" y="426720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267200"/>
                </a:lnTo>
                <a:lnTo>
                  <a:pt x="4000500" y="42672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3890" y="183007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3890" y="300355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3890" y="454279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3789" y="1786890"/>
            <a:ext cx="7240270" cy="3468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271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Retail Strategy </a:t>
            </a:r>
            <a:r>
              <a:rPr sz="2400" dirty="0">
                <a:latin typeface="Garamond"/>
                <a:cs typeface="Garamond"/>
              </a:rPr>
              <a:t>is </a:t>
            </a:r>
            <a:r>
              <a:rPr sz="2400" spc="-5" dirty="0">
                <a:latin typeface="Garamond"/>
                <a:cs typeface="Garamond"/>
              </a:rPr>
              <a:t>largely information </a:t>
            </a:r>
            <a:r>
              <a:rPr sz="2400" spc="-10" dirty="0">
                <a:latin typeface="Garamond"/>
                <a:cs typeface="Garamond"/>
              </a:rPr>
              <a:t>based </a:t>
            </a:r>
            <a:r>
              <a:rPr sz="2400" dirty="0">
                <a:latin typeface="Garamond"/>
                <a:cs typeface="Garamond"/>
              </a:rPr>
              <a:t>. </a:t>
            </a:r>
            <a:r>
              <a:rPr sz="2400" spc="-5" dirty="0">
                <a:latin typeface="Garamond"/>
                <a:cs typeface="Garamond"/>
              </a:rPr>
              <a:t>The gathering 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analysis </a:t>
            </a:r>
            <a:r>
              <a:rPr sz="2400" dirty="0">
                <a:latin typeface="Garamond"/>
                <a:cs typeface="Garamond"/>
              </a:rPr>
              <a:t>of </a:t>
            </a:r>
            <a:r>
              <a:rPr sz="2400" spc="-5" dirty="0">
                <a:latin typeface="Garamond"/>
                <a:cs typeface="Garamond"/>
              </a:rPr>
              <a:t>data relevant </a:t>
            </a:r>
            <a:r>
              <a:rPr sz="2400" spc="-10" dirty="0">
                <a:latin typeface="Garamond"/>
                <a:cs typeface="Garamond"/>
              </a:rPr>
              <a:t>to the </a:t>
            </a:r>
            <a:r>
              <a:rPr sz="2400" spc="-5" dirty="0">
                <a:latin typeface="Garamond"/>
                <a:cs typeface="Garamond"/>
              </a:rPr>
              <a:t>retailer </a:t>
            </a:r>
            <a:r>
              <a:rPr sz="2400" dirty="0">
                <a:latin typeface="Garamond"/>
                <a:cs typeface="Garamond"/>
              </a:rPr>
              <a:t>is </a:t>
            </a:r>
            <a:r>
              <a:rPr sz="2400" spc="-5" dirty="0">
                <a:latin typeface="Garamond"/>
                <a:cs typeface="Garamond"/>
              </a:rPr>
              <a:t>done </a:t>
            </a:r>
            <a:r>
              <a:rPr sz="2400" dirty="0">
                <a:latin typeface="Garamond"/>
                <a:cs typeface="Garamond"/>
              </a:rPr>
              <a:t>by </a:t>
            </a:r>
            <a:r>
              <a:rPr sz="2400" spc="-5" dirty="0">
                <a:latin typeface="Garamond"/>
                <a:cs typeface="Garamond"/>
              </a:rPr>
              <a:t>market  </a:t>
            </a:r>
            <a:r>
              <a:rPr sz="2400" spc="-10" dirty="0">
                <a:latin typeface="Garamond"/>
                <a:cs typeface="Garamond"/>
              </a:rPr>
              <a:t>research</a:t>
            </a:r>
            <a:r>
              <a:rPr sz="2400" spc="-5" dirty="0">
                <a:latin typeface="Garamond"/>
                <a:cs typeface="Garamond"/>
              </a:rPr>
              <a:t> </a:t>
            </a:r>
            <a:r>
              <a:rPr sz="2400" dirty="0">
                <a:latin typeface="Garamond"/>
                <a:cs typeface="Garamond"/>
              </a:rPr>
              <a:t>.</a:t>
            </a:r>
            <a:endParaRPr sz="2400">
              <a:latin typeface="Garamond"/>
              <a:cs typeface="Garamond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Garamond"/>
                <a:cs typeface="Garamond"/>
              </a:rPr>
              <a:t>From the retailer </a:t>
            </a:r>
            <a:r>
              <a:rPr sz="2400" dirty="0">
                <a:latin typeface="Garamond"/>
                <a:cs typeface="Garamond"/>
              </a:rPr>
              <a:t>’s </a:t>
            </a:r>
            <a:r>
              <a:rPr sz="2400" spc="-5" dirty="0">
                <a:latin typeface="Garamond"/>
                <a:cs typeface="Garamond"/>
              </a:rPr>
              <a:t>perspective, market research needs to be  done prior to the </a:t>
            </a:r>
            <a:r>
              <a:rPr sz="2400" spc="-10" dirty="0">
                <a:latin typeface="Garamond"/>
                <a:cs typeface="Garamond"/>
              </a:rPr>
              <a:t>setting </a:t>
            </a:r>
            <a:r>
              <a:rPr sz="2400" dirty="0">
                <a:latin typeface="Garamond"/>
                <a:cs typeface="Garamond"/>
              </a:rPr>
              <a:t>up </a:t>
            </a:r>
            <a:r>
              <a:rPr sz="2400" spc="-5" dirty="0">
                <a:latin typeface="Garamond"/>
                <a:cs typeface="Garamond"/>
              </a:rPr>
              <a:t>of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retail store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after </a:t>
            </a:r>
            <a:r>
              <a:rPr sz="2400" spc="-10" dirty="0">
                <a:latin typeface="Garamond"/>
                <a:cs typeface="Garamond"/>
              </a:rPr>
              <a:t>setting  </a:t>
            </a:r>
            <a:r>
              <a:rPr sz="2400" spc="-5" dirty="0">
                <a:latin typeface="Garamond"/>
                <a:cs typeface="Garamond"/>
              </a:rPr>
              <a:t>up the retail store. The information needed at both the </a:t>
            </a:r>
            <a:r>
              <a:rPr sz="2400" spc="-10" dirty="0">
                <a:latin typeface="Garamond"/>
                <a:cs typeface="Garamond"/>
              </a:rPr>
              <a:t>stages  </a:t>
            </a:r>
            <a:r>
              <a:rPr sz="2400" spc="-5" dirty="0">
                <a:latin typeface="Garamond"/>
                <a:cs typeface="Garamond"/>
              </a:rPr>
              <a:t>varies</a:t>
            </a:r>
            <a:r>
              <a:rPr sz="2400" spc="-1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significantly.</a:t>
            </a:r>
            <a:endParaRPr sz="2400">
              <a:latin typeface="Garamond"/>
              <a:cs typeface="Garamond"/>
            </a:endParaRPr>
          </a:p>
          <a:p>
            <a:pPr marL="12700" marR="81280">
              <a:lnSpc>
                <a:spcPct val="100000"/>
              </a:lnSpc>
              <a:spcBef>
                <a:spcPts val="590"/>
              </a:spcBef>
            </a:pP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the world of increasing competition, </a:t>
            </a:r>
            <a:r>
              <a:rPr sz="2400" spc="-10" dirty="0">
                <a:latin typeface="Garamond"/>
                <a:cs typeface="Garamond"/>
              </a:rPr>
              <a:t>research </a:t>
            </a:r>
            <a:r>
              <a:rPr sz="2400" spc="-5" dirty="0">
                <a:latin typeface="Garamond"/>
                <a:cs typeface="Garamond"/>
              </a:rPr>
              <a:t>can </a:t>
            </a:r>
            <a:r>
              <a:rPr sz="2400" dirty="0">
                <a:latin typeface="Garamond"/>
                <a:cs typeface="Garamond"/>
              </a:rPr>
              <a:t>aid </a:t>
            </a:r>
            <a:r>
              <a:rPr sz="2400" spc="-5" dirty="0">
                <a:latin typeface="Garamond"/>
                <a:cs typeface="Garamond"/>
              </a:rPr>
              <a:t>the  retailer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satisfying the customer and </a:t>
            </a:r>
            <a:r>
              <a:rPr sz="2400" spc="-10" dirty="0">
                <a:latin typeface="Garamond"/>
                <a:cs typeface="Garamond"/>
              </a:rPr>
              <a:t>hereby </a:t>
            </a:r>
            <a:r>
              <a:rPr sz="2400" spc="-5" dirty="0">
                <a:latin typeface="Garamond"/>
                <a:cs typeface="Garamond"/>
              </a:rPr>
              <a:t>building</a:t>
            </a:r>
            <a:r>
              <a:rPr sz="2400" spc="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loyalty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74040" y="304800"/>
            <a:ext cx="8001000" cy="609600"/>
          </a:xfrm>
          <a:prstGeom prst="rect">
            <a:avLst/>
          </a:prstGeom>
          <a:ln w="38097">
            <a:solidFill>
              <a:srgbClr val="000000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marR="69215" algn="ctr">
              <a:lnSpc>
                <a:spcPct val="100000"/>
              </a:lnSpc>
              <a:spcBef>
                <a:spcPts val="1550"/>
              </a:spcBef>
            </a:pPr>
            <a:r>
              <a:rPr sz="2400" spc="-10" dirty="0">
                <a:solidFill>
                  <a:srgbClr val="000000"/>
                </a:solidFill>
                <a:latin typeface="Garamond"/>
                <a:cs typeface="Garamond"/>
              </a:rPr>
              <a:t>Conclusion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52223" y="366803"/>
          <a:ext cx="8001000" cy="5638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9000"/>
                <a:gridCol w="3302000"/>
              </a:tblGrid>
              <a:tr h="1184910">
                <a:tc gridSpan="2">
                  <a:txBody>
                    <a:bodyPr/>
                    <a:lstStyle/>
                    <a:p>
                      <a:pPr marL="560070" marR="634365" indent="-469900">
                        <a:lnSpc>
                          <a:spcPts val="2590"/>
                        </a:lnSpc>
                        <a:spcBef>
                          <a:spcPts val="405"/>
                        </a:spcBef>
                        <a:tabLst>
                          <a:tab pos="559435" algn="l"/>
                        </a:tabLst>
                      </a:pPr>
                      <a:r>
                        <a:rPr sz="2325" spc="832" baseline="17921" dirty="0">
                          <a:solidFill>
                            <a:srgbClr val="CC0000"/>
                          </a:solidFill>
                          <a:latin typeface="Symbol"/>
                          <a:cs typeface="Symbol"/>
                        </a:rPr>
                        <a:t></a:t>
                      </a:r>
                      <a:r>
                        <a:rPr sz="2325" spc="832" baseline="17921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Consumer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understanding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or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an understanding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  consumer buying behavior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the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starting point of strategy  creation.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514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CC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0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CC0000"/>
                      </a:solidFill>
                      <a:prstDash val="solid"/>
                    </a:lnT>
                  </a:tcPr>
                </a:tc>
              </a:tr>
              <a:tr h="4343400">
                <a:tc gridSpan="2">
                  <a:txBody>
                    <a:bodyPr/>
                    <a:lstStyle/>
                    <a:p>
                      <a:pPr marL="560070" marR="516890" indent="-469900">
                        <a:lnSpc>
                          <a:spcPts val="2590"/>
                        </a:lnSpc>
                        <a:spcBef>
                          <a:spcPts val="1764"/>
                        </a:spcBef>
                        <a:buClr>
                          <a:srgbClr val="CC0000"/>
                        </a:buClr>
                        <a:buSzPct val="64583"/>
                        <a:buFont typeface="Symbol"/>
                        <a:buChar char=""/>
                        <a:tabLst>
                          <a:tab pos="559435" algn="l"/>
                          <a:tab pos="560070" algn="l"/>
                        </a:tabLst>
                      </a:pPr>
                      <a:r>
                        <a:rPr sz="2400" dirty="0">
                          <a:latin typeface="Garamond"/>
                          <a:cs typeface="Garamond"/>
                        </a:rPr>
                        <a:t>It 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not important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to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understand consumers know about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product, but also what they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do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not</a:t>
                      </a:r>
                      <a:r>
                        <a:rPr sz="2400" spc="-5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know.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  <a:buClr>
                          <a:srgbClr val="CC0000"/>
                        </a:buClr>
                        <a:buFont typeface="Symbol"/>
                        <a:buChar char=""/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560070" marR="109220" indent="-469900">
                        <a:lnSpc>
                          <a:spcPts val="2590"/>
                        </a:lnSpc>
                        <a:buClr>
                          <a:srgbClr val="CC0000"/>
                        </a:buClr>
                        <a:buSzPct val="64583"/>
                        <a:buFont typeface="Symbol"/>
                        <a:buChar char=""/>
                        <a:tabLst>
                          <a:tab pos="559435" algn="l"/>
                          <a:tab pos="5600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Shopping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an activity that everybody perform with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high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level  of regularity ad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involvement.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Clr>
                          <a:srgbClr val="CC0000"/>
                        </a:buClr>
                        <a:buFont typeface="Symbol"/>
                        <a:buChar char=""/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L="560070" marR="162560" indent="-469900">
                        <a:lnSpc>
                          <a:spcPts val="2590"/>
                        </a:lnSpc>
                        <a:buClr>
                          <a:srgbClr val="CC0000"/>
                        </a:buClr>
                        <a:buSzPct val="64583"/>
                        <a:buFont typeface="Symbol"/>
                        <a:buChar char=""/>
                        <a:tabLst>
                          <a:tab pos="559435" algn="l"/>
                          <a:tab pos="560070" algn="l"/>
                        </a:tabLst>
                      </a:pPr>
                      <a:r>
                        <a:rPr sz="2400" dirty="0">
                          <a:latin typeface="Garamond"/>
                          <a:cs typeface="Garamond"/>
                        </a:rPr>
                        <a:t>It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has been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found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that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shoppers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behave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differently depending  on the type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shopping situation. They tend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to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change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their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information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search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process depending on the type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store 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and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 product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22415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5800" y="913130"/>
            <a:ext cx="8001000" cy="61087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137160" rIns="0" bIns="0" rtlCol="0">
            <a:spAutoFit/>
          </a:bodyPr>
          <a:lstStyle/>
          <a:p>
            <a:pPr marL="890269">
              <a:lnSpc>
                <a:spcPct val="100000"/>
              </a:lnSpc>
              <a:spcBef>
                <a:spcPts val="1080"/>
              </a:spcBef>
            </a:pPr>
            <a:r>
              <a:rPr sz="2800" b="0" spc="-5" dirty="0">
                <a:solidFill>
                  <a:srgbClr val="CC0000"/>
                </a:solidFill>
                <a:latin typeface="Comic Sans MS"/>
                <a:cs typeface="Comic Sans MS"/>
              </a:rPr>
              <a:t>Need for </a:t>
            </a:r>
            <a:r>
              <a:rPr sz="2800" b="0" spc="-10" dirty="0">
                <a:solidFill>
                  <a:srgbClr val="CC0000"/>
                </a:solidFill>
                <a:latin typeface="Comic Sans MS"/>
                <a:cs typeface="Comic Sans MS"/>
              </a:rPr>
              <a:t>studying consumer</a:t>
            </a:r>
            <a:r>
              <a:rPr sz="2800" b="0" spc="35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sz="2800" b="0" spc="-5" dirty="0">
                <a:solidFill>
                  <a:srgbClr val="CC0000"/>
                </a:solidFill>
                <a:latin typeface="Comic Sans MS"/>
                <a:cs typeface="Comic Sans MS"/>
              </a:rPr>
              <a:t>behavior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6419" y="2057400"/>
            <a:ext cx="8001000" cy="3962400"/>
          </a:xfrm>
          <a:custGeom>
            <a:avLst/>
            <a:gdLst/>
            <a:ahLst/>
            <a:cxnLst/>
            <a:rect l="l" t="t" r="r" b="b"/>
            <a:pathLst>
              <a:path w="8001000" h="3962400">
                <a:moveTo>
                  <a:pt x="4000500" y="3962400"/>
                </a:moveTo>
                <a:lnTo>
                  <a:pt x="0" y="3962400"/>
                </a:lnTo>
                <a:lnTo>
                  <a:pt x="0" y="0"/>
                </a:lnTo>
                <a:lnTo>
                  <a:pt x="8001000" y="0"/>
                </a:lnTo>
                <a:lnTo>
                  <a:pt x="8001000" y="3962400"/>
                </a:lnTo>
                <a:lnTo>
                  <a:pt x="4000500" y="39624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3890" y="213487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3789" y="2091690"/>
            <a:ext cx="70364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The </a:t>
            </a:r>
            <a:r>
              <a:rPr sz="2400" spc="-10" dirty="0">
                <a:latin typeface="Garamond"/>
                <a:cs typeface="Garamond"/>
              </a:rPr>
              <a:t>accurate </a:t>
            </a:r>
            <a:r>
              <a:rPr sz="2400" spc="-5" dirty="0">
                <a:latin typeface="Garamond"/>
                <a:cs typeface="Garamond"/>
              </a:rPr>
              <a:t>understanding </a:t>
            </a:r>
            <a:r>
              <a:rPr sz="2400" dirty="0">
                <a:latin typeface="Garamond"/>
                <a:cs typeface="Garamond"/>
              </a:rPr>
              <a:t>of </a:t>
            </a:r>
            <a:r>
              <a:rPr sz="2400" spc="-5" dirty="0">
                <a:latin typeface="Garamond"/>
                <a:cs typeface="Garamond"/>
              </a:rPr>
              <a:t>consumer helps the retailer  create </a:t>
            </a:r>
            <a:r>
              <a:rPr sz="2400" dirty="0">
                <a:latin typeface="Garamond"/>
                <a:cs typeface="Garamond"/>
              </a:rPr>
              <a:t>a </a:t>
            </a:r>
            <a:r>
              <a:rPr sz="2400" spc="-5" dirty="0">
                <a:latin typeface="Garamond"/>
                <a:cs typeface="Garamond"/>
              </a:rPr>
              <a:t>product </a:t>
            </a:r>
            <a:r>
              <a:rPr sz="2400" spc="-10" dirty="0">
                <a:latin typeface="Garamond"/>
                <a:cs typeface="Garamond"/>
              </a:rPr>
              <a:t>that </a:t>
            </a:r>
            <a:r>
              <a:rPr sz="2400" dirty="0">
                <a:latin typeface="Garamond"/>
                <a:cs typeface="Garamond"/>
              </a:rPr>
              <a:t>is likely </a:t>
            </a:r>
            <a:r>
              <a:rPr sz="2400" spc="-5" dirty="0">
                <a:latin typeface="Garamond"/>
                <a:cs typeface="Garamond"/>
              </a:rPr>
              <a:t>to </a:t>
            </a:r>
            <a:r>
              <a:rPr sz="2400" dirty="0">
                <a:latin typeface="Garamond"/>
                <a:cs typeface="Garamond"/>
              </a:rPr>
              <a:t>be </a:t>
            </a:r>
            <a:r>
              <a:rPr sz="2400" spc="-5" dirty="0">
                <a:latin typeface="Garamond"/>
                <a:cs typeface="Garamond"/>
              </a:rPr>
              <a:t>successful </a:t>
            </a:r>
            <a:r>
              <a:rPr sz="2400" dirty="0">
                <a:latin typeface="Garamond"/>
                <a:cs typeface="Garamond"/>
              </a:rPr>
              <a:t>in </a:t>
            </a:r>
            <a:r>
              <a:rPr sz="2400" spc="-5" dirty="0">
                <a:latin typeface="Garamond"/>
                <a:cs typeface="Garamond"/>
              </a:rPr>
              <a:t>the</a:t>
            </a:r>
            <a:r>
              <a:rPr sz="2400" spc="-90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market.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3890" y="338455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3789" y="3340100"/>
            <a:ext cx="734440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Retailers need </a:t>
            </a:r>
            <a:r>
              <a:rPr sz="2400" spc="-10" dirty="0">
                <a:latin typeface="Garamond"/>
                <a:cs typeface="Garamond"/>
              </a:rPr>
              <a:t>to </a:t>
            </a:r>
            <a:r>
              <a:rPr sz="2400" spc="-5" dirty="0">
                <a:latin typeface="Garamond"/>
                <a:cs typeface="Garamond"/>
              </a:rPr>
              <a:t>know the various influences </a:t>
            </a:r>
            <a:r>
              <a:rPr sz="2400" spc="-10" dirty="0">
                <a:latin typeface="Garamond"/>
                <a:cs typeface="Garamond"/>
              </a:rPr>
              <a:t>that </a:t>
            </a:r>
            <a:r>
              <a:rPr sz="2400" spc="-5" dirty="0">
                <a:latin typeface="Garamond"/>
                <a:cs typeface="Garamond"/>
              </a:rPr>
              <a:t>lead up </a:t>
            </a:r>
            <a:r>
              <a:rPr sz="2400" spc="-10" dirty="0">
                <a:latin typeface="Garamond"/>
                <a:cs typeface="Garamond"/>
              </a:rPr>
              <a:t>to </a:t>
            </a:r>
            <a:r>
              <a:rPr sz="2400" dirty="0">
                <a:latin typeface="Garamond"/>
                <a:cs typeface="Garamond"/>
              </a:rPr>
              <a:t>a  </a:t>
            </a:r>
            <a:r>
              <a:rPr sz="2400" spc="-5" dirty="0">
                <a:latin typeface="Garamond"/>
                <a:cs typeface="Garamond"/>
              </a:rPr>
              <a:t>purchase and they consider </a:t>
            </a:r>
            <a:r>
              <a:rPr sz="2400" spc="-10" dirty="0">
                <a:latin typeface="Garamond"/>
                <a:cs typeface="Garamond"/>
              </a:rPr>
              <a:t>the </a:t>
            </a:r>
            <a:r>
              <a:rPr sz="2400" spc="-5" dirty="0">
                <a:latin typeface="Garamond"/>
                <a:cs typeface="Garamond"/>
              </a:rPr>
              <a:t>external and internal  influences.</a:t>
            </a:r>
            <a:endParaRPr sz="240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3890" y="4998720"/>
            <a:ext cx="20447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555" dirty="0">
                <a:solidFill>
                  <a:srgbClr val="CC0000"/>
                </a:solidFill>
                <a:latin typeface="Symbol"/>
                <a:cs typeface="Symbol"/>
              </a:rPr>
              <a:t></a:t>
            </a:r>
            <a:endParaRPr sz="15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13789" y="4955540"/>
            <a:ext cx="6994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Some important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external </a:t>
            </a:r>
            <a:r>
              <a:rPr sz="2400" spc="-10" dirty="0">
                <a:latin typeface="Garamond"/>
                <a:cs typeface="Garamond"/>
              </a:rPr>
              <a:t>and </a:t>
            </a:r>
            <a:r>
              <a:rPr sz="2400" spc="-5" dirty="0">
                <a:latin typeface="Garamond"/>
                <a:cs typeface="Garamond"/>
              </a:rPr>
              <a:t>internal influences are</a:t>
            </a:r>
            <a:r>
              <a:rPr sz="2400" spc="15" dirty="0">
                <a:latin typeface="Garamond"/>
                <a:cs typeface="Garamond"/>
              </a:rPr>
              <a:t> </a:t>
            </a:r>
            <a:r>
              <a:rPr sz="2400" spc="-10" dirty="0">
                <a:latin typeface="Garamond"/>
                <a:cs typeface="Garamond"/>
              </a:rPr>
              <a:t>as: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5910"/>
            <a:ext cx="4655820" cy="110489"/>
          </a:xfrm>
          <a:custGeom>
            <a:avLst/>
            <a:gdLst/>
            <a:ahLst/>
            <a:cxnLst/>
            <a:rect l="l" t="t" r="r" b="b"/>
            <a:pathLst>
              <a:path w="4655820" h="110489">
                <a:moveTo>
                  <a:pt x="0" y="0"/>
                </a:moveTo>
                <a:lnTo>
                  <a:pt x="4655820" y="0"/>
                </a:lnTo>
                <a:lnTo>
                  <a:pt x="4655820" y="110489"/>
                </a:lnTo>
                <a:lnTo>
                  <a:pt x="0" y="110489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1565910"/>
            <a:ext cx="7957820" cy="0"/>
          </a:xfrm>
          <a:custGeom>
            <a:avLst/>
            <a:gdLst/>
            <a:ahLst/>
            <a:cxnLst/>
            <a:rect l="l" t="t" r="r" b="b"/>
            <a:pathLst>
              <a:path w="7957820">
                <a:moveTo>
                  <a:pt x="0" y="0"/>
                </a:moveTo>
                <a:lnTo>
                  <a:pt x="7957820" y="0"/>
                </a:lnTo>
              </a:path>
            </a:pathLst>
          </a:custGeom>
          <a:ln w="934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6419" y="1600200"/>
            <a:ext cx="8001000" cy="4725670"/>
          </a:xfrm>
          <a:custGeom>
            <a:avLst/>
            <a:gdLst/>
            <a:ahLst/>
            <a:cxnLst/>
            <a:rect l="l" t="t" r="r" b="b"/>
            <a:pathLst>
              <a:path w="8001000" h="4725670">
                <a:moveTo>
                  <a:pt x="4000500" y="4725670"/>
                </a:moveTo>
                <a:lnTo>
                  <a:pt x="0" y="4725670"/>
                </a:lnTo>
                <a:lnTo>
                  <a:pt x="0" y="0"/>
                </a:lnTo>
                <a:lnTo>
                  <a:pt x="8001000" y="0"/>
                </a:lnTo>
                <a:lnTo>
                  <a:pt x="8001000" y="4725670"/>
                </a:lnTo>
                <a:lnTo>
                  <a:pt x="4000500" y="472567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43890" y="1597659"/>
            <a:ext cx="7250430" cy="42887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584200" marR="132715" indent="-571500">
              <a:lnSpc>
                <a:spcPts val="2590"/>
              </a:lnSpc>
              <a:spcBef>
                <a:spcPts val="425"/>
              </a:spcBef>
              <a:buClr>
                <a:srgbClr val="CC0000"/>
              </a:buClr>
              <a:buSzPct val="64583"/>
              <a:buAutoNum type="arabicPeriod"/>
              <a:tabLst>
                <a:tab pos="583565" algn="l"/>
                <a:tab pos="584200" algn="l"/>
              </a:tabLst>
            </a:pPr>
            <a:r>
              <a:rPr sz="2400" spc="-5" dirty="0">
                <a:latin typeface="Garamond"/>
                <a:cs typeface="Garamond"/>
              </a:rPr>
              <a:t>Understanding how the </a:t>
            </a:r>
            <a:r>
              <a:rPr sz="2400" spc="-10" dirty="0">
                <a:latin typeface="Garamond"/>
                <a:cs typeface="Garamond"/>
              </a:rPr>
              <a:t>need </a:t>
            </a:r>
            <a:r>
              <a:rPr sz="2400" dirty="0">
                <a:latin typeface="Garamond"/>
                <a:cs typeface="Garamond"/>
              </a:rPr>
              <a:t>for a </a:t>
            </a:r>
            <a:r>
              <a:rPr sz="2400" spc="-5" dirty="0">
                <a:latin typeface="Garamond"/>
                <a:cs typeface="Garamond"/>
              </a:rPr>
              <a:t>product/service was  </a:t>
            </a:r>
            <a:r>
              <a:rPr sz="2400" spc="-10" dirty="0">
                <a:latin typeface="Garamond"/>
                <a:cs typeface="Garamond"/>
              </a:rPr>
              <a:t>determined.</a:t>
            </a:r>
            <a:endParaRPr sz="24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CC0000"/>
              </a:buClr>
              <a:buFont typeface="Garamond"/>
              <a:buAutoNum type="arabicPeriod"/>
            </a:pPr>
            <a:endParaRPr sz="3250">
              <a:latin typeface="Times New Roman"/>
              <a:cs typeface="Times New Roman"/>
            </a:endParaRPr>
          </a:p>
          <a:p>
            <a:pPr marL="584200" marR="649605" indent="-571500">
              <a:lnSpc>
                <a:spcPts val="2590"/>
              </a:lnSpc>
              <a:buClr>
                <a:srgbClr val="CC0000"/>
              </a:buClr>
              <a:buSzPct val="64583"/>
              <a:buAutoNum type="arabicPeriod"/>
              <a:tabLst>
                <a:tab pos="583565" algn="l"/>
                <a:tab pos="584200" algn="l"/>
              </a:tabLst>
            </a:pPr>
            <a:r>
              <a:rPr sz="2400" spc="-5" dirty="0">
                <a:latin typeface="Garamond"/>
                <a:cs typeface="Garamond"/>
              </a:rPr>
              <a:t>Understanding how information was sought </a:t>
            </a:r>
            <a:r>
              <a:rPr sz="2400" dirty="0">
                <a:latin typeface="Garamond"/>
                <a:cs typeface="Garamond"/>
              </a:rPr>
              <a:t>by </a:t>
            </a:r>
            <a:r>
              <a:rPr sz="2400" spc="-5" dirty="0">
                <a:latin typeface="Garamond"/>
                <a:cs typeface="Garamond"/>
              </a:rPr>
              <a:t>the  </a:t>
            </a:r>
            <a:r>
              <a:rPr sz="2400" spc="-10" dirty="0">
                <a:latin typeface="Garamond"/>
                <a:cs typeface="Garamond"/>
              </a:rPr>
              <a:t>customer.</a:t>
            </a:r>
            <a:endParaRPr sz="24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C0000"/>
              </a:buClr>
              <a:buFont typeface="Garamond"/>
              <a:buAutoNum type="arabicPeriod"/>
            </a:pPr>
            <a:endParaRPr sz="300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buClr>
                <a:srgbClr val="CC0000"/>
              </a:buClr>
              <a:buSzPct val="64583"/>
              <a:buAutoNum type="arabicPeriod"/>
              <a:tabLst>
                <a:tab pos="583565" algn="l"/>
                <a:tab pos="584200" algn="l"/>
              </a:tabLst>
            </a:pPr>
            <a:r>
              <a:rPr sz="2400" spc="-5" dirty="0">
                <a:latin typeface="Garamond"/>
                <a:cs typeface="Garamond"/>
              </a:rPr>
              <a:t>The process of evaluation </a:t>
            </a:r>
            <a:r>
              <a:rPr sz="2400" dirty="0">
                <a:latin typeface="Garamond"/>
                <a:cs typeface="Garamond"/>
              </a:rPr>
              <a:t>of </a:t>
            </a:r>
            <a:r>
              <a:rPr sz="2400" spc="-5" dirty="0">
                <a:latin typeface="Garamond"/>
                <a:cs typeface="Garamond"/>
              </a:rPr>
              <a:t>various products </a:t>
            </a:r>
            <a:r>
              <a:rPr sz="2400" spc="-10" dirty="0">
                <a:latin typeface="Garamond"/>
                <a:cs typeface="Garamond"/>
              </a:rPr>
              <a:t>and</a:t>
            </a:r>
            <a:r>
              <a:rPr sz="2400" spc="-5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store.</a:t>
            </a:r>
            <a:endParaRPr sz="2400">
              <a:latin typeface="Garamond"/>
              <a:cs typeface="Garamond"/>
            </a:endParaRPr>
          </a:p>
          <a:p>
            <a:pPr marL="584200" indent="-571500">
              <a:lnSpc>
                <a:spcPct val="100000"/>
              </a:lnSpc>
              <a:buClr>
                <a:srgbClr val="CC0000"/>
              </a:buClr>
              <a:buSzPct val="64583"/>
              <a:buAutoNum type="arabicPeriod"/>
              <a:tabLst>
                <a:tab pos="583565" algn="l"/>
                <a:tab pos="584200" algn="l"/>
              </a:tabLst>
            </a:pPr>
            <a:r>
              <a:rPr sz="2400" spc="-5" smtClean="0">
                <a:latin typeface="Garamond"/>
                <a:cs typeface="Garamond"/>
              </a:rPr>
              <a:t>The </a:t>
            </a:r>
            <a:r>
              <a:rPr sz="2400" spc="-10" dirty="0">
                <a:latin typeface="Garamond"/>
                <a:cs typeface="Garamond"/>
              </a:rPr>
              <a:t>payment</a:t>
            </a:r>
            <a:r>
              <a:rPr sz="2400" spc="-1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process.</a:t>
            </a:r>
            <a:endParaRPr sz="24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CC0000"/>
              </a:buClr>
              <a:buFont typeface="Garamond"/>
              <a:buAutoNum type="arabicPeriod"/>
            </a:pPr>
            <a:endParaRPr sz="300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buClr>
                <a:srgbClr val="CC0000"/>
              </a:buClr>
              <a:buSzPct val="64583"/>
              <a:buAutoNum type="arabicPeriod"/>
              <a:tabLst>
                <a:tab pos="583565" algn="l"/>
                <a:tab pos="584200" algn="l"/>
              </a:tabLst>
            </a:pPr>
            <a:r>
              <a:rPr sz="2400" spc="-5" dirty="0">
                <a:latin typeface="Garamond"/>
                <a:cs typeface="Garamond"/>
              </a:rPr>
              <a:t>The post purchase</a:t>
            </a:r>
            <a:r>
              <a:rPr sz="2400" spc="-25" dirty="0">
                <a:latin typeface="Garamond"/>
                <a:cs typeface="Garamond"/>
              </a:rPr>
              <a:t> </a:t>
            </a:r>
            <a:r>
              <a:rPr sz="2400" spc="-5" dirty="0">
                <a:latin typeface="Garamond"/>
                <a:cs typeface="Garamond"/>
              </a:rPr>
              <a:t>behavior.</a:t>
            </a:r>
            <a:endParaRPr sz="240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52223" y="747803"/>
          <a:ext cx="8001000" cy="5257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9000"/>
                <a:gridCol w="3302000"/>
              </a:tblGrid>
              <a:tr h="803910">
                <a:tc gridSpan="2">
                  <a:txBody>
                    <a:bodyPr/>
                    <a:lstStyle/>
                    <a:p>
                      <a:pPr marL="560070" marR="152400" indent="-469900">
                        <a:lnSpc>
                          <a:spcPct val="100000"/>
                        </a:lnSpc>
                        <a:spcBef>
                          <a:spcPts val="370"/>
                        </a:spcBef>
                        <a:tabLst>
                          <a:tab pos="559435" algn="l"/>
                        </a:tabLst>
                      </a:pPr>
                      <a:r>
                        <a:rPr sz="2325" spc="832" baseline="17921" dirty="0">
                          <a:solidFill>
                            <a:srgbClr val="CC0000"/>
                          </a:solidFill>
                          <a:latin typeface="Symbol"/>
                          <a:cs typeface="Symbol"/>
                        </a:rPr>
                        <a:t></a:t>
                      </a:r>
                      <a:r>
                        <a:rPr sz="2325" spc="832" baseline="17921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 retailer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also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needs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to understand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its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competitors and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how  the customers perceive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 them.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CC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0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CC0000"/>
                      </a:solidFill>
                      <a:prstDash val="solid"/>
                    </a:lnT>
                  </a:tcPr>
                </a:tc>
              </a:tr>
              <a:tr h="43434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560070" marR="277495" indent="-469900">
                        <a:lnSpc>
                          <a:spcPct val="100000"/>
                        </a:lnSpc>
                        <a:buClr>
                          <a:srgbClr val="CC0000"/>
                        </a:buClr>
                        <a:buSzPct val="64583"/>
                        <a:buFont typeface="Symbol"/>
                        <a:buChar char=""/>
                        <a:tabLst>
                          <a:tab pos="559435" algn="l"/>
                          <a:tab pos="5600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The retailer need to understand why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customer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choose the  competition over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its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products. This analysis may reveal some  startling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facts and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provide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direction for future  differentiation.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  <a:buClr>
                          <a:srgbClr val="CC0000"/>
                        </a:buClr>
                        <a:buFont typeface="Symbol"/>
                        <a:buChar char=""/>
                      </a:pPr>
                      <a:endParaRPr sz="3500">
                        <a:latin typeface="Times New Roman"/>
                        <a:cs typeface="Times New Roman"/>
                      </a:endParaRPr>
                    </a:p>
                    <a:p>
                      <a:pPr marL="560070" marR="130175" indent="-469900">
                        <a:lnSpc>
                          <a:spcPct val="100000"/>
                        </a:lnSpc>
                        <a:buClr>
                          <a:srgbClr val="CC0000"/>
                        </a:buClr>
                        <a:buSzPct val="64583"/>
                        <a:buFont typeface="Symbol"/>
                        <a:buChar char=""/>
                        <a:tabLst>
                          <a:tab pos="559435" algn="l"/>
                          <a:tab pos="5600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as quoted “some various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aspects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like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signage’s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,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shelf position,  display space and fixtures, all influences the shopper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in his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buying decision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12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52223" y="1128803"/>
          <a:ext cx="8001000" cy="5486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9000"/>
                <a:gridCol w="3302000"/>
              </a:tblGrid>
              <a:tr h="422910">
                <a:tc gridSpan="2">
                  <a:txBody>
                    <a:bodyPr/>
                    <a:lstStyle/>
                    <a:p>
                      <a:pPr marL="90170">
                        <a:lnSpc>
                          <a:spcPts val="2860"/>
                        </a:lnSpc>
                        <a:spcBef>
                          <a:spcPts val="370"/>
                        </a:spcBef>
                        <a:tabLst>
                          <a:tab pos="559435" algn="l"/>
                        </a:tabLst>
                      </a:pPr>
                      <a:r>
                        <a:rPr sz="2325" spc="-675" baseline="17921" dirty="0">
                          <a:solidFill>
                            <a:srgbClr val="CC0000"/>
                          </a:solidFill>
                          <a:latin typeface="Symbol"/>
                          <a:cs typeface="Symbol"/>
                        </a:rPr>
                        <a:t></a:t>
                      </a:r>
                      <a:r>
                        <a:rPr sz="2325" spc="-675" baseline="17921" dirty="0">
                          <a:solidFill>
                            <a:srgbClr val="CC0000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Shopping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act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of identifying the store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and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purchasing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469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CC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0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CC0000"/>
                      </a:solidFill>
                      <a:prstDash val="solid"/>
                    </a:lnT>
                  </a:tcPr>
                </a:tc>
              </a:tr>
              <a:tr h="4953000">
                <a:tc gridSpan="2">
                  <a:txBody>
                    <a:bodyPr/>
                    <a:lstStyle/>
                    <a:p>
                      <a:pPr marL="560070">
                        <a:lnSpc>
                          <a:spcPts val="1930"/>
                        </a:lnSpc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product.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3500">
                        <a:latin typeface="Times New Roman"/>
                        <a:cs typeface="Times New Roman"/>
                      </a:endParaRPr>
                    </a:p>
                    <a:p>
                      <a:pPr marL="560070" marR="178435" indent="-469900">
                        <a:lnSpc>
                          <a:spcPct val="100000"/>
                        </a:lnSpc>
                        <a:buClr>
                          <a:srgbClr val="CC0000"/>
                        </a:buClr>
                        <a:buSzPct val="64583"/>
                        <a:buFont typeface="Symbol"/>
                        <a:buChar char=""/>
                        <a:tabLst>
                          <a:tab pos="559435" algn="l"/>
                          <a:tab pos="5600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Shopping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a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function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 nature of the product, the  degree of perceived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risk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inherent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in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 product class, and the  level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knowledge or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amount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of information about  alternatives.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 marL="560070" marR="553720" indent="-469900">
                        <a:lnSpc>
                          <a:spcPct val="100000"/>
                        </a:lnSpc>
                        <a:buClr>
                          <a:srgbClr val="CC0000"/>
                        </a:buClr>
                        <a:buSzPct val="64583"/>
                        <a:buFont typeface="Symbol"/>
                        <a:buChar char=""/>
                        <a:tabLst>
                          <a:tab pos="559435" algn="l"/>
                          <a:tab pos="560070" algn="l"/>
                        </a:tabLst>
                      </a:pPr>
                      <a:r>
                        <a:rPr sz="2400" smtClean="0">
                          <a:latin typeface="Garamond"/>
                          <a:cs typeface="Garamond"/>
                        </a:rPr>
                        <a:t>In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India retailers and retail formats are still evolving. Local  bania and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other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option available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in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</a:t>
                      </a:r>
                      <a:r>
                        <a:rPr sz="2400" spc="-2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,market.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 marL="560070" marR="779145" indent="-469900">
                        <a:lnSpc>
                          <a:spcPct val="100000"/>
                        </a:lnSpc>
                        <a:buClr>
                          <a:srgbClr val="CC0000"/>
                        </a:buClr>
                        <a:buSzPct val="64583"/>
                        <a:buFont typeface="Symbol"/>
                        <a:buChar char=""/>
                        <a:tabLst>
                          <a:tab pos="559435" algn="l"/>
                          <a:tab pos="560070" algn="l"/>
                          <a:tab pos="4230370" algn="l"/>
                          <a:tab pos="5942965" algn="l"/>
                        </a:tabLst>
                      </a:pPr>
                      <a:r>
                        <a:rPr sz="2400" spc="-10" smtClean="0">
                          <a:latin typeface="Garamond"/>
                          <a:cs typeface="Garamond"/>
                        </a:rPr>
                        <a:t>T</a:t>
                      </a:r>
                      <a:r>
                        <a:rPr sz="2400" smtClean="0">
                          <a:latin typeface="Garamond"/>
                          <a:cs typeface="Garamond"/>
                        </a:rPr>
                        <a:t>h</a:t>
                      </a:r>
                      <a:r>
                        <a:rPr sz="2400" spc="-10" smtClean="0">
                          <a:latin typeface="Garamond"/>
                          <a:cs typeface="Garamond"/>
                        </a:rPr>
                        <a:t>e</a:t>
                      </a:r>
                      <a:r>
                        <a:rPr sz="2400" spc="5" smtClean="0">
                          <a:latin typeface="Garamond"/>
                          <a:cs typeface="Garamond"/>
                        </a:rPr>
                        <a:t>r</a:t>
                      </a:r>
                      <a:r>
                        <a:rPr sz="2400" spc="-10" smtClean="0">
                          <a:latin typeface="Garamond"/>
                          <a:cs typeface="Garamond"/>
                        </a:rPr>
                        <a:t>e</a:t>
                      </a:r>
                      <a:r>
                        <a:rPr sz="2400" smtClean="0">
                          <a:latin typeface="Garamond"/>
                          <a:cs typeface="Garamond"/>
                        </a:rPr>
                        <a:t>fo</a:t>
                      </a:r>
                      <a:r>
                        <a:rPr sz="2400" spc="-5" smtClean="0">
                          <a:latin typeface="Garamond"/>
                          <a:cs typeface="Garamond"/>
                        </a:rPr>
                        <a:t>r</a:t>
                      </a:r>
                      <a:r>
                        <a:rPr sz="2400" smtClean="0">
                          <a:latin typeface="Garamond"/>
                          <a:cs typeface="Garamond"/>
                        </a:rPr>
                        <a:t>e</a:t>
                      </a:r>
                      <a:r>
                        <a:rPr sz="2400" spc="-5" smtClean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u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nd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e</a:t>
                      </a:r>
                      <a:r>
                        <a:rPr sz="2400" spc="5" dirty="0">
                          <a:latin typeface="Garamond"/>
                          <a:cs typeface="Garamond"/>
                        </a:rPr>
                        <a:t>r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s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n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d</a:t>
                      </a:r>
                      <a:r>
                        <a:rPr sz="2400" spc="5" dirty="0">
                          <a:latin typeface="Garamond"/>
                          <a:cs typeface="Garamond"/>
                        </a:rPr>
                        <a:t>i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n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g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h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e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 re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s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on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s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b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e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h</a:t>
                      </a:r>
                      <a:r>
                        <a:rPr sz="2400" spc="5" dirty="0">
                          <a:latin typeface="Garamond"/>
                          <a:cs typeface="Garamond"/>
                        </a:rPr>
                        <a:t>i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n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d	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c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n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s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umers  choosing or selected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</a:t>
                      </a:r>
                      <a:r>
                        <a:rPr sz="2400" spc="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store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 is	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important </a:t>
                      </a:r>
                      <a:r>
                        <a:rPr sz="2400" spc="-5">
                          <a:latin typeface="Garamond"/>
                          <a:cs typeface="Garamond"/>
                        </a:rPr>
                        <a:t>for</a:t>
                      </a:r>
                      <a:r>
                        <a:rPr sz="2400" spc="-15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smtClean="0">
                          <a:latin typeface="Garamond"/>
                          <a:cs typeface="Garamond"/>
                        </a:rPr>
                        <a:t>retailer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001000" cy="609600"/>
          </a:xfrm>
          <a:prstGeom prst="rect">
            <a:avLst/>
          </a:prstGeom>
          <a:ln w="28393">
            <a:solidFill>
              <a:srgbClr val="000000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50"/>
              </a:spcBef>
            </a:pPr>
            <a:r>
              <a:rPr sz="2400" spc="-5" dirty="0">
                <a:solidFill>
                  <a:srgbClr val="CC0000"/>
                </a:solidFill>
              </a:rPr>
              <a:t>Factors Influencing the retail</a:t>
            </a:r>
            <a:r>
              <a:rPr sz="2400" spc="-10" dirty="0">
                <a:solidFill>
                  <a:srgbClr val="CC0000"/>
                </a:solidFill>
              </a:rPr>
              <a:t> </a:t>
            </a:r>
            <a:r>
              <a:rPr sz="2400" spc="-5" dirty="0">
                <a:solidFill>
                  <a:srgbClr val="CC0000"/>
                </a:solidFill>
              </a:rPr>
              <a:t>Shoppers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843280"/>
            <a:ext cx="292100" cy="31750"/>
          </a:xfrm>
          <a:custGeom>
            <a:avLst/>
            <a:gdLst/>
            <a:ahLst/>
            <a:cxnLst/>
            <a:rect l="l" t="t" r="r" b="b"/>
            <a:pathLst>
              <a:path w="292100" h="31750">
                <a:moveTo>
                  <a:pt x="0" y="0"/>
                </a:moveTo>
                <a:lnTo>
                  <a:pt x="0" y="31750"/>
                </a:lnTo>
                <a:lnTo>
                  <a:pt x="292100" y="31750"/>
                </a:lnTo>
                <a:lnTo>
                  <a:pt x="219710" y="17780"/>
                </a:lnTo>
                <a:lnTo>
                  <a:pt x="146050" y="7620"/>
                </a:lnTo>
                <a:lnTo>
                  <a:pt x="72390" y="25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87730"/>
            <a:ext cx="408940" cy="0"/>
          </a:xfrm>
          <a:custGeom>
            <a:avLst/>
            <a:gdLst/>
            <a:ahLst/>
            <a:cxnLst/>
            <a:rect l="l" t="t" r="r" b="b"/>
            <a:pathLst>
              <a:path w="408940">
                <a:moveTo>
                  <a:pt x="0" y="0"/>
                </a:moveTo>
                <a:lnTo>
                  <a:pt x="408342" y="0"/>
                </a:lnTo>
              </a:path>
            </a:pathLst>
          </a:custGeom>
          <a:ln w="33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917575"/>
            <a:ext cx="496570" cy="0"/>
          </a:xfrm>
          <a:custGeom>
            <a:avLst/>
            <a:gdLst/>
            <a:ahLst/>
            <a:cxnLst/>
            <a:rect l="l" t="t" r="r" b="b"/>
            <a:pathLst>
              <a:path w="496570">
                <a:moveTo>
                  <a:pt x="0" y="0"/>
                </a:moveTo>
                <a:lnTo>
                  <a:pt x="496062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946785"/>
            <a:ext cx="577215" cy="0"/>
          </a:xfrm>
          <a:custGeom>
            <a:avLst/>
            <a:gdLst/>
            <a:ahLst/>
            <a:cxnLst/>
            <a:rect l="l" t="t" r="r" b="b"/>
            <a:pathLst>
              <a:path w="577215">
                <a:moveTo>
                  <a:pt x="0" y="0"/>
                </a:moveTo>
                <a:lnTo>
                  <a:pt x="577184" y="0"/>
                </a:lnTo>
              </a:path>
            </a:pathLst>
          </a:custGeom>
          <a:ln w="31750">
            <a:solidFill>
              <a:srgbClr val="0000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976630"/>
            <a:ext cx="640715" cy="0"/>
          </a:xfrm>
          <a:custGeom>
            <a:avLst/>
            <a:gdLst/>
            <a:ahLst/>
            <a:cxnLst/>
            <a:rect l="l" t="t" r="r" b="b"/>
            <a:pathLst>
              <a:path w="640715">
                <a:moveTo>
                  <a:pt x="0" y="0"/>
                </a:moveTo>
                <a:lnTo>
                  <a:pt x="640588" y="0"/>
                </a:lnTo>
              </a:path>
            </a:pathLst>
          </a:custGeom>
          <a:ln w="33019">
            <a:solidFill>
              <a:srgbClr val="0000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1005839"/>
            <a:ext cx="699770" cy="0"/>
          </a:xfrm>
          <a:custGeom>
            <a:avLst/>
            <a:gdLst/>
            <a:ahLst/>
            <a:cxnLst/>
            <a:rect l="l" t="t" r="r" b="b"/>
            <a:pathLst>
              <a:path w="699770">
                <a:moveTo>
                  <a:pt x="0" y="0"/>
                </a:moveTo>
                <a:lnTo>
                  <a:pt x="699539" y="0"/>
                </a:lnTo>
              </a:path>
            </a:pathLst>
          </a:custGeom>
          <a:ln w="33020">
            <a:solidFill>
              <a:srgbClr val="0000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1035050"/>
            <a:ext cx="754380" cy="0"/>
          </a:xfrm>
          <a:custGeom>
            <a:avLst/>
            <a:gdLst/>
            <a:ahLst/>
            <a:cxnLst/>
            <a:rect l="l" t="t" r="r" b="b"/>
            <a:pathLst>
              <a:path w="754380">
                <a:moveTo>
                  <a:pt x="0" y="0"/>
                </a:moveTo>
                <a:lnTo>
                  <a:pt x="754062" y="0"/>
                </a:lnTo>
              </a:path>
            </a:pathLst>
          </a:custGeom>
          <a:ln w="33020">
            <a:solidFill>
              <a:srgbClr val="0000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064894"/>
            <a:ext cx="804545" cy="0"/>
          </a:xfrm>
          <a:custGeom>
            <a:avLst/>
            <a:gdLst/>
            <a:ahLst/>
            <a:cxnLst/>
            <a:rect l="l" t="t" r="r" b="b"/>
            <a:pathLst>
              <a:path w="804545">
                <a:moveTo>
                  <a:pt x="0" y="0"/>
                </a:moveTo>
                <a:lnTo>
                  <a:pt x="804272" y="0"/>
                </a:lnTo>
              </a:path>
            </a:pathLst>
          </a:custGeom>
          <a:ln w="31750">
            <a:solidFill>
              <a:srgbClr val="0000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1094105"/>
            <a:ext cx="850265" cy="0"/>
          </a:xfrm>
          <a:custGeom>
            <a:avLst/>
            <a:gdLst/>
            <a:ahLst/>
            <a:cxnLst/>
            <a:rect l="l" t="t" r="r" b="b"/>
            <a:pathLst>
              <a:path w="850265">
                <a:moveTo>
                  <a:pt x="0" y="0"/>
                </a:moveTo>
                <a:lnTo>
                  <a:pt x="850174" y="0"/>
                </a:lnTo>
              </a:path>
            </a:pathLst>
          </a:custGeom>
          <a:ln w="31750">
            <a:solidFill>
              <a:srgbClr val="0000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1123950"/>
            <a:ext cx="896619" cy="0"/>
          </a:xfrm>
          <a:custGeom>
            <a:avLst/>
            <a:gdLst/>
            <a:ahLst/>
            <a:cxnLst/>
            <a:rect l="l" t="t" r="r" b="b"/>
            <a:pathLst>
              <a:path w="896619">
                <a:moveTo>
                  <a:pt x="0" y="0"/>
                </a:moveTo>
                <a:lnTo>
                  <a:pt x="896345" y="0"/>
                </a:lnTo>
              </a:path>
            </a:pathLst>
          </a:custGeom>
          <a:ln w="33020">
            <a:solidFill>
              <a:srgbClr val="0001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153160"/>
            <a:ext cx="939800" cy="0"/>
          </a:xfrm>
          <a:custGeom>
            <a:avLst/>
            <a:gdLst/>
            <a:ahLst/>
            <a:cxnLst/>
            <a:rect l="l" t="t" r="r" b="b"/>
            <a:pathLst>
              <a:path w="939800">
                <a:moveTo>
                  <a:pt x="0" y="0"/>
                </a:moveTo>
                <a:lnTo>
                  <a:pt x="939482" y="0"/>
                </a:lnTo>
              </a:path>
            </a:pathLst>
          </a:custGeom>
          <a:ln w="33020">
            <a:solidFill>
              <a:srgbClr val="0001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1183005"/>
            <a:ext cx="979805" cy="0"/>
          </a:xfrm>
          <a:custGeom>
            <a:avLst/>
            <a:gdLst/>
            <a:ahLst/>
            <a:cxnLst/>
            <a:rect l="l" t="t" r="r" b="b"/>
            <a:pathLst>
              <a:path w="979805">
                <a:moveTo>
                  <a:pt x="0" y="0"/>
                </a:moveTo>
                <a:lnTo>
                  <a:pt x="979646" y="0"/>
                </a:lnTo>
              </a:path>
            </a:pathLst>
          </a:custGeom>
          <a:ln w="31750">
            <a:solidFill>
              <a:srgbClr val="0001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1212214"/>
            <a:ext cx="1019175" cy="0"/>
          </a:xfrm>
          <a:custGeom>
            <a:avLst/>
            <a:gdLst/>
            <a:ahLst/>
            <a:cxnLst/>
            <a:rect l="l" t="t" r="r" b="b"/>
            <a:pathLst>
              <a:path w="1019175">
                <a:moveTo>
                  <a:pt x="0" y="0"/>
                </a:moveTo>
                <a:lnTo>
                  <a:pt x="1018599" y="0"/>
                </a:lnTo>
              </a:path>
            </a:pathLst>
          </a:custGeom>
          <a:ln w="31750">
            <a:solidFill>
              <a:srgbClr val="0001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1241425"/>
            <a:ext cx="1055370" cy="0"/>
          </a:xfrm>
          <a:custGeom>
            <a:avLst/>
            <a:gdLst/>
            <a:ahLst/>
            <a:cxnLst/>
            <a:rect l="l" t="t" r="r" b="b"/>
            <a:pathLst>
              <a:path w="1055370">
                <a:moveTo>
                  <a:pt x="0" y="0"/>
                </a:moveTo>
                <a:lnTo>
                  <a:pt x="1055281" y="0"/>
                </a:lnTo>
              </a:path>
            </a:pathLst>
          </a:custGeom>
          <a:ln w="31750">
            <a:solidFill>
              <a:srgbClr val="0002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1271269"/>
            <a:ext cx="1092835" cy="0"/>
          </a:xfrm>
          <a:custGeom>
            <a:avLst/>
            <a:gdLst/>
            <a:ahLst/>
            <a:cxnLst/>
            <a:rect l="l" t="t" r="r" b="b"/>
            <a:pathLst>
              <a:path w="1092835">
                <a:moveTo>
                  <a:pt x="0" y="0"/>
                </a:moveTo>
                <a:lnTo>
                  <a:pt x="1092310" y="0"/>
                </a:lnTo>
              </a:path>
            </a:pathLst>
          </a:custGeom>
          <a:ln w="33019">
            <a:solidFill>
              <a:srgbClr val="0002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0" y="1300480"/>
            <a:ext cx="1127125" cy="0"/>
          </a:xfrm>
          <a:custGeom>
            <a:avLst/>
            <a:gdLst/>
            <a:ahLst/>
            <a:cxnLst/>
            <a:rect l="l" t="t" r="r" b="b"/>
            <a:pathLst>
              <a:path w="1127125">
                <a:moveTo>
                  <a:pt x="0" y="0"/>
                </a:moveTo>
                <a:lnTo>
                  <a:pt x="1126600" y="0"/>
                </a:lnTo>
              </a:path>
            </a:pathLst>
          </a:custGeom>
          <a:ln w="33019">
            <a:solidFill>
              <a:srgbClr val="0002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1330325"/>
            <a:ext cx="1159510" cy="0"/>
          </a:xfrm>
          <a:custGeom>
            <a:avLst/>
            <a:gdLst/>
            <a:ahLst/>
            <a:cxnLst/>
            <a:rect l="l" t="t" r="r" b="b"/>
            <a:pathLst>
              <a:path w="1159510">
                <a:moveTo>
                  <a:pt x="0" y="0"/>
                </a:moveTo>
                <a:lnTo>
                  <a:pt x="1159173" y="0"/>
                </a:lnTo>
              </a:path>
            </a:pathLst>
          </a:custGeom>
          <a:ln w="31750">
            <a:solidFill>
              <a:srgbClr val="0002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1359535"/>
            <a:ext cx="1190625" cy="0"/>
          </a:xfrm>
          <a:custGeom>
            <a:avLst/>
            <a:gdLst/>
            <a:ahLst/>
            <a:cxnLst/>
            <a:rect l="l" t="t" r="r" b="b"/>
            <a:pathLst>
              <a:path w="1190625">
                <a:moveTo>
                  <a:pt x="0" y="0"/>
                </a:moveTo>
                <a:lnTo>
                  <a:pt x="1190171" y="0"/>
                </a:lnTo>
              </a:path>
            </a:pathLst>
          </a:custGeom>
          <a:ln w="31750">
            <a:solidFill>
              <a:srgbClr val="0003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1389380"/>
            <a:ext cx="1222375" cy="0"/>
          </a:xfrm>
          <a:custGeom>
            <a:avLst/>
            <a:gdLst/>
            <a:ahLst/>
            <a:cxnLst/>
            <a:rect l="l" t="t" r="r" b="b"/>
            <a:pathLst>
              <a:path w="1222375">
                <a:moveTo>
                  <a:pt x="0" y="0"/>
                </a:moveTo>
                <a:lnTo>
                  <a:pt x="1221989" y="0"/>
                </a:lnTo>
              </a:path>
            </a:pathLst>
          </a:custGeom>
          <a:ln w="33019">
            <a:solidFill>
              <a:srgbClr val="0003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1418589"/>
            <a:ext cx="1252220" cy="0"/>
          </a:xfrm>
          <a:custGeom>
            <a:avLst/>
            <a:gdLst/>
            <a:ahLst/>
            <a:cxnLst/>
            <a:rect l="l" t="t" r="r" b="b"/>
            <a:pathLst>
              <a:path w="1252220">
                <a:moveTo>
                  <a:pt x="0" y="0"/>
                </a:moveTo>
                <a:lnTo>
                  <a:pt x="1251771" y="0"/>
                </a:lnTo>
              </a:path>
            </a:pathLst>
          </a:custGeom>
          <a:ln w="33020">
            <a:solidFill>
              <a:srgbClr val="0003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1448435"/>
            <a:ext cx="1281430" cy="0"/>
          </a:xfrm>
          <a:custGeom>
            <a:avLst/>
            <a:gdLst/>
            <a:ahLst/>
            <a:cxnLst/>
            <a:rect l="l" t="t" r="r" b="b"/>
            <a:pathLst>
              <a:path w="1281430">
                <a:moveTo>
                  <a:pt x="0" y="0"/>
                </a:moveTo>
                <a:lnTo>
                  <a:pt x="1281083" y="0"/>
                </a:lnTo>
              </a:path>
            </a:pathLst>
          </a:custGeom>
          <a:ln w="31750">
            <a:solidFill>
              <a:srgbClr val="0003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1477644"/>
            <a:ext cx="1308735" cy="0"/>
          </a:xfrm>
          <a:custGeom>
            <a:avLst/>
            <a:gdLst/>
            <a:ahLst/>
            <a:cxnLst/>
            <a:rect l="l" t="t" r="r" b="b"/>
            <a:pathLst>
              <a:path w="1308735">
                <a:moveTo>
                  <a:pt x="0" y="0"/>
                </a:moveTo>
                <a:lnTo>
                  <a:pt x="1308700" y="0"/>
                </a:lnTo>
              </a:path>
            </a:pathLst>
          </a:custGeom>
          <a:ln w="31750">
            <a:solidFill>
              <a:srgbClr val="0004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1507489"/>
            <a:ext cx="1337945" cy="0"/>
          </a:xfrm>
          <a:custGeom>
            <a:avLst/>
            <a:gdLst/>
            <a:ahLst/>
            <a:cxnLst/>
            <a:rect l="l" t="t" r="r" b="b"/>
            <a:pathLst>
              <a:path w="1337945">
                <a:moveTo>
                  <a:pt x="0" y="0"/>
                </a:moveTo>
                <a:lnTo>
                  <a:pt x="1337517" y="0"/>
                </a:lnTo>
              </a:path>
            </a:pathLst>
          </a:custGeom>
          <a:ln w="33020">
            <a:solidFill>
              <a:srgbClr val="000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1536700"/>
            <a:ext cx="1364615" cy="0"/>
          </a:xfrm>
          <a:custGeom>
            <a:avLst/>
            <a:gdLst/>
            <a:ahLst/>
            <a:cxnLst/>
            <a:rect l="l" t="t" r="r" b="b"/>
            <a:pathLst>
              <a:path w="1364615">
                <a:moveTo>
                  <a:pt x="0" y="0"/>
                </a:moveTo>
                <a:lnTo>
                  <a:pt x="1364252" y="0"/>
                </a:lnTo>
              </a:path>
            </a:pathLst>
          </a:custGeom>
          <a:ln w="33020">
            <a:solidFill>
              <a:srgbClr val="0004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0" y="1566544"/>
            <a:ext cx="1391285" cy="0"/>
          </a:xfrm>
          <a:custGeom>
            <a:avLst/>
            <a:gdLst/>
            <a:ahLst/>
            <a:cxnLst/>
            <a:rect l="l" t="t" r="r" b="b"/>
            <a:pathLst>
              <a:path w="1391285">
                <a:moveTo>
                  <a:pt x="0" y="0"/>
                </a:moveTo>
                <a:lnTo>
                  <a:pt x="1390854" y="0"/>
                </a:lnTo>
              </a:path>
            </a:pathLst>
          </a:custGeom>
          <a:ln w="31750">
            <a:solidFill>
              <a:srgbClr val="0004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595755"/>
            <a:ext cx="1416685" cy="0"/>
          </a:xfrm>
          <a:custGeom>
            <a:avLst/>
            <a:gdLst/>
            <a:ahLst/>
            <a:cxnLst/>
            <a:rect l="l" t="t" r="r" b="b"/>
            <a:pathLst>
              <a:path w="1416685">
                <a:moveTo>
                  <a:pt x="0" y="0"/>
                </a:moveTo>
                <a:lnTo>
                  <a:pt x="1416473" y="0"/>
                </a:lnTo>
              </a:path>
            </a:pathLst>
          </a:custGeom>
          <a:ln w="31750">
            <a:solidFill>
              <a:srgbClr val="0005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1625600"/>
            <a:ext cx="1442085" cy="0"/>
          </a:xfrm>
          <a:custGeom>
            <a:avLst/>
            <a:gdLst/>
            <a:ahLst/>
            <a:cxnLst/>
            <a:rect l="l" t="t" r="r" b="b"/>
            <a:pathLst>
              <a:path w="1442085">
                <a:moveTo>
                  <a:pt x="0" y="0"/>
                </a:moveTo>
                <a:lnTo>
                  <a:pt x="1441873" y="0"/>
                </a:lnTo>
              </a:path>
            </a:pathLst>
          </a:custGeom>
          <a:ln w="33020">
            <a:solidFill>
              <a:srgbClr val="0005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1654810"/>
            <a:ext cx="1466215" cy="0"/>
          </a:xfrm>
          <a:custGeom>
            <a:avLst/>
            <a:gdLst/>
            <a:ahLst/>
            <a:cxnLst/>
            <a:rect l="l" t="t" r="r" b="b"/>
            <a:pathLst>
              <a:path w="1466215">
                <a:moveTo>
                  <a:pt x="0" y="0"/>
                </a:moveTo>
                <a:lnTo>
                  <a:pt x="1466215" y="0"/>
                </a:lnTo>
              </a:path>
            </a:pathLst>
          </a:custGeom>
          <a:ln w="33020">
            <a:solidFill>
              <a:srgbClr val="0005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1684020"/>
            <a:ext cx="1490345" cy="0"/>
          </a:xfrm>
          <a:custGeom>
            <a:avLst/>
            <a:gdLst/>
            <a:ahLst/>
            <a:cxnLst/>
            <a:rect l="l" t="t" r="r" b="b"/>
            <a:pathLst>
              <a:path w="1490345">
                <a:moveTo>
                  <a:pt x="0" y="0"/>
                </a:moveTo>
                <a:lnTo>
                  <a:pt x="1489793" y="0"/>
                </a:lnTo>
              </a:path>
            </a:pathLst>
          </a:custGeom>
          <a:ln w="33019">
            <a:solidFill>
              <a:srgbClr val="0005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1713864"/>
            <a:ext cx="1513840" cy="0"/>
          </a:xfrm>
          <a:custGeom>
            <a:avLst/>
            <a:gdLst/>
            <a:ahLst/>
            <a:cxnLst/>
            <a:rect l="l" t="t" r="r" b="b"/>
            <a:pathLst>
              <a:path w="1513840">
                <a:moveTo>
                  <a:pt x="0" y="0"/>
                </a:moveTo>
                <a:lnTo>
                  <a:pt x="1513257" y="0"/>
                </a:lnTo>
              </a:path>
            </a:pathLst>
          </a:custGeom>
          <a:ln w="31750">
            <a:solidFill>
              <a:srgbClr val="0006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1743075"/>
            <a:ext cx="1536700" cy="0"/>
          </a:xfrm>
          <a:custGeom>
            <a:avLst/>
            <a:gdLst/>
            <a:ahLst/>
            <a:cxnLst/>
            <a:rect l="l" t="t" r="r" b="b"/>
            <a:pathLst>
              <a:path w="1536700">
                <a:moveTo>
                  <a:pt x="0" y="0"/>
                </a:moveTo>
                <a:lnTo>
                  <a:pt x="1536334" y="0"/>
                </a:lnTo>
              </a:path>
            </a:pathLst>
          </a:custGeom>
          <a:ln w="31750">
            <a:solidFill>
              <a:srgbClr val="0006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1772920"/>
            <a:ext cx="1559560" cy="0"/>
          </a:xfrm>
          <a:custGeom>
            <a:avLst/>
            <a:gdLst/>
            <a:ahLst/>
            <a:cxnLst/>
            <a:rect l="l" t="t" r="r" b="b"/>
            <a:pathLst>
              <a:path w="1559560">
                <a:moveTo>
                  <a:pt x="0" y="0"/>
                </a:moveTo>
                <a:lnTo>
                  <a:pt x="1558963" y="0"/>
                </a:lnTo>
              </a:path>
            </a:pathLst>
          </a:custGeom>
          <a:ln w="33019">
            <a:solidFill>
              <a:srgbClr val="0006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1802129"/>
            <a:ext cx="1581150" cy="0"/>
          </a:xfrm>
          <a:custGeom>
            <a:avLst/>
            <a:gdLst/>
            <a:ahLst/>
            <a:cxnLst/>
            <a:rect l="l" t="t" r="r" b="b"/>
            <a:pathLst>
              <a:path w="1581150">
                <a:moveTo>
                  <a:pt x="0" y="0"/>
                </a:moveTo>
                <a:lnTo>
                  <a:pt x="1580649" y="0"/>
                </a:lnTo>
              </a:path>
            </a:pathLst>
          </a:custGeom>
          <a:ln w="33019">
            <a:solidFill>
              <a:srgbClr val="0006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1831975"/>
            <a:ext cx="1602105" cy="0"/>
          </a:xfrm>
          <a:custGeom>
            <a:avLst/>
            <a:gdLst/>
            <a:ahLst/>
            <a:cxnLst/>
            <a:rect l="l" t="t" r="r" b="b"/>
            <a:pathLst>
              <a:path w="1602105">
                <a:moveTo>
                  <a:pt x="0" y="0"/>
                </a:moveTo>
                <a:lnTo>
                  <a:pt x="1602038" y="0"/>
                </a:lnTo>
              </a:path>
            </a:pathLst>
          </a:custGeom>
          <a:ln w="31750">
            <a:solidFill>
              <a:srgbClr val="0007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1861185"/>
            <a:ext cx="1623060" cy="0"/>
          </a:xfrm>
          <a:custGeom>
            <a:avLst/>
            <a:gdLst/>
            <a:ahLst/>
            <a:cxnLst/>
            <a:rect l="l" t="t" r="r" b="b"/>
            <a:pathLst>
              <a:path w="1623060">
                <a:moveTo>
                  <a:pt x="0" y="0"/>
                </a:moveTo>
                <a:lnTo>
                  <a:pt x="1622965" y="0"/>
                </a:lnTo>
              </a:path>
            </a:pathLst>
          </a:custGeom>
          <a:ln w="31750">
            <a:solidFill>
              <a:srgbClr val="0007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1891029"/>
            <a:ext cx="1645285" cy="0"/>
          </a:xfrm>
          <a:custGeom>
            <a:avLst/>
            <a:gdLst/>
            <a:ahLst/>
            <a:cxnLst/>
            <a:rect l="l" t="t" r="r" b="b"/>
            <a:pathLst>
              <a:path w="1645285">
                <a:moveTo>
                  <a:pt x="0" y="0"/>
                </a:moveTo>
                <a:lnTo>
                  <a:pt x="1644801" y="0"/>
                </a:lnTo>
              </a:path>
            </a:pathLst>
          </a:custGeom>
          <a:ln w="33019">
            <a:solidFill>
              <a:srgbClr val="0007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1920239"/>
            <a:ext cx="1665605" cy="0"/>
          </a:xfrm>
          <a:custGeom>
            <a:avLst/>
            <a:gdLst/>
            <a:ahLst/>
            <a:cxnLst/>
            <a:rect l="l" t="t" r="r" b="b"/>
            <a:pathLst>
              <a:path w="1665605">
                <a:moveTo>
                  <a:pt x="0" y="0"/>
                </a:moveTo>
                <a:lnTo>
                  <a:pt x="1665042" y="0"/>
                </a:lnTo>
              </a:path>
            </a:pathLst>
          </a:custGeom>
          <a:ln w="33020">
            <a:solidFill>
              <a:srgbClr val="0007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1949450"/>
            <a:ext cx="1684655" cy="0"/>
          </a:xfrm>
          <a:custGeom>
            <a:avLst/>
            <a:gdLst/>
            <a:ahLst/>
            <a:cxnLst/>
            <a:rect l="l" t="t" r="r" b="b"/>
            <a:pathLst>
              <a:path w="1684655">
                <a:moveTo>
                  <a:pt x="0" y="0"/>
                </a:moveTo>
                <a:lnTo>
                  <a:pt x="1684655" y="0"/>
                </a:lnTo>
              </a:path>
            </a:pathLst>
          </a:custGeom>
          <a:ln w="33020">
            <a:solidFill>
              <a:srgbClr val="0008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1979295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>
                <a:moveTo>
                  <a:pt x="0" y="0"/>
                </a:moveTo>
                <a:lnTo>
                  <a:pt x="1704267" y="0"/>
                </a:lnTo>
              </a:path>
            </a:pathLst>
          </a:custGeom>
          <a:ln w="31750">
            <a:solidFill>
              <a:srgbClr val="0008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2008504"/>
            <a:ext cx="1724025" cy="0"/>
          </a:xfrm>
          <a:custGeom>
            <a:avLst/>
            <a:gdLst/>
            <a:ahLst/>
            <a:cxnLst/>
            <a:rect l="l" t="t" r="r" b="b"/>
            <a:pathLst>
              <a:path w="1724025">
                <a:moveTo>
                  <a:pt x="0" y="0"/>
                </a:moveTo>
                <a:lnTo>
                  <a:pt x="1723425" y="0"/>
                </a:lnTo>
              </a:path>
            </a:pathLst>
          </a:custGeom>
          <a:ln w="31750">
            <a:solidFill>
              <a:srgbClr val="0008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2037714"/>
            <a:ext cx="1742439" cy="0"/>
          </a:xfrm>
          <a:custGeom>
            <a:avLst/>
            <a:gdLst/>
            <a:ahLst/>
            <a:cxnLst/>
            <a:rect l="l" t="t" r="r" b="b"/>
            <a:pathLst>
              <a:path w="1742439">
                <a:moveTo>
                  <a:pt x="0" y="0"/>
                </a:moveTo>
                <a:lnTo>
                  <a:pt x="1742087" y="0"/>
                </a:lnTo>
              </a:path>
            </a:pathLst>
          </a:custGeom>
          <a:ln w="31750">
            <a:solidFill>
              <a:srgbClr val="0008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2067560"/>
            <a:ext cx="1762125" cy="0"/>
          </a:xfrm>
          <a:custGeom>
            <a:avLst/>
            <a:gdLst/>
            <a:ahLst/>
            <a:cxnLst/>
            <a:rect l="l" t="t" r="r" b="b"/>
            <a:pathLst>
              <a:path w="1762125">
                <a:moveTo>
                  <a:pt x="0" y="0"/>
                </a:moveTo>
                <a:lnTo>
                  <a:pt x="1761560" y="0"/>
                </a:lnTo>
              </a:path>
            </a:pathLst>
          </a:custGeom>
          <a:ln w="33020">
            <a:solidFill>
              <a:srgbClr val="0009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2096770"/>
            <a:ext cx="1779905" cy="0"/>
          </a:xfrm>
          <a:custGeom>
            <a:avLst/>
            <a:gdLst/>
            <a:ahLst/>
            <a:cxnLst/>
            <a:rect l="l" t="t" r="r" b="b"/>
            <a:pathLst>
              <a:path w="1779905">
                <a:moveTo>
                  <a:pt x="0" y="0"/>
                </a:moveTo>
                <a:lnTo>
                  <a:pt x="1779778" y="0"/>
                </a:lnTo>
              </a:path>
            </a:pathLst>
          </a:custGeom>
          <a:ln w="33019">
            <a:solidFill>
              <a:srgbClr val="0009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2126614"/>
            <a:ext cx="1797685" cy="0"/>
          </a:xfrm>
          <a:custGeom>
            <a:avLst/>
            <a:gdLst/>
            <a:ahLst/>
            <a:cxnLst/>
            <a:rect l="l" t="t" r="r" b="b"/>
            <a:pathLst>
              <a:path w="1797685">
                <a:moveTo>
                  <a:pt x="0" y="0"/>
                </a:moveTo>
                <a:lnTo>
                  <a:pt x="1797304" y="0"/>
                </a:lnTo>
              </a:path>
            </a:pathLst>
          </a:custGeom>
          <a:ln w="31750">
            <a:solidFill>
              <a:srgbClr val="000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2155825"/>
            <a:ext cx="1814830" cy="0"/>
          </a:xfrm>
          <a:custGeom>
            <a:avLst/>
            <a:gdLst/>
            <a:ahLst/>
            <a:cxnLst/>
            <a:rect l="l" t="t" r="r" b="b"/>
            <a:pathLst>
              <a:path w="1814830">
                <a:moveTo>
                  <a:pt x="0" y="0"/>
                </a:moveTo>
                <a:lnTo>
                  <a:pt x="1814830" y="0"/>
                </a:lnTo>
              </a:path>
            </a:pathLst>
          </a:custGeom>
          <a:ln w="31750">
            <a:solidFill>
              <a:srgbClr val="000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2185670"/>
            <a:ext cx="1833245" cy="0"/>
          </a:xfrm>
          <a:custGeom>
            <a:avLst/>
            <a:gdLst/>
            <a:ahLst/>
            <a:cxnLst/>
            <a:rect l="l" t="t" r="r" b="b"/>
            <a:pathLst>
              <a:path w="1833245">
                <a:moveTo>
                  <a:pt x="0" y="0"/>
                </a:moveTo>
                <a:lnTo>
                  <a:pt x="1832968" y="0"/>
                </a:lnTo>
              </a:path>
            </a:pathLst>
          </a:custGeom>
          <a:ln w="33019">
            <a:solidFill>
              <a:srgbClr val="000A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2214879"/>
            <a:ext cx="1849755" cy="0"/>
          </a:xfrm>
          <a:custGeom>
            <a:avLst/>
            <a:gdLst/>
            <a:ahLst/>
            <a:cxnLst/>
            <a:rect l="l" t="t" r="r" b="b"/>
            <a:pathLst>
              <a:path w="1849755">
                <a:moveTo>
                  <a:pt x="0" y="0"/>
                </a:moveTo>
                <a:lnTo>
                  <a:pt x="1849632" y="0"/>
                </a:lnTo>
              </a:path>
            </a:pathLst>
          </a:custGeom>
          <a:ln w="33019">
            <a:solidFill>
              <a:srgbClr val="000A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2244725"/>
            <a:ext cx="1866900" cy="0"/>
          </a:xfrm>
          <a:custGeom>
            <a:avLst/>
            <a:gdLst/>
            <a:ahLst/>
            <a:cxnLst/>
            <a:rect l="l" t="t" r="r" b="b"/>
            <a:pathLst>
              <a:path w="1866900">
                <a:moveTo>
                  <a:pt x="0" y="0"/>
                </a:moveTo>
                <a:lnTo>
                  <a:pt x="1866297" y="0"/>
                </a:lnTo>
              </a:path>
            </a:pathLst>
          </a:custGeom>
          <a:ln w="31750">
            <a:solidFill>
              <a:srgbClr val="000A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2273935"/>
            <a:ext cx="1883410" cy="0"/>
          </a:xfrm>
          <a:custGeom>
            <a:avLst/>
            <a:gdLst/>
            <a:ahLst/>
            <a:cxnLst/>
            <a:rect l="l" t="t" r="r" b="b"/>
            <a:pathLst>
              <a:path w="1883410">
                <a:moveTo>
                  <a:pt x="0" y="0"/>
                </a:moveTo>
                <a:lnTo>
                  <a:pt x="1882962" y="0"/>
                </a:lnTo>
              </a:path>
            </a:pathLst>
          </a:custGeom>
          <a:ln w="31750">
            <a:solidFill>
              <a:srgbClr val="000A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2303779"/>
            <a:ext cx="1900555" cy="0"/>
          </a:xfrm>
          <a:custGeom>
            <a:avLst/>
            <a:gdLst/>
            <a:ahLst/>
            <a:cxnLst/>
            <a:rect l="l" t="t" r="r" b="b"/>
            <a:pathLst>
              <a:path w="1900555">
                <a:moveTo>
                  <a:pt x="0" y="0"/>
                </a:moveTo>
                <a:lnTo>
                  <a:pt x="1900351" y="0"/>
                </a:lnTo>
              </a:path>
            </a:pathLst>
          </a:custGeom>
          <a:ln w="33019">
            <a:solidFill>
              <a:srgbClr val="000B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2332989"/>
            <a:ext cx="1917064" cy="0"/>
          </a:xfrm>
          <a:custGeom>
            <a:avLst/>
            <a:gdLst/>
            <a:ahLst/>
            <a:cxnLst/>
            <a:rect l="l" t="t" r="r" b="b"/>
            <a:pathLst>
              <a:path w="1917064">
                <a:moveTo>
                  <a:pt x="0" y="0"/>
                </a:moveTo>
                <a:lnTo>
                  <a:pt x="1917016" y="0"/>
                </a:lnTo>
              </a:path>
            </a:pathLst>
          </a:custGeom>
          <a:ln w="33020">
            <a:solidFill>
              <a:srgbClr val="000B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2362835"/>
            <a:ext cx="1934210" cy="0"/>
          </a:xfrm>
          <a:custGeom>
            <a:avLst/>
            <a:gdLst/>
            <a:ahLst/>
            <a:cxnLst/>
            <a:rect l="l" t="t" r="r" b="b"/>
            <a:pathLst>
              <a:path w="1934210">
                <a:moveTo>
                  <a:pt x="0" y="0"/>
                </a:moveTo>
                <a:lnTo>
                  <a:pt x="1933680" y="0"/>
                </a:lnTo>
              </a:path>
            </a:pathLst>
          </a:custGeom>
          <a:ln w="31750">
            <a:solidFill>
              <a:srgbClr val="000B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2392045"/>
            <a:ext cx="1949450" cy="0"/>
          </a:xfrm>
          <a:custGeom>
            <a:avLst/>
            <a:gdLst/>
            <a:ahLst/>
            <a:cxnLst/>
            <a:rect l="l" t="t" r="r" b="b"/>
            <a:pathLst>
              <a:path w="1949450">
                <a:moveTo>
                  <a:pt x="0" y="0"/>
                </a:moveTo>
                <a:lnTo>
                  <a:pt x="1949450" y="0"/>
                </a:lnTo>
              </a:path>
            </a:pathLst>
          </a:custGeom>
          <a:ln w="31750">
            <a:solidFill>
              <a:srgbClr val="000B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2421889"/>
            <a:ext cx="1964689" cy="0"/>
          </a:xfrm>
          <a:custGeom>
            <a:avLst/>
            <a:gdLst/>
            <a:ahLst/>
            <a:cxnLst/>
            <a:rect l="l" t="t" r="r" b="b"/>
            <a:pathLst>
              <a:path w="1964689">
                <a:moveTo>
                  <a:pt x="0" y="0"/>
                </a:moveTo>
                <a:lnTo>
                  <a:pt x="1964690" y="0"/>
                </a:lnTo>
              </a:path>
            </a:pathLst>
          </a:custGeom>
          <a:ln w="33020">
            <a:solidFill>
              <a:srgbClr val="000C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2451100"/>
            <a:ext cx="1979295" cy="0"/>
          </a:xfrm>
          <a:custGeom>
            <a:avLst/>
            <a:gdLst/>
            <a:ahLst/>
            <a:cxnLst/>
            <a:rect l="l" t="t" r="r" b="b"/>
            <a:pathLst>
              <a:path w="1979295">
                <a:moveTo>
                  <a:pt x="0" y="0"/>
                </a:moveTo>
                <a:lnTo>
                  <a:pt x="1979295" y="0"/>
                </a:lnTo>
              </a:path>
            </a:pathLst>
          </a:custGeom>
          <a:ln w="33020">
            <a:solidFill>
              <a:srgbClr val="000C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2480310"/>
            <a:ext cx="1993900" cy="0"/>
          </a:xfrm>
          <a:custGeom>
            <a:avLst/>
            <a:gdLst/>
            <a:ahLst/>
            <a:cxnLst/>
            <a:rect l="l" t="t" r="r" b="b"/>
            <a:pathLst>
              <a:path w="1993900">
                <a:moveTo>
                  <a:pt x="0" y="0"/>
                </a:moveTo>
                <a:lnTo>
                  <a:pt x="1993900" y="0"/>
                </a:lnTo>
              </a:path>
            </a:pathLst>
          </a:custGeom>
          <a:ln w="33020">
            <a:solidFill>
              <a:srgbClr val="000C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2510154"/>
            <a:ext cx="2008505" cy="0"/>
          </a:xfrm>
          <a:custGeom>
            <a:avLst/>
            <a:gdLst/>
            <a:ahLst/>
            <a:cxnLst/>
            <a:rect l="l" t="t" r="r" b="b"/>
            <a:pathLst>
              <a:path w="2008505">
                <a:moveTo>
                  <a:pt x="0" y="0"/>
                </a:moveTo>
                <a:lnTo>
                  <a:pt x="2008505" y="0"/>
                </a:lnTo>
              </a:path>
            </a:pathLst>
          </a:custGeom>
          <a:ln w="31750">
            <a:solidFill>
              <a:srgbClr val="000C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2539364"/>
            <a:ext cx="2023110" cy="0"/>
          </a:xfrm>
          <a:custGeom>
            <a:avLst/>
            <a:gdLst/>
            <a:ahLst/>
            <a:cxnLst/>
            <a:rect l="l" t="t" r="r" b="b"/>
            <a:pathLst>
              <a:path w="2023110">
                <a:moveTo>
                  <a:pt x="0" y="0"/>
                </a:moveTo>
                <a:lnTo>
                  <a:pt x="2023110" y="0"/>
                </a:lnTo>
              </a:path>
            </a:pathLst>
          </a:custGeom>
          <a:ln w="31750">
            <a:solidFill>
              <a:srgbClr val="000D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0" y="2569210"/>
            <a:ext cx="2038350" cy="0"/>
          </a:xfrm>
          <a:custGeom>
            <a:avLst/>
            <a:gdLst/>
            <a:ahLst/>
            <a:cxnLst/>
            <a:rect l="l" t="t" r="r" b="b"/>
            <a:pathLst>
              <a:path w="2038350">
                <a:moveTo>
                  <a:pt x="0" y="0"/>
                </a:moveTo>
                <a:lnTo>
                  <a:pt x="2038350" y="0"/>
                </a:lnTo>
              </a:path>
            </a:pathLst>
          </a:custGeom>
          <a:ln w="33020">
            <a:solidFill>
              <a:srgbClr val="000D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2598420"/>
            <a:ext cx="2052955" cy="0"/>
          </a:xfrm>
          <a:custGeom>
            <a:avLst/>
            <a:gdLst/>
            <a:ahLst/>
            <a:cxnLst/>
            <a:rect l="l" t="t" r="r" b="b"/>
            <a:pathLst>
              <a:path w="2052955">
                <a:moveTo>
                  <a:pt x="0" y="0"/>
                </a:moveTo>
                <a:lnTo>
                  <a:pt x="2052644" y="0"/>
                </a:lnTo>
              </a:path>
            </a:pathLst>
          </a:custGeom>
          <a:ln w="33019">
            <a:solidFill>
              <a:srgbClr val="000D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0" y="2628264"/>
            <a:ext cx="2066289" cy="0"/>
          </a:xfrm>
          <a:custGeom>
            <a:avLst/>
            <a:gdLst/>
            <a:ahLst/>
            <a:cxnLst/>
            <a:rect l="l" t="t" r="r" b="b"/>
            <a:pathLst>
              <a:path w="2066289">
                <a:moveTo>
                  <a:pt x="0" y="0"/>
                </a:moveTo>
                <a:lnTo>
                  <a:pt x="2066230" y="0"/>
                </a:lnTo>
              </a:path>
            </a:pathLst>
          </a:custGeom>
          <a:ln w="31750">
            <a:solidFill>
              <a:srgbClr val="000D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2657475"/>
            <a:ext cx="2080260" cy="0"/>
          </a:xfrm>
          <a:custGeom>
            <a:avLst/>
            <a:gdLst/>
            <a:ahLst/>
            <a:cxnLst/>
            <a:rect l="l" t="t" r="r" b="b"/>
            <a:pathLst>
              <a:path w="2080260">
                <a:moveTo>
                  <a:pt x="0" y="0"/>
                </a:moveTo>
                <a:lnTo>
                  <a:pt x="2079816" y="0"/>
                </a:lnTo>
              </a:path>
            </a:pathLst>
          </a:custGeom>
          <a:ln w="31750">
            <a:solidFill>
              <a:srgbClr val="000E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0" y="2687320"/>
            <a:ext cx="2094230" cy="0"/>
          </a:xfrm>
          <a:custGeom>
            <a:avLst/>
            <a:gdLst/>
            <a:ahLst/>
            <a:cxnLst/>
            <a:rect l="l" t="t" r="r" b="b"/>
            <a:pathLst>
              <a:path w="2094230">
                <a:moveTo>
                  <a:pt x="0" y="0"/>
                </a:moveTo>
                <a:lnTo>
                  <a:pt x="2093993" y="0"/>
                </a:lnTo>
              </a:path>
            </a:pathLst>
          </a:custGeom>
          <a:ln w="33019">
            <a:solidFill>
              <a:srgbClr val="000E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0" y="2716529"/>
            <a:ext cx="2107565" cy="0"/>
          </a:xfrm>
          <a:custGeom>
            <a:avLst/>
            <a:gdLst/>
            <a:ahLst/>
            <a:cxnLst/>
            <a:rect l="l" t="t" r="r" b="b"/>
            <a:pathLst>
              <a:path w="2107565">
                <a:moveTo>
                  <a:pt x="0" y="0"/>
                </a:moveTo>
                <a:lnTo>
                  <a:pt x="2107280" y="0"/>
                </a:lnTo>
              </a:path>
            </a:pathLst>
          </a:custGeom>
          <a:ln w="33019">
            <a:solidFill>
              <a:srgbClr val="000E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0" y="2746375"/>
            <a:ext cx="2120900" cy="0"/>
          </a:xfrm>
          <a:custGeom>
            <a:avLst/>
            <a:gdLst/>
            <a:ahLst/>
            <a:cxnLst/>
            <a:rect l="l" t="t" r="r" b="b"/>
            <a:pathLst>
              <a:path w="2120900">
                <a:moveTo>
                  <a:pt x="0" y="0"/>
                </a:moveTo>
                <a:lnTo>
                  <a:pt x="2120374" y="0"/>
                </a:lnTo>
              </a:path>
            </a:pathLst>
          </a:custGeom>
          <a:ln w="31750">
            <a:solidFill>
              <a:srgbClr val="000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0" y="2775585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>
                <a:moveTo>
                  <a:pt x="0" y="0"/>
                </a:moveTo>
                <a:lnTo>
                  <a:pt x="2133468" y="0"/>
                </a:lnTo>
              </a:path>
            </a:pathLst>
          </a:custGeom>
          <a:ln w="31750">
            <a:solidFill>
              <a:srgbClr val="000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0" y="2805429"/>
            <a:ext cx="2147570" cy="0"/>
          </a:xfrm>
          <a:custGeom>
            <a:avLst/>
            <a:gdLst/>
            <a:ahLst/>
            <a:cxnLst/>
            <a:rect l="l" t="t" r="r" b="b"/>
            <a:pathLst>
              <a:path w="2147570">
                <a:moveTo>
                  <a:pt x="0" y="0"/>
                </a:moveTo>
                <a:lnTo>
                  <a:pt x="2147132" y="0"/>
                </a:lnTo>
              </a:path>
            </a:pathLst>
          </a:custGeom>
          <a:ln w="33019">
            <a:solidFill>
              <a:srgbClr val="000F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0" y="2834004"/>
            <a:ext cx="2159000" cy="0"/>
          </a:xfrm>
          <a:custGeom>
            <a:avLst/>
            <a:gdLst/>
            <a:ahLst/>
            <a:cxnLst/>
            <a:rect l="l" t="t" r="r" b="b"/>
            <a:pathLst>
              <a:path w="2159000">
                <a:moveTo>
                  <a:pt x="0" y="0"/>
                </a:moveTo>
                <a:lnTo>
                  <a:pt x="2158916" y="0"/>
                </a:lnTo>
              </a:path>
            </a:pathLst>
          </a:custGeom>
          <a:ln w="31750">
            <a:solidFill>
              <a:srgbClr val="000F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0" y="2863850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>
                <a:moveTo>
                  <a:pt x="0" y="0"/>
                </a:moveTo>
                <a:lnTo>
                  <a:pt x="2171644" y="0"/>
                </a:lnTo>
              </a:path>
            </a:pathLst>
          </a:custGeom>
          <a:ln w="33020">
            <a:solidFill>
              <a:srgbClr val="000F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0" y="2893060"/>
            <a:ext cx="2184400" cy="0"/>
          </a:xfrm>
          <a:custGeom>
            <a:avLst/>
            <a:gdLst/>
            <a:ahLst/>
            <a:cxnLst/>
            <a:rect l="l" t="t" r="r" b="b"/>
            <a:pathLst>
              <a:path w="2184400">
                <a:moveTo>
                  <a:pt x="0" y="0"/>
                </a:moveTo>
                <a:lnTo>
                  <a:pt x="2183841" y="0"/>
                </a:lnTo>
              </a:path>
            </a:pathLst>
          </a:custGeom>
          <a:ln w="33020">
            <a:solidFill>
              <a:srgbClr val="0010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0" y="2922904"/>
            <a:ext cx="2196465" cy="0"/>
          </a:xfrm>
          <a:custGeom>
            <a:avLst/>
            <a:gdLst/>
            <a:ahLst/>
            <a:cxnLst/>
            <a:rect l="l" t="t" r="r" b="b"/>
            <a:pathLst>
              <a:path w="2196465">
                <a:moveTo>
                  <a:pt x="0" y="0"/>
                </a:moveTo>
                <a:lnTo>
                  <a:pt x="2196039" y="0"/>
                </a:lnTo>
              </a:path>
            </a:pathLst>
          </a:custGeom>
          <a:ln w="31750">
            <a:solidFill>
              <a:srgbClr val="0010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0" y="2952114"/>
            <a:ext cx="2207895" cy="0"/>
          </a:xfrm>
          <a:custGeom>
            <a:avLst/>
            <a:gdLst/>
            <a:ahLst/>
            <a:cxnLst/>
            <a:rect l="l" t="t" r="r" b="b"/>
            <a:pathLst>
              <a:path w="2207895">
                <a:moveTo>
                  <a:pt x="0" y="0"/>
                </a:moveTo>
                <a:lnTo>
                  <a:pt x="2207825" y="0"/>
                </a:lnTo>
              </a:path>
            </a:pathLst>
          </a:custGeom>
          <a:ln w="31750">
            <a:solidFill>
              <a:srgbClr val="0010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0" y="2981960"/>
            <a:ext cx="2220595" cy="0"/>
          </a:xfrm>
          <a:custGeom>
            <a:avLst/>
            <a:gdLst/>
            <a:ahLst/>
            <a:cxnLst/>
            <a:rect l="l" t="t" r="r" b="b"/>
            <a:pathLst>
              <a:path w="2220595">
                <a:moveTo>
                  <a:pt x="0" y="0"/>
                </a:moveTo>
                <a:lnTo>
                  <a:pt x="2220084" y="0"/>
                </a:lnTo>
              </a:path>
            </a:pathLst>
          </a:custGeom>
          <a:ln w="33020">
            <a:solidFill>
              <a:srgbClr val="0010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0" y="3011170"/>
            <a:ext cx="2232025" cy="0"/>
          </a:xfrm>
          <a:custGeom>
            <a:avLst/>
            <a:gdLst/>
            <a:ahLst/>
            <a:cxnLst/>
            <a:rect l="l" t="t" r="r" b="b"/>
            <a:pathLst>
              <a:path w="2232025">
                <a:moveTo>
                  <a:pt x="0" y="0"/>
                </a:moveTo>
                <a:lnTo>
                  <a:pt x="2231831" y="0"/>
                </a:lnTo>
              </a:path>
            </a:pathLst>
          </a:custGeom>
          <a:ln w="33019">
            <a:solidFill>
              <a:srgbClr val="0011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0" y="3025139"/>
            <a:ext cx="2244090" cy="31750"/>
          </a:xfrm>
          <a:custGeom>
            <a:avLst/>
            <a:gdLst/>
            <a:ahLst/>
            <a:cxnLst/>
            <a:rect l="l" t="t" r="r" b="b"/>
            <a:pathLst>
              <a:path w="2244090" h="31750">
                <a:moveTo>
                  <a:pt x="0" y="31750"/>
                </a:moveTo>
                <a:lnTo>
                  <a:pt x="2243579" y="31750"/>
                </a:lnTo>
                <a:lnTo>
                  <a:pt x="224357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1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0" y="3058160"/>
            <a:ext cx="2249805" cy="27940"/>
          </a:xfrm>
          <a:custGeom>
            <a:avLst/>
            <a:gdLst/>
            <a:ahLst/>
            <a:cxnLst/>
            <a:rect l="l" t="t" r="r" b="b"/>
            <a:pathLst>
              <a:path w="2249805" h="27939">
                <a:moveTo>
                  <a:pt x="0" y="27940"/>
                </a:moveTo>
                <a:lnTo>
                  <a:pt x="2249440" y="27940"/>
                </a:lnTo>
                <a:lnTo>
                  <a:pt x="2249440" y="0"/>
                </a:lnTo>
                <a:lnTo>
                  <a:pt x="0" y="0"/>
                </a:lnTo>
                <a:lnTo>
                  <a:pt x="0" y="27940"/>
                </a:lnTo>
                <a:close/>
              </a:path>
            </a:pathLst>
          </a:custGeom>
          <a:solidFill>
            <a:srgbClr val="0011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0" y="3056254"/>
            <a:ext cx="2243455" cy="0"/>
          </a:xfrm>
          <a:custGeom>
            <a:avLst/>
            <a:gdLst/>
            <a:ahLst/>
            <a:cxnLst/>
            <a:rect l="l" t="t" r="r" b="b"/>
            <a:pathLst>
              <a:path w="2243455">
                <a:moveTo>
                  <a:pt x="0" y="0"/>
                </a:moveTo>
                <a:lnTo>
                  <a:pt x="2243323" y="0"/>
                </a:lnTo>
              </a:path>
            </a:pathLst>
          </a:custGeom>
          <a:ln w="3810">
            <a:solidFill>
              <a:srgbClr val="0011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0" y="3083560"/>
            <a:ext cx="2266950" cy="33020"/>
          </a:xfrm>
          <a:custGeom>
            <a:avLst/>
            <a:gdLst/>
            <a:ahLst/>
            <a:cxnLst/>
            <a:rect l="l" t="t" r="r" b="b"/>
            <a:pathLst>
              <a:path w="2266950" h="33019">
                <a:moveTo>
                  <a:pt x="0" y="33019"/>
                </a:moveTo>
                <a:lnTo>
                  <a:pt x="2266463" y="33019"/>
                </a:lnTo>
                <a:lnTo>
                  <a:pt x="2266463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11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0" y="3112770"/>
            <a:ext cx="2277745" cy="33020"/>
          </a:xfrm>
          <a:custGeom>
            <a:avLst/>
            <a:gdLst/>
            <a:ahLst/>
            <a:cxnLst/>
            <a:rect l="l" t="t" r="r" b="b"/>
            <a:pathLst>
              <a:path w="2277745" h="33019">
                <a:moveTo>
                  <a:pt x="0" y="33019"/>
                </a:moveTo>
                <a:lnTo>
                  <a:pt x="2277650" y="33019"/>
                </a:lnTo>
                <a:lnTo>
                  <a:pt x="2277650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12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0" y="3143250"/>
            <a:ext cx="2289175" cy="31750"/>
          </a:xfrm>
          <a:custGeom>
            <a:avLst/>
            <a:gdLst/>
            <a:ahLst/>
            <a:cxnLst/>
            <a:rect l="l" t="t" r="r" b="b"/>
            <a:pathLst>
              <a:path w="2289175" h="31750">
                <a:moveTo>
                  <a:pt x="0" y="31750"/>
                </a:moveTo>
                <a:lnTo>
                  <a:pt x="2288837" y="31750"/>
                </a:lnTo>
                <a:lnTo>
                  <a:pt x="228883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2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0" y="3177539"/>
            <a:ext cx="2294890" cy="26670"/>
          </a:xfrm>
          <a:custGeom>
            <a:avLst/>
            <a:gdLst/>
            <a:ahLst/>
            <a:cxnLst/>
            <a:rect l="l" t="t" r="r" b="b"/>
            <a:pathLst>
              <a:path w="2294890" h="26669">
                <a:moveTo>
                  <a:pt x="0" y="26670"/>
                </a:moveTo>
                <a:lnTo>
                  <a:pt x="2294722" y="26670"/>
                </a:lnTo>
                <a:lnTo>
                  <a:pt x="2294722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12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0" y="3175000"/>
            <a:ext cx="2289175" cy="0"/>
          </a:xfrm>
          <a:custGeom>
            <a:avLst/>
            <a:gdLst/>
            <a:ahLst/>
            <a:cxnLst/>
            <a:rect l="l" t="t" r="r" b="b"/>
            <a:pathLst>
              <a:path w="2289175">
                <a:moveTo>
                  <a:pt x="0" y="0"/>
                </a:moveTo>
                <a:lnTo>
                  <a:pt x="2288837" y="0"/>
                </a:lnTo>
              </a:path>
            </a:pathLst>
          </a:custGeom>
          <a:ln w="5079">
            <a:solidFill>
              <a:srgbClr val="0012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0" y="3201670"/>
            <a:ext cx="2311400" cy="33020"/>
          </a:xfrm>
          <a:custGeom>
            <a:avLst/>
            <a:gdLst/>
            <a:ahLst/>
            <a:cxnLst/>
            <a:rect l="l" t="t" r="r" b="b"/>
            <a:pathLst>
              <a:path w="2311400" h="33019">
                <a:moveTo>
                  <a:pt x="0" y="33019"/>
                </a:moveTo>
                <a:lnTo>
                  <a:pt x="2310865" y="33019"/>
                </a:lnTo>
                <a:lnTo>
                  <a:pt x="2310865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12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0" y="3230879"/>
            <a:ext cx="2322195" cy="33020"/>
          </a:xfrm>
          <a:custGeom>
            <a:avLst/>
            <a:gdLst/>
            <a:ahLst/>
            <a:cxnLst/>
            <a:rect l="l" t="t" r="r" b="b"/>
            <a:pathLst>
              <a:path w="2322195" h="33020">
                <a:moveTo>
                  <a:pt x="0" y="33020"/>
                </a:moveTo>
                <a:lnTo>
                  <a:pt x="2321626" y="33020"/>
                </a:lnTo>
                <a:lnTo>
                  <a:pt x="2321626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3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0" y="3260090"/>
            <a:ext cx="2332990" cy="33020"/>
          </a:xfrm>
          <a:custGeom>
            <a:avLst/>
            <a:gdLst/>
            <a:ahLst/>
            <a:cxnLst/>
            <a:rect l="l" t="t" r="r" b="b"/>
            <a:pathLst>
              <a:path w="2332990" h="33020">
                <a:moveTo>
                  <a:pt x="0" y="33020"/>
                </a:moveTo>
                <a:lnTo>
                  <a:pt x="2332388" y="33020"/>
                </a:lnTo>
                <a:lnTo>
                  <a:pt x="233238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3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0" y="3298190"/>
            <a:ext cx="2338705" cy="24130"/>
          </a:xfrm>
          <a:custGeom>
            <a:avLst/>
            <a:gdLst/>
            <a:ahLst/>
            <a:cxnLst/>
            <a:rect l="l" t="t" r="r" b="b"/>
            <a:pathLst>
              <a:path w="2338705" h="24129">
                <a:moveTo>
                  <a:pt x="0" y="24129"/>
                </a:moveTo>
                <a:lnTo>
                  <a:pt x="2338445" y="24129"/>
                </a:lnTo>
                <a:lnTo>
                  <a:pt x="2338445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0013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0" y="3294379"/>
            <a:ext cx="2332990" cy="0"/>
          </a:xfrm>
          <a:custGeom>
            <a:avLst/>
            <a:gdLst/>
            <a:ahLst/>
            <a:cxnLst/>
            <a:rect l="l" t="t" r="r" b="b"/>
            <a:pathLst>
              <a:path w="2332990">
                <a:moveTo>
                  <a:pt x="0" y="0"/>
                </a:moveTo>
                <a:lnTo>
                  <a:pt x="2332856" y="0"/>
                </a:lnTo>
              </a:path>
            </a:pathLst>
          </a:custGeom>
          <a:ln w="7620">
            <a:solidFill>
              <a:srgbClr val="0013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0" y="3319779"/>
            <a:ext cx="2353310" cy="31750"/>
          </a:xfrm>
          <a:custGeom>
            <a:avLst/>
            <a:gdLst/>
            <a:ahLst/>
            <a:cxnLst/>
            <a:rect l="l" t="t" r="r" b="b"/>
            <a:pathLst>
              <a:path w="2353310" h="31750">
                <a:moveTo>
                  <a:pt x="0" y="31750"/>
                </a:moveTo>
                <a:lnTo>
                  <a:pt x="2352765" y="31750"/>
                </a:lnTo>
                <a:lnTo>
                  <a:pt x="2352765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3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0" y="3348990"/>
            <a:ext cx="2363470" cy="33020"/>
          </a:xfrm>
          <a:custGeom>
            <a:avLst/>
            <a:gdLst/>
            <a:ahLst/>
            <a:cxnLst/>
            <a:rect l="l" t="t" r="r" b="b"/>
            <a:pathLst>
              <a:path w="2363470" h="33020">
                <a:moveTo>
                  <a:pt x="0" y="33020"/>
                </a:moveTo>
                <a:lnTo>
                  <a:pt x="2363340" y="33020"/>
                </a:lnTo>
                <a:lnTo>
                  <a:pt x="236334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4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0" y="3378200"/>
            <a:ext cx="2373630" cy="33020"/>
          </a:xfrm>
          <a:custGeom>
            <a:avLst/>
            <a:gdLst/>
            <a:ahLst/>
            <a:cxnLst/>
            <a:rect l="l" t="t" r="r" b="b"/>
            <a:pathLst>
              <a:path w="2373630" h="33020">
                <a:moveTo>
                  <a:pt x="0" y="33020"/>
                </a:moveTo>
                <a:lnTo>
                  <a:pt x="2373474" y="33020"/>
                </a:lnTo>
                <a:lnTo>
                  <a:pt x="2373474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4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0" y="3422650"/>
            <a:ext cx="2380615" cy="17780"/>
          </a:xfrm>
          <a:custGeom>
            <a:avLst/>
            <a:gdLst/>
            <a:ahLst/>
            <a:cxnLst/>
            <a:rect l="l" t="t" r="r" b="b"/>
            <a:pathLst>
              <a:path w="2380615" h="17779">
                <a:moveTo>
                  <a:pt x="0" y="17779"/>
                </a:moveTo>
                <a:lnTo>
                  <a:pt x="2380313" y="17779"/>
                </a:lnTo>
                <a:lnTo>
                  <a:pt x="2380313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001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0" y="3408679"/>
            <a:ext cx="2375535" cy="13970"/>
          </a:xfrm>
          <a:custGeom>
            <a:avLst/>
            <a:gdLst/>
            <a:ahLst/>
            <a:cxnLst/>
            <a:rect l="l" t="t" r="r" b="b"/>
            <a:pathLst>
              <a:path w="2375535" h="13970">
                <a:moveTo>
                  <a:pt x="0" y="13970"/>
                </a:moveTo>
                <a:lnTo>
                  <a:pt x="2375016" y="13970"/>
                </a:lnTo>
                <a:lnTo>
                  <a:pt x="2375016" y="0"/>
                </a:lnTo>
                <a:lnTo>
                  <a:pt x="0" y="0"/>
                </a:lnTo>
                <a:lnTo>
                  <a:pt x="0" y="13970"/>
                </a:lnTo>
                <a:close/>
              </a:path>
            </a:pathLst>
          </a:custGeom>
          <a:solidFill>
            <a:srgbClr val="001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0" y="3437890"/>
            <a:ext cx="2392680" cy="31750"/>
          </a:xfrm>
          <a:custGeom>
            <a:avLst/>
            <a:gdLst/>
            <a:ahLst/>
            <a:cxnLst/>
            <a:rect l="l" t="t" r="r" b="b"/>
            <a:pathLst>
              <a:path w="2392680" h="31750">
                <a:moveTo>
                  <a:pt x="0" y="31750"/>
                </a:moveTo>
                <a:lnTo>
                  <a:pt x="2392628" y="31750"/>
                </a:lnTo>
                <a:lnTo>
                  <a:pt x="239262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4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0" y="3467100"/>
            <a:ext cx="2402840" cy="33020"/>
          </a:xfrm>
          <a:custGeom>
            <a:avLst/>
            <a:gdLst/>
            <a:ahLst/>
            <a:cxnLst/>
            <a:rect l="l" t="t" r="r" b="b"/>
            <a:pathLst>
              <a:path w="2402840" h="33020">
                <a:moveTo>
                  <a:pt x="0" y="33020"/>
                </a:moveTo>
                <a:lnTo>
                  <a:pt x="2402480" y="33020"/>
                </a:lnTo>
                <a:lnTo>
                  <a:pt x="240248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5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0" y="3496309"/>
            <a:ext cx="2412365" cy="33020"/>
          </a:xfrm>
          <a:custGeom>
            <a:avLst/>
            <a:gdLst/>
            <a:ahLst/>
            <a:cxnLst/>
            <a:rect l="l" t="t" r="r" b="b"/>
            <a:pathLst>
              <a:path w="2412365" h="33020">
                <a:moveTo>
                  <a:pt x="0" y="33019"/>
                </a:moveTo>
                <a:lnTo>
                  <a:pt x="2411922" y="33019"/>
                </a:lnTo>
                <a:lnTo>
                  <a:pt x="2411922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15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0" y="3553459"/>
            <a:ext cx="2419985" cy="0"/>
          </a:xfrm>
          <a:custGeom>
            <a:avLst/>
            <a:gdLst/>
            <a:ahLst/>
            <a:cxnLst/>
            <a:rect l="l" t="t" r="r" b="b"/>
            <a:pathLst>
              <a:path w="2419985">
                <a:moveTo>
                  <a:pt x="0" y="0"/>
                </a:moveTo>
                <a:lnTo>
                  <a:pt x="2419689" y="0"/>
                </a:lnTo>
              </a:path>
            </a:pathLst>
          </a:custGeom>
          <a:ln w="10160">
            <a:solidFill>
              <a:srgbClr val="0015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0" y="3526790"/>
            <a:ext cx="2414905" cy="21590"/>
          </a:xfrm>
          <a:custGeom>
            <a:avLst/>
            <a:gdLst/>
            <a:ahLst/>
            <a:cxnLst/>
            <a:rect l="l" t="t" r="r" b="b"/>
            <a:pathLst>
              <a:path w="2414905" h="21589">
                <a:moveTo>
                  <a:pt x="0" y="21590"/>
                </a:moveTo>
                <a:lnTo>
                  <a:pt x="2414590" y="21590"/>
                </a:lnTo>
                <a:lnTo>
                  <a:pt x="2414590" y="0"/>
                </a:lnTo>
                <a:lnTo>
                  <a:pt x="0" y="0"/>
                </a:lnTo>
                <a:lnTo>
                  <a:pt x="0" y="21590"/>
                </a:lnTo>
                <a:close/>
              </a:path>
            </a:pathLst>
          </a:custGeom>
          <a:solidFill>
            <a:srgbClr val="0015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0" y="3556000"/>
            <a:ext cx="2430780" cy="31750"/>
          </a:xfrm>
          <a:custGeom>
            <a:avLst/>
            <a:gdLst/>
            <a:ahLst/>
            <a:cxnLst/>
            <a:rect l="l" t="t" r="r" b="b"/>
            <a:pathLst>
              <a:path w="2430780" h="31750">
                <a:moveTo>
                  <a:pt x="0" y="31750"/>
                </a:moveTo>
                <a:lnTo>
                  <a:pt x="2430553" y="31750"/>
                </a:lnTo>
                <a:lnTo>
                  <a:pt x="243055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5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0" y="3585209"/>
            <a:ext cx="2440305" cy="33020"/>
          </a:xfrm>
          <a:custGeom>
            <a:avLst/>
            <a:gdLst/>
            <a:ahLst/>
            <a:cxnLst/>
            <a:rect l="l" t="t" r="r" b="b"/>
            <a:pathLst>
              <a:path w="2440305" h="33020">
                <a:moveTo>
                  <a:pt x="0" y="33020"/>
                </a:moveTo>
                <a:lnTo>
                  <a:pt x="2440210" y="33020"/>
                </a:lnTo>
                <a:lnTo>
                  <a:pt x="244021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6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0" y="3614420"/>
            <a:ext cx="2449830" cy="33020"/>
          </a:xfrm>
          <a:custGeom>
            <a:avLst/>
            <a:gdLst/>
            <a:ahLst/>
            <a:cxnLst/>
            <a:rect l="l" t="t" r="r" b="b"/>
            <a:pathLst>
              <a:path w="2449830" h="33020">
                <a:moveTo>
                  <a:pt x="0" y="33020"/>
                </a:moveTo>
                <a:lnTo>
                  <a:pt x="2449465" y="33020"/>
                </a:lnTo>
                <a:lnTo>
                  <a:pt x="244946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6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0" y="3644900"/>
            <a:ext cx="2458720" cy="31750"/>
          </a:xfrm>
          <a:custGeom>
            <a:avLst/>
            <a:gdLst/>
            <a:ahLst/>
            <a:cxnLst/>
            <a:rect l="l" t="t" r="r" b="b"/>
            <a:pathLst>
              <a:path w="2458720" h="31750">
                <a:moveTo>
                  <a:pt x="0" y="31750"/>
                </a:moveTo>
                <a:lnTo>
                  <a:pt x="2458720" y="31750"/>
                </a:lnTo>
                <a:lnTo>
                  <a:pt x="245872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6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0" y="3676650"/>
            <a:ext cx="2463165" cy="29209"/>
          </a:xfrm>
          <a:custGeom>
            <a:avLst/>
            <a:gdLst/>
            <a:ahLst/>
            <a:cxnLst/>
            <a:rect l="l" t="t" r="r" b="b"/>
            <a:pathLst>
              <a:path w="2463165" h="29210">
                <a:moveTo>
                  <a:pt x="0" y="29209"/>
                </a:moveTo>
                <a:lnTo>
                  <a:pt x="2462973" y="29209"/>
                </a:lnTo>
                <a:lnTo>
                  <a:pt x="2462973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0016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0" y="3674745"/>
            <a:ext cx="2458720" cy="0"/>
          </a:xfrm>
          <a:custGeom>
            <a:avLst/>
            <a:gdLst/>
            <a:ahLst/>
            <a:cxnLst/>
            <a:rect l="l" t="t" r="r" b="b"/>
            <a:pathLst>
              <a:path w="2458720">
                <a:moveTo>
                  <a:pt x="0" y="0"/>
                </a:moveTo>
                <a:lnTo>
                  <a:pt x="2458116" y="0"/>
                </a:lnTo>
              </a:path>
            </a:pathLst>
          </a:custGeom>
          <a:ln w="3810">
            <a:solidFill>
              <a:srgbClr val="0016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0" y="3703320"/>
            <a:ext cx="2475865" cy="31750"/>
          </a:xfrm>
          <a:custGeom>
            <a:avLst/>
            <a:gdLst/>
            <a:ahLst/>
            <a:cxnLst/>
            <a:rect l="l" t="t" r="r" b="b"/>
            <a:pathLst>
              <a:path w="2475865" h="31750">
                <a:moveTo>
                  <a:pt x="0" y="31749"/>
                </a:moveTo>
                <a:lnTo>
                  <a:pt x="2475735" y="31749"/>
                </a:lnTo>
                <a:lnTo>
                  <a:pt x="2475735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17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0" y="3732529"/>
            <a:ext cx="2484755" cy="31750"/>
          </a:xfrm>
          <a:custGeom>
            <a:avLst/>
            <a:gdLst/>
            <a:ahLst/>
            <a:cxnLst/>
            <a:rect l="l" t="t" r="r" b="b"/>
            <a:pathLst>
              <a:path w="2484755" h="31750">
                <a:moveTo>
                  <a:pt x="0" y="31750"/>
                </a:moveTo>
                <a:lnTo>
                  <a:pt x="2484243" y="31750"/>
                </a:lnTo>
                <a:lnTo>
                  <a:pt x="248424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7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0" y="3761740"/>
            <a:ext cx="2493645" cy="33020"/>
          </a:xfrm>
          <a:custGeom>
            <a:avLst/>
            <a:gdLst/>
            <a:ahLst/>
            <a:cxnLst/>
            <a:rect l="l" t="t" r="r" b="b"/>
            <a:pathLst>
              <a:path w="2493645" h="33020">
                <a:moveTo>
                  <a:pt x="0" y="33020"/>
                </a:moveTo>
                <a:lnTo>
                  <a:pt x="2493120" y="33020"/>
                </a:lnTo>
                <a:lnTo>
                  <a:pt x="249312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7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0" y="3807459"/>
            <a:ext cx="2499360" cy="16510"/>
          </a:xfrm>
          <a:custGeom>
            <a:avLst/>
            <a:gdLst/>
            <a:ahLst/>
            <a:cxnLst/>
            <a:rect l="l" t="t" r="r" b="b"/>
            <a:pathLst>
              <a:path w="2499360" h="16510">
                <a:moveTo>
                  <a:pt x="0" y="16510"/>
                </a:moveTo>
                <a:lnTo>
                  <a:pt x="2499042" y="16510"/>
                </a:lnTo>
                <a:lnTo>
                  <a:pt x="2499042" y="0"/>
                </a:lnTo>
                <a:lnTo>
                  <a:pt x="0" y="0"/>
                </a:lnTo>
                <a:lnTo>
                  <a:pt x="0" y="16510"/>
                </a:lnTo>
                <a:close/>
              </a:path>
            </a:pathLst>
          </a:custGeom>
          <a:solidFill>
            <a:srgbClr val="001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0" y="3790950"/>
            <a:ext cx="2494915" cy="16510"/>
          </a:xfrm>
          <a:custGeom>
            <a:avLst/>
            <a:gdLst/>
            <a:ahLst/>
            <a:cxnLst/>
            <a:rect l="l" t="t" r="r" b="b"/>
            <a:pathLst>
              <a:path w="2494915" h="16510">
                <a:moveTo>
                  <a:pt x="0" y="16509"/>
                </a:moveTo>
                <a:lnTo>
                  <a:pt x="2494415" y="16509"/>
                </a:lnTo>
                <a:lnTo>
                  <a:pt x="2494415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001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0" y="3821429"/>
            <a:ext cx="2509520" cy="31750"/>
          </a:xfrm>
          <a:custGeom>
            <a:avLst/>
            <a:gdLst/>
            <a:ahLst/>
            <a:cxnLst/>
            <a:rect l="l" t="t" r="r" b="b"/>
            <a:pathLst>
              <a:path w="2509520" h="31750">
                <a:moveTo>
                  <a:pt x="0" y="31750"/>
                </a:moveTo>
                <a:lnTo>
                  <a:pt x="2509129" y="31750"/>
                </a:lnTo>
                <a:lnTo>
                  <a:pt x="250912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0" y="3850640"/>
            <a:ext cx="2517140" cy="31750"/>
          </a:xfrm>
          <a:custGeom>
            <a:avLst/>
            <a:gdLst/>
            <a:ahLst/>
            <a:cxnLst/>
            <a:rect l="l" t="t" r="r" b="b"/>
            <a:pathLst>
              <a:path w="2517140" h="31750">
                <a:moveTo>
                  <a:pt x="0" y="31750"/>
                </a:moveTo>
                <a:lnTo>
                  <a:pt x="2516993" y="31750"/>
                </a:lnTo>
                <a:lnTo>
                  <a:pt x="251699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0" y="3879850"/>
            <a:ext cx="2525395" cy="33020"/>
          </a:xfrm>
          <a:custGeom>
            <a:avLst/>
            <a:gdLst/>
            <a:ahLst/>
            <a:cxnLst/>
            <a:rect l="l" t="t" r="r" b="b"/>
            <a:pathLst>
              <a:path w="2525395" h="33020">
                <a:moveTo>
                  <a:pt x="0" y="33020"/>
                </a:moveTo>
                <a:lnTo>
                  <a:pt x="2525199" y="33020"/>
                </a:lnTo>
                <a:lnTo>
                  <a:pt x="2525199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0" y="3940809"/>
            <a:ext cx="2533015" cy="0"/>
          </a:xfrm>
          <a:custGeom>
            <a:avLst/>
            <a:gdLst/>
            <a:ahLst/>
            <a:cxnLst/>
            <a:rect l="l" t="t" r="r" b="b"/>
            <a:pathLst>
              <a:path w="2533015">
                <a:moveTo>
                  <a:pt x="0" y="0"/>
                </a:moveTo>
                <a:lnTo>
                  <a:pt x="2532703" y="0"/>
                </a:lnTo>
              </a:path>
            </a:pathLst>
          </a:custGeom>
          <a:ln w="3175">
            <a:solidFill>
              <a:srgbClr val="0018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0" y="3909059"/>
            <a:ext cx="2528570" cy="30480"/>
          </a:xfrm>
          <a:custGeom>
            <a:avLst/>
            <a:gdLst/>
            <a:ahLst/>
            <a:cxnLst/>
            <a:rect l="l" t="t" r="r" b="b"/>
            <a:pathLst>
              <a:path w="2528570" h="30479">
                <a:moveTo>
                  <a:pt x="0" y="30479"/>
                </a:moveTo>
                <a:lnTo>
                  <a:pt x="2528276" y="30479"/>
                </a:lnTo>
                <a:lnTo>
                  <a:pt x="2528276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001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0" y="3939540"/>
            <a:ext cx="2540635" cy="31750"/>
          </a:xfrm>
          <a:custGeom>
            <a:avLst/>
            <a:gdLst/>
            <a:ahLst/>
            <a:cxnLst/>
            <a:rect l="l" t="t" r="r" b="b"/>
            <a:pathLst>
              <a:path w="2540635" h="31750">
                <a:moveTo>
                  <a:pt x="0" y="31750"/>
                </a:moveTo>
                <a:lnTo>
                  <a:pt x="2540467" y="31750"/>
                </a:lnTo>
                <a:lnTo>
                  <a:pt x="254046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0" y="3968750"/>
            <a:ext cx="2548255" cy="31750"/>
          </a:xfrm>
          <a:custGeom>
            <a:avLst/>
            <a:gdLst/>
            <a:ahLst/>
            <a:cxnLst/>
            <a:rect l="l" t="t" r="r" b="b"/>
            <a:pathLst>
              <a:path w="2548255" h="31750">
                <a:moveTo>
                  <a:pt x="0" y="31750"/>
                </a:moveTo>
                <a:lnTo>
                  <a:pt x="2547907" y="31750"/>
                </a:lnTo>
                <a:lnTo>
                  <a:pt x="254790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0" y="3997959"/>
            <a:ext cx="2555875" cy="33020"/>
          </a:xfrm>
          <a:custGeom>
            <a:avLst/>
            <a:gdLst/>
            <a:ahLst/>
            <a:cxnLst/>
            <a:rect l="l" t="t" r="r" b="b"/>
            <a:pathLst>
              <a:path w="2555875" h="33020">
                <a:moveTo>
                  <a:pt x="0" y="33020"/>
                </a:moveTo>
                <a:lnTo>
                  <a:pt x="2555671" y="33020"/>
                </a:lnTo>
                <a:lnTo>
                  <a:pt x="255567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9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0" y="4027170"/>
            <a:ext cx="2563495" cy="33020"/>
          </a:xfrm>
          <a:custGeom>
            <a:avLst/>
            <a:gdLst/>
            <a:ahLst/>
            <a:cxnLst/>
            <a:rect l="l" t="t" r="r" b="b"/>
            <a:pathLst>
              <a:path w="2563495" h="33020">
                <a:moveTo>
                  <a:pt x="0" y="33020"/>
                </a:moveTo>
                <a:lnTo>
                  <a:pt x="2563111" y="33020"/>
                </a:lnTo>
                <a:lnTo>
                  <a:pt x="256311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9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0" y="4074159"/>
            <a:ext cx="2569210" cy="15240"/>
          </a:xfrm>
          <a:custGeom>
            <a:avLst/>
            <a:gdLst/>
            <a:ahLst/>
            <a:cxnLst/>
            <a:rect l="l" t="t" r="r" b="b"/>
            <a:pathLst>
              <a:path w="2569210" h="15239">
                <a:moveTo>
                  <a:pt x="0" y="15240"/>
                </a:moveTo>
                <a:lnTo>
                  <a:pt x="2568592" y="15240"/>
                </a:lnTo>
                <a:lnTo>
                  <a:pt x="2568592" y="0"/>
                </a:lnTo>
                <a:lnTo>
                  <a:pt x="0" y="0"/>
                </a:lnTo>
                <a:lnTo>
                  <a:pt x="0" y="15240"/>
                </a:lnTo>
                <a:close/>
              </a:path>
            </a:pathLst>
          </a:custGeom>
          <a:solidFill>
            <a:srgbClr val="001A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0" y="4056379"/>
            <a:ext cx="2564765" cy="17780"/>
          </a:xfrm>
          <a:custGeom>
            <a:avLst/>
            <a:gdLst/>
            <a:ahLst/>
            <a:cxnLst/>
            <a:rect l="l" t="t" r="r" b="b"/>
            <a:pathLst>
              <a:path w="2564765" h="17779">
                <a:moveTo>
                  <a:pt x="0" y="17779"/>
                </a:moveTo>
                <a:lnTo>
                  <a:pt x="2564405" y="17779"/>
                </a:lnTo>
                <a:lnTo>
                  <a:pt x="2564405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001A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0" y="4086859"/>
            <a:ext cx="2578100" cy="31750"/>
          </a:xfrm>
          <a:custGeom>
            <a:avLst/>
            <a:gdLst/>
            <a:ahLst/>
            <a:cxnLst/>
            <a:rect l="l" t="t" r="r" b="b"/>
            <a:pathLst>
              <a:path w="2578100" h="31750">
                <a:moveTo>
                  <a:pt x="0" y="31750"/>
                </a:moveTo>
                <a:lnTo>
                  <a:pt x="2577886" y="31750"/>
                </a:lnTo>
                <a:lnTo>
                  <a:pt x="2577886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A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0" y="4116070"/>
            <a:ext cx="2585720" cy="31750"/>
          </a:xfrm>
          <a:custGeom>
            <a:avLst/>
            <a:gdLst/>
            <a:ahLst/>
            <a:cxnLst/>
            <a:rect l="l" t="t" r="r" b="b"/>
            <a:pathLst>
              <a:path w="2585720" h="31750">
                <a:moveTo>
                  <a:pt x="0" y="31749"/>
                </a:moveTo>
                <a:lnTo>
                  <a:pt x="2585257" y="31749"/>
                </a:lnTo>
                <a:lnTo>
                  <a:pt x="2585257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1A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0" y="4145279"/>
            <a:ext cx="2593340" cy="33020"/>
          </a:xfrm>
          <a:custGeom>
            <a:avLst/>
            <a:gdLst/>
            <a:ahLst/>
            <a:cxnLst/>
            <a:rect l="l" t="t" r="r" b="b"/>
            <a:pathLst>
              <a:path w="2593340" h="33020">
                <a:moveTo>
                  <a:pt x="0" y="33020"/>
                </a:moveTo>
                <a:lnTo>
                  <a:pt x="2592948" y="33020"/>
                </a:lnTo>
                <a:lnTo>
                  <a:pt x="259294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A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0" y="4174490"/>
            <a:ext cx="2600325" cy="33020"/>
          </a:xfrm>
          <a:custGeom>
            <a:avLst/>
            <a:gdLst/>
            <a:ahLst/>
            <a:cxnLst/>
            <a:rect l="l" t="t" r="r" b="b"/>
            <a:pathLst>
              <a:path w="2600325" h="33020">
                <a:moveTo>
                  <a:pt x="0" y="33020"/>
                </a:moveTo>
                <a:lnTo>
                  <a:pt x="2600319" y="33020"/>
                </a:lnTo>
                <a:lnTo>
                  <a:pt x="2600319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B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0" y="4210050"/>
            <a:ext cx="2604135" cy="26670"/>
          </a:xfrm>
          <a:custGeom>
            <a:avLst/>
            <a:gdLst/>
            <a:ahLst/>
            <a:cxnLst/>
            <a:rect l="l" t="t" r="r" b="b"/>
            <a:pathLst>
              <a:path w="2604135" h="26670">
                <a:moveTo>
                  <a:pt x="0" y="26670"/>
                </a:moveTo>
                <a:lnTo>
                  <a:pt x="2603923" y="26670"/>
                </a:lnTo>
                <a:lnTo>
                  <a:pt x="2603923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1B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0" y="4207509"/>
            <a:ext cx="2600325" cy="0"/>
          </a:xfrm>
          <a:custGeom>
            <a:avLst/>
            <a:gdLst/>
            <a:ahLst/>
            <a:cxnLst/>
            <a:rect l="l" t="t" r="r" b="b"/>
            <a:pathLst>
              <a:path w="2600325">
                <a:moveTo>
                  <a:pt x="0" y="0"/>
                </a:moveTo>
                <a:lnTo>
                  <a:pt x="2600319" y="0"/>
                </a:lnTo>
              </a:path>
            </a:pathLst>
          </a:custGeom>
          <a:ln w="5080">
            <a:solidFill>
              <a:srgbClr val="001B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0" y="4234179"/>
            <a:ext cx="2613660" cy="31750"/>
          </a:xfrm>
          <a:custGeom>
            <a:avLst/>
            <a:gdLst/>
            <a:ahLst/>
            <a:cxnLst/>
            <a:rect l="l" t="t" r="r" b="b"/>
            <a:pathLst>
              <a:path w="2613660" h="31750">
                <a:moveTo>
                  <a:pt x="0" y="31750"/>
                </a:moveTo>
                <a:lnTo>
                  <a:pt x="2613377" y="31750"/>
                </a:lnTo>
                <a:lnTo>
                  <a:pt x="261337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B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0" y="4263390"/>
            <a:ext cx="2620645" cy="33020"/>
          </a:xfrm>
          <a:custGeom>
            <a:avLst/>
            <a:gdLst/>
            <a:ahLst/>
            <a:cxnLst/>
            <a:rect l="l" t="t" r="r" b="b"/>
            <a:pathLst>
              <a:path w="2620645" h="33020">
                <a:moveTo>
                  <a:pt x="0" y="33020"/>
                </a:moveTo>
                <a:lnTo>
                  <a:pt x="2620151" y="33020"/>
                </a:lnTo>
                <a:lnTo>
                  <a:pt x="262015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B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0" y="4292600"/>
            <a:ext cx="2626995" cy="33020"/>
          </a:xfrm>
          <a:custGeom>
            <a:avLst/>
            <a:gdLst/>
            <a:ahLst/>
            <a:cxnLst/>
            <a:rect l="l" t="t" r="r" b="b"/>
            <a:pathLst>
              <a:path w="2626995" h="33020">
                <a:moveTo>
                  <a:pt x="0" y="33020"/>
                </a:moveTo>
                <a:lnTo>
                  <a:pt x="2626642" y="33020"/>
                </a:lnTo>
                <a:lnTo>
                  <a:pt x="262664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C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0" y="4351020"/>
            <a:ext cx="2632710" cy="0"/>
          </a:xfrm>
          <a:custGeom>
            <a:avLst/>
            <a:gdLst/>
            <a:ahLst/>
            <a:cxnLst/>
            <a:rect l="l" t="t" r="r" b="b"/>
            <a:pathLst>
              <a:path w="2632710">
                <a:moveTo>
                  <a:pt x="0" y="0"/>
                </a:moveTo>
                <a:lnTo>
                  <a:pt x="2632271" y="0"/>
                </a:lnTo>
              </a:path>
            </a:pathLst>
          </a:custGeom>
          <a:ln w="7619">
            <a:solidFill>
              <a:srgbClr val="001C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0" y="4323079"/>
            <a:ext cx="2628900" cy="24130"/>
          </a:xfrm>
          <a:custGeom>
            <a:avLst/>
            <a:gdLst/>
            <a:ahLst/>
            <a:cxnLst/>
            <a:rect l="l" t="t" r="r" b="b"/>
            <a:pathLst>
              <a:path w="2628900" h="24129">
                <a:moveTo>
                  <a:pt x="0" y="24129"/>
                </a:moveTo>
                <a:lnTo>
                  <a:pt x="2628758" y="24129"/>
                </a:lnTo>
                <a:lnTo>
                  <a:pt x="2628758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001C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0" y="4352290"/>
            <a:ext cx="2639695" cy="31750"/>
          </a:xfrm>
          <a:custGeom>
            <a:avLst/>
            <a:gdLst/>
            <a:ahLst/>
            <a:cxnLst/>
            <a:rect l="l" t="t" r="r" b="b"/>
            <a:pathLst>
              <a:path w="2639695" h="31750">
                <a:moveTo>
                  <a:pt x="0" y="31750"/>
                </a:moveTo>
                <a:lnTo>
                  <a:pt x="2639475" y="31750"/>
                </a:lnTo>
                <a:lnTo>
                  <a:pt x="2639475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C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0" y="4381500"/>
            <a:ext cx="2646680" cy="33020"/>
          </a:xfrm>
          <a:custGeom>
            <a:avLst/>
            <a:gdLst/>
            <a:ahLst/>
            <a:cxnLst/>
            <a:rect l="l" t="t" r="r" b="b"/>
            <a:pathLst>
              <a:path w="2646680" h="33020">
                <a:moveTo>
                  <a:pt x="0" y="33020"/>
                </a:moveTo>
                <a:lnTo>
                  <a:pt x="2646125" y="33020"/>
                </a:lnTo>
                <a:lnTo>
                  <a:pt x="264612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C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0" y="4410709"/>
            <a:ext cx="2653030" cy="33020"/>
          </a:xfrm>
          <a:custGeom>
            <a:avLst/>
            <a:gdLst/>
            <a:ahLst/>
            <a:cxnLst/>
            <a:rect l="l" t="t" r="r" b="b"/>
            <a:pathLst>
              <a:path w="2653030" h="33020">
                <a:moveTo>
                  <a:pt x="0" y="33020"/>
                </a:moveTo>
                <a:lnTo>
                  <a:pt x="2652498" y="33020"/>
                </a:lnTo>
                <a:lnTo>
                  <a:pt x="265249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D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0" y="4441190"/>
            <a:ext cx="2659380" cy="31750"/>
          </a:xfrm>
          <a:custGeom>
            <a:avLst/>
            <a:gdLst/>
            <a:ahLst/>
            <a:cxnLst/>
            <a:rect l="l" t="t" r="r" b="b"/>
            <a:pathLst>
              <a:path w="2659380" h="31750">
                <a:moveTo>
                  <a:pt x="0" y="31750"/>
                </a:moveTo>
                <a:lnTo>
                  <a:pt x="2658872" y="31750"/>
                </a:lnTo>
                <a:lnTo>
                  <a:pt x="2658872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D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0" y="4486909"/>
            <a:ext cx="2663825" cy="15240"/>
          </a:xfrm>
          <a:custGeom>
            <a:avLst/>
            <a:gdLst/>
            <a:ahLst/>
            <a:cxnLst/>
            <a:rect l="l" t="t" r="r" b="b"/>
            <a:pathLst>
              <a:path w="2663825" h="15239">
                <a:moveTo>
                  <a:pt x="0" y="15240"/>
                </a:moveTo>
                <a:lnTo>
                  <a:pt x="2663430" y="15240"/>
                </a:lnTo>
                <a:lnTo>
                  <a:pt x="2663430" y="0"/>
                </a:lnTo>
                <a:lnTo>
                  <a:pt x="0" y="0"/>
                </a:lnTo>
                <a:lnTo>
                  <a:pt x="0" y="15240"/>
                </a:lnTo>
                <a:close/>
              </a:path>
            </a:pathLst>
          </a:custGeom>
          <a:solidFill>
            <a:srgbClr val="001D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0" y="4469129"/>
            <a:ext cx="2660015" cy="17780"/>
          </a:xfrm>
          <a:custGeom>
            <a:avLst/>
            <a:gdLst/>
            <a:ahLst/>
            <a:cxnLst/>
            <a:rect l="l" t="t" r="r" b="b"/>
            <a:pathLst>
              <a:path w="2660015" h="17779">
                <a:moveTo>
                  <a:pt x="0" y="17779"/>
                </a:moveTo>
                <a:lnTo>
                  <a:pt x="2659980" y="17779"/>
                </a:lnTo>
                <a:lnTo>
                  <a:pt x="2659980" y="0"/>
                </a:lnTo>
                <a:lnTo>
                  <a:pt x="0" y="0"/>
                </a:lnTo>
                <a:lnTo>
                  <a:pt x="0" y="17779"/>
                </a:lnTo>
                <a:close/>
              </a:path>
            </a:pathLst>
          </a:custGeom>
          <a:solidFill>
            <a:srgbClr val="001D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0" y="4499609"/>
            <a:ext cx="2670810" cy="31750"/>
          </a:xfrm>
          <a:custGeom>
            <a:avLst/>
            <a:gdLst/>
            <a:ahLst/>
            <a:cxnLst/>
            <a:rect l="l" t="t" r="r" b="b"/>
            <a:pathLst>
              <a:path w="2670810" h="31750">
                <a:moveTo>
                  <a:pt x="0" y="31750"/>
                </a:moveTo>
                <a:lnTo>
                  <a:pt x="2670729" y="31750"/>
                </a:lnTo>
                <a:lnTo>
                  <a:pt x="267072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D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0" y="4528820"/>
            <a:ext cx="2676525" cy="31750"/>
          </a:xfrm>
          <a:custGeom>
            <a:avLst/>
            <a:gdLst/>
            <a:ahLst/>
            <a:cxnLst/>
            <a:rect l="l" t="t" r="r" b="b"/>
            <a:pathLst>
              <a:path w="2676525" h="31750">
                <a:moveTo>
                  <a:pt x="0" y="31749"/>
                </a:moveTo>
                <a:lnTo>
                  <a:pt x="2676519" y="31749"/>
                </a:lnTo>
                <a:lnTo>
                  <a:pt x="267651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1E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0" y="4558029"/>
            <a:ext cx="2682875" cy="33020"/>
          </a:xfrm>
          <a:custGeom>
            <a:avLst/>
            <a:gdLst/>
            <a:ahLst/>
            <a:cxnLst/>
            <a:rect l="l" t="t" r="r" b="b"/>
            <a:pathLst>
              <a:path w="2682875" h="33020">
                <a:moveTo>
                  <a:pt x="0" y="33020"/>
                </a:moveTo>
                <a:lnTo>
                  <a:pt x="2682560" y="33020"/>
                </a:lnTo>
                <a:lnTo>
                  <a:pt x="268256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E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0" y="4587240"/>
            <a:ext cx="2688590" cy="33020"/>
          </a:xfrm>
          <a:custGeom>
            <a:avLst/>
            <a:gdLst/>
            <a:ahLst/>
            <a:cxnLst/>
            <a:rect l="l" t="t" r="r" b="b"/>
            <a:pathLst>
              <a:path w="2688590" h="33020">
                <a:moveTo>
                  <a:pt x="0" y="33020"/>
                </a:moveTo>
                <a:lnTo>
                  <a:pt x="2688349" y="33020"/>
                </a:lnTo>
                <a:lnTo>
                  <a:pt x="2688349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E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0" y="4617720"/>
            <a:ext cx="2694305" cy="31750"/>
          </a:xfrm>
          <a:custGeom>
            <a:avLst/>
            <a:gdLst/>
            <a:ahLst/>
            <a:cxnLst/>
            <a:rect l="l" t="t" r="r" b="b"/>
            <a:pathLst>
              <a:path w="2694305" h="31750">
                <a:moveTo>
                  <a:pt x="0" y="31749"/>
                </a:moveTo>
                <a:lnTo>
                  <a:pt x="2694100" y="31749"/>
                </a:lnTo>
                <a:lnTo>
                  <a:pt x="269410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1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0" y="4646929"/>
            <a:ext cx="2700020" cy="31750"/>
          </a:xfrm>
          <a:custGeom>
            <a:avLst/>
            <a:gdLst/>
            <a:ahLst/>
            <a:cxnLst/>
            <a:rect l="l" t="t" r="r" b="b"/>
            <a:pathLst>
              <a:path w="2700020" h="31750">
                <a:moveTo>
                  <a:pt x="0" y="31750"/>
                </a:moveTo>
                <a:lnTo>
                  <a:pt x="2699838" y="31750"/>
                </a:lnTo>
                <a:lnTo>
                  <a:pt x="269983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0" y="4676140"/>
            <a:ext cx="2706370" cy="33020"/>
          </a:xfrm>
          <a:custGeom>
            <a:avLst/>
            <a:gdLst/>
            <a:ahLst/>
            <a:cxnLst/>
            <a:rect l="l" t="t" r="r" b="b"/>
            <a:pathLst>
              <a:path w="2706370" h="33020">
                <a:moveTo>
                  <a:pt x="0" y="33020"/>
                </a:moveTo>
                <a:lnTo>
                  <a:pt x="2705825" y="33020"/>
                </a:lnTo>
                <a:lnTo>
                  <a:pt x="270582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F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0" y="4705350"/>
            <a:ext cx="2712085" cy="33020"/>
          </a:xfrm>
          <a:custGeom>
            <a:avLst/>
            <a:gdLst/>
            <a:ahLst/>
            <a:cxnLst/>
            <a:rect l="l" t="t" r="r" b="b"/>
            <a:pathLst>
              <a:path w="2712085" h="33020">
                <a:moveTo>
                  <a:pt x="0" y="33020"/>
                </a:moveTo>
                <a:lnTo>
                  <a:pt x="2711563" y="33020"/>
                </a:lnTo>
                <a:lnTo>
                  <a:pt x="2711563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1F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0" y="4735829"/>
            <a:ext cx="2717800" cy="31750"/>
          </a:xfrm>
          <a:custGeom>
            <a:avLst/>
            <a:gdLst/>
            <a:ahLst/>
            <a:cxnLst/>
            <a:rect l="l" t="t" r="r" b="b"/>
            <a:pathLst>
              <a:path w="2717800" h="31750">
                <a:moveTo>
                  <a:pt x="0" y="31750"/>
                </a:moveTo>
                <a:lnTo>
                  <a:pt x="2717301" y="31750"/>
                </a:lnTo>
                <a:lnTo>
                  <a:pt x="2717301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1F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0" y="4770120"/>
            <a:ext cx="2720340" cy="26670"/>
          </a:xfrm>
          <a:custGeom>
            <a:avLst/>
            <a:gdLst/>
            <a:ahLst/>
            <a:cxnLst/>
            <a:rect l="l" t="t" r="r" b="b"/>
            <a:pathLst>
              <a:path w="2720340" h="26670">
                <a:moveTo>
                  <a:pt x="0" y="26670"/>
                </a:moveTo>
                <a:lnTo>
                  <a:pt x="2719924" y="26670"/>
                </a:lnTo>
                <a:lnTo>
                  <a:pt x="2719924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2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0" y="4767579"/>
            <a:ext cx="2717800" cy="0"/>
          </a:xfrm>
          <a:custGeom>
            <a:avLst/>
            <a:gdLst/>
            <a:ahLst/>
            <a:cxnLst/>
            <a:rect l="l" t="t" r="r" b="b"/>
            <a:pathLst>
              <a:path w="2717800">
                <a:moveTo>
                  <a:pt x="0" y="0"/>
                </a:moveTo>
                <a:lnTo>
                  <a:pt x="2717301" y="0"/>
                </a:lnTo>
              </a:path>
            </a:pathLst>
          </a:custGeom>
          <a:ln w="5080">
            <a:solidFill>
              <a:srgbClr val="0020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0" y="4794250"/>
            <a:ext cx="2727325" cy="33020"/>
          </a:xfrm>
          <a:custGeom>
            <a:avLst/>
            <a:gdLst/>
            <a:ahLst/>
            <a:cxnLst/>
            <a:rect l="l" t="t" r="r" b="b"/>
            <a:pathLst>
              <a:path w="2727325" h="33020">
                <a:moveTo>
                  <a:pt x="0" y="33020"/>
                </a:moveTo>
                <a:lnTo>
                  <a:pt x="2726903" y="33020"/>
                </a:lnTo>
                <a:lnTo>
                  <a:pt x="2726903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0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0" y="4823459"/>
            <a:ext cx="2731770" cy="33020"/>
          </a:xfrm>
          <a:custGeom>
            <a:avLst/>
            <a:gdLst/>
            <a:ahLst/>
            <a:cxnLst/>
            <a:rect l="l" t="t" r="r" b="b"/>
            <a:pathLst>
              <a:path w="2731770" h="33020">
                <a:moveTo>
                  <a:pt x="0" y="33020"/>
                </a:moveTo>
                <a:lnTo>
                  <a:pt x="2731556" y="33020"/>
                </a:lnTo>
                <a:lnTo>
                  <a:pt x="2731556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0" y="4853940"/>
            <a:ext cx="2736215" cy="31750"/>
          </a:xfrm>
          <a:custGeom>
            <a:avLst/>
            <a:gdLst/>
            <a:ahLst/>
            <a:cxnLst/>
            <a:rect l="l" t="t" r="r" b="b"/>
            <a:pathLst>
              <a:path w="2736215" h="31750">
                <a:moveTo>
                  <a:pt x="0" y="31750"/>
                </a:moveTo>
                <a:lnTo>
                  <a:pt x="2736209" y="31750"/>
                </a:lnTo>
                <a:lnTo>
                  <a:pt x="273620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0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0" y="4883150"/>
            <a:ext cx="2741295" cy="31750"/>
          </a:xfrm>
          <a:custGeom>
            <a:avLst/>
            <a:gdLst/>
            <a:ahLst/>
            <a:cxnLst/>
            <a:rect l="l" t="t" r="r" b="b"/>
            <a:pathLst>
              <a:path w="2741295" h="31750">
                <a:moveTo>
                  <a:pt x="0" y="31750"/>
                </a:moveTo>
                <a:lnTo>
                  <a:pt x="2740860" y="31750"/>
                </a:lnTo>
                <a:lnTo>
                  <a:pt x="274086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0" y="4912359"/>
            <a:ext cx="2745740" cy="31750"/>
          </a:xfrm>
          <a:custGeom>
            <a:avLst/>
            <a:gdLst/>
            <a:ahLst/>
            <a:cxnLst/>
            <a:rect l="l" t="t" r="r" b="b"/>
            <a:pathLst>
              <a:path w="2745740" h="31750">
                <a:moveTo>
                  <a:pt x="0" y="31750"/>
                </a:moveTo>
                <a:lnTo>
                  <a:pt x="2745472" y="31750"/>
                </a:lnTo>
                <a:lnTo>
                  <a:pt x="2745472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0" y="4941570"/>
            <a:ext cx="2750820" cy="33020"/>
          </a:xfrm>
          <a:custGeom>
            <a:avLst/>
            <a:gdLst/>
            <a:ahLst/>
            <a:cxnLst/>
            <a:rect l="l" t="t" r="r" b="b"/>
            <a:pathLst>
              <a:path w="2750820" h="33020">
                <a:moveTo>
                  <a:pt x="0" y="33020"/>
                </a:moveTo>
                <a:lnTo>
                  <a:pt x="2750285" y="33020"/>
                </a:lnTo>
                <a:lnTo>
                  <a:pt x="275028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1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0" y="4970779"/>
            <a:ext cx="2755265" cy="33020"/>
          </a:xfrm>
          <a:custGeom>
            <a:avLst/>
            <a:gdLst/>
            <a:ahLst/>
            <a:cxnLst/>
            <a:rect l="l" t="t" r="r" b="b"/>
            <a:pathLst>
              <a:path w="2755265" h="33020">
                <a:moveTo>
                  <a:pt x="0" y="33020"/>
                </a:moveTo>
                <a:lnTo>
                  <a:pt x="2754897" y="33020"/>
                </a:lnTo>
                <a:lnTo>
                  <a:pt x="2754897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1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0" y="5001259"/>
            <a:ext cx="2759710" cy="31750"/>
          </a:xfrm>
          <a:custGeom>
            <a:avLst/>
            <a:gdLst/>
            <a:ahLst/>
            <a:cxnLst/>
            <a:rect l="l" t="t" r="r" b="b"/>
            <a:pathLst>
              <a:path w="2759710" h="31750">
                <a:moveTo>
                  <a:pt x="0" y="31750"/>
                </a:moveTo>
                <a:lnTo>
                  <a:pt x="2759509" y="31750"/>
                </a:lnTo>
                <a:lnTo>
                  <a:pt x="275950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2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0" y="5060315"/>
            <a:ext cx="2764155" cy="0"/>
          </a:xfrm>
          <a:custGeom>
            <a:avLst/>
            <a:gdLst/>
            <a:ahLst/>
            <a:cxnLst/>
            <a:rect l="l" t="t" r="r" b="b"/>
            <a:pathLst>
              <a:path w="2764155">
                <a:moveTo>
                  <a:pt x="0" y="0"/>
                </a:moveTo>
                <a:lnTo>
                  <a:pt x="2763801" y="0"/>
                </a:lnTo>
              </a:path>
            </a:pathLst>
          </a:custGeom>
          <a:ln w="3810">
            <a:solidFill>
              <a:srgbClr val="0022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0" y="5030470"/>
            <a:ext cx="2761615" cy="27940"/>
          </a:xfrm>
          <a:custGeom>
            <a:avLst/>
            <a:gdLst/>
            <a:ahLst/>
            <a:cxnLst/>
            <a:rect l="l" t="t" r="r" b="b"/>
            <a:pathLst>
              <a:path w="2761615" h="27939">
                <a:moveTo>
                  <a:pt x="0" y="27939"/>
                </a:moveTo>
                <a:lnTo>
                  <a:pt x="2761314" y="27939"/>
                </a:lnTo>
                <a:lnTo>
                  <a:pt x="2761314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0022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0" y="5059679"/>
            <a:ext cx="2768600" cy="33020"/>
          </a:xfrm>
          <a:custGeom>
            <a:avLst/>
            <a:gdLst/>
            <a:ahLst/>
            <a:cxnLst/>
            <a:rect l="l" t="t" r="r" b="b"/>
            <a:pathLst>
              <a:path w="2768600" h="33020">
                <a:moveTo>
                  <a:pt x="0" y="33020"/>
                </a:moveTo>
                <a:lnTo>
                  <a:pt x="2768588" y="33020"/>
                </a:lnTo>
                <a:lnTo>
                  <a:pt x="276858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2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0" y="5088890"/>
            <a:ext cx="2773045" cy="33020"/>
          </a:xfrm>
          <a:custGeom>
            <a:avLst/>
            <a:gdLst/>
            <a:ahLst/>
            <a:cxnLst/>
            <a:rect l="l" t="t" r="r" b="b"/>
            <a:pathLst>
              <a:path w="2773045" h="33020">
                <a:moveTo>
                  <a:pt x="0" y="33020"/>
                </a:moveTo>
                <a:lnTo>
                  <a:pt x="2772906" y="33020"/>
                </a:lnTo>
                <a:lnTo>
                  <a:pt x="2772906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2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0" y="5119370"/>
            <a:ext cx="2777490" cy="31750"/>
          </a:xfrm>
          <a:custGeom>
            <a:avLst/>
            <a:gdLst/>
            <a:ahLst/>
            <a:cxnLst/>
            <a:rect l="l" t="t" r="r" b="b"/>
            <a:pathLst>
              <a:path w="2777490" h="31750">
                <a:moveTo>
                  <a:pt x="0" y="31749"/>
                </a:moveTo>
                <a:lnTo>
                  <a:pt x="2777224" y="31749"/>
                </a:lnTo>
                <a:lnTo>
                  <a:pt x="2777224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3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0" y="5148579"/>
            <a:ext cx="2781935" cy="31750"/>
          </a:xfrm>
          <a:custGeom>
            <a:avLst/>
            <a:gdLst/>
            <a:ahLst/>
            <a:cxnLst/>
            <a:rect l="l" t="t" r="r" b="b"/>
            <a:pathLst>
              <a:path w="2781935" h="31750">
                <a:moveTo>
                  <a:pt x="0" y="31750"/>
                </a:moveTo>
                <a:lnTo>
                  <a:pt x="2781542" y="31750"/>
                </a:lnTo>
                <a:lnTo>
                  <a:pt x="2781542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3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0" y="5207634"/>
            <a:ext cx="2785745" cy="0"/>
          </a:xfrm>
          <a:custGeom>
            <a:avLst/>
            <a:gdLst/>
            <a:ahLst/>
            <a:cxnLst/>
            <a:rect l="l" t="t" r="r" b="b"/>
            <a:pathLst>
              <a:path w="2785745">
                <a:moveTo>
                  <a:pt x="0" y="0"/>
                </a:moveTo>
                <a:lnTo>
                  <a:pt x="2785524" y="0"/>
                </a:lnTo>
              </a:path>
            </a:pathLst>
          </a:custGeom>
          <a:ln w="6350">
            <a:solidFill>
              <a:srgbClr val="002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0" y="5177790"/>
            <a:ext cx="2783205" cy="26670"/>
          </a:xfrm>
          <a:custGeom>
            <a:avLst/>
            <a:gdLst/>
            <a:ahLst/>
            <a:cxnLst/>
            <a:rect l="l" t="t" r="r" b="b"/>
            <a:pathLst>
              <a:path w="2783205" h="26670">
                <a:moveTo>
                  <a:pt x="0" y="26670"/>
                </a:moveTo>
                <a:lnTo>
                  <a:pt x="2783138" y="26670"/>
                </a:lnTo>
                <a:lnTo>
                  <a:pt x="2783138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23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0" y="5207000"/>
            <a:ext cx="2790190" cy="33020"/>
          </a:xfrm>
          <a:custGeom>
            <a:avLst/>
            <a:gdLst/>
            <a:ahLst/>
            <a:cxnLst/>
            <a:rect l="l" t="t" r="r" b="b"/>
            <a:pathLst>
              <a:path w="2790190" h="33020">
                <a:moveTo>
                  <a:pt x="0" y="33020"/>
                </a:moveTo>
                <a:lnTo>
                  <a:pt x="2789748" y="33020"/>
                </a:lnTo>
                <a:lnTo>
                  <a:pt x="278974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3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0" y="5237479"/>
            <a:ext cx="2794000" cy="31750"/>
          </a:xfrm>
          <a:custGeom>
            <a:avLst/>
            <a:gdLst/>
            <a:ahLst/>
            <a:cxnLst/>
            <a:rect l="l" t="t" r="r" b="b"/>
            <a:pathLst>
              <a:path w="2794000" h="31750">
                <a:moveTo>
                  <a:pt x="0" y="31750"/>
                </a:moveTo>
                <a:lnTo>
                  <a:pt x="2793558" y="31750"/>
                </a:lnTo>
                <a:lnTo>
                  <a:pt x="279355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4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0" y="5266690"/>
            <a:ext cx="2797810" cy="31750"/>
          </a:xfrm>
          <a:custGeom>
            <a:avLst/>
            <a:gdLst/>
            <a:ahLst/>
            <a:cxnLst/>
            <a:rect l="l" t="t" r="r" b="b"/>
            <a:pathLst>
              <a:path w="2797810" h="31750">
                <a:moveTo>
                  <a:pt x="0" y="31750"/>
                </a:moveTo>
                <a:lnTo>
                  <a:pt x="2797368" y="31750"/>
                </a:lnTo>
                <a:lnTo>
                  <a:pt x="279736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4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0" y="5295900"/>
            <a:ext cx="2801620" cy="31750"/>
          </a:xfrm>
          <a:custGeom>
            <a:avLst/>
            <a:gdLst/>
            <a:ahLst/>
            <a:cxnLst/>
            <a:rect l="l" t="t" r="r" b="b"/>
            <a:pathLst>
              <a:path w="2801620" h="31750">
                <a:moveTo>
                  <a:pt x="0" y="31750"/>
                </a:moveTo>
                <a:lnTo>
                  <a:pt x="2801178" y="31750"/>
                </a:lnTo>
                <a:lnTo>
                  <a:pt x="280117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4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0" y="5354320"/>
            <a:ext cx="2804795" cy="0"/>
          </a:xfrm>
          <a:custGeom>
            <a:avLst/>
            <a:gdLst/>
            <a:ahLst/>
            <a:cxnLst/>
            <a:rect l="l" t="t" r="r" b="b"/>
            <a:pathLst>
              <a:path w="2804795">
                <a:moveTo>
                  <a:pt x="0" y="0"/>
                </a:moveTo>
                <a:lnTo>
                  <a:pt x="2804615" y="0"/>
                </a:lnTo>
              </a:path>
            </a:pathLst>
          </a:custGeom>
          <a:ln w="7619">
            <a:solidFill>
              <a:srgbClr val="002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0" y="5325109"/>
            <a:ext cx="2802890" cy="25400"/>
          </a:xfrm>
          <a:custGeom>
            <a:avLst/>
            <a:gdLst/>
            <a:ahLst/>
            <a:cxnLst/>
            <a:rect l="l" t="t" r="r" b="b"/>
            <a:pathLst>
              <a:path w="2802890" h="25400">
                <a:moveTo>
                  <a:pt x="0" y="25399"/>
                </a:moveTo>
                <a:lnTo>
                  <a:pt x="2802503" y="25399"/>
                </a:lnTo>
                <a:lnTo>
                  <a:pt x="28025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002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0" y="5354320"/>
            <a:ext cx="2808605" cy="33020"/>
          </a:xfrm>
          <a:custGeom>
            <a:avLst/>
            <a:gdLst/>
            <a:ahLst/>
            <a:cxnLst/>
            <a:rect l="l" t="t" r="r" b="b"/>
            <a:pathLst>
              <a:path w="2808605" h="33020">
                <a:moveTo>
                  <a:pt x="0" y="33019"/>
                </a:moveTo>
                <a:lnTo>
                  <a:pt x="2808567" y="33019"/>
                </a:lnTo>
                <a:lnTo>
                  <a:pt x="280856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5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0" y="5383529"/>
            <a:ext cx="2812415" cy="33020"/>
          </a:xfrm>
          <a:custGeom>
            <a:avLst/>
            <a:gdLst/>
            <a:ahLst/>
            <a:cxnLst/>
            <a:rect l="l" t="t" r="r" b="b"/>
            <a:pathLst>
              <a:path w="2812415" h="33020">
                <a:moveTo>
                  <a:pt x="0" y="33020"/>
                </a:moveTo>
                <a:lnTo>
                  <a:pt x="2812062" y="33020"/>
                </a:lnTo>
                <a:lnTo>
                  <a:pt x="281206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0" y="5414009"/>
            <a:ext cx="2815590" cy="31750"/>
          </a:xfrm>
          <a:custGeom>
            <a:avLst/>
            <a:gdLst/>
            <a:ahLst/>
            <a:cxnLst/>
            <a:rect l="l" t="t" r="r" b="b"/>
            <a:pathLst>
              <a:path w="2815590" h="31750">
                <a:moveTo>
                  <a:pt x="0" y="31749"/>
                </a:moveTo>
                <a:lnTo>
                  <a:pt x="2815557" y="31749"/>
                </a:lnTo>
                <a:lnTo>
                  <a:pt x="2815557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0" y="5443220"/>
            <a:ext cx="2819400" cy="31750"/>
          </a:xfrm>
          <a:custGeom>
            <a:avLst/>
            <a:gdLst/>
            <a:ahLst/>
            <a:cxnLst/>
            <a:rect l="l" t="t" r="r" b="b"/>
            <a:pathLst>
              <a:path w="2819400" h="31750">
                <a:moveTo>
                  <a:pt x="0" y="31749"/>
                </a:moveTo>
                <a:lnTo>
                  <a:pt x="2819052" y="31749"/>
                </a:lnTo>
                <a:lnTo>
                  <a:pt x="2819052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5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0" y="5502275"/>
            <a:ext cx="2822575" cy="0"/>
          </a:xfrm>
          <a:custGeom>
            <a:avLst/>
            <a:gdLst/>
            <a:ahLst/>
            <a:cxnLst/>
            <a:rect l="l" t="t" r="r" b="b"/>
            <a:pathLst>
              <a:path w="2822575">
                <a:moveTo>
                  <a:pt x="0" y="0"/>
                </a:moveTo>
                <a:lnTo>
                  <a:pt x="2822265" y="0"/>
                </a:lnTo>
              </a:path>
            </a:pathLst>
          </a:custGeom>
          <a:ln w="6350">
            <a:solidFill>
              <a:srgbClr val="0026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0" y="5472429"/>
            <a:ext cx="2820670" cy="26670"/>
          </a:xfrm>
          <a:custGeom>
            <a:avLst/>
            <a:gdLst/>
            <a:ahLst/>
            <a:cxnLst/>
            <a:rect l="l" t="t" r="r" b="b"/>
            <a:pathLst>
              <a:path w="2820670" h="26670">
                <a:moveTo>
                  <a:pt x="0" y="26670"/>
                </a:moveTo>
                <a:lnTo>
                  <a:pt x="2820344" y="26670"/>
                </a:lnTo>
                <a:lnTo>
                  <a:pt x="2820344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0026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0" y="5501640"/>
            <a:ext cx="2825750" cy="33020"/>
          </a:xfrm>
          <a:custGeom>
            <a:avLst/>
            <a:gdLst/>
            <a:ahLst/>
            <a:cxnLst/>
            <a:rect l="l" t="t" r="r" b="b"/>
            <a:pathLst>
              <a:path w="2825750" h="33020">
                <a:moveTo>
                  <a:pt x="0" y="33020"/>
                </a:moveTo>
                <a:lnTo>
                  <a:pt x="2825587" y="33020"/>
                </a:lnTo>
                <a:lnTo>
                  <a:pt x="2825587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6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0" y="5532120"/>
            <a:ext cx="2828925" cy="31750"/>
          </a:xfrm>
          <a:custGeom>
            <a:avLst/>
            <a:gdLst/>
            <a:ahLst/>
            <a:cxnLst/>
            <a:rect l="l" t="t" r="r" b="b"/>
            <a:pathLst>
              <a:path w="2828925" h="31750">
                <a:moveTo>
                  <a:pt x="0" y="31749"/>
                </a:moveTo>
                <a:lnTo>
                  <a:pt x="2828583" y="31749"/>
                </a:lnTo>
                <a:lnTo>
                  <a:pt x="2828583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6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0" y="5561329"/>
            <a:ext cx="2832100" cy="31750"/>
          </a:xfrm>
          <a:custGeom>
            <a:avLst/>
            <a:gdLst/>
            <a:ahLst/>
            <a:cxnLst/>
            <a:rect l="l" t="t" r="r" b="b"/>
            <a:pathLst>
              <a:path w="2832100" h="31750">
                <a:moveTo>
                  <a:pt x="0" y="31750"/>
                </a:moveTo>
                <a:lnTo>
                  <a:pt x="2831578" y="31750"/>
                </a:lnTo>
                <a:lnTo>
                  <a:pt x="2831578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6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0" y="5590540"/>
            <a:ext cx="2835275" cy="33020"/>
          </a:xfrm>
          <a:custGeom>
            <a:avLst/>
            <a:gdLst/>
            <a:ahLst/>
            <a:cxnLst/>
            <a:rect l="l" t="t" r="r" b="b"/>
            <a:pathLst>
              <a:path w="2835275" h="33020">
                <a:moveTo>
                  <a:pt x="0" y="33020"/>
                </a:moveTo>
                <a:lnTo>
                  <a:pt x="2834705" y="33020"/>
                </a:lnTo>
                <a:lnTo>
                  <a:pt x="283470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7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0" y="5650229"/>
            <a:ext cx="2837815" cy="0"/>
          </a:xfrm>
          <a:custGeom>
            <a:avLst/>
            <a:gdLst/>
            <a:ahLst/>
            <a:cxnLst/>
            <a:rect l="l" t="t" r="r" b="b"/>
            <a:pathLst>
              <a:path w="2837815">
                <a:moveTo>
                  <a:pt x="0" y="0"/>
                </a:moveTo>
                <a:lnTo>
                  <a:pt x="2837416" y="0"/>
                </a:lnTo>
              </a:path>
            </a:pathLst>
          </a:custGeom>
          <a:ln w="5080">
            <a:solidFill>
              <a:srgbClr val="0027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0" y="5619750"/>
            <a:ext cx="2835910" cy="27940"/>
          </a:xfrm>
          <a:custGeom>
            <a:avLst/>
            <a:gdLst/>
            <a:ahLst/>
            <a:cxnLst/>
            <a:rect l="l" t="t" r="r" b="b"/>
            <a:pathLst>
              <a:path w="2835910" h="27939">
                <a:moveTo>
                  <a:pt x="0" y="27939"/>
                </a:moveTo>
                <a:lnTo>
                  <a:pt x="2835747" y="27939"/>
                </a:lnTo>
                <a:lnTo>
                  <a:pt x="2835747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002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0" y="5650229"/>
            <a:ext cx="2840990" cy="31750"/>
          </a:xfrm>
          <a:custGeom>
            <a:avLst/>
            <a:gdLst/>
            <a:ahLst/>
            <a:cxnLst/>
            <a:rect l="l" t="t" r="r" b="b"/>
            <a:pathLst>
              <a:path w="2840990" h="31750">
                <a:moveTo>
                  <a:pt x="0" y="31750"/>
                </a:moveTo>
                <a:lnTo>
                  <a:pt x="2840376" y="31750"/>
                </a:lnTo>
                <a:lnTo>
                  <a:pt x="2840376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0" y="5679440"/>
            <a:ext cx="2843530" cy="31750"/>
          </a:xfrm>
          <a:custGeom>
            <a:avLst/>
            <a:gdLst/>
            <a:ahLst/>
            <a:cxnLst/>
            <a:rect l="l" t="t" r="r" b="b"/>
            <a:pathLst>
              <a:path w="2843530" h="31750">
                <a:moveTo>
                  <a:pt x="0" y="31750"/>
                </a:moveTo>
                <a:lnTo>
                  <a:pt x="2843099" y="31750"/>
                </a:lnTo>
                <a:lnTo>
                  <a:pt x="2843099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7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0" y="5708650"/>
            <a:ext cx="2846070" cy="31750"/>
          </a:xfrm>
          <a:custGeom>
            <a:avLst/>
            <a:gdLst/>
            <a:ahLst/>
            <a:cxnLst/>
            <a:rect l="l" t="t" r="r" b="b"/>
            <a:pathLst>
              <a:path w="2846070" h="31750">
                <a:moveTo>
                  <a:pt x="0" y="31750"/>
                </a:moveTo>
                <a:lnTo>
                  <a:pt x="2845822" y="31750"/>
                </a:lnTo>
                <a:lnTo>
                  <a:pt x="2845822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8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0" y="5737859"/>
            <a:ext cx="2849245" cy="33020"/>
          </a:xfrm>
          <a:custGeom>
            <a:avLst/>
            <a:gdLst/>
            <a:ahLst/>
            <a:cxnLst/>
            <a:rect l="l" t="t" r="r" b="b"/>
            <a:pathLst>
              <a:path w="2849245" h="33020">
                <a:moveTo>
                  <a:pt x="0" y="33020"/>
                </a:moveTo>
                <a:lnTo>
                  <a:pt x="2848663" y="33020"/>
                </a:lnTo>
                <a:lnTo>
                  <a:pt x="2848663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8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0" y="5798820"/>
            <a:ext cx="2851785" cy="0"/>
          </a:xfrm>
          <a:custGeom>
            <a:avLst/>
            <a:gdLst/>
            <a:ahLst/>
            <a:cxnLst/>
            <a:rect l="l" t="t" r="r" b="b"/>
            <a:pathLst>
              <a:path w="2851785">
                <a:moveTo>
                  <a:pt x="0" y="0"/>
                </a:moveTo>
                <a:lnTo>
                  <a:pt x="2851246" y="0"/>
                </a:lnTo>
              </a:path>
            </a:pathLst>
          </a:custGeom>
          <a:ln w="3175">
            <a:solidFill>
              <a:srgbClr val="0028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0" y="5767070"/>
            <a:ext cx="2849880" cy="30480"/>
          </a:xfrm>
          <a:custGeom>
            <a:avLst/>
            <a:gdLst/>
            <a:ahLst/>
            <a:cxnLst/>
            <a:rect l="l" t="t" r="r" b="b"/>
            <a:pathLst>
              <a:path w="2849880" h="30479">
                <a:moveTo>
                  <a:pt x="0" y="30479"/>
                </a:moveTo>
                <a:lnTo>
                  <a:pt x="2849729" y="30479"/>
                </a:lnTo>
                <a:lnTo>
                  <a:pt x="2849729" y="0"/>
                </a:lnTo>
                <a:lnTo>
                  <a:pt x="0" y="0"/>
                </a:lnTo>
                <a:lnTo>
                  <a:pt x="0" y="30479"/>
                </a:lnTo>
                <a:close/>
              </a:path>
            </a:pathLst>
          </a:custGeom>
          <a:solidFill>
            <a:srgbClr val="002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0" y="5797550"/>
            <a:ext cx="2853690" cy="31750"/>
          </a:xfrm>
          <a:custGeom>
            <a:avLst/>
            <a:gdLst/>
            <a:ahLst/>
            <a:cxnLst/>
            <a:rect l="l" t="t" r="r" b="b"/>
            <a:pathLst>
              <a:path w="2853690" h="31750">
                <a:moveTo>
                  <a:pt x="0" y="31750"/>
                </a:moveTo>
                <a:lnTo>
                  <a:pt x="2853571" y="31750"/>
                </a:lnTo>
                <a:lnTo>
                  <a:pt x="2853571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8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0" y="5826759"/>
            <a:ext cx="2856230" cy="31750"/>
          </a:xfrm>
          <a:custGeom>
            <a:avLst/>
            <a:gdLst/>
            <a:ahLst/>
            <a:cxnLst/>
            <a:rect l="l" t="t" r="r" b="b"/>
            <a:pathLst>
              <a:path w="2856230" h="31750">
                <a:moveTo>
                  <a:pt x="0" y="31749"/>
                </a:moveTo>
                <a:lnTo>
                  <a:pt x="2855799" y="31749"/>
                </a:lnTo>
                <a:lnTo>
                  <a:pt x="285579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9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0" y="5855970"/>
            <a:ext cx="2858135" cy="33020"/>
          </a:xfrm>
          <a:custGeom>
            <a:avLst/>
            <a:gdLst/>
            <a:ahLst/>
            <a:cxnLst/>
            <a:rect l="l" t="t" r="r" b="b"/>
            <a:pathLst>
              <a:path w="2858135" h="33020">
                <a:moveTo>
                  <a:pt x="0" y="33019"/>
                </a:moveTo>
                <a:lnTo>
                  <a:pt x="2858124" y="33019"/>
                </a:lnTo>
                <a:lnTo>
                  <a:pt x="2858124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9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0" y="5885179"/>
            <a:ext cx="2860675" cy="33020"/>
          </a:xfrm>
          <a:custGeom>
            <a:avLst/>
            <a:gdLst/>
            <a:ahLst/>
            <a:cxnLst/>
            <a:rect l="l" t="t" r="r" b="b"/>
            <a:pathLst>
              <a:path w="2860675" h="33020">
                <a:moveTo>
                  <a:pt x="0" y="33020"/>
                </a:moveTo>
                <a:lnTo>
                  <a:pt x="2860352" y="33020"/>
                </a:lnTo>
                <a:lnTo>
                  <a:pt x="286035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9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0" y="5915659"/>
            <a:ext cx="2862580" cy="31750"/>
          </a:xfrm>
          <a:custGeom>
            <a:avLst/>
            <a:gdLst/>
            <a:ahLst/>
            <a:cxnLst/>
            <a:rect l="l" t="t" r="r" b="b"/>
            <a:pathLst>
              <a:path w="2862580" h="31750">
                <a:moveTo>
                  <a:pt x="0" y="31749"/>
                </a:moveTo>
                <a:lnTo>
                  <a:pt x="2862580" y="31749"/>
                </a:lnTo>
                <a:lnTo>
                  <a:pt x="2862580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9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0" y="5944870"/>
            <a:ext cx="2865120" cy="31750"/>
          </a:xfrm>
          <a:custGeom>
            <a:avLst/>
            <a:gdLst/>
            <a:ahLst/>
            <a:cxnLst/>
            <a:rect l="l" t="t" r="r" b="b"/>
            <a:pathLst>
              <a:path w="2865120" h="31750">
                <a:moveTo>
                  <a:pt x="0" y="31749"/>
                </a:moveTo>
                <a:lnTo>
                  <a:pt x="2864789" y="31749"/>
                </a:lnTo>
                <a:lnTo>
                  <a:pt x="286478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A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0" y="5974079"/>
            <a:ext cx="2867660" cy="33020"/>
          </a:xfrm>
          <a:custGeom>
            <a:avLst/>
            <a:gdLst/>
            <a:ahLst/>
            <a:cxnLst/>
            <a:rect l="l" t="t" r="r" b="b"/>
            <a:pathLst>
              <a:path w="2867660" h="33020">
                <a:moveTo>
                  <a:pt x="0" y="33020"/>
                </a:moveTo>
                <a:lnTo>
                  <a:pt x="2867094" y="33020"/>
                </a:lnTo>
                <a:lnTo>
                  <a:pt x="2867094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A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0" y="6003290"/>
            <a:ext cx="2869565" cy="33020"/>
          </a:xfrm>
          <a:custGeom>
            <a:avLst/>
            <a:gdLst/>
            <a:ahLst/>
            <a:cxnLst/>
            <a:rect l="l" t="t" r="r" b="b"/>
            <a:pathLst>
              <a:path w="2869565" h="33020">
                <a:moveTo>
                  <a:pt x="0" y="33020"/>
                </a:moveTo>
                <a:lnTo>
                  <a:pt x="2869303" y="33020"/>
                </a:lnTo>
                <a:lnTo>
                  <a:pt x="2869303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A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0" y="6033770"/>
            <a:ext cx="2872105" cy="31750"/>
          </a:xfrm>
          <a:custGeom>
            <a:avLst/>
            <a:gdLst/>
            <a:ahLst/>
            <a:cxnLst/>
            <a:rect l="l" t="t" r="r" b="b"/>
            <a:pathLst>
              <a:path w="2872105" h="31750">
                <a:moveTo>
                  <a:pt x="0" y="31749"/>
                </a:moveTo>
                <a:lnTo>
                  <a:pt x="2871512" y="31749"/>
                </a:lnTo>
                <a:lnTo>
                  <a:pt x="2871512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A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0" y="6062979"/>
            <a:ext cx="2874010" cy="31750"/>
          </a:xfrm>
          <a:custGeom>
            <a:avLst/>
            <a:gdLst/>
            <a:ahLst/>
            <a:cxnLst/>
            <a:rect l="l" t="t" r="r" b="b"/>
            <a:pathLst>
              <a:path w="2874010" h="31750">
                <a:moveTo>
                  <a:pt x="0" y="31750"/>
                </a:moveTo>
                <a:lnTo>
                  <a:pt x="2873721" y="31750"/>
                </a:lnTo>
                <a:lnTo>
                  <a:pt x="2873721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B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0" y="6098540"/>
            <a:ext cx="2875280" cy="25400"/>
          </a:xfrm>
          <a:custGeom>
            <a:avLst/>
            <a:gdLst/>
            <a:ahLst/>
            <a:cxnLst/>
            <a:rect l="l" t="t" r="r" b="b"/>
            <a:pathLst>
              <a:path w="2875280" h="25400">
                <a:moveTo>
                  <a:pt x="0" y="25400"/>
                </a:moveTo>
                <a:lnTo>
                  <a:pt x="2874763" y="25400"/>
                </a:lnTo>
                <a:lnTo>
                  <a:pt x="28747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2B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0" y="6095365"/>
            <a:ext cx="2874010" cy="0"/>
          </a:xfrm>
          <a:custGeom>
            <a:avLst/>
            <a:gdLst/>
            <a:ahLst/>
            <a:cxnLst/>
            <a:rect l="l" t="t" r="r" b="b"/>
            <a:pathLst>
              <a:path w="2874010">
                <a:moveTo>
                  <a:pt x="0" y="0"/>
                </a:moveTo>
                <a:lnTo>
                  <a:pt x="2873769" y="0"/>
                </a:lnTo>
              </a:path>
            </a:pathLst>
          </a:custGeom>
          <a:ln w="6350">
            <a:solidFill>
              <a:srgbClr val="002B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0" y="6121400"/>
            <a:ext cx="2877820" cy="33020"/>
          </a:xfrm>
          <a:custGeom>
            <a:avLst/>
            <a:gdLst/>
            <a:ahLst/>
            <a:cxnLst/>
            <a:rect l="l" t="t" r="r" b="b"/>
            <a:pathLst>
              <a:path w="2877820" h="33020">
                <a:moveTo>
                  <a:pt x="0" y="33019"/>
                </a:moveTo>
                <a:lnTo>
                  <a:pt x="2877324" y="33019"/>
                </a:lnTo>
                <a:lnTo>
                  <a:pt x="2877324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B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0" y="6150609"/>
            <a:ext cx="2879090" cy="33020"/>
          </a:xfrm>
          <a:custGeom>
            <a:avLst/>
            <a:gdLst/>
            <a:ahLst/>
            <a:cxnLst/>
            <a:rect l="l" t="t" r="r" b="b"/>
            <a:pathLst>
              <a:path w="2879090" h="33020">
                <a:moveTo>
                  <a:pt x="0" y="33019"/>
                </a:moveTo>
                <a:lnTo>
                  <a:pt x="2879057" y="33019"/>
                </a:lnTo>
                <a:lnTo>
                  <a:pt x="287905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B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0" y="6181090"/>
            <a:ext cx="2880995" cy="31750"/>
          </a:xfrm>
          <a:custGeom>
            <a:avLst/>
            <a:gdLst/>
            <a:ahLst/>
            <a:cxnLst/>
            <a:rect l="l" t="t" r="r" b="b"/>
            <a:pathLst>
              <a:path w="2880995" h="31750">
                <a:moveTo>
                  <a:pt x="0" y="31750"/>
                </a:moveTo>
                <a:lnTo>
                  <a:pt x="2880790" y="31750"/>
                </a:lnTo>
                <a:lnTo>
                  <a:pt x="288079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C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0" y="6210300"/>
            <a:ext cx="2882900" cy="31750"/>
          </a:xfrm>
          <a:custGeom>
            <a:avLst/>
            <a:gdLst/>
            <a:ahLst/>
            <a:cxnLst/>
            <a:rect l="l" t="t" r="r" b="b"/>
            <a:pathLst>
              <a:path w="2882900" h="31750">
                <a:moveTo>
                  <a:pt x="0" y="31750"/>
                </a:moveTo>
                <a:lnTo>
                  <a:pt x="2882523" y="31750"/>
                </a:lnTo>
                <a:lnTo>
                  <a:pt x="288252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C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0" y="6248400"/>
            <a:ext cx="2883535" cy="24130"/>
          </a:xfrm>
          <a:custGeom>
            <a:avLst/>
            <a:gdLst/>
            <a:ahLst/>
            <a:cxnLst/>
            <a:rect l="l" t="t" r="r" b="b"/>
            <a:pathLst>
              <a:path w="2883535" h="24129">
                <a:moveTo>
                  <a:pt x="0" y="24130"/>
                </a:moveTo>
                <a:lnTo>
                  <a:pt x="2883302" y="24130"/>
                </a:lnTo>
                <a:lnTo>
                  <a:pt x="2883302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002C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0" y="6243954"/>
            <a:ext cx="2882900" cy="0"/>
          </a:xfrm>
          <a:custGeom>
            <a:avLst/>
            <a:gdLst/>
            <a:ahLst/>
            <a:cxnLst/>
            <a:rect l="l" t="t" r="r" b="b"/>
            <a:pathLst>
              <a:path w="2882900">
                <a:moveTo>
                  <a:pt x="0" y="0"/>
                </a:moveTo>
                <a:lnTo>
                  <a:pt x="2882636" y="0"/>
                </a:lnTo>
              </a:path>
            </a:pathLst>
          </a:custGeom>
          <a:ln w="8890">
            <a:solidFill>
              <a:srgbClr val="002C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0" y="6268720"/>
            <a:ext cx="2884805" cy="33020"/>
          </a:xfrm>
          <a:custGeom>
            <a:avLst/>
            <a:gdLst/>
            <a:ahLst/>
            <a:cxnLst/>
            <a:rect l="l" t="t" r="r" b="b"/>
            <a:pathLst>
              <a:path w="2884805" h="33020">
                <a:moveTo>
                  <a:pt x="0" y="33019"/>
                </a:moveTo>
                <a:lnTo>
                  <a:pt x="2884678" y="33019"/>
                </a:lnTo>
                <a:lnTo>
                  <a:pt x="2884678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2C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0" y="6297929"/>
            <a:ext cx="2886075" cy="33020"/>
          </a:xfrm>
          <a:custGeom>
            <a:avLst/>
            <a:gdLst/>
            <a:ahLst/>
            <a:cxnLst/>
            <a:rect l="l" t="t" r="r" b="b"/>
            <a:pathLst>
              <a:path w="2886075" h="33020">
                <a:moveTo>
                  <a:pt x="0" y="33020"/>
                </a:moveTo>
                <a:lnTo>
                  <a:pt x="2885651" y="33020"/>
                </a:lnTo>
                <a:lnTo>
                  <a:pt x="288565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D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0" y="6328409"/>
            <a:ext cx="2886710" cy="31750"/>
          </a:xfrm>
          <a:custGeom>
            <a:avLst/>
            <a:gdLst/>
            <a:ahLst/>
            <a:cxnLst/>
            <a:rect l="l" t="t" r="r" b="b"/>
            <a:pathLst>
              <a:path w="2886710" h="31750">
                <a:moveTo>
                  <a:pt x="0" y="31749"/>
                </a:moveTo>
                <a:lnTo>
                  <a:pt x="2886625" y="31749"/>
                </a:lnTo>
                <a:lnTo>
                  <a:pt x="2886625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D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0" y="6357620"/>
            <a:ext cx="2887980" cy="31750"/>
          </a:xfrm>
          <a:custGeom>
            <a:avLst/>
            <a:gdLst/>
            <a:ahLst/>
            <a:cxnLst/>
            <a:rect l="l" t="t" r="r" b="b"/>
            <a:pathLst>
              <a:path w="2887980" h="31750">
                <a:moveTo>
                  <a:pt x="0" y="31749"/>
                </a:moveTo>
                <a:lnTo>
                  <a:pt x="2887599" y="31749"/>
                </a:lnTo>
                <a:lnTo>
                  <a:pt x="288759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D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0" y="6386829"/>
            <a:ext cx="2888615" cy="33020"/>
          </a:xfrm>
          <a:custGeom>
            <a:avLst/>
            <a:gdLst/>
            <a:ahLst/>
            <a:cxnLst/>
            <a:rect l="l" t="t" r="r" b="b"/>
            <a:pathLst>
              <a:path w="2888615" h="33020">
                <a:moveTo>
                  <a:pt x="0" y="33020"/>
                </a:moveTo>
                <a:lnTo>
                  <a:pt x="2888615" y="33020"/>
                </a:lnTo>
                <a:lnTo>
                  <a:pt x="2888615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0" y="6416040"/>
            <a:ext cx="2889885" cy="33020"/>
          </a:xfrm>
          <a:custGeom>
            <a:avLst/>
            <a:gdLst/>
            <a:ahLst/>
            <a:cxnLst/>
            <a:rect l="l" t="t" r="r" b="b"/>
            <a:pathLst>
              <a:path w="2889885" h="33020">
                <a:moveTo>
                  <a:pt x="0" y="33020"/>
                </a:moveTo>
                <a:lnTo>
                  <a:pt x="2889588" y="33020"/>
                </a:lnTo>
                <a:lnTo>
                  <a:pt x="288958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E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0" y="6446520"/>
            <a:ext cx="2891155" cy="31750"/>
          </a:xfrm>
          <a:custGeom>
            <a:avLst/>
            <a:gdLst/>
            <a:ahLst/>
            <a:cxnLst/>
            <a:rect l="l" t="t" r="r" b="b"/>
            <a:pathLst>
              <a:path w="2891155" h="31750">
                <a:moveTo>
                  <a:pt x="0" y="31749"/>
                </a:moveTo>
                <a:lnTo>
                  <a:pt x="2890562" y="31749"/>
                </a:lnTo>
                <a:lnTo>
                  <a:pt x="2890562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E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0" y="6475729"/>
            <a:ext cx="2891790" cy="31750"/>
          </a:xfrm>
          <a:custGeom>
            <a:avLst/>
            <a:gdLst/>
            <a:ahLst/>
            <a:cxnLst/>
            <a:rect l="l" t="t" r="r" b="b"/>
            <a:pathLst>
              <a:path w="2891790" h="31750">
                <a:moveTo>
                  <a:pt x="0" y="31750"/>
                </a:moveTo>
                <a:lnTo>
                  <a:pt x="2891536" y="31750"/>
                </a:lnTo>
                <a:lnTo>
                  <a:pt x="2891536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0" y="6504940"/>
            <a:ext cx="2893060" cy="31750"/>
          </a:xfrm>
          <a:custGeom>
            <a:avLst/>
            <a:gdLst/>
            <a:ahLst/>
            <a:cxnLst/>
            <a:rect l="l" t="t" r="r" b="b"/>
            <a:pathLst>
              <a:path w="2893060" h="31750">
                <a:moveTo>
                  <a:pt x="0" y="31749"/>
                </a:moveTo>
                <a:lnTo>
                  <a:pt x="2892509" y="31749"/>
                </a:lnTo>
                <a:lnTo>
                  <a:pt x="2892509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0" y="6553200"/>
            <a:ext cx="2893695" cy="13970"/>
          </a:xfrm>
          <a:custGeom>
            <a:avLst/>
            <a:gdLst/>
            <a:ahLst/>
            <a:cxnLst/>
            <a:rect l="l" t="t" r="r" b="b"/>
            <a:pathLst>
              <a:path w="2893695" h="13970">
                <a:moveTo>
                  <a:pt x="0" y="13969"/>
                </a:moveTo>
                <a:lnTo>
                  <a:pt x="2893176" y="13969"/>
                </a:lnTo>
                <a:lnTo>
                  <a:pt x="2893176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002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0" y="6534150"/>
            <a:ext cx="2893060" cy="19050"/>
          </a:xfrm>
          <a:custGeom>
            <a:avLst/>
            <a:gdLst/>
            <a:ahLst/>
            <a:cxnLst/>
            <a:rect l="l" t="t" r="r" b="b"/>
            <a:pathLst>
              <a:path w="2893060" h="19050">
                <a:moveTo>
                  <a:pt x="0" y="19050"/>
                </a:moveTo>
                <a:lnTo>
                  <a:pt x="2892742" y="19050"/>
                </a:lnTo>
                <a:lnTo>
                  <a:pt x="2892742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002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0" y="6563359"/>
            <a:ext cx="2894330" cy="33020"/>
          </a:xfrm>
          <a:custGeom>
            <a:avLst/>
            <a:gdLst/>
            <a:ahLst/>
            <a:cxnLst/>
            <a:rect l="l" t="t" r="r" b="b"/>
            <a:pathLst>
              <a:path w="2894330" h="33020">
                <a:moveTo>
                  <a:pt x="0" y="33020"/>
                </a:moveTo>
                <a:lnTo>
                  <a:pt x="2893779" y="33020"/>
                </a:lnTo>
                <a:lnTo>
                  <a:pt x="2893779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2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0" y="6593840"/>
            <a:ext cx="2894330" cy="31750"/>
          </a:xfrm>
          <a:custGeom>
            <a:avLst/>
            <a:gdLst/>
            <a:ahLst/>
            <a:cxnLst/>
            <a:rect l="l" t="t" r="r" b="b"/>
            <a:pathLst>
              <a:path w="2894330" h="31750">
                <a:moveTo>
                  <a:pt x="0" y="31749"/>
                </a:moveTo>
                <a:lnTo>
                  <a:pt x="2894266" y="31749"/>
                </a:lnTo>
                <a:lnTo>
                  <a:pt x="2894266" y="0"/>
                </a:lnTo>
                <a:lnTo>
                  <a:pt x="0" y="0"/>
                </a:lnTo>
                <a:lnTo>
                  <a:pt x="0" y="31749"/>
                </a:lnTo>
                <a:close/>
              </a:path>
            </a:pathLst>
          </a:custGeom>
          <a:solidFill>
            <a:srgbClr val="002F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0" y="6623050"/>
            <a:ext cx="2894965" cy="31750"/>
          </a:xfrm>
          <a:custGeom>
            <a:avLst/>
            <a:gdLst/>
            <a:ahLst/>
            <a:cxnLst/>
            <a:rect l="l" t="t" r="r" b="b"/>
            <a:pathLst>
              <a:path w="2894965" h="31750">
                <a:moveTo>
                  <a:pt x="0" y="31750"/>
                </a:moveTo>
                <a:lnTo>
                  <a:pt x="2894753" y="31750"/>
                </a:lnTo>
                <a:lnTo>
                  <a:pt x="2894753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2F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0" y="6652259"/>
            <a:ext cx="2895600" cy="33020"/>
          </a:xfrm>
          <a:custGeom>
            <a:avLst/>
            <a:gdLst/>
            <a:ahLst/>
            <a:cxnLst/>
            <a:rect l="l" t="t" r="r" b="b"/>
            <a:pathLst>
              <a:path w="2895600" h="33020">
                <a:moveTo>
                  <a:pt x="0" y="33020"/>
                </a:moveTo>
                <a:lnTo>
                  <a:pt x="2895261" y="33020"/>
                </a:lnTo>
                <a:lnTo>
                  <a:pt x="2895261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30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0" y="6710044"/>
            <a:ext cx="2896235" cy="0"/>
          </a:xfrm>
          <a:custGeom>
            <a:avLst/>
            <a:gdLst/>
            <a:ahLst/>
            <a:cxnLst/>
            <a:rect l="l" t="t" r="r" b="b"/>
            <a:pathLst>
              <a:path w="2896235">
                <a:moveTo>
                  <a:pt x="0" y="0"/>
                </a:moveTo>
                <a:lnTo>
                  <a:pt x="2895637" y="0"/>
                </a:lnTo>
              </a:path>
            </a:pathLst>
          </a:custGeom>
          <a:ln w="8889">
            <a:solidFill>
              <a:srgbClr val="0030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0" y="6681469"/>
            <a:ext cx="2895600" cy="24130"/>
          </a:xfrm>
          <a:custGeom>
            <a:avLst/>
            <a:gdLst/>
            <a:ahLst/>
            <a:cxnLst/>
            <a:rect l="l" t="t" r="r" b="b"/>
            <a:pathLst>
              <a:path w="2895600" h="24129">
                <a:moveTo>
                  <a:pt x="0" y="24129"/>
                </a:moveTo>
                <a:lnTo>
                  <a:pt x="2895398" y="24129"/>
                </a:lnTo>
                <a:lnTo>
                  <a:pt x="2895398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0030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0" y="6711950"/>
            <a:ext cx="2896235" cy="31750"/>
          </a:xfrm>
          <a:custGeom>
            <a:avLst/>
            <a:gdLst/>
            <a:ahLst/>
            <a:cxnLst/>
            <a:rect l="l" t="t" r="r" b="b"/>
            <a:pathLst>
              <a:path w="2896235" h="31750">
                <a:moveTo>
                  <a:pt x="0" y="31750"/>
                </a:moveTo>
                <a:lnTo>
                  <a:pt x="2895917" y="31750"/>
                </a:lnTo>
                <a:lnTo>
                  <a:pt x="2895917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3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0" y="6741159"/>
            <a:ext cx="2896235" cy="31750"/>
          </a:xfrm>
          <a:custGeom>
            <a:avLst/>
            <a:gdLst/>
            <a:ahLst/>
            <a:cxnLst/>
            <a:rect l="l" t="t" r="r" b="b"/>
            <a:pathLst>
              <a:path w="2896235" h="31750">
                <a:moveTo>
                  <a:pt x="0" y="31750"/>
                </a:moveTo>
                <a:lnTo>
                  <a:pt x="2896160" y="31750"/>
                </a:lnTo>
                <a:lnTo>
                  <a:pt x="2896160" y="0"/>
                </a:lnTo>
                <a:lnTo>
                  <a:pt x="0" y="0"/>
                </a:lnTo>
                <a:lnTo>
                  <a:pt x="0" y="31750"/>
                </a:lnTo>
                <a:close/>
              </a:path>
            </a:pathLst>
          </a:custGeom>
          <a:solidFill>
            <a:srgbClr val="0030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0" y="6770369"/>
            <a:ext cx="2896870" cy="33020"/>
          </a:xfrm>
          <a:custGeom>
            <a:avLst/>
            <a:gdLst/>
            <a:ahLst/>
            <a:cxnLst/>
            <a:rect l="l" t="t" r="r" b="b"/>
            <a:pathLst>
              <a:path w="2896870" h="33020">
                <a:moveTo>
                  <a:pt x="0" y="33019"/>
                </a:moveTo>
                <a:lnTo>
                  <a:pt x="2896414" y="33019"/>
                </a:lnTo>
                <a:lnTo>
                  <a:pt x="2896414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0031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0" y="6799580"/>
            <a:ext cx="2896870" cy="33020"/>
          </a:xfrm>
          <a:custGeom>
            <a:avLst/>
            <a:gdLst/>
            <a:ahLst/>
            <a:cxnLst/>
            <a:rect l="l" t="t" r="r" b="b"/>
            <a:pathLst>
              <a:path w="2896870" h="33020">
                <a:moveTo>
                  <a:pt x="0" y="33020"/>
                </a:moveTo>
                <a:lnTo>
                  <a:pt x="2896658" y="33020"/>
                </a:lnTo>
                <a:lnTo>
                  <a:pt x="2896658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0031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0" y="6830059"/>
            <a:ext cx="2896870" cy="27940"/>
          </a:xfrm>
          <a:custGeom>
            <a:avLst/>
            <a:gdLst/>
            <a:ahLst/>
            <a:cxnLst/>
            <a:rect l="l" t="t" r="r" b="b"/>
            <a:pathLst>
              <a:path w="2896870" h="27940">
                <a:moveTo>
                  <a:pt x="0" y="27940"/>
                </a:moveTo>
                <a:lnTo>
                  <a:pt x="2896870" y="27940"/>
                </a:lnTo>
                <a:lnTo>
                  <a:pt x="2896870" y="0"/>
                </a:lnTo>
                <a:lnTo>
                  <a:pt x="0" y="0"/>
                </a:lnTo>
                <a:lnTo>
                  <a:pt x="0" y="27940"/>
                </a:lnTo>
                <a:close/>
              </a:path>
            </a:pathLst>
          </a:custGeom>
          <a:solidFill>
            <a:srgbClr val="0031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440939" y="4888229"/>
            <a:ext cx="4147820" cy="1131570"/>
          </a:xfrm>
          <a:custGeom>
            <a:avLst/>
            <a:gdLst/>
            <a:ahLst/>
            <a:cxnLst/>
            <a:rect l="l" t="t" r="r" b="b"/>
            <a:pathLst>
              <a:path w="4147820" h="1131570">
                <a:moveTo>
                  <a:pt x="3187700" y="0"/>
                </a:moveTo>
                <a:lnTo>
                  <a:pt x="958850" y="0"/>
                </a:lnTo>
                <a:lnTo>
                  <a:pt x="0" y="1131570"/>
                </a:lnTo>
                <a:lnTo>
                  <a:pt x="4147819" y="1131570"/>
                </a:lnTo>
                <a:lnTo>
                  <a:pt x="3187700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440939" y="4888229"/>
            <a:ext cx="4147820" cy="1131570"/>
          </a:xfrm>
          <a:custGeom>
            <a:avLst/>
            <a:gdLst/>
            <a:ahLst/>
            <a:cxnLst/>
            <a:rect l="l" t="t" r="r" b="b"/>
            <a:pathLst>
              <a:path w="4147820" h="1131570">
                <a:moveTo>
                  <a:pt x="0" y="1131570"/>
                </a:moveTo>
                <a:lnTo>
                  <a:pt x="4147819" y="1131570"/>
                </a:lnTo>
                <a:lnTo>
                  <a:pt x="3187700" y="0"/>
                </a:lnTo>
                <a:lnTo>
                  <a:pt x="958850" y="0"/>
                </a:lnTo>
                <a:lnTo>
                  <a:pt x="0" y="113157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440939" y="6019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588759" y="48882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 txBox="1"/>
          <p:nvPr/>
        </p:nvSpPr>
        <p:spPr>
          <a:xfrm>
            <a:off x="3416300" y="5304790"/>
            <a:ext cx="21945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090F"/>
                </a:solidFill>
                <a:latin typeface="Garamond"/>
                <a:cs typeface="Garamond"/>
              </a:rPr>
              <a:t>Range of</a:t>
            </a:r>
            <a:r>
              <a:rPr sz="1800" b="1" spc="-70" dirty="0">
                <a:solidFill>
                  <a:srgbClr val="00090F"/>
                </a:solidFill>
                <a:latin typeface="Garamond"/>
                <a:cs typeface="Garamond"/>
              </a:rPr>
              <a:t> </a:t>
            </a:r>
            <a:r>
              <a:rPr sz="1800" b="1" spc="-5" dirty="0">
                <a:solidFill>
                  <a:srgbClr val="00090F"/>
                </a:solidFill>
                <a:latin typeface="Garamond"/>
                <a:cs typeface="Garamond"/>
              </a:rPr>
              <a:t>merchandise</a:t>
            </a:r>
            <a:endParaRPr sz="1800">
              <a:latin typeface="Garamond"/>
              <a:cs typeface="Garamond"/>
            </a:endParaRPr>
          </a:p>
        </p:txBody>
      </p:sp>
      <p:sp>
        <p:nvSpPr>
          <p:cNvPr id="236" name="object 236"/>
          <p:cNvSpPr/>
          <p:nvPr/>
        </p:nvSpPr>
        <p:spPr>
          <a:xfrm>
            <a:off x="5675629" y="2645410"/>
            <a:ext cx="2099310" cy="3394710"/>
          </a:xfrm>
          <a:custGeom>
            <a:avLst/>
            <a:gdLst/>
            <a:ahLst/>
            <a:cxnLst/>
            <a:rect l="l" t="t" r="r" b="b"/>
            <a:pathLst>
              <a:path w="2099309" h="3394710">
                <a:moveTo>
                  <a:pt x="2099310" y="0"/>
                </a:moveTo>
                <a:lnTo>
                  <a:pt x="591820" y="378459"/>
                </a:lnTo>
                <a:lnTo>
                  <a:pt x="0" y="2202179"/>
                </a:lnTo>
                <a:lnTo>
                  <a:pt x="996950" y="3394709"/>
                </a:lnTo>
                <a:lnTo>
                  <a:pt x="2099310" y="0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5675629" y="2645410"/>
            <a:ext cx="2099310" cy="3394710"/>
          </a:xfrm>
          <a:custGeom>
            <a:avLst/>
            <a:gdLst/>
            <a:ahLst/>
            <a:cxnLst/>
            <a:rect l="l" t="t" r="r" b="b"/>
            <a:pathLst>
              <a:path w="2099309" h="3394710">
                <a:moveTo>
                  <a:pt x="996950" y="3394709"/>
                </a:moveTo>
                <a:lnTo>
                  <a:pt x="2099310" y="0"/>
                </a:lnTo>
                <a:lnTo>
                  <a:pt x="591820" y="378460"/>
                </a:lnTo>
                <a:lnTo>
                  <a:pt x="0" y="2202179"/>
                </a:lnTo>
                <a:lnTo>
                  <a:pt x="996950" y="339470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672580" y="60401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522719" y="223901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 txBox="1"/>
          <p:nvPr/>
        </p:nvSpPr>
        <p:spPr>
          <a:xfrm rot="6420000">
            <a:off x="5425854" y="4018210"/>
            <a:ext cx="23037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sz="2700" b="1" spc="-60" baseline="4629" dirty="0">
                <a:solidFill>
                  <a:srgbClr val="00090F"/>
                </a:solidFill>
                <a:latin typeface="Garamond"/>
                <a:cs typeface="Garamond"/>
              </a:rPr>
              <a:t>Lo</a:t>
            </a:r>
            <a:r>
              <a:rPr sz="2700" b="1" spc="-52" baseline="4629" dirty="0">
                <a:solidFill>
                  <a:srgbClr val="00090F"/>
                </a:solidFill>
                <a:latin typeface="Garamond"/>
                <a:cs typeface="Garamond"/>
              </a:rPr>
              <a:t>c</a:t>
            </a:r>
            <a:r>
              <a:rPr sz="2700" b="1" spc="-52" baseline="3086" dirty="0">
                <a:solidFill>
                  <a:srgbClr val="00090F"/>
                </a:solidFill>
                <a:latin typeface="Garamond"/>
                <a:cs typeface="Garamond"/>
              </a:rPr>
              <a:t>a</a:t>
            </a:r>
            <a:r>
              <a:rPr sz="2700" b="1" spc="-60" baseline="3086" dirty="0">
                <a:solidFill>
                  <a:srgbClr val="00090F"/>
                </a:solidFill>
                <a:latin typeface="Garamond"/>
                <a:cs typeface="Garamond"/>
              </a:rPr>
              <a:t>t</a:t>
            </a:r>
            <a:r>
              <a:rPr sz="2700" b="1" spc="-37" baseline="3086" dirty="0">
                <a:solidFill>
                  <a:srgbClr val="00090F"/>
                </a:solidFill>
                <a:latin typeface="Garamond"/>
                <a:cs typeface="Garamond"/>
              </a:rPr>
              <a:t>i</a:t>
            </a:r>
            <a:r>
              <a:rPr sz="2700" b="1" spc="-60" baseline="3086" dirty="0">
                <a:solidFill>
                  <a:srgbClr val="00090F"/>
                </a:solidFill>
                <a:latin typeface="Garamond"/>
                <a:cs typeface="Garamond"/>
              </a:rPr>
              <a:t>o</a:t>
            </a:r>
            <a:r>
              <a:rPr sz="2700" b="1" spc="-44" baseline="1543" dirty="0">
                <a:solidFill>
                  <a:srgbClr val="00090F"/>
                </a:solidFill>
                <a:latin typeface="Garamond"/>
                <a:cs typeface="Garamond"/>
              </a:rPr>
              <a:t>n</a:t>
            </a:r>
            <a:r>
              <a:rPr sz="2700" b="1" spc="-52" baseline="1543" dirty="0">
                <a:solidFill>
                  <a:srgbClr val="00090F"/>
                </a:solidFill>
                <a:latin typeface="Garamond"/>
                <a:cs typeface="Garamond"/>
              </a:rPr>
              <a:t>a</a:t>
            </a:r>
            <a:r>
              <a:rPr sz="2700" b="1" baseline="1543" dirty="0">
                <a:solidFill>
                  <a:srgbClr val="00090F"/>
                </a:solidFill>
                <a:latin typeface="Garamond"/>
                <a:cs typeface="Garamond"/>
              </a:rPr>
              <a:t>l</a:t>
            </a:r>
            <a:r>
              <a:rPr sz="2700" b="1" spc="-44" baseline="1543" dirty="0">
                <a:solidFill>
                  <a:srgbClr val="00090F"/>
                </a:solidFill>
                <a:latin typeface="Garamond"/>
                <a:cs typeface="Garamond"/>
              </a:rPr>
              <a:t> </a:t>
            </a:r>
            <a:r>
              <a:rPr sz="2700" b="1" spc="-52" baseline="1543" dirty="0">
                <a:solidFill>
                  <a:srgbClr val="00090F"/>
                </a:solidFill>
                <a:latin typeface="Garamond"/>
                <a:cs typeface="Garamond"/>
              </a:rPr>
              <a:t>c</a:t>
            </a:r>
            <a:r>
              <a:rPr sz="1800" b="1" spc="-50" dirty="0">
                <a:solidFill>
                  <a:srgbClr val="00090F"/>
                </a:solidFill>
                <a:latin typeface="Garamond"/>
                <a:cs typeface="Garamond"/>
              </a:rPr>
              <a:t>o</a:t>
            </a:r>
            <a:r>
              <a:rPr sz="1800" b="1" spc="-20" dirty="0">
                <a:solidFill>
                  <a:srgbClr val="00090F"/>
                </a:solidFill>
                <a:latin typeface="Garamond"/>
                <a:cs typeface="Garamond"/>
              </a:rPr>
              <a:t>n</a:t>
            </a:r>
            <a:r>
              <a:rPr sz="1800" b="1" spc="-30" dirty="0">
                <a:solidFill>
                  <a:srgbClr val="00090F"/>
                </a:solidFill>
                <a:latin typeface="Garamond"/>
                <a:cs typeface="Garamond"/>
              </a:rPr>
              <a:t>v</a:t>
            </a:r>
            <a:r>
              <a:rPr sz="2700" b="1" spc="-60" baseline="-1543" dirty="0">
                <a:solidFill>
                  <a:srgbClr val="00090F"/>
                </a:solidFill>
                <a:latin typeface="Garamond"/>
                <a:cs typeface="Garamond"/>
              </a:rPr>
              <a:t>eni</a:t>
            </a:r>
            <a:r>
              <a:rPr sz="2700" b="1" spc="-52" baseline="-1543" dirty="0">
                <a:solidFill>
                  <a:srgbClr val="00090F"/>
                </a:solidFill>
                <a:latin typeface="Garamond"/>
                <a:cs typeface="Garamond"/>
              </a:rPr>
              <a:t>e</a:t>
            </a:r>
            <a:r>
              <a:rPr sz="2700" b="1" spc="-44" baseline="-3086" dirty="0">
                <a:solidFill>
                  <a:srgbClr val="00090F"/>
                </a:solidFill>
                <a:latin typeface="Garamond"/>
                <a:cs typeface="Garamond"/>
              </a:rPr>
              <a:t>n</a:t>
            </a:r>
            <a:r>
              <a:rPr sz="2700" b="1" spc="-67" baseline="-3086" dirty="0">
                <a:solidFill>
                  <a:srgbClr val="00090F"/>
                </a:solidFill>
                <a:latin typeface="Garamond"/>
                <a:cs typeface="Garamond"/>
              </a:rPr>
              <a:t>c</a:t>
            </a:r>
            <a:r>
              <a:rPr sz="2700" b="1" baseline="-3086" dirty="0">
                <a:solidFill>
                  <a:srgbClr val="00090F"/>
                </a:solidFill>
                <a:latin typeface="Garamond"/>
                <a:cs typeface="Garamond"/>
              </a:rPr>
              <a:t>e</a:t>
            </a:r>
            <a:endParaRPr sz="2700" baseline="-3086">
              <a:latin typeface="Garamond"/>
              <a:cs typeface="Garamond"/>
            </a:endParaRPr>
          </a:p>
        </p:txBody>
      </p:sp>
      <p:sp>
        <p:nvSpPr>
          <p:cNvPr id="241" name="object 241"/>
          <p:cNvSpPr/>
          <p:nvPr/>
        </p:nvSpPr>
        <p:spPr>
          <a:xfrm>
            <a:off x="4447540" y="317500"/>
            <a:ext cx="3326129" cy="2814320"/>
          </a:xfrm>
          <a:custGeom>
            <a:avLst/>
            <a:gdLst/>
            <a:ahLst/>
            <a:cxnLst/>
            <a:rect l="l" t="t" r="r" b="b"/>
            <a:pathLst>
              <a:path w="3326129" h="2814320">
                <a:moveTo>
                  <a:pt x="0" y="0"/>
                </a:moveTo>
                <a:lnTo>
                  <a:pt x="93980" y="1480820"/>
                </a:lnTo>
                <a:lnTo>
                  <a:pt x="1880870" y="2814320"/>
                </a:lnTo>
                <a:lnTo>
                  <a:pt x="3326130" y="2482850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4447540" y="317500"/>
            <a:ext cx="3326129" cy="2814320"/>
          </a:xfrm>
          <a:custGeom>
            <a:avLst/>
            <a:gdLst/>
            <a:ahLst/>
            <a:cxnLst/>
            <a:rect l="l" t="t" r="r" b="b"/>
            <a:pathLst>
              <a:path w="3326129" h="2814320">
                <a:moveTo>
                  <a:pt x="3326130" y="2482850"/>
                </a:moveTo>
                <a:lnTo>
                  <a:pt x="0" y="0"/>
                </a:lnTo>
                <a:lnTo>
                  <a:pt x="93980" y="1480820"/>
                </a:lnTo>
                <a:lnTo>
                  <a:pt x="1880870" y="2814320"/>
                </a:lnTo>
                <a:lnTo>
                  <a:pt x="3326130" y="248285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773669" y="28003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3771900" y="122301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 txBox="1"/>
          <p:nvPr/>
        </p:nvSpPr>
        <p:spPr>
          <a:xfrm rot="2160000">
            <a:off x="4553948" y="1915815"/>
            <a:ext cx="2409896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sz="2700" b="1" spc="-37" baseline="3086" dirty="0">
                <a:solidFill>
                  <a:srgbClr val="00090F"/>
                </a:solidFill>
                <a:latin typeface="Garamond"/>
                <a:cs typeface="Garamond"/>
              </a:rPr>
              <a:t>Trav</a:t>
            </a:r>
            <a:r>
              <a:rPr sz="2700" b="1" spc="-37" baseline="1543" dirty="0">
                <a:solidFill>
                  <a:srgbClr val="00090F"/>
                </a:solidFill>
                <a:latin typeface="Garamond"/>
                <a:cs typeface="Garamond"/>
              </a:rPr>
              <a:t>el </a:t>
            </a:r>
            <a:r>
              <a:rPr sz="2700" b="1" spc="-30" baseline="1543" dirty="0">
                <a:solidFill>
                  <a:srgbClr val="00090F"/>
                </a:solidFill>
                <a:latin typeface="Garamond"/>
                <a:cs typeface="Garamond"/>
              </a:rPr>
              <a:t>time </a:t>
            </a:r>
            <a:r>
              <a:rPr sz="1800" b="1" spc="-20" dirty="0">
                <a:solidFill>
                  <a:srgbClr val="00090F"/>
                </a:solidFill>
                <a:latin typeface="Garamond"/>
                <a:cs typeface="Garamond"/>
              </a:rPr>
              <a:t>and</a:t>
            </a:r>
            <a:r>
              <a:rPr sz="1800" b="1" spc="-65" dirty="0">
                <a:solidFill>
                  <a:srgbClr val="00090F"/>
                </a:solidFill>
                <a:latin typeface="Garamond"/>
                <a:cs typeface="Garamond"/>
              </a:rPr>
              <a:t> </a:t>
            </a:r>
            <a:r>
              <a:rPr sz="2700" b="1" spc="-37" baseline="-1543" dirty="0">
                <a:solidFill>
                  <a:srgbClr val="00090F"/>
                </a:solidFill>
                <a:latin typeface="Garamond"/>
                <a:cs typeface="Garamond"/>
              </a:rPr>
              <a:t>distan</a:t>
            </a:r>
            <a:r>
              <a:rPr sz="2700" b="1" spc="-37" baseline="-3086" dirty="0">
                <a:solidFill>
                  <a:srgbClr val="00090F"/>
                </a:solidFill>
                <a:latin typeface="Garamond"/>
                <a:cs typeface="Garamond"/>
              </a:rPr>
              <a:t>ce</a:t>
            </a:r>
            <a:endParaRPr sz="2700" baseline="-3086">
              <a:latin typeface="Garamond"/>
              <a:cs typeface="Garamond"/>
            </a:endParaRPr>
          </a:p>
        </p:txBody>
      </p:sp>
      <p:sp>
        <p:nvSpPr>
          <p:cNvPr id="246" name="object 246"/>
          <p:cNvSpPr/>
          <p:nvPr/>
        </p:nvSpPr>
        <p:spPr>
          <a:xfrm>
            <a:off x="1215389" y="337820"/>
            <a:ext cx="3329940" cy="2833370"/>
          </a:xfrm>
          <a:custGeom>
            <a:avLst/>
            <a:gdLst/>
            <a:ahLst/>
            <a:cxnLst/>
            <a:rect l="l" t="t" r="r" b="b"/>
            <a:pathLst>
              <a:path w="3329940" h="2833370">
                <a:moveTo>
                  <a:pt x="3329940" y="0"/>
                </a:moveTo>
                <a:lnTo>
                  <a:pt x="0" y="2476500"/>
                </a:lnTo>
                <a:lnTo>
                  <a:pt x="1416049" y="2833369"/>
                </a:lnTo>
                <a:lnTo>
                  <a:pt x="3265170" y="1457959"/>
                </a:lnTo>
                <a:lnTo>
                  <a:pt x="3329940" y="0"/>
                </a:lnTo>
                <a:close/>
              </a:path>
            </a:pathLst>
          </a:custGeom>
          <a:solidFill>
            <a:srgbClr val="CC6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215389" y="337820"/>
            <a:ext cx="3329940" cy="2833370"/>
          </a:xfrm>
          <a:custGeom>
            <a:avLst/>
            <a:gdLst/>
            <a:ahLst/>
            <a:cxnLst/>
            <a:rect l="l" t="t" r="r" b="b"/>
            <a:pathLst>
              <a:path w="3329940" h="2833370">
                <a:moveTo>
                  <a:pt x="3329940" y="0"/>
                </a:moveTo>
                <a:lnTo>
                  <a:pt x="0" y="2476500"/>
                </a:lnTo>
                <a:lnTo>
                  <a:pt x="1416049" y="2833369"/>
                </a:lnTo>
                <a:lnTo>
                  <a:pt x="3265170" y="1457959"/>
                </a:lnTo>
                <a:lnTo>
                  <a:pt x="332994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4545329" y="3378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889760" y="37223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 txBox="1"/>
          <p:nvPr/>
        </p:nvSpPr>
        <p:spPr>
          <a:xfrm rot="19440000">
            <a:off x="2469282" y="1825349"/>
            <a:ext cx="1362967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sz="1800" b="1" spc="-25" dirty="0">
                <a:solidFill>
                  <a:srgbClr val="00090F"/>
                </a:solidFill>
                <a:latin typeface="Garamond"/>
                <a:cs typeface="Garamond"/>
              </a:rPr>
              <a:t>Soci</a:t>
            </a:r>
            <a:r>
              <a:rPr sz="2700" b="1" spc="-37" baseline="1543" dirty="0">
                <a:solidFill>
                  <a:srgbClr val="00090F"/>
                </a:solidFill>
                <a:latin typeface="Garamond"/>
                <a:cs typeface="Garamond"/>
              </a:rPr>
              <a:t>o-cult</a:t>
            </a:r>
            <a:r>
              <a:rPr sz="2700" b="1" spc="-37" baseline="3086" dirty="0">
                <a:solidFill>
                  <a:srgbClr val="00090F"/>
                </a:solidFill>
                <a:latin typeface="Garamond"/>
                <a:cs typeface="Garamond"/>
              </a:rPr>
              <a:t>ural</a:t>
            </a:r>
            <a:endParaRPr sz="2700" baseline="3086">
              <a:latin typeface="Garamond"/>
              <a:cs typeface="Garamond"/>
            </a:endParaRPr>
          </a:p>
        </p:txBody>
      </p:sp>
      <p:sp>
        <p:nvSpPr>
          <p:cNvPr id="251" name="object 251"/>
          <p:cNvSpPr txBox="1"/>
          <p:nvPr/>
        </p:nvSpPr>
        <p:spPr>
          <a:xfrm rot="19440000">
            <a:off x="2182997" y="2045084"/>
            <a:ext cx="22620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sz="1800" b="1" spc="-25" dirty="0">
                <a:solidFill>
                  <a:srgbClr val="00090F"/>
                </a:solidFill>
                <a:latin typeface="Garamond"/>
                <a:cs typeface="Garamond"/>
              </a:rPr>
              <a:t>back</a:t>
            </a:r>
            <a:r>
              <a:rPr sz="2700" b="1" spc="-37" baseline="1543" dirty="0">
                <a:solidFill>
                  <a:srgbClr val="00090F"/>
                </a:solidFill>
                <a:latin typeface="Garamond"/>
                <a:cs typeface="Garamond"/>
              </a:rPr>
              <a:t>groun</a:t>
            </a:r>
            <a:r>
              <a:rPr sz="2700" b="1" spc="-37" baseline="3086" dirty="0">
                <a:solidFill>
                  <a:srgbClr val="00090F"/>
                </a:solidFill>
                <a:latin typeface="Garamond"/>
                <a:cs typeface="Garamond"/>
              </a:rPr>
              <a:t>d </a:t>
            </a:r>
            <a:r>
              <a:rPr sz="2700" b="1" spc="-15" baseline="3086" dirty="0">
                <a:solidFill>
                  <a:srgbClr val="00090F"/>
                </a:solidFill>
                <a:latin typeface="Garamond"/>
                <a:cs typeface="Garamond"/>
              </a:rPr>
              <a:t>of</a:t>
            </a:r>
            <a:r>
              <a:rPr sz="2700" b="1" spc="-97" baseline="3086" dirty="0">
                <a:solidFill>
                  <a:srgbClr val="00090F"/>
                </a:solidFill>
                <a:latin typeface="Garamond"/>
                <a:cs typeface="Garamond"/>
              </a:rPr>
              <a:t> </a:t>
            </a:r>
            <a:r>
              <a:rPr sz="2700" b="1" spc="-30" baseline="3086" dirty="0">
                <a:solidFill>
                  <a:srgbClr val="00090F"/>
                </a:solidFill>
                <a:latin typeface="Garamond"/>
                <a:cs typeface="Garamond"/>
              </a:rPr>
              <a:t>sh</a:t>
            </a:r>
            <a:r>
              <a:rPr sz="2700" b="1" spc="-30" baseline="4629" dirty="0">
                <a:solidFill>
                  <a:srgbClr val="00090F"/>
                </a:solidFill>
                <a:latin typeface="Garamond"/>
                <a:cs typeface="Garamond"/>
              </a:rPr>
              <a:t>oppe</a:t>
            </a:r>
            <a:r>
              <a:rPr sz="2700" b="1" spc="-30" baseline="6172" dirty="0">
                <a:solidFill>
                  <a:srgbClr val="00090F"/>
                </a:solidFill>
                <a:latin typeface="Garamond"/>
                <a:cs typeface="Garamond"/>
              </a:rPr>
              <a:t>r</a:t>
            </a:r>
            <a:endParaRPr sz="2700" baseline="6172">
              <a:latin typeface="Garamond"/>
              <a:cs typeface="Garamond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3418840" y="3093720"/>
            <a:ext cx="239776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CCCC00"/>
                </a:solidFill>
                <a:latin typeface="Comic Sans MS"/>
                <a:cs typeface="Comic Sans MS"/>
              </a:rPr>
              <a:t>Factor’s</a:t>
            </a:r>
            <a:r>
              <a:rPr sz="2000" b="1" spc="-40" dirty="0">
                <a:solidFill>
                  <a:srgbClr val="CCCC00"/>
                </a:solidFill>
                <a:latin typeface="Comic Sans MS"/>
                <a:cs typeface="Comic Sans MS"/>
              </a:rPr>
              <a:t> </a:t>
            </a:r>
            <a:r>
              <a:rPr sz="2000" b="1" spc="-5" dirty="0">
                <a:solidFill>
                  <a:srgbClr val="CCCC00"/>
                </a:solidFill>
                <a:latin typeface="Comic Sans MS"/>
                <a:cs typeface="Comic Sans MS"/>
              </a:rPr>
              <a:t>influencing  </a:t>
            </a:r>
            <a:r>
              <a:rPr sz="2000" b="1" dirty="0">
                <a:solidFill>
                  <a:srgbClr val="CCCC00"/>
                </a:solidFill>
                <a:latin typeface="Comic Sans MS"/>
                <a:cs typeface="Comic Sans MS"/>
              </a:rPr>
              <a:t>customer’s </a:t>
            </a:r>
            <a:r>
              <a:rPr sz="2000" b="1" spc="-5" dirty="0">
                <a:solidFill>
                  <a:srgbClr val="CCCC00"/>
                </a:solidFill>
                <a:latin typeface="Comic Sans MS"/>
                <a:cs typeface="Comic Sans MS"/>
              </a:rPr>
              <a:t>decision  making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1264919" y="2668270"/>
            <a:ext cx="2073910" cy="3403600"/>
          </a:xfrm>
          <a:custGeom>
            <a:avLst/>
            <a:gdLst/>
            <a:ahLst/>
            <a:cxnLst/>
            <a:rect l="l" t="t" r="r" b="b"/>
            <a:pathLst>
              <a:path w="2073910" h="3403600">
                <a:moveTo>
                  <a:pt x="0" y="0"/>
                </a:moveTo>
                <a:lnTo>
                  <a:pt x="1075690" y="3403600"/>
                </a:lnTo>
                <a:lnTo>
                  <a:pt x="2073909" y="2195829"/>
                </a:lnTo>
                <a:lnTo>
                  <a:pt x="1511300" y="414019"/>
                </a:lnTo>
                <a:lnTo>
                  <a:pt x="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264919" y="2668270"/>
            <a:ext cx="2073910" cy="3403600"/>
          </a:xfrm>
          <a:custGeom>
            <a:avLst/>
            <a:gdLst/>
            <a:ahLst/>
            <a:cxnLst/>
            <a:rect l="l" t="t" r="r" b="b"/>
            <a:pathLst>
              <a:path w="2073910" h="3403600">
                <a:moveTo>
                  <a:pt x="0" y="0"/>
                </a:moveTo>
                <a:lnTo>
                  <a:pt x="1075690" y="3403600"/>
                </a:lnTo>
                <a:lnTo>
                  <a:pt x="2073909" y="2195829"/>
                </a:lnTo>
                <a:lnTo>
                  <a:pt x="1511300" y="414019"/>
                </a:lnTo>
                <a:lnTo>
                  <a:pt x="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264919" y="26682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595370" y="56756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 txBox="1"/>
          <p:nvPr/>
        </p:nvSpPr>
        <p:spPr>
          <a:xfrm rot="15180000">
            <a:off x="1275778" y="4122214"/>
            <a:ext cx="1807122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sz="1800" b="1" spc="-10" dirty="0">
                <a:solidFill>
                  <a:srgbClr val="00090F"/>
                </a:solidFill>
                <a:latin typeface="Garamond"/>
                <a:cs typeface="Garamond"/>
              </a:rPr>
              <a:t>St</a:t>
            </a:r>
            <a:r>
              <a:rPr sz="1800" b="1" spc="-20" dirty="0">
                <a:solidFill>
                  <a:srgbClr val="00090F"/>
                </a:solidFill>
                <a:latin typeface="Garamond"/>
                <a:cs typeface="Garamond"/>
              </a:rPr>
              <a:t>a</a:t>
            </a:r>
            <a:r>
              <a:rPr sz="1800" b="1" spc="-10" dirty="0">
                <a:solidFill>
                  <a:srgbClr val="00090F"/>
                </a:solidFill>
                <a:latin typeface="Garamond"/>
                <a:cs typeface="Garamond"/>
              </a:rPr>
              <a:t>g</a:t>
            </a:r>
            <a:r>
              <a:rPr sz="1800" b="1" dirty="0">
                <a:solidFill>
                  <a:srgbClr val="00090F"/>
                </a:solidFill>
                <a:latin typeface="Garamond"/>
                <a:cs typeface="Garamond"/>
              </a:rPr>
              <a:t>e</a:t>
            </a:r>
            <a:r>
              <a:rPr sz="1800" b="1" spc="-10" dirty="0">
                <a:solidFill>
                  <a:srgbClr val="00090F"/>
                </a:solidFill>
                <a:latin typeface="Garamond"/>
                <a:cs typeface="Garamond"/>
              </a:rPr>
              <a:t> </a:t>
            </a:r>
            <a:r>
              <a:rPr sz="1800" b="1" spc="-20" dirty="0">
                <a:solidFill>
                  <a:srgbClr val="00090F"/>
                </a:solidFill>
                <a:latin typeface="Garamond"/>
                <a:cs typeface="Garamond"/>
              </a:rPr>
              <a:t>o</a:t>
            </a:r>
            <a:r>
              <a:rPr sz="2700" b="1" baseline="1543" dirty="0">
                <a:solidFill>
                  <a:srgbClr val="00090F"/>
                </a:solidFill>
                <a:latin typeface="Garamond"/>
                <a:cs typeface="Garamond"/>
              </a:rPr>
              <a:t>f</a:t>
            </a:r>
            <a:r>
              <a:rPr sz="2700" b="1" spc="-22" baseline="1543" dirty="0">
                <a:solidFill>
                  <a:srgbClr val="00090F"/>
                </a:solidFill>
                <a:latin typeface="Garamond"/>
                <a:cs typeface="Garamond"/>
              </a:rPr>
              <a:t> </a:t>
            </a:r>
            <a:r>
              <a:rPr sz="2700" b="1" spc="-37" baseline="1543" dirty="0">
                <a:solidFill>
                  <a:srgbClr val="00090F"/>
                </a:solidFill>
                <a:latin typeface="Garamond"/>
                <a:cs typeface="Garamond"/>
              </a:rPr>
              <a:t>f</a:t>
            </a:r>
            <a:r>
              <a:rPr sz="2700" b="1" spc="-7" baseline="1543" dirty="0">
                <a:solidFill>
                  <a:srgbClr val="00090F"/>
                </a:solidFill>
                <a:latin typeface="Garamond"/>
                <a:cs typeface="Garamond"/>
              </a:rPr>
              <a:t>am</a:t>
            </a:r>
            <a:r>
              <a:rPr sz="2700" b="1" spc="-22" baseline="1543" dirty="0">
                <a:solidFill>
                  <a:srgbClr val="00090F"/>
                </a:solidFill>
                <a:latin typeface="Garamond"/>
                <a:cs typeface="Garamond"/>
              </a:rPr>
              <a:t>i</a:t>
            </a:r>
            <a:r>
              <a:rPr sz="2700" b="1" spc="-37" baseline="1543" dirty="0">
                <a:solidFill>
                  <a:srgbClr val="00090F"/>
                </a:solidFill>
                <a:latin typeface="Garamond"/>
                <a:cs typeface="Garamond"/>
              </a:rPr>
              <a:t>l</a:t>
            </a:r>
            <a:r>
              <a:rPr sz="2700" b="1" baseline="1543" dirty="0">
                <a:solidFill>
                  <a:srgbClr val="00090F"/>
                </a:solidFill>
                <a:latin typeface="Garamond"/>
                <a:cs typeface="Garamond"/>
              </a:rPr>
              <a:t>y</a:t>
            </a:r>
            <a:r>
              <a:rPr sz="2700" b="1" spc="-7" baseline="1543" dirty="0">
                <a:solidFill>
                  <a:srgbClr val="00090F"/>
                </a:solidFill>
                <a:latin typeface="Garamond"/>
                <a:cs typeface="Garamond"/>
              </a:rPr>
              <a:t> </a:t>
            </a:r>
            <a:r>
              <a:rPr sz="2700" b="1" spc="-15" baseline="1543" dirty="0">
                <a:solidFill>
                  <a:srgbClr val="00090F"/>
                </a:solidFill>
                <a:latin typeface="Garamond"/>
                <a:cs typeface="Garamond"/>
              </a:rPr>
              <a:t>l</a:t>
            </a:r>
            <a:r>
              <a:rPr sz="2700" b="1" spc="-22" baseline="1543" dirty="0">
                <a:solidFill>
                  <a:srgbClr val="00090F"/>
                </a:solidFill>
                <a:latin typeface="Garamond"/>
                <a:cs typeface="Garamond"/>
              </a:rPr>
              <a:t>if</a:t>
            </a:r>
            <a:r>
              <a:rPr sz="2700" b="1" baseline="1543" dirty="0">
                <a:solidFill>
                  <a:srgbClr val="00090F"/>
                </a:solidFill>
                <a:latin typeface="Garamond"/>
                <a:cs typeface="Garamond"/>
              </a:rPr>
              <a:t>e</a:t>
            </a:r>
            <a:endParaRPr sz="2700" baseline="1543">
              <a:latin typeface="Garamond"/>
              <a:cs typeface="Garamond"/>
            </a:endParaRPr>
          </a:p>
        </p:txBody>
      </p:sp>
      <p:sp>
        <p:nvSpPr>
          <p:cNvPr id="258" name="object 258"/>
          <p:cNvSpPr txBox="1"/>
          <p:nvPr/>
        </p:nvSpPr>
        <p:spPr>
          <a:xfrm rot="15180000">
            <a:off x="1573995" y="4042416"/>
            <a:ext cx="1735337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sz="1800" b="1" spc="-20" dirty="0">
                <a:solidFill>
                  <a:srgbClr val="00090F"/>
                </a:solidFill>
                <a:latin typeface="Garamond"/>
                <a:cs typeface="Garamond"/>
              </a:rPr>
              <a:t>cy</a:t>
            </a:r>
            <a:r>
              <a:rPr sz="1800" b="1" spc="-15" dirty="0">
                <a:solidFill>
                  <a:srgbClr val="00090F"/>
                </a:solidFill>
                <a:latin typeface="Garamond"/>
                <a:cs typeface="Garamond"/>
              </a:rPr>
              <a:t>c</a:t>
            </a:r>
            <a:r>
              <a:rPr sz="1800" spc="-15" dirty="0">
                <a:solidFill>
                  <a:srgbClr val="00090F"/>
                </a:solidFill>
                <a:latin typeface="Garamond"/>
                <a:cs typeface="Garamond"/>
              </a:rPr>
              <a:t>l</a:t>
            </a:r>
            <a:r>
              <a:rPr sz="1800" dirty="0">
                <a:solidFill>
                  <a:srgbClr val="00090F"/>
                </a:solidFill>
                <a:latin typeface="Garamond"/>
                <a:cs typeface="Garamond"/>
              </a:rPr>
              <a:t>e</a:t>
            </a:r>
            <a:r>
              <a:rPr sz="1800" spc="-15" dirty="0">
                <a:solidFill>
                  <a:srgbClr val="00090F"/>
                </a:solidFill>
                <a:latin typeface="Garamond"/>
                <a:cs typeface="Garamond"/>
              </a:rPr>
              <a:t> </a:t>
            </a:r>
            <a:r>
              <a:rPr sz="2700" b="1" spc="-30" baseline="1543" dirty="0">
                <a:solidFill>
                  <a:srgbClr val="00090F"/>
                </a:solidFill>
                <a:latin typeface="Garamond"/>
                <a:cs typeface="Garamond"/>
              </a:rPr>
              <a:t>o</a:t>
            </a:r>
            <a:r>
              <a:rPr sz="2700" b="1" baseline="1543" dirty="0">
                <a:solidFill>
                  <a:srgbClr val="00090F"/>
                </a:solidFill>
                <a:latin typeface="Garamond"/>
                <a:cs typeface="Garamond"/>
              </a:rPr>
              <a:t>f </a:t>
            </a:r>
            <a:r>
              <a:rPr sz="2700" b="1" spc="-30" baseline="1543" dirty="0">
                <a:solidFill>
                  <a:srgbClr val="00090F"/>
                </a:solidFill>
                <a:latin typeface="Garamond"/>
                <a:cs typeface="Garamond"/>
              </a:rPr>
              <a:t>c</a:t>
            </a:r>
            <a:r>
              <a:rPr sz="2700" b="1" spc="-37" baseline="1543" dirty="0">
                <a:solidFill>
                  <a:srgbClr val="00090F"/>
                </a:solidFill>
                <a:latin typeface="Garamond"/>
                <a:cs typeface="Garamond"/>
              </a:rPr>
              <a:t>o</a:t>
            </a:r>
            <a:r>
              <a:rPr sz="2700" b="1" baseline="1543" dirty="0">
                <a:solidFill>
                  <a:srgbClr val="00090F"/>
                </a:solidFill>
                <a:latin typeface="Garamond"/>
                <a:cs typeface="Garamond"/>
              </a:rPr>
              <a:t>n</a:t>
            </a:r>
            <a:r>
              <a:rPr sz="2700" b="1" spc="-30" baseline="1543" dirty="0">
                <a:solidFill>
                  <a:srgbClr val="00090F"/>
                </a:solidFill>
                <a:latin typeface="Garamond"/>
                <a:cs typeface="Garamond"/>
              </a:rPr>
              <a:t>s</a:t>
            </a:r>
            <a:r>
              <a:rPr sz="2700" b="1" spc="-15" baseline="1543" dirty="0">
                <a:solidFill>
                  <a:srgbClr val="00090F"/>
                </a:solidFill>
                <a:latin typeface="Garamond"/>
                <a:cs typeface="Garamond"/>
              </a:rPr>
              <a:t>u</a:t>
            </a:r>
            <a:r>
              <a:rPr sz="2700" b="1" spc="-22" baseline="1543" dirty="0">
                <a:solidFill>
                  <a:srgbClr val="00090F"/>
                </a:solidFill>
                <a:latin typeface="Garamond"/>
                <a:cs typeface="Garamond"/>
              </a:rPr>
              <a:t>m</a:t>
            </a:r>
            <a:r>
              <a:rPr sz="2700" b="1" spc="-30" baseline="1543" dirty="0">
                <a:solidFill>
                  <a:srgbClr val="00090F"/>
                </a:solidFill>
                <a:latin typeface="Garamond"/>
                <a:cs typeface="Garamond"/>
              </a:rPr>
              <a:t>e</a:t>
            </a:r>
            <a:r>
              <a:rPr sz="2700" b="1" baseline="1543" dirty="0">
                <a:solidFill>
                  <a:srgbClr val="00090F"/>
                </a:solidFill>
                <a:latin typeface="Garamond"/>
                <a:cs typeface="Garamond"/>
              </a:rPr>
              <a:t>r</a:t>
            </a:r>
            <a:endParaRPr sz="2700" baseline="1543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234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47371" y="1123951"/>
          <a:ext cx="8001000" cy="5105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9000"/>
                <a:gridCol w="3302000"/>
              </a:tblGrid>
              <a:tr h="422910">
                <a:tc gridSpan="2">
                  <a:txBody>
                    <a:bodyPr/>
                    <a:lstStyle/>
                    <a:p>
                      <a:pPr marL="90170">
                        <a:lnSpc>
                          <a:spcPts val="2860"/>
                        </a:lnSpc>
                        <a:spcBef>
                          <a:spcPts val="370"/>
                        </a:spcBef>
                        <a:tabLst>
                          <a:tab pos="661035" algn="l"/>
                        </a:tabLst>
                      </a:pPr>
                      <a:r>
                        <a:rPr sz="1550" b="1" dirty="0">
                          <a:latin typeface="Comic Sans MS"/>
                          <a:cs typeface="Comic Sans MS"/>
                        </a:rPr>
                        <a:t>1.	</a:t>
                      </a:r>
                      <a:r>
                        <a:rPr sz="2400" b="1" spc="-5" dirty="0">
                          <a:latin typeface="Comic Sans MS"/>
                          <a:cs typeface="Comic Sans MS"/>
                        </a:rPr>
                        <a:t>Range of</a:t>
                      </a:r>
                      <a:r>
                        <a:rPr sz="2400" b="1" dirty="0">
                          <a:latin typeface="Comic Sans MS"/>
                          <a:cs typeface="Comic Sans MS"/>
                        </a:rPr>
                        <a:t> Merchandise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: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469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CC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0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CC0000"/>
                      </a:solidFill>
                      <a:prstDash val="solid"/>
                    </a:lnT>
                  </a:tcPr>
                </a:tc>
              </a:tr>
              <a:tr h="4572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marL="661670" marR="695325" indent="-571500" algn="just">
                        <a:lnSpc>
                          <a:spcPct val="100000"/>
                        </a:lnSpc>
                        <a:buClr>
                          <a:srgbClr val="CC0000"/>
                        </a:buClr>
                        <a:buSzPct val="64583"/>
                        <a:buFont typeface="Symbol"/>
                        <a:buChar char=""/>
                        <a:tabLst>
                          <a:tab pos="6616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The range of merchandise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one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of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 Most important  reason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for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customers to patronize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particular</a:t>
                      </a:r>
                      <a:r>
                        <a:rPr sz="2400" spc="-6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outlet.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 marL="661670" marR="652145" indent="-571500" algn="just">
                        <a:lnSpc>
                          <a:spcPct val="100000"/>
                        </a:lnSpc>
                        <a:spcBef>
                          <a:spcPts val="590"/>
                        </a:spcBef>
                        <a:buClr>
                          <a:srgbClr val="CC0000"/>
                        </a:buClr>
                        <a:buSzPct val="64583"/>
                        <a:buFont typeface="Symbol"/>
                        <a:buChar char=""/>
                        <a:tabLst>
                          <a:tab pos="6616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Initial curiosity about the store draw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consumer to retail  store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 marL="661670" marR="306705" indent="-57150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C0000"/>
                        </a:buClr>
                        <a:buSzPct val="64583"/>
                        <a:buFont typeface="Symbol"/>
                        <a:buChar char=""/>
                        <a:tabLst>
                          <a:tab pos="6616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But convert the customer into buyer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and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retain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them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over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a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period of time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is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dependent on the quality and the range of  merchandise offered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by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the</a:t>
                      </a:r>
                      <a:r>
                        <a:rPr sz="2400" spc="-3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store.</a:t>
                      </a:r>
                      <a:endParaRPr sz="2400">
                        <a:latin typeface="Garamond"/>
                        <a:cs typeface="Garamond"/>
                      </a:endParaRPr>
                    </a:p>
                    <a:p>
                      <a:pPr marL="661670" marR="817880" indent="-57150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buClr>
                          <a:srgbClr val="CC0000"/>
                        </a:buClr>
                        <a:buSzPct val="64583"/>
                        <a:buFont typeface="Symbol"/>
                        <a:buChar char=""/>
                        <a:tabLst>
                          <a:tab pos="661670" algn="l"/>
                        </a:tabLst>
                      </a:pPr>
                      <a:r>
                        <a:rPr sz="2400" spc="-5" dirty="0">
                          <a:latin typeface="Garamond"/>
                          <a:cs typeface="Garamond"/>
                        </a:rPr>
                        <a:t>Range of merchandise includes categories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like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Books </a:t>
                      </a:r>
                      <a:r>
                        <a:rPr sz="2400" dirty="0">
                          <a:latin typeface="Garamond"/>
                          <a:cs typeface="Garamond"/>
                        </a:rPr>
                        <a:t>&amp; 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Music,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apparel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and </a:t>
                      </a:r>
                      <a:r>
                        <a:rPr sz="2400" spc="-10" dirty="0">
                          <a:latin typeface="Garamond"/>
                          <a:cs typeface="Garamond"/>
                        </a:rPr>
                        <a:t>other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lifestyles</a:t>
                      </a:r>
                      <a:r>
                        <a:rPr sz="2400" spc="5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sz="2400" spc="-5" dirty="0">
                          <a:latin typeface="Garamond"/>
                          <a:cs typeface="Garamond"/>
                        </a:rPr>
                        <a:t>products</a:t>
                      </a:r>
                      <a:endParaRPr sz="2400">
                        <a:latin typeface="Garamond"/>
                        <a:cs typeface="Garamond"/>
                      </a:endParaRPr>
                    </a:p>
                  </a:txBody>
                  <a:tcPr marL="0" marR="0" marT="317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1341</Words>
  <Application>Microsoft Office PowerPoint</Application>
  <PresentationFormat>On-screen Show (4:3)</PresentationFormat>
  <Paragraphs>213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UNIT 3</vt:lpstr>
      <vt:lpstr> Introduction</vt:lpstr>
      <vt:lpstr>Slide 3</vt:lpstr>
      <vt:lpstr>Need for studying consumer behavior</vt:lpstr>
      <vt:lpstr>Slide 5</vt:lpstr>
      <vt:lpstr>Slide 6</vt:lpstr>
      <vt:lpstr>Factors Influencing the retail Shoppers</vt:lpstr>
      <vt:lpstr>Slide 8</vt:lpstr>
      <vt:lpstr>Slide 9</vt:lpstr>
      <vt:lpstr>Slide 10</vt:lpstr>
      <vt:lpstr>4. Socio economic background and culture:</vt:lpstr>
      <vt:lpstr>The customer Decision Making Process</vt:lpstr>
      <vt:lpstr>The customer Decision Making process</vt:lpstr>
      <vt:lpstr>Slide 14</vt:lpstr>
      <vt:lpstr>Slide 15</vt:lpstr>
      <vt:lpstr>Shoppers Behavior</vt:lpstr>
      <vt:lpstr>Slide 17</vt:lpstr>
      <vt:lpstr>Psychographic profile of Indian Shoppers</vt:lpstr>
      <vt:lpstr>Slide 19</vt:lpstr>
      <vt:lpstr>Slide 20</vt:lpstr>
      <vt:lpstr>Slide 21</vt:lpstr>
      <vt:lpstr>4. Rebels: this is the largest cluster. They may be first generation  educated professionals , experiencing winds of change in the  form of education as the means to a career, wealth ,change in  lifestyles and independence.</vt:lpstr>
      <vt:lpstr>The changing Indian consumer</vt:lpstr>
      <vt:lpstr>How consumers Develop Loyalty Towards a Store</vt:lpstr>
      <vt:lpstr>How consumers Develop Loyalty Towards a Store</vt:lpstr>
      <vt:lpstr> Research prior to setting up a retail store</vt:lpstr>
      <vt:lpstr>Research after setting up a retail store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</dc:title>
  <dc:creator>admin</dc:creator>
  <cp:lastModifiedBy>admin</cp:lastModifiedBy>
  <cp:revision>1</cp:revision>
  <dcterms:created xsi:type="dcterms:W3CDTF">2020-06-26T04:59:48Z</dcterms:created>
  <dcterms:modified xsi:type="dcterms:W3CDTF">2020-06-26T05:04:10Z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2013-02-05T00:00:00Z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2020-06-26T00:00:00Z</vt:filetime>
  </property>
</Properties>
</file>