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88" autoAdjust="0"/>
    <p:restoredTop sz="94607" autoAdjust="0"/>
  </p:normalViewPr>
  <p:slideViewPr>
    <p:cSldViewPr>
      <p:cViewPr varScale="1">
        <p:scale>
          <a:sx n="81" d="100"/>
          <a:sy n="81" d="100"/>
        </p:scale>
        <p:origin x="-1056"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8C5D1DEF-DEB5-4F68-BE6C-87A7915A810B}" type="datetimeFigureOut">
              <a:rPr lang="en-US" smtClean="0"/>
              <a:pPr/>
              <a:t>4/17/2020</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FBB47095-EDC0-4E16-AA50-BD137CE011E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C5D1DEF-DEB5-4F68-BE6C-87A7915A810B}" type="datetimeFigureOut">
              <a:rPr lang="en-US" smtClean="0"/>
              <a:pPr/>
              <a:t>4/17/2020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FBB47095-EDC0-4E16-AA50-BD137CE011E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C5D1DEF-DEB5-4F68-BE6C-87A7915A810B}" type="datetimeFigureOut">
              <a:rPr lang="en-US" smtClean="0"/>
              <a:pPr/>
              <a:t>4/17/2020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FBB47095-EDC0-4E16-AA50-BD137CE011E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C5D1DEF-DEB5-4F68-BE6C-87A7915A810B}" type="datetimeFigureOut">
              <a:rPr lang="en-US" smtClean="0"/>
              <a:pPr/>
              <a:t>4/17/2020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FBB47095-EDC0-4E16-AA50-BD137CE011E7}"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8C5D1DEF-DEB5-4F68-BE6C-87A7915A810B}" type="datetimeFigureOut">
              <a:rPr lang="en-US" smtClean="0"/>
              <a:pPr/>
              <a:t>4/17/2020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FBB47095-EDC0-4E16-AA50-BD137CE011E7}"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C5D1DEF-DEB5-4F68-BE6C-87A7915A810B}" type="datetimeFigureOut">
              <a:rPr lang="en-US" smtClean="0"/>
              <a:pPr/>
              <a:t>4/17/2020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FBB47095-EDC0-4E16-AA50-BD137CE011E7}"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8C5D1DEF-DEB5-4F68-BE6C-87A7915A810B}" type="datetimeFigureOut">
              <a:rPr lang="en-US" smtClean="0"/>
              <a:pPr/>
              <a:t>4/17/2020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FBB47095-EDC0-4E16-AA50-BD137CE011E7}"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8C5D1DEF-DEB5-4F68-BE6C-87A7915A810B}" type="datetimeFigureOut">
              <a:rPr lang="en-US" smtClean="0"/>
              <a:pPr/>
              <a:t>4/17/2020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FBB47095-EDC0-4E16-AA50-BD137CE011E7}"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8C5D1DEF-DEB5-4F68-BE6C-87A7915A810B}" type="datetimeFigureOut">
              <a:rPr lang="en-US" smtClean="0"/>
              <a:pPr/>
              <a:t>4/17/2020</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FBB47095-EDC0-4E16-AA50-BD137CE011E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8C5D1DEF-DEB5-4F68-BE6C-87A7915A810B}" type="datetimeFigureOut">
              <a:rPr lang="en-US" smtClean="0"/>
              <a:pPr/>
              <a:t>4/17/2020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FBB47095-EDC0-4E16-AA50-BD137CE011E7}"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8C5D1DEF-DEB5-4F68-BE6C-87A7915A810B}" type="datetimeFigureOut">
              <a:rPr lang="en-US" smtClean="0"/>
              <a:pPr/>
              <a:t>4/17/2020</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FBB47095-EDC0-4E16-AA50-BD137CE011E7}"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8C5D1DEF-DEB5-4F68-BE6C-87A7915A810B}" type="datetimeFigureOut">
              <a:rPr lang="en-US" smtClean="0"/>
              <a:pPr/>
              <a:t>4/17/2020</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FBB47095-EDC0-4E16-AA50-BD137CE011E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04801"/>
            <a:ext cx="7772400" cy="2895600"/>
          </a:xfrm>
        </p:spPr>
        <p:txBody>
          <a:bodyPr>
            <a:normAutofit fontScale="90000"/>
          </a:bodyPr>
          <a:lstStyle/>
          <a:p>
            <a:pPr algn="ctr"/>
            <a:r>
              <a:rPr lang="en-US" b="1" dirty="0"/>
              <a:t>Essentials of Good Marketing </a:t>
            </a:r>
            <a:r>
              <a:rPr lang="en-US" b="1" dirty="0" smtClean="0"/>
              <a:t>Organization </a:t>
            </a:r>
            <a:r>
              <a:rPr lang="en-US" b="1" dirty="0"/>
              <a:t>Structure:</a:t>
            </a:r>
            <a:br>
              <a:rPr lang="en-US" b="1" dirty="0"/>
            </a:br>
            <a:endParaRPr lang="en-US" dirty="0"/>
          </a:p>
        </p:txBody>
      </p:sp>
      <p:sp>
        <p:nvSpPr>
          <p:cNvPr id="3" name="Subtitle 2"/>
          <p:cNvSpPr>
            <a:spLocks noGrp="1"/>
          </p:cNvSpPr>
          <p:nvPr>
            <p:ph type="subTitle" idx="1"/>
          </p:nvPr>
        </p:nvSpPr>
        <p:spPr/>
        <p:txBody>
          <a:bodyPr>
            <a:normAutofit fontScale="70000" lnSpcReduction="20000"/>
          </a:bodyPr>
          <a:lstStyle/>
          <a:p>
            <a:pPr algn="l"/>
            <a:r>
              <a:rPr lang="en-US" dirty="0" smtClean="0"/>
              <a:t>Prof (Dr) </a:t>
            </a:r>
            <a:r>
              <a:rPr lang="en-US" dirty="0" err="1" smtClean="0"/>
              <a:t>B.L.Verma</a:t>
            </a:r>
            <a:endParaRPr lang="en-US" dirty="0" smtClean="0"/>
          </a:p>
          <a:p>
            <a:pPr algn="l"/>
            <a:r>
              <a:rPr lang="en-US" dirty="0" smtClean="0"/>
              <a:t>Professor</a:t>
            </a:r>
          </a:p>
          <a:p>
            <a:pPr algn="l"/>
            <a:r>
              <a:rPr lang="en-US" dirty="0" smtClean="0"/>
              <a:t>Department of business Administration</a:t>
            </a:r>
          </a:p>
          <a:p>
            <a:pPr algn="l"/>
            <a:r>
              <a:rPr lang="en-US" dirty="0" smtClean="0"/>
              <a:t>UCCMS,MLSU,UDAIPUR</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153400" cy="4893647"/>
          </a:xfrm>
          <a:prstGeom prst="rect">
            <a:avLst/>
          </a:prstGeom>
        </p:spPr>
        <p:txBody>
          <a:bodyPr wrap="square">
            <a:spAutoFit/>
          </a:bodyPr>
          <a:lstStyle/>
          <a:p>
            <a:pPr fontAlgn="base"/>
            <a:r>
              <a:rPr lang="en-US" sz="2400" b="1" u="sng" dirty="0" smtClean="0"/>
              <a:t>9. </a:t>
            </a:r>
            <a:r>
              <a:rPr lang="en-US" sz="2400" b="1" dirty="0" smtClean="0"/>
              <a:t>Perpetual Existence:</a:t>
            </a:r>
            <a:endParaRPr lang="en-US" sz="2400" dirty="0" smtClean="0"/>
          </a:p>
          <a:p>
            <a:pPr fontAlgn="base"/>
            <a:r>
              <a:rPr lang="en-US" sz="2400" dirty="0" smtClean="0"/>
              <a:t>It is important for the </a:t>
            </a:r>
            <a:r>
              <a:rPr lang="en-US" sz="2400" dirty="0" err="1" smtClean="0"/>
              <a:t>organisation</a:t>
            </a:r>
            <a:r>
              <a:rPr lang="en-US" sz="2400" dirty="0" smtClean="0"/>
              <a:t> to stand the test of time and changes in the environment. It should not be such which can be easily destroyed. </a:t>
            </a:r>
            <a:endParaRPr lang="en-US" sz="2400" dirty="0" smtClean="0"/>
          </a:p>
          <a:p>
            <a:pPr fontAlgn="base"/>
            <a:endParaRPr lang="en-US" sz="2400" dirty="0" smtClean="0"/>
          </a:p>
          <a:p>
            <a:pPr fontAlgn="base"/>
            <a:r>
              <a:rPr lang="en-US" sz="2400" dirty="0" smtClean="0"/>
              <a:t>Building </a:t>
            </a:r>
            <a:r>
              <a:rPr lang="en-US" sz="2400" dirty="0" smtClean="0"/>
              <a:t>an </a:t>
            </a:r>
            <a:r>
              <a:rPr lang="en-US" sz="2400" dirty="0" err="1" smtClean="0"/>
              <a:t>organisation</a:t>
            </a:r>
            <a:r>
              <a:rPr lang="en-US" sz="2400" dirty="0" smtClean="0"/>
              <a:t> is a complex task involving substantial investment, therefore it should be so developed, so as to easily meet the changes in the market and adapt accordingly. </a:t>
            </a:r>
            <a:endParaRPr lang="en-US" sz="2400" dirty="0" smtClean="0"/>
          </a:p>
          <a:p>
            <a:pPr fontAlgn="base"/>
            <a:endParaRPr lang="en-US" sz="2400" dirty="0" smtClean="0"/>
          </a:p>
          <a:p>
            <a:pPr fontAlgn="base"/>
            <a:endParaRPr lang="en-US" sz="2400" dirty="0" smtClean="0"/>
          </a:p>
          <a:p>
            <a:pPr fontAlgn="base"/>
            <a:r>
              <a:rPr lang="en-US" sz="2400" dirty="0" smtClean="0"/>
              <a:t>This </a:t>
            </a:r>
            <a:r>
              <a:rPr lang="en-US" sz="2400" dirty="0" smtClean="0"/>
              <a:t>is reflected in the increasing number of people in the </a:t>
            </a:r>
            <a:r>
              <a:rPr lang="en-US" sz="2400" dirty="0" err="1" smtClean="0"/>
              <a:t>organisation</a:t>
            </a:r>
            <a:r>
              <a:rPr lang="en-US" sz="2400" dirty="0" smtClean="0"/>
              <a:t> and their growing experience</a:t>
            </a:r>
            <a:endParaRPr lang="en-US" sz="2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0"/>
            <a:ext cx="8305800" cy="5016758"/>
          </a:xfrm>
          <a:prstGeom prst="rect">
            <a:avLst/>
          </a:prstGeom>
        </p:spPr>
        <p:txBody>
          <a:bodyPr wrap="square">
            <a:spAutoFit/>
          </a:bodyPr>
          <a:lstStyle/>
          <a:p>
            <a:pPr fontAlgn="base"/>
            <a:r>
              <a:rPr lang="en-US" sz="3200" b="1" u="sng" dirty="0" smtClean="0"/>
              <a:t>10. </a:t>
            </a:r>
            <a:r>
              <a:rPr lang="en-US" sz="3200" b="1" dirty="0" smtClean="0"/>
              <a:t>Cost Effectiveness:</a:t>
            </a:r>
          </a:p>
          <a:p>
            <a:pPr fontAlgn="base"/>
            <a:endParaRPr lang="en-US" sz="3200" b="1" dirty="0" smtClean="0"/>
          </a:p>
          <a:p>
            <a:pPr fontAlgn="base"/>
            <a:endParaRPr lang="en-US" sz="3200" dirty="0" smtClean="0"/>
          </a:p>
          <a:p>
            <a:pPr fontAlgn="base"/>
            <a:r>
              <a:rPr lang="en-US" sz="3200" dirty="0" err="1" smtClean="0"/>
              <a:t>Organisation</a:t>
            </a:r>
            <a:r>
              <a:rPr lang="en-US" sz="3200" dirty="0" smtClean="0"/>
              <a:t> should be so structured that it is cost effective. A balance between the cost and benefit should be maintained. For this purpose all types of excesses should be avoided. Undue duplication of efforts and overstaffing should not be there</a:t>
            </a:r>
            <a:endParaRPr lang="en-US" sz="32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04800"/>
            <a:ext cx="8305800" cy="5262979"/>
          </a:xfrm>
          <a:prstGeom prst="rect">
            <a:avLst/>
          </a:prstGeom>
        </p:spPr>
        <p:txBody>
          <a:bodyPr wrap="square">
            <a:spAutoFit/>
          </a:bodyPr>
          <a:lstStyle/>
          <a:p>
            <a:pPr fontAlgn="base"/>
            <a:r>
              <a:rPr lang="en-US" sz="2400" b="1" u="sng" dirty="0" smtClean="0"/>
              <a:t>11. </a:t>
            </a:r>
            <a:r>
              <a:rPr lang="en-US" sz="2400" b="1" dirty="0" smtClean="0"/>
              <a:t>Flow of Information:</a:t>
            </a:r>
            <a:endParaRPr lang="en-US" sz="2400" dirty="0" smtClean="0"/>
          </a:p>
          <a:p>
            <a:pPr fontAlgn="base"/>
            <a:r>
              <a:rPr lang="en-US" sz="2400" dirty="0" smtClean="0"/>
              <a:t>A two-way flow of information should be there in the </a:t>
            </a:r>
            <a:r>
              <a:rPr lang="en-US" sz="2400" dirty="0" err="1" smtClean="0"/>
              <a:t>organisation</a:t>
            </a:r>
            <a:r>
              <a:rPr lang="en-US" sz="2400" dirty="0" smtClean="0"/>
              <a:t>, i.e. from bottom to top and top to back. Smooth flow of information both ways ensures better functioning in the </a:t>
            </a:r>
            <a:r>
              <a:rPr lang="en-US" sz="2400" dirty="0" err="1" smtClean="0"/>
              <a:t>organisation</a:t>
            </a:r>
            <a:r>
              <a:rPr lang="en-US" sz="2400" dirty="0" smtClean="0"/>
              <a:t>. </a:t>
            </a:r>
            <a:endParaRPr lang="en-US" sz="2400" dirty="0" smtClean="0"/>
          </a:p>
          <a:p>
            <a:pPr fontAlgn="base"/>
            <a:endParaRPr lang="en-US" sz="2400" dirty="0" smtClean="0"/>
          </a:p>
          <a:p>
            <a:pPr fontAlgn="base"/>
            <a:endParaRPr lang="en-US" sz="2400" dirty="0" smtClean="0"/>
          </a:p>
          <a:p>
            <a:pPr fontAlgn="base"/>
            <a:endParaRPr lang="en-US" sz="2400" dirty="0" smtClean="0"/>
          </a:p>
          <a:p>
            <a:pPr fontAlgn="base"/>
            <a:endParaRPr lang="en-US" sz="2400" dirty="0" smtClean="0"/>
          </a:p>
          <a:p>
            <a:pPr fontAlgn="base"/>
            <a:endParaRPr lang="en-US" sz="2400" dirty="0" smtClean="0"/>
          </a:p>
          <a:p>
            <a:pPr fontAlgn="base"/>
            <a:r>
              <a:rPr lang="en-US" sz="2400" dirty="0" smtClean="0"/>
              <a:t>At </a:t>
            </a:r>
            <a:r>
              <a:rPr lang="en-US" sz="2400" dirty="0" smtClean="0"/>
              <a:t>the same time this information should be authentic and timely. In general, when information flow upwards it turns from specific to general and when it moves downwards, it turns from general to specific.</a:t>
            </a:r>
            <a:endParaRPr lang="en-US" sz="2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04800"/>
            <a:ext cx="8458200" cy="4893647"/>
          </a:xfrm>
          <a:prstGeom prst="rect">
            <a:avLst/>
          </a:prstGeom>
        </p:spPr>
        <p:txBody>
          <a:bodyPr wrap="square">
            <a:spAutoFit/>
          </a:bodyPr>
          <a:lstStyle/>
          <a:p>
            <a:pPr marL="342900" indent="-342900" algn="just" fontAlgn="base">
              <a:buAutoNum type="arabicPeriod"/>
            </a:pPr>
            <a:r>
              <a:rPr lang="en-US" sz="2400" b="1" u="sng" dirty="0" smtClean="0"/>
              <a:t>Clarity </a:t>
            </a:r>
            <a:r>
              <a:rPr lang="en-US" sz="2400" b="1" u="sng" dirty="0"/>
              <a:t>of Relationship between Line and Staff People</a:t>
            </a:r>
            <a:r>
              <a:rPr lang="en-US" sz="2400" b="1" dirty="0" smtClean="0"/>
              <a:t>:</a:t>
            </a:r>
          </a:p>
          <a:p>
            <a:pPr marL="342900" indent="-342900" algn="just" fontAlgn="base">
              <a:buAutoNum type="arabicPeriod"/>
            </a:pPr>
            <a:endParaRPr lang="en-US" sz="2400" b="1" dirty="0" smtClean="0"/>
          </a:p>
          <a:p>
            <a:pPr marL="342900" indent="-342900" algn="just" fontAlgn="base"/>
            <a:endParaRPr lang="en-US" sz="2400" dirty="0"/>
          </a:p>
          <a:p>
            <a:pPr algn="just" fontAlgn="base"/>
            <a:r>
              <a:rPr lang="en-US" sz="2400" dirty="0"/>
              <a:t>While developing a marketing organization, clarity should be ensured in defining the relationship between line function and staff function. In absence of this, conflicts may be there which will disturb the smooth functioning of the organization. To avoid friction and inefficiency, therefore, it is necessary that proper and meaningful integration of the line and staff function is there. Co­operative relationship between various departments and functions signifies a good marketing organizational structure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82000" cy="5262979"/>
          </a:xfrm>
          <a:prstGeom prst="rect">
            <a:avLst/>
          </a:prstGeom>
        </p:spPr>
        <p:txBody>
          <a:bodyPr wrap="square">
            <a:spAutoFit/>
          </a:bodyPr>
          <a:lstStyle/>
          <a:p>
            <a:pPr algn="just" fontAlgn="base"/>
            <a:r>
              <a:rPr lang="en-US" sz="2400" b="1" dirty="0"/>
              <a:t>2. Levels and Span of Control:</a:t>
            </a:r>
            <a:endParaRPr lang="en-US" sz="2400" dirty="0"/>
          </a:p>
          <a:p>
            <a:pPr algn="just" fontAlgn="base"/>
            <a:r>
              <a:rPr lang="en-US" sz="2400" dirty="0"/>
              <a:t>Another important factor which should be seri­ously considered is the level in the organization and span of control. Span of control refer to the number of subordinates being controlled by a superior. Each executive position must be clear as to its span of control. Efforts should be made to avoid too many levels in the organization</a:t>
            </a:r>
            <a:r>
              <a:rPr lang="en-US" sz="2400" dirty="0" smtClean="0"/>
              <a:t>.</a:t>
            </a:r>
          </a:p>
          <a:p>
            <a:pPr algn="just" fontAlgn="base"/>
            <a:endParaRPr lang="en-US" sz="2400" dirty="0"/>
          </a:p>
          <a:p>
            <a:pPr algn="just" fontAlgn="base"/>
            <a:r>
              <a:rPr lang="en-US" sz="2400" dirty="0"/>
              <a:t>More levels in the organiza­tion lead to ineffective communication and thereby delay in flow of information. Greater span of control also leads to poor control. A good marketing organi­zation should therefore avoid too many levels.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534400" cy="4893647"/>
          </a:xfrm>
          <a:prstGeom prst="rect">
            <a:avLst/>
          </a:prstGeom>
        </p:spPr>
        <p:txBody>
          <a:bodyPr wrap="square">
            <a:spAutoFit/>
          </a:bodyPr>
          <a:lstStyle/>
          <a:p>
            <a:pPr algn="just" fontAlgn="base"/>
            <a:r>
              <a:rPr lang="en-US" sz="2400" b="1" u="sng" dirty="0" smtClean="0"/>
              <a:t>3. </a:t>
            </a:r>
            <a:r>
              <a:rPr lang="en-US" sz="2400" b="1" dirty="0" smtClean="0"/>
              <a:t>Role Clarity</a:t>
            </a:r>
            <a:r>
              <a:rPr lang="en-US" sz="2400" b="1" dirty="0" smtClean="0"/>
              <a:t>:</a:t>
            </a:r>
          </a:p>
          <a:p>
            <a:pPr algn="just" fontAlgn="base"/>
            <a:r>
              <a:rPr lang="en-US" sz="2400" dirty="0" smtClean="0"/>
              <a:t>A </a:t>
            </a:r>
            <a:r>
              <a:rPr lang="en-US" sz="2400" dirty="0" smtClean="0"/>
              <a:t>good marketing organization structure should try to maintain clarity in the job requirement of an executive</a:t>
            </a:r>
            <a:r>
              <a:rPr lang="en-US" sz="2400" dirty="0" smtClean="0"/>
              <a:t>.</a:t>
            </a:r>
          </a:p>
          <a:p>
            <a:pPr algn="just" fontAlgn="base"/>
            <a:endParaRPr lang="en-US" sz="2400" dirty="0" smtClean="0"/>
          </a:p>
          <a:p>
            <a:pPr algn="just" fontAlgn="base"/>
            <a:r>
              <a:rPr lang="en-US" sz="2400" dirty="0" smtClean="0"/>
              <a:t> </a:t>
            </a:r>
            <a:r>
              <a:rPr lang="en-US" sz="2400" dirty="0" smtClean="0"/>
              <a:t>Job requirements include factors like basic function/role of the executive, his authority and res­ponsibility, his financial powers, to whom he will report etc. </a:t>
            </a:r>
            <a:endParaRPr lang="en-US" sz="2400" dirty="0" smtClean="0"/>
          </a:p>
          <a:p>
            <a:pPr algn="just" fontAlgn="base"/>
            <a:endParaRPr lang="en-US" sz="2400" dirty="0" smtClean="0"/>
          </a:p>
          <a:p>
            <a:pPr algn="just" fontAlgn="base"/>
            <a:r>
              <a:rPr lang="en-US" sz="2400" dirty="0" smtClean="0"/>
              <a:t>If </a:t>
            </a:r>
            <a:r>
              <a:rPr lang="en-US" sz="2400" dirty="0" smtClean="0"/>
              <a:t>the executive is clear regarding his role, smooth functioning will be there in the organization. Otherwise, ambiguity will be there, resulting in fric­tion and inefficiency in the organization</a:t>
            </a:r>
            <a:endParaRPr lang="en-US" sz="2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533400"/>
            <a:ext cx="8610600" cy="4832092"/>
          </a:xfrm>
          <a:prstGeom prst="rect">
            <a:avLst/>
          </a:prstGeom>
        </p:spPr>
        <p:txBody>
          <a:bodyPr wrap="square">
            <a:spAutoFit/>
          </a:bodyPr>
          <a:lstStyle/>
          <a:p>
            <a:pPr fontAlgn="base"/>
            <a:endParaRPr lang="en-US" sz="2800" b="1" dirty="0" smtClean="0"/>
          </a:p>
          <a:p>
            <a:pPr fontAlgn="base"/>
            <a:endParaRPr lang="en-US" sz="2800" b="1" dirty="0" smtClean="0"/>
          </a:p>
          <a:p>
            <a:pPr fontAlgn="base"/>
            <a:r>
              <a:rPr lang="en-US" sz="2800" b="1" dirty="0" smtClean="0"/>
              <a:t>4</a:t>
            </a:r>
            <a:r>
              <a:rPr lang="en-US" sz="2800" b="1" dirty="0" smtClean="0"/>
              <a:t>. Effective Co-Ordination:</a:t>
            </a:r>
            <a:endParaRPr lang="en-US" sz="2800" dirty="0" smtClean="0"/>
          </a:p>
          <a:p>
            <a:pPr fontAlgn="base"/>
            <a:r>
              <a:rPr lang="en-US" sz="2800" dirty="0" smtClean="0"/>
              <a:t>Effective coordination among various func­tions and departments of the organization should be ensured. The marketing department should have effective coordination with various other departments of the organization like finance, personnel, production, corporate planning etc. Coordination should be an essential part or a built mechanism of the organization.</a:t>
            </a:r>
            <a:endParaRPr lang="en-US"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4832092"/>
          </a:xfrm>
          <a:prstGeom prst="rect">
            <a:avLst/>
          </a:prstGeom>
        </p:spPr>
        <p:txBody>
          <a:bodyPr wrap="square">
            <a:spAutoFit/>
          </a:bodyPr>
          <a:lstStyle/>
          <a:p>
            <a:pPr fontAlgn="base"/>
            <a:r>
              <a:rPr lang="en-US" sz="2800" b="1" u="sng" dirty="0" smtClean="0"/>
              <a:t>5. </a:t>
            </a:r>
            <a:r>
              <a:rPr lang="en-US" sz="2800" b="1" dirty="0" smtClean="0"/>
              <a:t>Marketing Oriented:</a:t>
            </a:r>
            <a:endParaRPr lang="en-US" sz="2800" dirty="0" smtClean="0"/>
          </a:p>
          <a:p>
            <a:pPr fontAlgn="base"/>
            <a:r>
              <a:rPr lang="en-US" sz="2800" dirty="0" smtClean="0"/>
              <a:t>A marketing organization should represent the interest of the customer within the company, which helps in long term growth of the firm. </a:t>
            </a:r>
            <a:endParaRPr lang="en-US" sz="2800" dirty="0" smtClean="0"/>
          </a:p>
          <a:p>
            <a:pPr fontAlgn="base"/>
            <a:endParaRPr lang="en-US" sz="2800" dirty="0" smtClean="0"/>
          </a:p>
          <a:p>
            <a:pPr fontAlgn="base"/>
            <a:r>
              <a:rPr lang="en-US" sz="2800" dirty="0" smtClean="0"/>
              <a:t>The </a:t>
            </a:r>
            <a:r>
              <a:rPr lang="en-US" sz="2800" dirty="0" smtClean="0"/>
              <a:t>requirement of the consumer and the market should be taken care of. Organization should be structured around the products and the markets.</a:t>
            </a:r>
          </a:p>
          <a:p>
            <a:r>
              <a:rPr lang="en-US" sz="2800" dirty="0" smtClean="0"/>
              <a:t/>
            </a:r>
            <a:br>
              <a:rPr lang="en-US" sz="2800" dirty="0" smtClean="0"/>
            </a:br>
            <a:endParaRPr lang="en-US" sz="2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686800" cy="4401205"/>
          </a:xfrm>
          <a:prstGeom prst="rect">
            <a:avLst/>
          </a:prstGeom>
        </p:spPr>
        <p:txBody>
          <a:bodyPr wrap="square">
            <a:spAutoFit/>
          </a:bodyPr>
          <a:lstStyle/>
          <a:p>
            <a:pPr algn="just" fontAlgn="base"/>
            <a:r>
              <a:rPr lang="en-US" sz="2000" b="1" dirty="0" smtClean="0"/>
              <a:t>6. Recognizing Informal Relations:</a:t>
            </a:r>
            <a:endParaRPr lang="en-US" sz="2000" dirty="0" smtClean="0"/>
          </a:p>
          <a:p>
            <a:pPr algn="just" fontAlgn="base"/>
            <a:r>
              <a:rPr lang="en-US" sz="2000" dirty="0" smtClean="0"/>
              <a:t>An </a:t>
            </a:r>
            <a:r>
              <a:rPr lang="en-US" sz="2000" dirty="0" err="1" smtClean="0"/>
              <a:t>organisational</a:t>
            </a:r>
            <a:r>
              <a:rPr lang="en-US" sz="2000" dirty="0" smtClean="0"/>
              <a:t> structure in general defines the horizontal and vertical relationship between the people. However, apart from formal relationship, it is the informal relationship also which decides the success of the </a:t>
            </a:r>
            <a:r>
              <a:rPr lang="en-US" sz="2000" dirty="0" err="1" smtClean="0"/>
              <a:t>organisation</a:t>
            </a:r>
            <a:r>
              <a:rPr lang="en-US" sz="2000" dirty="0" smtClean="0"/>
              <a:t>.</a:t>
            </a:r>
          </a:p>
          <a:p>
            <a:pPr algn="just" fontAlgn="base"/>
            <a:endParaRPr lang="en-US" sz="2000" dirty="0" smtClean="0"/>
          </a:p>
          <a:p>
            <a:pPr algn="just" fontAlgn="base"/>
            <a:endParaRPr lang="en-US" sz="2000" dirty="0" smtClean="0"/>
          </a:p>
          <a:p>
            <a:pPr algn="just" fontAlgn="base"/>
            <a:endParaRPr lang="en-US" sz="2000" dirty="0" smtClean="0"/>
          </a:p>
          <a:p>
            <a:pPr algn="just" fontAlgn="base"/>
            <a:r>
              <a:rPr lang="en-US" sz="2000" dirty="0" smtClean="0"/>
              <a:t>Popu­larly known as “Grapevine” in management literature, informal relations are the invisible alliances between the people in the </a:t>
            </a:r>
            <a:r>
              <a:rPr lang="en-US" sz="2000" dirty="0" err="1" smtClean="0"/>
              <a:t>organisation</a:t>
            </a:r>
            <a:r>
              <a:rPr lang="en-US" sz="2000" dirty="0" smtClean="0"/>
              <a:t>. These relations help in building the goodwill and team spirit, and therefore its significance cannot be underestimated. A good marketing </a:t>
            </a:r>
            <a:r>
              <a:rPr lang="en-US" sz="2000" dirty="0" err="1" smtClean="0"/>
              <a:t>organisation</a:t>
            </a:r>
            <a:r>
              <a:rPr lang="en-US" sz="2000" dirty="0" smtClean="0"/>
              <a:t> should thus </a:t>
            </a:r>
            <a:r>
              <a:rPr lang="en-US" sz="2000" dirty="0" err="1" smtClean="0"/>
              <a:t>recognise</a:t>
            </a:r>
            <a:r>
              <a:rPr lang="en-US" sz="2000" dirty="0" smtClean="0"/>
              <a:t> both the formal and informal relations in the </a:t>
            </a:r>
            <a:r>
              <a:rPr lang="en-US" sz="2000" dirty="0" err="1" smtClean="0"/>
              <a:t>organisation</a:t>
            </a:r>
            <a:r>
              <a:rPr lang="en-US" sz="2000" dirty="0" smtClean="0"/>
              <a:t>.</a:t>
            </a:r>
            <a:endParaRPr lang="en-US" sz="20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1"/>
            <a:ext cx="8458200" cy="5632311"/>
          </a:xfrm>
          <a:prstGeom prst="rect">
            <a:avLst/>
          </a:prstGeom>
        </p:spPr>
        <p:txBody>
          <a:bodyPr wrap="square">
            <a:spAutoFit/>
          </a:bodyPr>
          <a:lstStyle/>
          <a:p>
            <a:pPr algn="just" fontAlgn="base"/>
            <a:r>
              <a:rPr lang="en-US" sz="2400" b="1" u="sng" dirty="0" smtClean="0"/>
              <a:t>7. </a:t>
            </a:r>
            <a:r>
              <a:rPr lang="en-US" sz="2400" b="1" dirty="0" smtClean="0"/>
              <a:t>Flexible Structure:</a:t>
            </a:r>
            <a:endParaRPr lang="en-US" sz="2400" dirty="0" smtClean="0"/>
          </a:p>
          <a:p>
            <a:pPr algn="just" fontAlgn="base"/>
            <a:r>
              <a:rPr lang="en-US" sz="2400" dirty="0" smtClean="0"/>
              <a:t>A good marketing </a:t>
            </a:r>
            <a:r>
              <a:rPr lang="en-US" sz="2400" dirty="0" err="1" smtClean="0"/>
              <a:t>organisation</a:t>
            </a:r>
            <a:r>
              <a:rPr lang="en-US" sz="2400" dirty="0" smtClean="0"/>
              <a:t> should be flexible and not static or immov­able. Markets are highly dynamic and therefore the </a:t>
            </a:r>
            <a:r>
              <a:rPr lang="en-US" sz="2400" dirty="0" err="1" smtClean="0"/>
              <a:t>organisation</a:t>
            </a:r>
            <a:r>
              <a:rPr lang="en-US" sz="2400" dirty="0" smtClean="0"/>
              <a:t> should also be dynamic, adjusting to the changing needs of the markets and environment. </a:t>
            </a:r>
            <a:endParaRPr lang="en-US" sz="2400" dirty="0" smtClean="0"/>
          </a:p>
          <a:p>
            <a:pPr algn="just" fontAlgn="base"/>
            <a:endParaRPr lang="en-US" sz="2400" dirty="0" smtClean="0"/>
          </a:p>
          <a:p>
            <a:pPr algn="just" fontAlgn="base"/>
            <a:endParaRPr lang="en-US" sz="2400" dirty="0" smtClean="0"/>
          </a:p>
          <a:p>
            <a:pPr algn="just" fontAlgn="base"/>
            <a:r>
              <a:rPr lang="en-US" sz="2400" dirty="0" smtClean="0"/>
              <a:t>An </a:t>
            </a:r>
            <a:r>
              <a:rPr lang="en-US" sz="2400" dirty="0" err="1" smtClean="0"/>
              <a:t>organisation</a:t>
            </a:r>
            <a:r>
              <a:rPr lang="en-US" sz="2400" dirty="0" smtClean="0"/>
              <a:t> structure should not be rigid or watertight but flexible so that it can be easily understood and can adapt to the changes. This will help in better response to the competitors and the customers.</a:t>
            </a:r>
          </a:p>
          <a:p>
            <a:pPr algn="just"/>
            <a:r>
              <a:rPr lang="en-US" sz="2400" dirty="0" smtClean="0"/>
              <a:t/>
            </a:r>
            <a:br>
              <a:rPr lang="en-US" sz="2400" dirty="0" smtClean="0"/>
            </a:br>
            <a:endParaRPr lang="en-US" sz="2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533401"/>
            <a:ext cx="8153400" cy="5262979"/>
          </a:xfrm>
          <a:prstGeom prst="rect">
            <a:avLst/>
          </a:prstGeom>
        </p:spPr>
        <p:txBody>
          <a:bodyPr wrap="square">
            <a:spAutoFit/>
          </a:bodyPr>
          <a:lstStyle/>
          <a:p>
            <a:pPr algn="just" fontAlgn="base"/>
            <a:r>
              <a:rPr lang="en-US" sz="2400" b="1" dirty="0" smtClean="0"/>
              <a:t>8. Maintaining Balance:</a:t>
            </a:r>
            <a:endParaRPr lang="en-US" sz="2400" dirty="0" smtClean="0"/>
          </a:p>
          <a:p>
            <a:pPr algn="just" fontAlgn="base"/>
            <a:r>
              <a:rPr lang="en-US" sz="2400" dirty="0" smtClean="0"/>
              <a:t>The overall effectiveness in the marketing </a:t>
            </a:r>
            <a:r>
              <a:rPr lang="en-US" sz="2400" dirty="0" err="1" smtClean="0"/>
              <a:t>organisation</a:t>
            </a:r>
            <a:r>
              <a:rPr lang="en-US" sz="2400" dirty="0" smtClean="0"/>
              <a:t> calls for the balance in the activities</a:t>
            </a:r>
            <a:r>
              <a:rPr lang="en-US" sz="2400" dirty="0" smtClean="0"/>
              <a:t>.</a:t>
            </a:r>
          </a:p>
          <a:p>
            <a:pPr algn="just" fontAlgn="base"/>
            <a:r>
              <a:rPr lang="en-US" sz="2400" dirty="0" smtClean="0"/>
              <a:t> </a:t>
            </a:r>
            <a:r>
              <a:rPr lang="en-US" sz="2400" dirty="0" smtClean="0"/>
              <a:t>Whether the </a:t>
            </a:r>
            <a:r>
              <a:rPr lang="en-US" sz="2400" dirty="0" err="1" smtClean="0"/>
              <a:t>organisation</a:t>
            </a:r>
            <a:r>
              <a:rPr lang="en-US" sz="2400" dirty="0" smtClean="0"/>
              <a:t> is big or small, attempt should be made to avoid extremes and excesses and maintain balance. </a:t>
            </a:r>
            <a:endParaRPr lang="en-US" sz="2400" dirty="0" smtClean="0"/>
          </a:p>
          <a:p>
            <a:pPr algn="just" fontAlgn="base"/>
            <a:endParaRPr lang="en-US" sz="2400" dirty="0" smtClean="0"/>
          </a:p>
          <a:p>
            <a:pPr algn="just" fontAlgn="base"/>
            <a:r>
              <a:rPr lang="en-US" sz="2400" dirty="0" smtClean="0"/>
              <a:t>In </a:t>
            </a:r>
            <a:r>
              <a:rPr lang="en-US" sz="2400" dirty="0" smtClean="0"/>
              <a:t>other words, nothing should be over-</a:t>
            </a:r>
            <a:r>
              <a:rPr lang="en-US" sz="2400" dirty="0" err="1" smtClean="0"/>
              <a:t>emphasised</a:t>
            </a:r>
            <a:r>
              <a:rPr lang="en-US" sz="2400" dirty="0" smtClean="0"/>
              <a:t> in the </a:t>
            </a:r>
            <a:r>
              <a:rPr lang="en-US" sz="2400" dirty="0" err="1" smtClean="0"/>
              <a:t>organisation</a:t>
            </a:r>
            <a:r>
              <a:rPr lang="en-US" sz="2400" dirty="0" smtClean="0"/>
              <a:t>. Line and staff relationship, </a:t>
            </a:r>
            <a:r>
              <a:rPr lang="en-US" sz="2400" dirty="0" err="1" smtClean="0"/>
              <a:t>centralisation</a:t>
            </a:r>
            <a:r>
              <a:rPr lang="en-US" sz="2400" dirty="0" smtClean="0"/>
              <a:t> and </a:t>
            </a:r>
            <a:r>
              <a:rPr lang="en-US" sz="2400" dirty="0" err="1" smtClean="0"/>
              <a:t>decentralisation</a:t>
            </a:r>
            <a:r>
              <a:rPr lang="en-US" sz="2400" dirty="0" smtClean="0"/>
              <a:t>, short and long span of control, different levels in the </a:t>
            </a:r>
            <a:r>
              <a:rPr lang="en-US" sz="2400" dirty="0" err="1" smtClean="0"/>
              <a:t>organisation</a:t>
            </a:r>
            <a:r>
              <a:rPr lang="en-US" sz="2400" dirty="0" smtClean="0"/>
              <a:t>, etc. should be balanced</a:t>
            </a:r>
            <a:r>
              <a:rPr lang="en-US" sz="2400" dirty="0" smtClean="0"/>
              <a:t>.</a:t>
            </a:r>
          </a:p>
          <a:p>
            <a:pPr algn="just" fontAlgn="base"/>
            <a:endParaRPr lang="en-US" sz="2400" dirty="0" smtClean="0"/>
          </a:p>
          <a:p>
            <a:pPr algn="just" fontAlgn="base"/>
            <a:r>
              <a:rPr lang="en-US" sz="2400" dirty="0" smtClean="0"/>
              <a:t> </a:t>
            </a:r>
            <a:r>
              <a:rPr lang="en-US" sz="2400" dirty="0" smtClean="0"/>
              <a:t>This ensures smoothness in opera­tions.</a:t>
            </a:r>
            <a:endParaRPr lang="en-US" sz="24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21</TotalTime>
  <Words>125</Words>
  <Application>Microsoft Office PowerPoint</Application>
  <PresentationFormat>On-screen Show (4:3)</PresentationFormat>
  <Paragraphs>66</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Concourse</vt:lpstr>
      <vt:lpstr>Essentials of Good Marketing Organization Structure: </vt:lpstr>
      <vt:lpstr>Slide 2</vt:lpstr>
      <vt:lpstr>Slide 3</vt:lpstr>
      <vt:lpstr>Slide 4</vt:lpstr>
      <vt:lpstr>Slide 5</vt:lpstr>
      <vt:lpstr>Slide 6</vt:lpstr>
      <vt:lpstr>Slide 7</vt:lpstr>
      <vt:lpstr>Slide 8</vt:lpstr>
      <vt:lpstr>Slide 9</vt:lpstr>
      <vt:lpstr>Slide 10</vt:lpstr>
      <vt:lpstr>Slide 11</vt:lpstr>
      <vt:lpstr>Slide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Essentials of Good Marketing Organization Structure: </dc:title>
  <dc:creator>Ashutosh</dc:creator>
  <cp:lastModifiedBy>Ashutosh</cp:lastModifiedBy>
  <cp:revision>9</cp:revision>
  <dcterms:created xsi:type="dcterms:W3CDTF">2020-04-17T06:37:04Z</dcterms:created>
  <dcterms:modified xsi:type="dcterms:W3CDTF">2020-04-17T06:59:36Z</dcterms:modified>
</cp:coreProperties>
</file>