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0EE7949-9913-4BD5-A896-487B107672B3}" type="datetimeFigureOut">
              <a:rPr lang="en-US" smtClean="0"/>
              <a:pPr/>
              <a:t>5/14/2020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F4278B79-72D1-4ADA-B45E-4C78F871CB3A}"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EE7949-9913-4BD5-A896-487B107672B3}"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278B79-72D1-4ADA-B45E-4C78F871CB3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EE7949-9913-4BD5-A896-487B107672B3}"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278B79-72D1-4ADA-B45E-4C78F871CB3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0EE7949-9913-4BD5-A896-487B107672B3}" type="datetimeFigureOut">
              <a:rPr lang="en-US" smtClean="0"/>
              <a:pPr/>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278B79-72D1-4ADA-B45E-4C78F871CB3A}"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0EE7949-9913-4BD5-A896-487B107672B3}" type="datetimeFigureOut">
              <a:rPr lang="en-US" smtClean="0"/>
              <a:pPr/>
              <a:t>5/14/2020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F4278B79-72D1-4ADA-B45E-4C78F871CB3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0EE7949-9913-4BD5-A896-487B107672B3}"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278B79-72D1-4ADA-B45E-4C78F871CB3A}"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0EE7949-9913-4BD5-A896-487B107672B3}" type="datetimeFigureOut">
              <a:rPr lang="en-US" smtClean="0"/>
              <a:pPr/>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278B79-72D1-4ADA-B45E-4C78F871CB3A}"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0EE7949-9913-4BD5-A896-487B107672B3}" type="datetimeFigureOut">
              <a:rPr lang="en-US" smtClean="0"/>
              <a:pPr/>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278B79-72D1-4ADA-B45E-4C78F871CB3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EE7949-9913-4BD5-A896-487B107672B3}" type="datetimeFigureOut">
              <a:rPr lang="en-US" smtClean="0"/>
              <a:pPr/>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278B79-72D1-4ADA-B45E-4C78F871CB3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0EE7949-9913-4BD5-A896-487B107672B3}" type="datetimeFigureOut">
              <a:rPr lang="en-US" smtClean="0"/>
              <a:pPr/>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278B79-72D1-4ADA-B45E-4C78F871CB3A}"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0EE7949-9913-4BD5-A896-487B107672B3}" type="datetimeFigureOut">
              <a:rPr lang="en-US" smtClean="0"/>
              <a:pPr/>
              <a:t>5/14/2020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F4278B79-72D1-4ADA-B45E-4C78F871CB3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0EE7949-9913-4BD5-A896-487B107672B3}" type="datetimeFigureOut">
              <a:rPr lang="en-US" smtClean="0"/>
              <a:pPr/>
              <a:t>5/14/2020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4278B79-72D1-4ADA-B45E-4C78F871CB3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tourismnotes.com/travel-touris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1770670"/>
          </a:xfrm>
        </p:spPr>
        <p:txBody>
          <a:bodyPr>
            <a:normAutofit/>
          </a:bodyPr>
          <a:lstStyle/>
          <a:p>
            <a:r>
              <a:rPr lang="en-US" b="1" dirty="0"/>
              <a:t>Functions </a:t>
            </a:r>
            <a:r>
              <a:rPr lang="en-US" b="1" dirty="0" smtClean="0"/>
              <a:t>of </a:t>
            </a:r>
            <a:r>
              <a:rPr lang="en-US" b="1" dirty="0"/>
              <a:t>Travel Agency</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509200"/>
          </a:xfrm>
          <a:prstGeom prst="rect">
            <a:avLst/>
          </a:prstGeom>
        </p:spPr>
        <p:txBody>
          <a:bodyPr wrap="square">
            <a:spAutoFit/>
          </a:bodyPr>
          <a:lstStyle/>
          <a:p>
            <a:pPr algn="just"/>
            <a:r>
              <a:rPr lang="en-US" sz="3200" b="1" dirty="0" smtClean="0"/>
              <a:t>Currency Services</a:t>
            </a:r>
          </a:p>
          <a:p>
            <a:pPr algn="just"/>
            <a:r>
              <a:rPr lang="en-US" sz="3200" dirty="0" smtClean="0"/>
              <a:t>Approved travel agency authorized by Govt. body provides currency exchanges services to </a:t>
            </a:r>
            <a:r>
              <a:rPr lang="en-US" sz="3200" dirty="0" smtClean="0"/>
              <a:t>tourist</a:t>
            </a:r>
          </a:p>
          <a:p>
            <a:pPr algn="just"/>
            <a:endParaRPr lang="en-US" sz="3200" dirty="0" smtClean="0"/>
          </a:p>
          <a:p>
            <a:pPr algn="just"/>
            <a:r>
              <a:rPr lang="en-US" sz="3200" b="1" dirty="0" err="1" smtClean="0"/>
              <a:t>Organisation</a:t>
            </a:r>
            <a:r>
              <a:rPr lang="en-US" sz="3200" b="1" dirty="0" smtClean="0"/>
              <a:t> of Conference/Conventions</a:t>
            </a:r>
          </a:p>
          <a:p>
            <a:pPr algn="just"/>
            <a:r>
              <a:rPr lang="en-US" sz="3200" dirty="0" smtClean="0"/>
              <a:t>Large-scale travel agencies offer a complete convention/conference package which includes registration of the participants at the venue to be picked up for dropped to the airport/hotel, overhead projectors, slide projectors, TV, VCR, information counter, </a:t>
            </a:r>
            <a:r>
              <a:rPr lang="en-US" sz="3200" smtClean="0"/>
              <a:t>sight seen </a:t>
            </a:r>
            <a:r>
              <a:rPr lang="en-US" sz="3200" dirty="0" smtClean="0"/>
              <a:t>etc.</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509200"/>
          </a:xfrm>
          <a:prstGeom prst="rect">
            <a:avLst/>
          </a:prstGeom>
        </p:spPr>
        <p:txBody>
          <a:bodyPr wrap="square">
            <a:spAutoFit/>
          </a:bodyPr>
          <a:lstStyle/>
          <a:p>
            <a:pPr algn="just"/>
            <a:r>
              <a:rPr lang="en-US" sz="3200" dirty="0" smtClean="0"/>
              <a:t>Today</a:t>
            </a:r>
            <a:r>
              <a:rPr lang="en-US" sz="3200" dirty="0"/>
              <a:t>, Travel Agencies have been recognized as a vital component of </a:t>
            </a:r>
            <a:r>
              <a:rPr lang="en-US" sz="3200" dirty="0">
                <a:hlinkClick r:id="rId2"/>
              </a:rPr>
              <a:t>travel and tourism</a:t>
            </a:r>
            <a:r>
              <a:rPr lang="en-US" sz="3200" dirty="0"/>
              <a:t> and have become an integral part of the travel and tourism industry at global. They account for more than 90% of international and 70% of domestic tourist </a:t>
            </a:r>
            <a:r>
              <a:rPr lang="en-US" sz="3200" dirty="0" smtClean="0"/>
              <a:t>traffic</a:t>
            </a:r>
          </a:p>
          <a:p>
            <a:pPr algn="just"/>
            <a:endParaRPr lang="en-US" sz="3200" dirty="0"/>
          </a:p>
          <a:p>
            <a:pPr algn="just"/>
            <a:r>
              <a:rPr lang="en-US" sz="3200" dirty="0"/>
              <a:t>Further, more than 60%  of all travel agency revenues are derived from business travel. Most travel agencies sell both commercial and leisure travel but there are many travel agencies which only specialized in one sector or the other</a:t>
            </a:r>
            <a:r>
              <a:rPr lang="en-US" sz="3200" dirty="0" smtClean="0"/>
              <a:t>.</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4400" dirty="0" smtClean="0"/>
              <a:t>The operation of each travel agency is based on the scope of its activities and organizational size. </a:t>
            </a:r>
            <a:endParaRPr lang="en-US" sz="4400" dirty="0" smtClean="0"/>
          </a:p>
          <a:p>
            <a:pPr algn="just"/>
            <a:endParaRPr lang="en-US" sz="4400" dirty="0" smtClean="0"/>
          </a:p>
          <a:p>
            <a:pPr algn="just"/>
            <a:r>
              <a:rPr lang="en-US" sz="4400" dirty="0" smtClean="0"/>
              <a:t>Here </a:t>
            </a:r>
            <a:r>
              <a:rPr lang="en-US" sz="4400" dirty="0" smtClean="0"/>
              <a:t>we discuss the functions of a large scale travel agency that performs all types of activities such as Retail travel agency, wholesaling and tour operations etc.</a:t>
            </a:r>
            <a:endParaRPr lang="en-US" sz="4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pPr algn="just"/>
            <a:r>
              <a:rPr lang="en-US" sz="3200" dirty="0"/>
              <a:t>The main function of large-scale travel agency are</a:t>
            </a:r>
            <a:r>
              <a:rPr lang="en-US" sz="3200" dirty="0" smtClean="0"/>
              <a:t>:</a:t>
            </a:r>
          </a:p>
          <a:p>
            <a:pPr algn="just"/>
            <a:endParaRPr lang="en-US" sz="3200" dirty="0"/>
          </a:p>
          <a:p>
            <a:pPr algn="just"/>
            <a:r>
              <a:rPr lang="en-US" sz="3200" b="1" dirty="0"/>
              <a:t>Travel Information</a:t>
            </a:r>
          </a:p>
          <a:p>
            <a:pPr algn="just"/>
            <a:r>
              <a:rPr lang="en-US" sz="3200" dirty="0"/>
              <a:t>Whatever the size of a travel agency, it has to provide necessary travel information to tourists. A travel agency must give up-to-date, accurate and timely information regarding destinations mode of travel, accommodation, sight-seeing, shopping, immigration, passport, visa, customs clearance and procedure, health and security rules and about various permits required to travel in particular areas etc</a:t>
            </a:r>
            <a:r>
              <a:rPr lang="en-US" sz="3200" dirty="0" smtClean="0"/>
              <a:t>.</a:t>
            </a:r>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pPr algn="just"/>
            <a:r>
              <a:rPr lang="en-US" sz="4000" b="1" dirty="0" smtClean="0"/>
              <a:t>Itinerary </a:t>
            </a:r>
            <a:r>
              <a:rPr lang="en-US" sz="4000" b="1" dirty="0" smtClean="0"/>
              <a:t>Preparation</a:t>
            </a:r>
          </a:p>
          <a:p>
            <a:pPr algn="just"/>
            <a:endParaRPr lang="en-US" sz="4000" b="1" dirty="0" smtClean="0"/>
          </a:p>
          <a:p>
            <a:pPr algn="just"/>
            <a:r>
              <a:rPr lang="en-US" sz="4000" dirty="0" smtClean="0"/>
              <a:t>The term tourists itinerary is used to identify the origin, destination and all the stopping points in a traveler’s tours. It is a composition of various elements and designed after a detailed study of the market. Travel agencies prepare an itinerary for tour packages.</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86309"/>
          </a:xfrm>
          <a:prstGeom prst="rect">
            <a:avLst/>
          </a:prstGeom>
        </p:spPr>
        <p:txBody>
          <a:bodyPr wrap="square">
            <a:spAutoFit/>
          </a:bodyPr>
          <a:lstStyle/>
          <a:p>
            <a:pPr algn="just"/>
            <a:r>
              <a:rPr lang="en-US" sz="4400" b="1" dirty="0"/>
              <a:t>Airline Ticketing and </a:t>
            </a:r>
            <a:r>
              <a:rPr lang="en-US" sz="4400" b="1" dirty="0" smtClean="0"/>
              <a:t>Reservation</a:t>
            </a:r>
          </a:p>
          <a:p>
            <a:pPr algn="just"/>
            <a:endParaRPr lang="en-US" sz="4400" b="1" dirty="0"/>
          </a:p>
          <a:p>
            <a:pPr algn="just"/>
            <a:r>
              <a:rPr lang="en-US" sz="4400" dirty="0"/>
              <a:t>A travel agency sells a variety of tourism products. Airline ticketing and reservation is still a major source of revenue. Travel agencies perform a function of airline ticketing and reservation on the behalf of various airlines</a:t>
            </a:r>
            <a:r>
              <a:rPr lang="en-US" sz="4400" dirty="0" smtClean="0"/>
              <a:t>.</a:t>
            </a:r>
            <a:endParaRPr lang="en-US"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509200"/>
          </a:xfrm>
          <a:prstGeom prst="rect">
            <a:avLst/>
          </a:prstGeom>
        </p:spPr>
        <p:txBody>
          <a:bodyPr wrap="square">
            <a:spAutoFit/>
          </a:bodyPr>
          <a:lstStyle/>
          <a:p>
            <a:pPr algn="just"/>
            <a:r>
              <a:rPr lang="en-US" sz="4400" b="1" dirty="0" smtClean="0"/>
              <a:t>Tour Packaging and </a:t>
            </a:r>
            <a:r>
              <a:rPr lang="en-US" sz="4400" b="1" dirty="0" smtClean="0"/>
              <a:t>Costing</a:t>
            </a:r>
          </a:p>
          <a:p>
            <a:pPr algn="just"/>
            <a:endParaRPr lang="en-US" sz="4400" b="1" dirty="0" smtClean="0"/>
          </a:p>
          <a:p>
            <a:pPr algn="just"/>
            <a:r>
              <a:rPr lang="en-US" sz="4400" dirty="0" smtClean="0"/>
              <a:t>Travel agencies prepare tour package and sell them to tourists. The coasting and pricing of tour packages depend to a large extent on the ability of travel agent as to how effectively he is able to negotiate with the principal suppliers.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458200" cy="5509200"/>
          </a:xfrm>
          <a:prstGeom prst="rect">
            <a:avLst/>
          </a:prstGeom>
        </p:spPr>
        <p:txBody>
          <a:bodyPr wrap="square">
            <a:spAutoFit/>
          </a:bodyPr>
          <a:lstStyle/>
          <a:p>
            <a:pPr algn="just"/>
            <a:r>
              <a:rPr lang="en-US" sz="4400" b="1" dirty="0" smtClean="0"/>
              <a:t>Reservation</a:t>
            </a:r>
          </a:p>
          <a:p>
            <a:pPr algn="just"/>
            <a:r>
              <a:rPr lang="en-US" sz="4400" dirty="0" smtClean="0"/>
              <a:t>It is a very important function of all types of travel agencies. A travel agency consistently makes linkage with the accommodation sector, transport sector and other entertainment organizations to reserve rooms, and seats in the cultural programmes and transportation</a:t>
            </a:r>
            <a:endParaRPr lang="en-US"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186309"/>
          </a:xfrm>
          <a:prstGeom prst="rect">
            <a:avLst/>
          </a:prstGeom>
        </p:spPr>
        <p:txBody>
          <a:bodyPr wrap="square">
            <a:spAutoFit/>
          </a:bodyPr>
          <a:lstStyle/>
          <a:p>
            <a:pPr algn="just"/>
            <a:r>
              <a:rPr lang="en-US" sz="4400" b="1" dirty="0"/>
              <a:t>Travel Insurance</a:t>
            </a:r>
          </a:p>
          <a:p>
            <a:pPr algn="just"/>
            <a:r>
              <a:rPr lang="en-US" sz="4400" dirty="0"/>
              <a:t>Some large-scale travel agencies perform additional functions to serve its clients. </a:t>
            </a:r>
            <a:endParaRPr lang="en-US" sz="4400" dirty="0" smtClean="0"/>
          </a:p>
          <a:p>
            <a:pPr algn="just"/>
            <a:endParaRPr lang="en-US" sz="4400" dirty="0" smtClean="0"/>
          </a:p>
          <a:p>
            <a:pPr algn="just"/>
            <a:r>
              <a:rPr lang="en-US" sz="4400" dirty="0" smtClean="0"/>
              <a:t>Travel </a:t>
            </a:r>
            <a:r>
              <a:rPr lang="en-US" sz="4400" dirty="0"/>
              <a:t>insurance protects the travelers against the personal as well as baggage losses resulting from a wide range of travel related happenings and problems</a:t>
            </a:r>
            <a:r>
              <a:rPr lang="en-US" sz="4400" dirty="0" smtClean="0"/>
              <a:t>.</a:t>
            </a:r>
            <a:endParaRPr lang="en-US"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13</TotalTime>
  <Words>438</Words>
  <Application>Microsoft Office PowerPoint</Application>
  <PresentationFormat>On-screen Show (4:3)</PresentationFormat>
  <Paragraphs>121</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Functions of Travel Agency </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Functions of Travel Agency </dc:title>
  <dc:creator>Ashutosh</dc:creator>
  <cp:lastModifiedBy>Ashutosh</cp:lastModifiedBy>
  <cp:revision>4</cp:revision>
  <dcterms:created xsi:type="dcterms:W3CDTF">2020-05-13T13:25:11Z</dcterms:created>
  <dcterms:modified xsi:type="dcterms:W3CDTF">2020-05-14T15:35:17Z</dcterms:modified>
</cp:coreProperties>
</file>