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5"/>
  </p:notesMasterIdLst>
  <p:sldIdLst>
    <p:sldId id="256" r:id="rId2"/>
    <p:sldId id="257" r:id="rId3"/>
    <p:sldId id="258" r:id="rId4"/>
    <p:sldId id="259" r:id="rId5"/>
    <p:sldId id="260" r:id="rId6"/>
    <p:sldId id="262" r:id="rId7"/>
    <p:sldId id="263" r:id="rId8"/>
    <p:sldId id="264" r:id="rId9"/>
    <p:sldId id="265" r:id="rId10"/>
    <p:sldId id="266" r:id="rId11"/>
    <p:sldId id="267" r:id="rId12"/>
    <p:sldId id="278" r:id="rId13"/>
    <p:sldId id="268" r:id="rId14"/>
    <p:sldId id="269" r:id="rId15"/>
    <p:sldId id="270" r:id="rId16"/>
    <p:sldId id="261" r:id="rId17"/>
    <p:sldId id="271" r:id="rId18"/>
    <p:sldId id="272" r:id="rId19"/>
    <p:sldId id="273" r:id="rId20"/>
    <p:sldId id="274" r:id="rId21"/>
    <p:sldId id="275" r:id="rId22"/>
    <p:sldId id="276" r:id="rId23"/>
    <p:sldId id="277" r:id="rId24"/>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68" d="100"/>
          <a:sy n="68" d="100"/>
        </p:scale>
        <p:origin x="-1446" y="-96"/>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715B9CB-DAF3-45C8-BDEC-1AD8CE1D5F4A}" type="datetimeFigureOut">
              <a:rPr lang="en-US" smtClean="0"/>
              <a:pPr/>
              <a:t>4/21/2020</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0A0AF22-A909-4E4C-8D96-6CED72339F8B}"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20A0AF22-A909-4E4C-8D96-6CED72339F8B}" type="slidenum">
              <a:rPr lang="en-US" smtClean="0"/>
              <a:pPr/>
              <a:t>16</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10" name="Right Triangle 9"/>
          <p:cNvSpPr/>
          <p:nvPr/>
        </p:nvSpPr>
        <p:spPr>
          <a:xfrm>
            <a:off x="-2" y="4664147"/>
            <a:ext cx="9151089"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Title 8"/>
          <p:cNvSpPr>
            <a:spLocks noGrp="1"/>
          </p:cNvSpPr>
          <p:nvPr>
            <p:ph type="ctrTitle"/>
          </p:nvPr>
        </p:nvSpPr>
        <p:spPr>
          <a:xfrm>
            <a:off x="685800" y="1752601"/>
            <a:ext cx="77724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defRPr>
            </a:lvl1pPr>
            <a:extLst/>
          </a:lstStyle>
          <a:p>
            <a:r>
              <a:rPr kumimoji="0" lang="en-US" smtClean="0"/>
              <a:t>Click to edit Master title style</a:t>
            </a:r>
            <a:endParaRPr kumimoji="0" lang="en-US"/>
          </a:p>
        </p:txBody>
      </p:sp>
      <p:sp>
        <p:nvSpPr>
          <p:cNvPr id="17" name="Subtitle 16"/>
          <p:cNvSpPr>
            <a:spLocks noGrp="1"/>
          </p:cNvSpPr>
          <p:nvPr>
            <p:ph type="subTitle" idx="1"/>
          </p:nvPr>
        </p:nvSpPr>
        <p:spPr>
          <a:xfrm>
            <a:off x="685800" y="3611607"/>
            <a:ext cx="7772400" cy="1199704"/>
          </a:xfrm>
        </p:spPr>
        <p:txBody>
          <a:bodyPr lIns="45720" rIns="45720"/>
          <a:lstStyle>
            <a:lvl1pPr marL="0" marR="64008"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a:p>
        </p:txBody>
      </p:sp>
      <p:grpSp>
        <p:nvGrpSpPr>
          <p:cNvPr id="2" name="Group 1"/>
          <p:cNvGrpSpPr/>
          <p:nvPr/>
        </p:nvGrpSpPr>
        <p:grpSpPr>
          <a:xfrm>
            <a:off x="-3765" y="4953000"/>
            <a:ext cx="9147765" cy="1912088"/>
            <a:chOff x="-3765" y="4832896"/>
            <a:chExt cx="9147765" cy="2032192"/>
          </a:xfrm>
        </p:grpSpPr>
        <p:sp>
          <p:nvSpPr>
            <p:cNvPr id="7" name="Freeform 6"/>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8" name="Freeform 7"/>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1" name="Freeform 10"/>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2" name="Straight Connector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30" name="Date Placeholder 29"/>
          <p:cNvSpPr>
            <a:spLocks noGrp="1"/>
          </p:cNvSpPr>
          <p:nvPr>
            <p:ph type="dt" sz="half" idx="10"/>
          </p:nvPr>
        </p:nvSpPr>
        <p:spPr/>
        <p:txBody>
          <a:bodyPr/>
          <a:lstStyle>
            <a:lvl1pPr>
              <a:defRPr>
                <a:solidFill>
                  <a:srgbClr val="FFFFFF"/>
                </a:solidFill>
              </a:defRPr>
            </a:lvl1pPr>
            <a:extLst/>
          </a:lstStyle>
          <a:p>
            <a:fld id="{FAA0E801-3D0B-40FD-BBE2-CB64535E1389}" type="datetimeFigureOut">
              <a:rPr lang="en-US" smtClean="0"/>
              <a:pPr/>
              <a:t>4/21/2020</a:t>
            </a:fld>
            <a:endParaRPr lang="en-US"/>
          </a:p>
        </p:txBody>
      </p:sp>
      <p:sp>
        <p:nvSpPr>
          <p:cNvPr id="19" name="Footer Placeholder 18"/>
          <p:cNvSpPr>
            <a:spLocks noGrp="1"/>
          </p:cNvSpPr>
          <p:nvPr>
            <p:ph type="ftr" sz="quarter" idx="11"/>
          </p:nvPr>
        </p:nvSpPr>
        <p:spPr/>
        <p:txBody>
          <a:bodyPr/>
          <a:lstStyle>
            <a:lvl1pPr>
              <a:defRPr>
                <a:solidFill>
                  <a:schemeClr val="accent1">
                    <a:tint val="20000"/>
                  </a:schemeClr>
                </a:solidFill>
              </a:defRPr>
            </a:lvl1pPr>
            <a:extLst/>
          </a:lstStyle>
          <a:p>
            <a:endParaRPr lang="en-US"/>
          </a:p>
        </p:txBody>
      </p:sp>
      <p:sp>
        <p:nvSpPr>
          <p:cNvPr id="27" name="Slide Number Placeholder 26"/>
          <p:cNvSpPr>
            <a:spLocks noGrp="1"/>
          </p:cNvSpPr>
          <p:nvPr>
            <p:ph type="sldNum" sz="quarter" idx="12"/>
          </p:nvPr>
        </p:nvSpPr>
        <p:spPr/>
        <p:txBody>
          <a:bodyPr/>
          <a:lstStyle>
            <a:lvl1pPr>
              <a:defRPr>
                <a:solidFill>
                  <a:srgbClr val="FFFFFF"/>
                </a:solidFill>
              </a:defRPr>
            </a:lvl1pPr>
            <a:extLst/>
          </a:lstStyle>
          <a:p>
            <a:fld id="{1940A0BB-E290-4438-9248-F265CD04BA7A}"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1481329"/>
            <a:ext cx="8229600" cy="4386071"/>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FAA0E801-3D0B-40FD-BBE2-CB64535E1389}" type="datetimeFigureOut">
              <a:rPr lang="en-US" smtClean="0"/>
              <a:pPr/>
              <a:t>4/21/2020</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1940A0BB-E290-4438-9248-F265CD04BA7A}"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44013" y="274640"/>
            <a:ext cx="1777470" cy="5592761"/>
          </a:xfrm>
        </p:spPr>
        <p:txBody>
          <a:bodyPr vert="eaVert"/>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41"/>
            <a:ext cx="6324600" cy="5592760"/>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FAA0E801-3D0B-40FD-BBE2-CB64535E1389}" type="datetimeFigureOut">
              <a:rPr lang="en-US" smtClean="0"/>
              <a:pPr/>
              <a:t>4/21/2020</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1940A0BB-E290-4438-9248-F265CD04BA7A}"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FAA0E801-3D0B-40FD-BBE2-CB64535E1389}" type="datetimeFigureOut">
              <a:rPr lang="en-US" smtClean="0"/>
              <a:pPr/>
              <a:t>4/21/2020</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1940A0BB-E290-4438-9248-F265CD04BA7A}" type="slidenum">
              <a:rPr lang="en-US" smtClean="0"/>
              <a:pPr/>
              <a:t>‹#›</a:t>
            </a:fld>
            <a:endParaRPr lang="en-US"/>
          </a:p>
        </p:txBody>
      </p:sp>
      <p:sp>
        <p:nvSpPr>
          <p:cNvPr id="7" name="Title 6"/>
          <p:cNvSpPr>
            <a:spLocks noGrp="1"/>
          </p:cNvSpPr>
          <p:nvPr>
            <p:ph type="title"/>
          </p:nvPr>
        </p:nvSpPr>
        <p:spPr/>
        <p:txBody>
          <a:bodyPr rtlCol="0"/>
          <a:lstStyle>
            <a:extLst/>
          </a:lstStyle>
          <a:p>
            <a:r>
              <a:rPr kumimoji="0" lang="en-US" smtClean="0"/>
              <a:t>Click to edit Master title style</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722376" y="1059712"/>
            <a:ext cx="7772400" cy="1828800"/>
          </a:xfrm>
        </p:spPr>
        <p:txBody>
          <a:bodyPr vert="horz" anchor="b">
            <a:normAutofit/>
            <a:scene3d>
              <a:camera prst="orthographicFront"/>
              <a:lightRig rig="soft" dir="t"/>
            </a:scene3d>
            <a:sp3d prstMaterial="softEdge">
              <a:bevelT w="25400" h="25400"/>
            </a:sp3d>
          </a:bodyPr>
          <a:lstStyle>
            <a:lvl1pPr algn="r">
              <a:buNone/>
              <a:defRPr sz="4800" b="1" cap="none" baseline="0">
                <a:effectLst>
                  <a:outerShdw blurRad="31750" dist="25400" dir="5400000" algn="tl" rotWithShape="0">
                    <a:srgbClr val="000000">
                      <a:alpha val="25000"/>
                    </a:srgbClr>
                  </a:outerShdw>
                </a:effectLst>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3922713" y="2931712"/>
            <a:ext cx="4572000" cy="1454888"/>
          </a:xfrm>
        </p:spPr>
        <p:txBody>
          <a:bodyPr lIns="91440" rIns="91440" anchor="t"/>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extLst/>
          </a:lstStyle>
          <a:p>
            <a:fld id="{FAA0E801-3D0B-40FD-BBE2-CB64535E1389}" type="datetimeFigureOut">
              <a:rPr lang="en-US" smtClean="0"/>
              <a:pPr/>
              <a:t>4/21/2020</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1940A0BB-E290-4438-9248-F265CD04BA7A}" type="slidenum">
              <a:rPr lang="en-US" smtClean="0"/>
              <a:pPr/>
              <a:t>‹#›</a:t>
            </a:fld>
            <a:endParaRPr lang="en-US"/>
          </a:p>
        </p:txBody>
      </p:sp>
      <p:sp>
        <p:nvSpPr>
          <p:cNvPr id="7" name="Chevron 6"/>
          <p:cNvSpPr/>
          <p:nvPr/>
        </p:nvSpPr>
        <p:spPr>
          <a:xfrm>
            <a:off x="3636680"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8" name="Chevron 7"/>
          <p:cNvSpPr/>
          <p:nvPr/>
        </p:nvSpPr>
        <p:spPr>
          <a:xfrm>
            <a:off x="3450264"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bg>
      <p:bgRef idx="1002">
        <a:schemeClr val="bg1"/>
      </p:bgRef>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FAA0E801-3D0B-40FD-BBE2-CB64535E1389}" type="datetimeFigureOut">
              <a:rPr lang="en-US" smtClean="0"/>
              <a:pPr/>
              <a:t>4/21/2020</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1940A0BB-E290-4438-9248-F265CD04BA7A}" type="slidenum">
              <a:rPr lang="en-US" smtClean="0"/>
              <a:pPr/>
              <a:t>‹#›</a:t>
            </a:fld>
            <a:endParaRPr lang="en-US"/>
          </a:p>
        </p:txBody>
      </p:sp>
      <p:sp>
        <p:nvSpPr>
          <p:cNvPr id="8" name="Title 7"/>
          <p:cNvSpPr>
            <a:spLocks noGrp="1"/>
          </p:cNvSpPr>
          <p:nvPr>
            <p:ph type="title"/>
          </p:nvPr>
        </p:nvSpPr>
        <p:spPr/>
        <p:txBody>
          <a:bodyPr rtlCol="0"/>
          <a:lstStyle>
            <a:extLst/>
          </a:lstStyle>
          <a:p>
            <a:r>
              <a:rPr kumimoji="0" lang="en-US" smtClean="0"/>
              <a:t>Click to edit Master title style</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nchor="ctr"/>
          <a:lstStyle>
            <a:lvl1pPr>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5410200"/>
            <a:ext cx="4040188"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6" y="5410200"/>
            <a:ext cx="4041775"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1444294"/>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1444294"/>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extLst/>
          </a:lstStyle>
          <a:p>
            <a:fld id="{FAA0E801-3D0B-40FD-BBE2-CB64535E1389}" type="datetimeFigureOut">
              <a:rPr lang="en-US" smtClean="0"/>
              <a:pPr/>
              <a:t>4/21/2020</a:t>
            </a:fld>
            <a:endParaRPr lang="en-US"/>
          </a:p>
        </p:txBody>
      </p:sp>
      <p:sp>
        <p:nvSpPr>
          <p:cNvPr id="8" name="Footer Placeholder 7"/>
          <p:cNvSpPr>
            <a:spLocks noGrp="1"/>
          </p:cNvSpPr>
          <p:nvPr>
            <p:ph type="ftr" sz="quarter" idx="11"/>
          </p:nvPr>
        </p:nvSpPr>
        <p:spPr/>
        <p:txBody>
          <a:bodyPr/>
          <a:lstStyle>
            <a:extLst/>
          </a:lstStyle>
          <a:p>
            <a:endParaRPr lang="en-US"/>
          </a:p>
        </p:txBody>
      </p:sp>
      <p:sp>
        <p:nvSpPr>
          <p:cNvPr id="9" name="Slide Number Placeholder 8"/>
          <p:cNvSpPr>
            <a:spLocks noGrp="1"/>
          </p:cNvSpPr>
          <p:nvPr>
            <p:ph type="sldNum" sz="quarter" idx="12"/>
          </p:nvPr>
        </p:nvSpPr>
        <p:spPr/>
        <p:txBody>
          <a:bodyPr/>
          <a:lstStyle>
            <a:extLst/>
          </a:lstStyle>
          <a:p>
            <a:fld id="{1940A0BB-E290-4438-9248-F265CD04BA7A}"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bg>
      <p:bgRef idx="1002">
        <a:schemeClr val="bg1"/>
      </p:bgRef>
    </p:bg>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extLst/>
          </a:lstStyle>
          <a:p>
            <a:fld id="{FAA0E801-3D0B-40FD-BBE2-CB64535E1389}" type="datetimeFigureOut">
              <a:rPr lang="en-US" smtClean="0"/>
              <a:pPr/>
              <a:t>4/21/2020</a:t>
            </a:fld>
            <a:endParaRPr lang="en-US"/>
          </a:p>
        </p:txBody>
      </p:sp>
      <p:sp>
        <p:nvSpPr>
          <p:cNvPr id="4" name="Footer Placeholder 3"/>
          <p:cNvSpPr>
            <a:spLocks noGrp="1"/>
          </p:cNvSpPr>
          <p:nvPr>
            <p:ph type="ftr" sz="quarter" idx="11"/>
          </p:nvPr>
        </p:nvSpPr>
        <p:spPr/>
        <p:txBody>
          <a:bodyPr/>
          <a:lstStyle>
            <a:extLst/>
          </a:lstStyle>
          <a:p>
            <a:endParaRPr lang="en-US"/>
          </a:p>
        </p:txBody>
      </p:sp>
      <p:sp>
        <p:nvSpPr>
          <p:cNvPr id="5" name="Slide Number Placeholder 4"/>
          <p:cNvSpPr>
            <a:spLocks noGrp="1"/>
          </p:cNvSpPr>
          <p:nvPr>
            <p:ph type="sldNum" sz="quarter" idx="12"/>
          </p:nvPr>
        </p:nvSpPr>
        <p:spPr/>
        <p:txBody>
          <a:bodyPr/>
          <a:lstStyle>
            <a:extLst/>
          </a:lstStyle>
          <a:p>
            <a:fld id="{1940A0BB-E290-4438-9248-F265CD04BA7A}" type="slidenum">
              <a:rPr lang="en-US" smtClean="0"/>
              <a:pPr/>
              <a:t>‹#›</a:t>
            </a:fld>
            <a:endParaRPr lang="en-US"/>
          </a:p>
        </p:txBody>
      </p:sp>
      <p:sp>
        <p:nvSpPr>
          <p:cNvPr id="6" name="Title 5"/>
          <p:cNvSpPr>
            <a:spLocks noGrp="1"/>
          </p:cNvSpPr>
          <p:nvPr>
            <p:ph type="title"/>
          </p:nvPr>
        </p:nvSpPr>
        <p:spPr/>
        <p:txBody>
          <a:bodyPr rtlCol="0"/>
          <a:lstStyle>
            <a:extLst/>
          </a:lstStyle>
          <a:p>
            <a:r>
              <a:rPr kumimoji="0" lang="en-US" smtClean="0"/>
              <a:t>Click to edit Master title style</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extLst/>
          </a:lstStyle>
          <a:p>
            <a:fld id="{FAA0E801-3D0B-40FD-BBE2-CB64535E1389}" type="datetimeFigureOut">
              <a:rPr lang="en-US" smtClean="0"/>
              <a:pPr/>
              <a:t>4/21/2020</a:t>
            </a:fld>
            <a:endParaRPr lang="en-US"/>
          </a:p>
        </p:txBody>
      </p:sp>
      <p:sp>
        <p:nvSpPr>
          <p:cNvPr id="3" name="Footer Placeholder 2"/>
          <p:cNvSpPr>
            <a:spLocks noGrp="1"/>
          </p:cNvSpPr>
          <p:nvPr>
            <p:ph type="ftr" sz="quarter" idx="11"/>
          </p:nvPr>
        </p:nvSpPr>
        <p:spPr/>
        <p:txBody>
          <a:bodyPr/>
          <a:lstStyle>
            <a:extLst/>
          </a:lstStyle>
          <a:p>
            <a:endParaRPr lang="en-US"/>
          </a:p>
        </p:txBody>
      </p:sp>
      <p:sp>
        <p:nvSpPr>
          <p:cNvPr id="4" name="Slide Number Placeholder 3"/>
          <p:cNvSpPr>
            <a:spLocks noGrp="1"/>
          </p:cNvSpPr>
          <p:nvPr>
            <p:ph type="sldNum" sz="quarter" idx="12"/>
          </p:nvPr>
        </p:nvSpPr>
        <p:spPr/>
        <p:txBody>
          <a:bodyPr/>
          <a:lstStyle>
            <a:extLst/>
          </a:lstStyle>
          <a:p>
            <a:fld id="{1940A0BB-E290-4438-9248-F265CD04BA7A}"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914400" y="4876800"/>
            <a:ext cx="7481776" cy="457200"/>
          </a:xfrm>
        </p:spPr>
        <p:txBody>
          <a:bodyPr vert="horz" anchor="t">
            <a:noAutofit/>
            <a:sp3d prstMaterial="softEdge">
              <a:bevelT w="0" h="0"/>
            </a:sp3d>
          </a:bodyPr>
          <a:lstStyle>
            <a:lvl1pPr algn="r">
              <a:buNone/>
              <a:defRPr sz="2500" b="0">
                <a:solidFill>
                  <a:schemeClr val="accent1"/>
                </a:solidFill>
                <a:effectLst/>
              </a:defRPr>
            </a:lvl1pPr>
            <a:extLst/>
          </a:lstStyle>
          <a:p>
            <a:r>
              <a:rPr kumimoji="0" lang="en-US" smtClean="0"/>
              <a:t>Click to edit Master title style</a:t>
            </a:r>
            <a:endParaRPr kumimoji="0" lang="en-US"/>
          </a:p>
        </p:txBody>
      </p:sp>
      <p:sp>
        <p:nvSpPr>
          <p:cNvPr id="3" name="Text Placeholder 2"/>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a:xfrm>
            <a:off x="6727032" y="6407944"/>
            <a:ext cx="1920240" cy="365760"/>
          </a:xfrm>
        </p:spPr>
        <p:txBody>
          <a:bodyPr/>
          <a:lstStyle>
            <a:extLst/>
          </a:lstStyle>
          <a:p>
            <a:fld id="{FAA0E801-3D0B-40FD-BBE2-CB64535E1389}" type="datetimeFigureOut">
              <a:rPr lang="en-US" smtClean="0"/>
              <a:pPr/>
              <a:t>4/21/2020</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1940A0BB-E290-4438-9248-F265CD04BA7A}"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2">
        <a:schemeClr val="bg1"/>
      </p:bgRef>
    </p:bg>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141232" y="5443402"/>
            <a:ext cx="7162800" cy="648232"/>
          </a:xfrm>
          <a:noFill/>
        </p:spPr>
        <p:txBody>
          <a:bodyPr lIns="91440" tIns="0" rIns="91440" anchor="t"/>
          <a:lstStyle>
            <a:lvl1pPr marL="0" marR="18288" indent="0" algn="r">
              <a:buNone/>
              <a:defRPr sz="1400"/>
            </a:lvl1pPr>
            <a:lvl2pPr>
              <a:defRPr sz="1200"/>
            </a:lvl2pPr>
            <a:lvl3pPr>
              <a:defRPr sz="1000"/>
            </a:lvl3pPr>
            <a:lvl4pPr>
              <a:defRPr sz="900"/>
            </a:lvl4pPr>
            <a:lvl5pPr>
              <a:defRPr sz="900"/>
            </a:lvl5pPr>
            <a:extLst/>
          </a:lstStyle>
          <a:p>
            <a:pPr lvl="0" eaLnBrk="1" latinLnBrk="0" hangingPunct="1"/>
            <a:r>
              <a:rPr kumimoji="0" lang="en-US" smtClean="0"/>
              <a:t>Click to edit Master text styles</a:t>
            </a:r>
          </a:p>
        </p:txBody>
      </p:sp>
      <p:sp>
        <p:nvSpPr>
          <p:cNvPr id="3" name="Picture Placeholder 2"/>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lstStyle>
            <a:lvl1pPr marL="0" indent="0">
              <a:buNone/>
              <a:defRPr sz="3200"/>
            </a:lvl1pPr>
            <a:extLst/>
          </a:lstStyle>
          <a:p>
            <a:r>
              <a:rPr kumimoji="0" lang="en-US" smtClean="0"/>
              <a:t>Click icon to add picture</a:t>
            </a:r>
            <a:endParaRPr kumimoji="0" lang="en-US" dirty="0"/>
          </a:p>
        </p:txBody>
      </p:sp>
      <p:sp>
        <p:nvSpPr>
          <p:cNvPr id="5" name="Date Placeholder 4"/>
          <p:cNvSpPr>
            <a:spLocks noGrp="1"/>
          </p:cNvSpPr>
          <p:nvPr>
            <p:ph type="dt" sz="half" idx="10"/>
          </p:nvPr>
        </p:nvSpPr>
        <p:spPr/>
        <p:txBody>
          <a:bodyPr/>
          <a:lstStyle>
            <a:lvl1pPr>
              <a:defRPr>
                <a:solidFill>
                  <a:schemeClr val="tx1"/>
                </a:solidFill>
              </a:defRPr>
            </a:lvl1pPr>
            <a:extLst/>
          </a:lstStyle>
          <a:p>
            <a:fld id="{FAA0E801-3D0B-40FD-BBE2-CB64535E1389}" type="datetimeFigureOut">
              <a:rPr lang="en-US" smtClean="0"/>
              <a:pPr/>
              <a:t>4/21/2020</a:t>
            </a:fld>
            <a:endParaRPr lang="en-US"/>
          </a:p>
        </p:txBody>
      </p:sp>
      <p:sp>
        <p:nvSpPr>
          <p:cNvPr id="6" name="Footer Placeholder 5"/>
          <p:cNvSpPr>
            <a:spLocks noGrp="1"/>
          </p:cNvSpPr>
          <p:nvPr>
            <p:ph type="ftr" sz="quarter" idx="11"/>
          </p:nvPr>
        </p:nvSpPr>
        <p:spPr>
          <a:xfrm>
            <a:off x="4380072" y="6407944"/>
            <a:ext cx="2350681" cy="365125"/>
          </a:xfrm>
        </p:spPr>
        <p:txBody>
          <a:bodyPr/>
          <a:lstStyle>
            <a:lvl1pPr>
              <a:defRPr>
                <a:solidFill>
                  <a:schemeClr val="tx1"/>
                </a:solidFill>
              </a:defRPr>
            </a:lvl1pPr>
            <a:extLst/>
          </a:lstStyle>
          <a:p>
            <a:endParaRPr lang="en-US"/>
          </a:p>
        </p:txBody>
      </p:sp>
      <p:sp>
        <p:nvSpPr>
          <p:cNvPr id="7" name="Slide Number Placeholder 6"/>
          <p:cNvSpPr>
            <a:spLocks noGrp="1"/>
          </p:cNvSpPr>
          <p:nvPr>
            <p:ph type="sldNum" sz="quarter" idx="12"/>
          </p:nvPr>
        </p:nvSpPr>
        <p:spPr/>
        <p:txBody>
          <a:bodyPr/>
          <a:lstStyle>
            <a:lvl1pPr>
              <a:defRPr>
                <a:solidFill>
                  <a:schemeClr val="tx1"/>
                </a:solidFill>
              </a:defRPr>
            </a:lvl1pPr>
            <a:extLst/>
          </a:lstStyle>
          <a:p>
            <a:fld id="{1940A0BB-E290-4438-9248-F265CD04BA7A}" type="slidenum">
              <a:rPr lang="en-US" smtClean="0"/>
              <a:pPr/>
              <a:t>‹#›</a:t>
            </a:fld>
            <a:endParaRPr lang="en-US"/>
          </a:p>
        </p:txBody>
      </p:sp>
      <p:sp>
        <p:nvSpPr>
          <p:cNvPr id="2" name="Title 1"/>
          <p:cNvSpPr>
            <a:spLocks noGrp="1"/>
          </p:cNvSpPr>
          <p:nvPr>
            <p:ph type="title"/>
          </p:nvPr>
        </p:nvSpPr>
        <p:spPr>
          <a:xfrm>
            <a:off x="228600" y="4865122"/>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kumimoji="0" lang="en-US" smtClean="0"/>
              <a:t>Click to edit Master title style</a:t>
            </a:r>
            <a:endParaRPr kumimoji="0" lang="en-US"/>
          </a:p>
        </p:txBody>
      </p:sp>
      <p:sp>
        <p:nvSpPr>
          <p:cNvPr id="8" name="Freeform 7"/>
          <p:cNvSpPr>
            <a:spLocks/>
          </p:cNvSpPr>
          <p:nvPr/>
        </p:nvSpPr>
        <p:spPr bwMode="auto">
          <a:xfrm>
            <a:off x="716436" y="5001993"/>
            <a:ext cx="3802003" cy="1443111"/>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329" y="347"/>
                </a:moveTo>
                <a:lnTo>
                  <a:pt x="7156" y="682"/>
                </a:lnTo>
                <a:lnTo>
                  <a:pt x="5229" y="682"/>
                </a:lnTo>
                <a:lnTo>
                  <a:pt x="-328" y="345"/>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9" name="Freeform 8"/>
          <p:cNvSpPr>
            <a:spLocks/>
          </p:cNvSpPr>
          <p:nvPr/>
        </p:nvSpPr>
        <p:spPr bwMode="auto">
          <a:xfrm>
            <a:off x="-53561" y="5785023"/>
            <a:ext cx="3802003"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817" y="97"/>
                </a:moveTo>
                <a:lnTo>
                  <a:pt x="6408" y="682"/>
                </a:lnTo>
                <a:lnTo>
                  <a:pt x="5232" y="685"/>
                </a:lnTo>
                <a:lnTo>
                  <a:pt x="829" y="101"/>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0" name="Right Triangle 9"/>
          <p:cNvSpPr>
            <a:spLocks/>
          </p:cNvSpPr>
          <p:nvPr/>
        </p:nvSpPr>
        <p:spPr bwMode="auto">
          <a:xfrm>
            <a:off x="-6042" y="5791253"/>
            <a:ext cx="3402314" cy="1080868"/>
          </a:xfrm>
          <a:prstGeom prst="rtTriangle">
            <a:avLst/>
          </a:pr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1" name="Straight Connector 10"/>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12" name="Chevron 11"/>
          <p:cNvSpPr/>
          <p:nvPr/>
        </p:nvSpPr>
        <p:spPr>
          <a:xfrm>
            <a:off x="8664112"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13" name="Chevron 12"/>
          <p:cNvSpPr/>
          <p:nvPr/>
        </p:nvSpPr>
        <p:spPr>
          <a:xfrm>
            <a:off x="8477696"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 name="Freeform 12"/>
          <p:cNvSpPr>
            <a:spLocks/>
          </p:cNvSpPr>
          <p:nvPr/>
        </p:nvSpPr>
        <p:spPr bwMode="auto">
          <a:xfrm>
            <a:off x="716436" y="5001993"/>
            <a:ext cx="3802003" cy="1443111"/>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329" y="347"/>
                </a:moveTo>
                <a:lnTo>
                  <a:pt x="7156" y="682"/>
                </a:lnTo>
                <a:lnTo>
                  <a:pt x="5229" y="682"/>
                </a:lnTo>
                <a:lnTo>
                  <a:pt x="-328" y="345"/>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2" name="Freeform 11"/>
          <p:cNvSpPr>
            <a:spLocks/>
          </p:cNvSpPr>
          <p:nvPr/>
        </p:nvSpPr>
        <p:spPr bwMode="auto">
          <a:xfrm>
            <a:off x="-53561" y="5785023"/>
            <a:ext cx="3802003"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817" y="97"/>
                </a:moveTo>
                <a:lnTo>
                  <a:pt x="6408" y="682"/>
                </a:lnTo>
                <a:lnTo>
                  <a:pt x="5232" y="685"/>
                </a:lnTo>
                <a:lnTo>
                  <a:pt x="829" y="101"/>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4" name="Right Triangle 13"/>
          <p:cNvSpPr>
            <a:spLocks/>
          </p:cNvSpPr>
          <p:nvPr/>
        </p:nvSpPr>
        <p:spPr bwMode="auto">
          <a:xfrm>
            <a:off x="-6042" y="5791253"/>
            <a:ext cx="3402314" cy="1080868"/>
          </a:xfrm>
          <a:prstGeom prst="rtTriangle">
            <a:avLst/>
          </a:prstGeom>
          <a:blipFill>
            <a:blip r:embed="rId13">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5" name="Straight Connector 14"/>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Title Placeholder 8"/>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extLst/>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481328"/>
            <a:ext cx="8229600" cy="4525963"/>
          </a:xfrm>
          <a:prstGeom prst="rect">
            <a:avLst/>
          </a:prstGeom>
        </p:spPr>
        <p:txBody>
          <a:bodyPr vert="horz">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6727032" y="6407944"/>
            <a:ext cx="1920240" cy="365760"/>
          </a:xfrm>
          <a:prstGeom prst="rect">
            <a:avLst/>
          </a:prstGeom>
        </p:spPr>
        <p:txBody>
          <a:bodyPr vert="horz" anchor="b"/>
          <a:lstStyle>
            <a:lvl1pPr algn="l" eaLnBrk="1" latinLnBrk="0" hangingPunct="1">
              <a:defRPr kumimoji="0" sz="1000">
                <a:solidFill>
                  <a:schemeClr val="tx1"/>
                </a:solidFill>
              </a:defRPr>
            </a:lvl1pPr>
            <a:extLst/>
          </a:lstStyle>
          <a:p>
            <a:fld id="{FAA0E801-3D0B-40FD-BBE2-CB64535E1389}" type="datetimeFigureOut">
              <a:rPr lang="en-US" smtClean="0"/>
              <a:pPr/>
              <a:t>4/21/2020</a:t>
            </a:fld>
            <a:endParaRPr lang="en-US"/>
          </a:p>
        </p:txBody>
      </p:sp>
      <p:sp>
        <p:nvSpPr>
          <p:cNvPr id="22" name="Footer Placeholder 21"/>
          <p:cNvSpPr>
            <a:spLocks noGrp="1"/>
          </p:cNvSpPr>
          <p:nvPr>
            <p:ph type="ftr" sz="quarter" idx="3"/>
          </p:nvPr>
        </p:nvSpPr>
        <p:spPr>
          <a:xfrm>
            <a:off x="4380072" y="6407944"/>
            <a:ext cx="2350681" cy="365125"/>
          </a:xfrm>
          <a:prstGeom prst="rect">
            <a:avLst/>
          </a:prstGeom>
        </p:spPr>
        <p:txBody>
          <a:bodyPr vert="horz" anchor="b"/>
          <a:lstStyle>
            <a:lvl1pPr algn="r" eaLnBrk="1" latinLnBrk="0" hangingPunct="1">
              <a:defRPr kumimoji="0" sz="1000">
                <a:solidFill>
                  <a:schemeClr val="tx1"/>
                </a:solidFill>
              </a:defRPr>
            </a:lvl1pPr>
            <a:extLst/>
          </a:lstStyle>
          <a:p>
            <a:endParaRPr lang="en-US"/>
          </a:p>
        </p:txBody>
      </p:sp>
      <p:sp>
        <p:nvSpPr>
          <p:cNvPr id="18" name="Slide Number Placeholder 17"/>
          <p:cNvSpPr>
            <a:spLocks noGrp="1"/>
          </p:cNvSpPr>
          <p:nvPr>
            <p:ph type="sldNum" sz="quarter" idx="4"/>
          </p:nvPr>
        </p:nvSpPr>
        <p:spPr>
          <a:xfrm>
            <a:off x="8647272" y="6407944"/>
            <a:ext cx="365760" cy="365125"/>
          </a:xfrm>
          <a:prstGeom prst="rect">
            <a:avLst/>
          </a:prstGeom>
        </p:spPr>
        <p:txBody>
          <a:bodyPr vert="horz" anchor="b"/>
          <a:lstStyle>
            <a:lvl1pPr algn="r" eaLnBrk="1" latinLnBrk="0" hangingPunct="1">
              <a:defRPr kumimoji="0" sz="1000" b="0">
                <a:solidFill>
                  <a:schemeClr val="tx1"/>
                </a:solidFill>
              </a:defRPr>
            </a:lvl1pPr>
            <a:extLst/>
          </a:lstStyle>
          <a:p>
            <a:fld id="{1940A0BB-E290-4438-9248-F265CD04BA7A}"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4100" b="1" kern="1200">
          <a:solidFill>
            <a:schemeClr val="tx2"/>
          </a:solidFill>
          <a:effectLst>
            <a:outerShdw blurRad="31750" dist="25400" dir="5400000" algn="tl" rotWithShape="0">
              <a:srgbClr val="000000">
                <a:alpha val="25000"/>
              </a:srgbClr>
            </a:outerShdw>
          </a:effectLst>
          <a:latin typeface="+mj-lt"/>
          <a:ea typeface="+mj-ea"/>
          <a:cs typeface="+mj-cs"/>
        </a:defRPr>
      </a:lvl1pPr>
      <a:extLst/>
    </p:titleStyle>
    <p:bodyStyle>
      <a:lvl1pPr marL="365760" indent="-256032" algn="l" rtl="0" eaLnBrk="1" latinLnBrk="0" hangingPunct="1">
        <a:spcBef>
          <a:spcPts val="400"/>
        </a:spcBef>
        <a:spcAft>
          <a:spcPts val="0"/>
        </a:spcAft>
        <a:buClr>
          <a:schemeClr val="accent1"/>
        </a:buClr>
        <a:buSzPct val="68000"/>
        <a:buFont typeface="Wingdings 3"/>
        <a:buChar char=""/>
        <a:defRPr kumimoji="0" sz="2700" kern="1200">
          <a:solidFill>
            <a:schemeClr val="tx1"/>
          </a:solidFill>
          <a:latin typeface="+mn-lt"/>
          <a:ea typeface="+mn-ea"/>
          <a:cs typeface="+mn-cs"/>
        </a:defRPr>
      </a:lvl1pPr>
      <a:lvl2pPr marL="621792" indent="-228600" algn="l" rtl="0" eaLnBrk="1" latinLnBrk="0" hangingPunct="1">
        <a:spcBef>
          <a:spcPts val="324"/>
        </a:spcBef>
        <a:buClr>
          <a:schemeClr val="accent1"/>
        </a:buClr>
        <a:buFont typeface="Verdana"/>
        <a:buChar char="◦"/>
        <a:defRPr kumimoji="0" sz="2300" kern="1200">
          <a:solidFill>
            <a:schemeClr val="tx1"/>
          </a:solidFill>
          <a:latin typeface="+mn-lt"/>
          <a:ea typeface="+mn-ea"/>
          <a:cs typeface="+mn-cs"/>
        </a:defRPr>
      </a:lvl2pPr>
      <a:lvl3pPr marL="859536" indent="-228600" algn="l" rtl="0" eaLnBrk="1" latinLnBrk="0" hangingPunct="1">
        <a:spcBef>
          <a:spcPts val="350"/>
        </a:spcBef>
        <a:buClr>
          <a:schemeClr val="accent2"/>
        </a:buClr>
        <a:buSzPct val="100000"/>
        <a:buFont typeface="Wingdings 2"/>
        <a:buChar char=""/>
        <a:defRPr kumimoji="0" sz="2100" kern="1200">
          <a:solidFill>
            <a:schemeClr val="tx1"/>
          </a:solidFill>
          <a:latin typeface="+mn-lt"/>
          <a:ea typeface="+mn-ea"/>
          <a:cs typeface="+mn-cs"/>
        </a:defRPr>
      </a:lvl3pPr>
      <a:lvl4pPr marL="1143000" indent="-228600" algn="l" rtl="0" eaLnBrk="1" latinLnBrk="0" hangingPunct="1">
        <a:spcBef>
          <a:spcPts val="350"/>
        </a:spcBef>
        <a:buClr>
          <a:schemeClr val="accent2"/>
        </a:buClr>
        <a:buFont typeface="Wingdings 2"/>
        <a:buChar char=""/>
        <a:defRPr kumimoji="0" sz="1900" kern="1200">
          <a:solidFill>
            <a:schemeClr val="tx1"/>
          </a:solidFill>
          <a:latin typeface="+mn-lt"/>
          <a:ea typeface="+mn-ea"/>
          <a:cs typeface="+mn-cs"/>
        </a:defRPr>
      </a:lvl4pPr>
      <a:lvl5pPr marL="1371600" indent="-228600" algn="l" rtl="0" eaLnBrk="1" latinLnBrk="0" hangingPunct="1">
        <a:spcBef>
          <a:spcPts val="350"/>
        </a:spcBef>
        <a:buClr>
          <a:schemeClr val="accent2"/>
        </a:buClr>
        <a:buFont typeface="Wingdings 2"/>
        <a:buChar char=""/>
        <a:defRPr kumimoji="0" sz="18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609601"/>
            <a:ext cx="7772400" cy="1447799"/>
          </a:xfrm>
        </p:spPr>
        <p:txBody>
          <a:bodyPr/>
          <a:lstStyle/>
          <a:p>
            <a:pPr algn="ctr"/>
            <a:r>
              <a:rPr lang="en-US" dirty="0" smtClean="0"/>
              <a:t>Objective of Pricing</a:t>
            </a:r>
            <a:endParaRPr lang="en-US" dirty="0"/>
          </a:p>
        </p:txBody>
      </p:sp>
      <p:sp>
        <p:nvSpPr>
          <p:cNvPr id="3" name="Subtitle 2"/>
          <p:cNvSpPr>
            <a:spLocks noGrp="1"/>
          </p:cNvSpPr>
          <p:nvPr>
            <p:ph type="subTitle" idx="1"/>
          </p:nvPr>
        </p:nvSpPr>
        <p:spPr>
          <a:xfrm>
            <a:off x="228600" y="2895600"/>
            <a:ext cx="7543800" cy="2057400"/>
          </a:xfrm>
        </p:spPr>
        <p:txBody>
          <a:bodyPr>
            <a:normAutofit lnSpcReduction="10000"/>
          </a:bodyPr>
          <a:lstStyle/>
          <a:p>
            <a:pPr algn="l"/>
            <a:r>
              <a:rPr lang="en-US" dirty="0" smtClean="0"/>
              <a:t>Prof(Dr) </a:t>
            </a:r>
            <a:r>
              <a:rPr lang="en-US" dirty="0" err="1" smtClean="0"/>
              <a:t>B.L.Verma</a:t>
            </a:r>
            <a:r>
              <a:rPr lang="en-US" dirty="0" smtClean="0"/>
              <a:t/>
            </a:r>
            <a:br>
              <a:rPr lang="en-US" dirty="0" smtClean="0"/>
            </a:br>
            <a:r>
              <a:rPr lang="en-US" dirty="0" smtClean="0"/>
              <a:t>Professor</a:t>
            </a:r>
            <a:br>
              <a:rPr lang="en-US" dirty="0" smtClean="0"/>
            </a:br>
            <a:r>
              <a:rPr lang="en-US" dirty="0" smtClean="0"/>
              <a:t>Department of Business Administration</a:t>
            </a:r>
            <a:br>
              <a:rPr lang="en-US" dirty="0" smtClean="0"/>
            </a:br>
            <a:r>
              <a:rPr lang="en-US" dirty="0" smtClean="0"/>
              <a:t>UCCMS,MLSU,UDAIPUR</a:t>
            </a:r>
            <a:br>
              <a:rPr lang="en-US" dirty="0" smtClean="0"/>
            </a:br>
            <a:endParaRPr lang="en-US" dirty="0" smtClean="0"/>
          </a:p>
          <a:p>
            <a:pPr algn="l"/>
            <a:endParaRPr lang="en-US" dirty="0" smtClean="0"/>
          </a:p>
          <a:p>
            <a:endParaRPr lang="en-US" dirty="0" smtClean="0"/>
          </a:p>
          <a:p>
            <a:endParaRPr lang="en-US" dirty="0" smtClean="0"/>
          </a:p>
          <a:p>
            <a:endParaRPr lang="en-US"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57200" y="381000"/>
            <a:ext cx="8382000" cy="4893647"/>
          </a:xfrm>
          <a:prstGeom prst="rect">
            <a:avLst/>
          </a:prstGeom>
        </p:spPr>
        <p:txBody>
          <a:bodyPr wrap="square">
            <a:spAutoFit/>
          </a:bodyPr>
          <a:lstStyle/>
          <a:p>
            <a:pPr algn="just" fontAlgn="base"/>
            <a:r>
              <a:rPr lang="en-US" sz="2400" b="1" dirty="0"/>
              <a:t>(ix) Early Cash Recovery:</a:t>
            </a:r>
            <a:endParaRPr lang="en-US" sz="2400" dirty="0"/>
          </a:p>
          <a:p>
            <a:pPr algn="just" fontAlgn="base"/>
            <a:r>
              <a:rPr lang="en-US" sz="2400" dirty="0"/>
              <a:t>Some firms set a price which will create a mad rush for the product and recover cash early. They may also set a low price as a caution against uncertainty of the future</a:t>
            </a:r>
            <a:r>
              <a:rPr lang="en-US" sz="2400" dirty="0" smtClean="0"/>
              <a:t>.</a:t>
            </a:r>
          </a:p>
          <a:p>
            <a:pPr algn="just" fontAlgn="base"/>
            <a:endParaRPr lang="en-US" sz="2400" dirty="0" smtClean="0"/>
          </a:p>
          <a:p>
            <a:pPr algn="just" fontAlgn="base"/>
            <a:endParaRPr lang="en-US" sz="2400" dirty="0"/>
          </a:p>
          <a:p>
            <a:pPr algn="just" fontAlgn="base"/>
            <a:r>
              <a:rPr lang="en-US" sz="2400" b="1" dirty="0"/>
              <a:t>(x) Satisfactory Rate of Return:</a:t>
            </a:r>
            <a:endParaRPr lang="en-US" sz="2400" dirty="0"/>
          </a:p>
          <a:p>
            <a:pPr algn="just" fontAlgn="base"/>
            <a:r>
              <a:rPr lang="en-US" sz="2400" dirty="0"/>
              <a:t>Many companies try to set the price that will </a:t>
            </a:r>
            <a:r>
              <a:rPr lang="en-US" sz="2400" dirty="0" smtClean="0"/>
              <a:t>maximize </a:t>
            </a:r>
            <a:r>
              <a:rPr lang="en-US" sz="2400" dirty="0"/>
              <a:t>current profits. To estimate the demand and costs associated with alternative prices, they choose the price that produces maximum current profit, cash flow or rate of return on investment.</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 y="381000"/>
            <a:ext cx="8458200" cy="4524315"/>
          </a:xfrm>
          <a:prstGeom prst="rect">
            <a:avLst/>
          </a:prstGeom>
        </p:spPr>
        <p:txBody>
          <a:bodyPr wrap="square">
            <a:spAutoFit/>
          </a:bodyPr>
          <a:lstStyle/>
          <a:p>
            <a:pPr fontAlgn="base"/>
            <a:r>
              <a:rPr lang="en-US" sz="2400" b="1" dirty="0"/>
              <a:t>Achieving a Target Return on Investments:</a:t>
            </a:r>
          </a:p>
          <a:p>
            <a:pPr fontAlgn="base"/>
            <a:r>
              <a:rPr lang="en-US" sz="2400" dirty="0"/>
              <a:t>This is the most important objective which every concern wants to achieve. The objective is to achieve a certain rate of return on investments and frame the pricing policy in order to achieve that rate. </a:t>
            </a:r>
            <a:endParaRPr lang="en-US" sz="2400" dirty="0" smtClean="0"/>
          </a:p>
          <a:p>
            <a:pPr fontAlgn="base"/>
            <a:endParaRPr lang="en-US" sz="2400" dirty="0" smtClean="0"/>
          </a:p>
          <a:p>
            <a:pPr fontAlgn="base"/>
            <a:endParaRPr lang="en-US" sz="2400" dirty="0" smtClean="0"/>
          </a:p>
          <a:p>
            <a:pPr fontAlgn="base"/>
            <a:r>
              <a:rPr lang="en-US" sz="2400" dirty="0" smtClean="0"/>
              <a:t>For </a:t>
            </a:r>
            <a:r>
              <a:rPr lang="en-US" sz="2400" dirty="0"/>
              <a:t>example, the concern may have a set target of 20% return on investment and 10% return on investments after taxes. The targets may be a short term (usually for a year) or a long term. It is advisable to have a long term target</a:t>
            </a:r>
            <a:r>
              <a:rPr lang="en-US" sz="2400" dirty="0" smtClean="0"/>
              <a:t>.</a:t>
            </a:r>
            <a:endParaRPr lang="en-US" sz="2400"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381000"/>
            <a:ext cx="8229600" cy="3539430"/>
          </a:xfrm>
          <a:prstGeom prst="rect">
            <a:avLst/>
          </a:prstGeom>
        </p:spPr>
        <p:txBody>
          <a:bodyPr wrap="square">
            <a:spAutoFit/>
          </a:bodyPr>
          <a:lstStyle/>
          <a:p>
            <a:pPr algn="just" fontAlgn="base"/>
            <a:r>
              <a:rPr lang="en-US" sz="3200" dirty="0" smtClean="0"/>
              <a:t>Sometimes, it is observed that the actual profit rates may be more than the target return. This is because the targets already fixed are low and new opportunities and demand of the product exceeding the return rate already fixed.</a:t>
            </a:r>
            <a:endParaRPr lang="en-US" sz="3200"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457200"/>
            <a:ext cx="8382000" cy="4832092"/>
          </a:xfrm>
          <a:prstGeom prst="rect">
            <a:avLst/>
          </a:prstGeom>
        </p:spPr>
        <p:txBody>
          <a:bodyPr wrap="square">
            <a:spAutoFit/>
          </a:bodyPr>
          <a:lstStyle/>
          <a:p>
            <a:pPr algn="just" fontAlgn="base"/>
            <a:r>
              <a:rPr lang="en-US" sz="2800" b="1" dirty="0"/>
              <a:t> Price Stability:</a:t>
            </a:r>
          </a:p>
          <a:p>
            <a:pPr algn="just" fontAlgn="base"/>
            <a:r>
              <a:rPr lang="en-US" sz="2800" dirty="0"/>
              <a:t>This is another important objective of an enterprise. Stability of prices over a period reflects the efficiency of a concern. But in practice, on account of changing costs from time to time, price stability cannot be achieved. In the market where there are few sellers, every seller wants to maintain stability in prices. Price is set by one producer and others follow him. He acts as a leader in price fixation</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57200" y="457200"/>
            <a:ext cx="8305799" cy="3416320"/>
          </a:xfrm>
          <a:prstGeom prst="rect">
            <a:avLst/>
          </a:prstGeom>
        </p:spPr>
        <p:txBody>
          <a:bodyPr wrap="square">
            <a:spAutoFit/>
          </a:bodyPr>
          <a:lstStyle/>
          <a:p>
            <a:pPr fontAlgn="base"/>
            <a:endParaRPr lang="en-US" sz="5400" b="1" dirty="0" smtClean="0"/>
          </a:p>
          <a:p>
            <a:pPr fontAlgn="base"/>
            <a:endParaRPr lang="en-US" sz="5400" b="1" dirty="0" smtClean="0"/>
          </a:p>
          <a:p>
            <a:pPr fontAlgn="base"/>
            <a:endParaRPr lang="en-US" sz="5400" b="1" dirty="0" smtClean="0"/>
          </a:p>
          <a:p>
            <a:pPr fontAlgn="base"/>
            <a:r>
              <a:rPr lang="en-US" sz="5400" b="1" dirty="0" smtClean="0"/>
              <a:t>Achieving </a:t>
            </a:r>
            <a:r>
              <a:rPr lang="en-US" sz="5400" b="1" dirty="0"/>
              <a:t>Market Share:</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57200" y="304800"/>
            <a:ext cx="8153400" cy="5262979"/>
          </a:xfrm>
          <a:prstGeom prst="rect">
            <a:avLst/>
          </a:prstGeom>
        </p:spPr>
        <p:txBody>
          <a:bodyPr wrap="square">
            <a:spAutoFit/>
          </a:bodyPr>
          <a:lstStyle/>
          <a:p>
            <a:pPr algn="just" fontAlgn="base"/>
            <a:r>
              <a:rPr lang="en-US" sz="2400" dirty="0"/>
              <a:t>Market share refers to the share of the company in the total sales of the product in the market. Some of the concerns when introduce their product in the competitive market want to achieve a certain share in the market in the initial stages. In the long run the concern may aim at achieving a sizeable portion of the market by selling its products at lower prices</a:t>
            </a:r>
            <a:r>
              <a:rPr lang="en-US" sz="2400" dirty="0" smtClean="0"/>
              <a:t>.</a:t>
            </a:r>
          </a:p>
          <a:p>
            <a:pPr algn="just" fontAlgn="base"/>
            <a:endParaRPr lang="en-US" sz="2400" dirty="0" smtClean="0"/>
          </a:p>
          <a:p>
            <a:pPr algn="just" fontAlgn="base"/>
            <a:endParaRPr lang="en-US" sz="2400" dirty="0"/>
          </a:p>
          <a:p>
            <a:pPr algn="just" fontAlgn="base"/>
            <a:r>
              <a:rPr lang="en-US" sz="2400" dirty="0"/>
              <a:t>The main objective of achieving larger share in the market is to enjoy more reputation and goodwill among the people. The other consideration of widening the markets by lowering prices is to eliminate competitors from the market</a:t>
            </a:r>
            <a:r>
              <a:rPr lang="en-US" sz="2400" dirty="0" smtClean="0"/>
              <a:t>.</a:t>
            </a:r>
            <a:endParaRPr lang="en-US" sz="2400"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33400" y="304801"/>
            <a:ext cx="8001000" cy="5509200"/>
          </a:xfrm>
          <a:prstGeom prst="rect">
            <a:avLst/>
          </a:prstGeom>
        </p:spPr>
        <p:txBody>
          <a:bodyPr wrap="square">
            <a:spAutoFit/>
          </a:bodyPr>
          <a:lstStyle/>
          <a:p>
            <a:pPr algn="just" fontAlgn="base"/>
            <a:r>
              <a:rPr lang="en-US" sz="3200" dirty="0" smtClean="0"/>
              <a:t>It has been observed that companies may not like to increase the size of their share on account of fear of </a:t>
            </a:r>
            <a:r>
              <a:rPr lang="en-US" sz="3200" dirty="0" err="1" smtClean="0"/>
              <a:t>Govt</a:t>
            </a:r>
            <a:r>
              <a:rPr lang="en-US" sz="3200" dirty="0" smtClean="0"/>
              <a:t>, intervention and control. General Motors, America, capturing about 50% of the automobile market, passed through this situation. Some companies like General Electric and Johns-</a:t>
            </a:r>
            <a:r>
              <a:rPr lang="en-US" sz="3200" dirty="0" err="1" smtClean="0"/>
              <a:t>Mauville</a:t>
            </a:r>
            <a:r>
              <a:rPr lang="en-US" sz="3200" dirty="0" smtClean="0"/>
              <a:t> preferred to have relatively small market say 20% rather than 50%.</a:t>
            </a:r>
            <a:endParaRPr lang="en-US" sz="3200"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228601"/>
            <a:ext cx="8305800" cy="4401205"/>
          </a:xfrm>
          <a:prstGeom prst="rect">
            <a:avLst/>
          </a:prstGeom>
        </p:spPr>
        <p:txBody>
          <a:bodyPr wrap="square">
            <a:spAutoFit/>
          </a:bodyPr>
          <a:lstStyle/>
          <a:p>
            <a:pPr fontAlgn="base"/>
            <a:r>
              <a:rPr lang="en-US" sz="2800" b="1" dirty="0"/>
              <a:t>(iv) Prevention of Competition:</a:t>
            </a:r>
          </a:p>
          <a:p>
            <a:pPr fontAlgn="base"/>
            <a:r>
              <a:rPr lang="en-US" sz="2800" dirty="0"/>
              <a:t>Modern industrial set up is confronted with cut throat competition. Pricing can be used as one of the effective means to fight against the competition and business rivalries. </a:t>
            </a:r>
            <a:endParaRPr lang="en-US" sz="2800" dirty="0" smtClean="0"/>
          </a:p>
          <a:p>
            <a:pPr fontAlgn="base"/>
            <a:endParaRPr lang="en-US" sz="2800" dirty="0" smtClean="0"/>
          </a:p>
          <a:p>
            <a:pPr fontAlgn="base"/>
            <a:r>
              <a:rPr lang="en-US" sz="2800" dirty="0" smtClean="0"/>
              <a:t>Lesser </a:t>
            </a:r>
            <a:r>
              <a:rPr lang="en-US" sz="2800" dirty="0"/>
              <a:t>prices are charged by some firms to keep their competitors out of the market. But a firm cannot afford to charge fewer prices over a long period of time</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457200"/>
            <a:ext cx="8458200" cy="5016758"/>
          </a:xfrm>
          <a:prstGeom prst="rect">
            <a:avLst/>
          </a:prstGeom>
        </p:spPr>
        <p:txBody>
          <a:bodyPr wrap="square">
            <a:spAutoFit/>
          </a:bodyPr>
          <a:lstStyle/>
          <a:p>
            <a:pPr algn="just" fontAlgn="base"/>
            <a:r>
              <a:rPr lang="en-US" sz="3200" b="1" dirty="0"/>
              <a:t>(v) Increased Profits</a:t>
            </a:r>
            <a:r>
              <a:rPr lang="en-US" sz="3200" b="1" dirty="0" smtClean="0"/>
              <a:t>:</a:t>
            </a:r>
          </a:p>
          <a:p>
            <a:pPr algn="just" fontAlgn="base"/>
            <a:endParaRPr lang="en-US" sz="3200" b="1" dirty="0"/>
          </a:p>
          <a:p>
            <a:pPr algn="just" fontAlgn="base"/>
            <a:r>
              <a:rPr lang="en-US" sz="3200" dirty="0" err="1"/>
              <a:t>Maximisation</a:t>
            </a:r>
            <a:r>
              <a:rPr lang="en-US" sz="3200" dirty="0"/>
              <a:t> of profits is one of the main objectives of a business enterprise. A firm can adopt such a price policy which ensures larger profits. </a:t>
            </a:r>
            <a:endParaRPr lang="en-US" sz="3200" dirty="0" smtClean="0"/>
          </a:p>
          <a:p>
            <a:pPr algn="just" fontAlgn="base"/>
            <a:endParaRPr lang="en-US" sz="3200" dirty="0" smtClean="0"/>
          </a:p>
          <a:p>
            <a:pPr algn="just" fontAlgn="base"/>
            <a:r>
              <a:rPr lang="en-US" sz="3200" dirty="0" smtClean="0"/>
              <a:t>However</a:t>
            </a:r>
            <a:r>
              <a:rPr lang="en-US" sz="3200" dirty="0"/>
              <a:t>, such enterprises are also expected to discharge certain social obligations also.</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srcRect/>
          <a:stretch>
            <a:fillRect/>
          </a:stretch>
        </p:blipFill>
        <p:spPr bwMode="auto">
          <a:xfrm>
            <a:off x="304800" y="381000"/>
            <a:ext cx="8534400" cy="5486400"/>
          </a:xfrm>
          <a:prstGeom prst="rect">
            <a:avLst/>
          </a:prstGeom>
          <a:noFill/>
          <a:ln w="9525">
            <a:noFill/>
            <a:miter lim="800000"/>
            <a:headEnd/>
            <a:tailEnd/>
          </a:ln>
          <a:effectLst/>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srcRect/>
          <a:stretch>
            <a:fillRect/>
          </a:stretch>
        </p:blipFill>
        <p:spPr bwMode="auto">
          <a:xfrm>
            <a:off x="533400" y="381000"/>
            <a:ext cx="8229600" cy="5486400"/>
          </a:xfrm>
          <a:prstGeom prst="rect">
            <a:avLst/>
          </a:prstGeom>
          <a:noFill/>
          <a:ln w="9525">
            <a:noFill/>
            <a:miter lim="800000"/>
            <a:headEnd/>
            <a:tailEnd/>
          </a:ln>
          <a:effectLst/>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srcRect/>
          <a:stretch>
            <a:fillRect/>
          </a:stretch>
        </p:blipFill>
        <p:spPr bwMode="auto">
          <a:xfrm>
            <a:off x="304800" y="381000"/>
            <a:ext cx="8839199" cy="5410200"/>
          </a:xfrm>
          <a:prstGeom prst="rect">
            <a:avLst/>
          </a:prstGeom>
          <a:noFill/>
          <a:ln w="9525">
            <a:noFill/>
            <a:miter lim="800000"/>
            <a:headEnd/>
            <a:tailEnd/>
          </a:ln>
          <a:effectLst/>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a:srcRect/>
          <a:stretch>
            <a:fillRect/>
          </a:stretch>
        </p:blipFill>
        <p:spPr bwMode="auto">
          <a:xfrm>
            <a:off x="457201" y="381000"/>
            <a:ext cx="8034338" cy="4933950"/>
          </a:xfrm>
          <a:prstGeom prst="rect">
            <a:avLst/>
          </a:prstGeom>
          <a:noFill/>
          <a:ln w="9525">
            <a:noFill/>
            <a:miter lim="800000"/>
            <a:headEnd/>
            <a:tailEnd/>
          </a:ln>
          <a:effectLst/>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a:srcRect/>
          <a:stretch>
            <a:fillRect/>
          </a:stretch>
        </p:blipFill>
        <p:spPr bwMode="auto">
          <a:xfrm>
            <a:off x="304800" y="304800"/>
            <a:ext cx="8610600" cy="5486400"/>
          </a:xfrm>
          <a:prstGeom prst="rect">
            <a:avLst/>
          </a:prstGeom>
          <a:noFill/>
          <a:ln w="9525">
            <a:noFill/>
            <a:miter lim="800000"/>
            <a:headEnd/>
            <a:tailEnd/>
          </a:ln>
          <a:effectLst/>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2"/>
          <a:srcRect/>
          <a:stretch>
            <a:fillRect/>
          </a:stretch>
        </p:blipFill>
        <p:spPr bwMode="auto">
          <a:xfrm>
            <a:off x="381000" y="533400"/>
            <a:ext cx="8458200" cy="5334000"/>
          </a:xfrm>
          <a:prstGeom prst="rect">
            <a:avLst/>
          </a:prstGeom>
          <a:noFill/>
          <a:ln w="9525">
            <a:noFill/>
            <a:miter lim="800000"/>
            <a:headEnd/>
            <a:tailEnd/>
          </a:ln>
          <a:effectLst/>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457200"/>
            <a:ext cx="8534400" cy="4524315"/>
          </a:xfrm>
          <a:prstGeom prst="rect">
            <a:avLst/>
          </a:prstGeom>
        </p:spPr>
        <p:txBody>
          <a:bodyPr wrap="square">
            <a:spAutoFit/>
          </a:bodyPr>
          <a:lstStyle/>
          <a:p>
            <a:pPr marL="400050" indent="-400050" fontAlgn="base">
              <a:buAutoNum type="romanLcParenBoth"/>
            </a:pPr>
            <a:r>
              <a:rPr lang="en-US" sz="3600" b="1" dirty="0" smtClean="0"/>
              <a:t>Price-Profit </a:t>
            </a:r>
            <a:r>
              <a:rPr lang="en-US" sz="3600" b="1" dirty="0"/>
              <a:t>Satisfaction</a:t>
            </a:r>
            <a:r>
              <a:rPr lang="en-US" sz="3600" b="1" dirty="0" smtClean="0"/>
              <a:t>:</a:t>
            </a:r>
          </a:p>
          <a:p>
            <a:pPr marL="400050" indent="-400050" fontAlgn="base"/>
            <a:endParaRPr lang="en-US" sz="3600" dirty="0"/>
          </a:p>
          <a:p>
            <a:pPr fontAlgn="base"/>
            <a:r>
              <a:rPr lang="en-US" sz="3600" dirty="0"/>
              <a:t>The firms are interested in keeping their prices stable within certain period of time irrespective of changes in demand and costs, so that they may get the expected profit.</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57200" y="457200"/>
            <a:ext cx="8458200" cy="5016758"/>
          </a:xfrm>
          <a:prstGeom prst="rect">
            <a:avLst/>
          </a:prstGeom>
        </p:spPr>
        <p:txBody>
          <a:bodyPr wrap="square">
            <a:spAutoFit/>
          </a:bodyPr>
          <a:lstStyle/>
          <a:p>
            <a:pPr algn="just" fontAlgn="base"/>
            <a:r>
              <a:rPr lang="en-US" sz="4000" b="1" dirty="0"/>
              <a:t>(ii) Sales </a:t>
            </a:r>
            <a:r>
              <a:rPr lang="en-US" sz="4000" b="1" dirty="0" err="1"/>
              <a:t>Maximisation</a:t>
            </a:r>
            <a:r>
              <a:rPr lang="en-US" sz="4000" b="1" dirty="0"/>
              <a:t> and Growth:</a:t>
            </a:r>
            <a:endParaRPr lang="en-US" sz="4000" dirty="0"/>
          </a:p>
          <a:p>
            <a:pPr algn="just" fontAlgn="base"/>
            <a:r>
              <a:rPr lang="en-US" sz="4000" dirty="0"/>
              <a:t>A firm has to set a price which assures maximum sales of the product. Firms set a price which would enhance the sale of the entire product line. It is only then, it can achieve growth.</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57200" y="381000"/>
            <a:ext cx="8153400" cy="4524315"/>
          </a:xfrm>
          <a:prstGeom prst="rect">
            <a:avLst/>
          </a:prstGeom>
        </p:spPr>
        <p:txBody>
          <a:bodyPr wrap="square">
            <a:spAutoFit/>
          </a:bodyPr>
          <a:lstStyle/>
          <a:p>
            <a:pPr algn="just" fontAlgn="base"/>
            <a:r>
              <a:rPr lang="en-US" sz="2400" b="1" dirty="0"/>
              <a:t>(iii) Making Money:</a:t>
            </a:r>
            <a:endParaRPr lang="en-US" sz="2400" dirty="0"/>
          </a:p>
          <a:p>
            <a:pPr algn="just" fontAlgn="base"/>
            <a:r>
              <a:rPr lang="en-US" sz="2400" dirty="0"/>
              <a:t>Some firms want to use their special position in the industry by selling product at a premium and make quick profit as much as possible</a:t>
            </a:r>
            <a:r>
              <a:rPr lang="en-US" sz="2400" dirty="0" smtClean="0"/>
              <a:t>.</a:t>
            </a:r>
          </a:p>
          <a:p>
            <a:pPr algn="just" fontAlgn="base"/>
            <a:endParaRPr lang="en-US" sz="2400" dirty="0" smtClean="0"/>
          </a:p>
          <a:p>
            <a:pPr algn="just" fontAlgn="base"/>
            <a:endParaRPr lang="en-US" sz="2400" dirty="0"/>
          </a:p>
          <a:p>
            <a:pPr algn="just" fontAlgn="base"/>
            <a:r>
              <a:rPr lang="en-US" sz="2400" b="1" dirty="0"/>
              <a:t>(iv) Preventing Competition:</a:t>
            </a:r>
            <a:endParaRPr lang="en-US" sz="2400" dirty="0"/>
          </a:p>
          <a:p>
            <a:pPr algn="just" fontAlgn="base"/>
            <a:r>
              <a:rPr lang="en-US" sz="2400" dirty="0"/>
              <a:t>Unrestricted competition and lack of planning can result in waste­ful duplication of resources. The price system in a competitive economy might not reflect society’s real needs. By adopting a suitable price policy the firm can restrict the entry of rivals</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57200" y="533400"/>
            <a:ext cx="8153400" cy="3970318"/>
          </a:xfrm>
          <a:prstGeom prst="rect">
            <a:avLst/>
          </a:prstGeom>
        </p:spPr>
        <p:txBody>
          <a:bodyPr wrap="square">
            <a:spAutoFit/>
          </a:bodyPr>
          <a:lstStyle/>
          <a:p>
            <a:pPr algn="just" fontAlgn="base"/>
            <a:r>
              <a:rPr lang="en-US" sz="2800" b="1" dirty="0" smtClean="0"/>
              <a:t>(v) Market Share:</a:t>
            </a:r>
            <a:endParaRPr lang="en-US" sz="2800" dirty="0" smtClean="0"/>
          </a:p>
          <a:p>
            <a:pPr algn="just" fontAlgn="base"/>
            <a:r>
              <a:rPr lang="en-US" sz="2800" dirty="0" smtClean="0"/>
              <a:t>The firm wants to secure a large share in the market by following a suitable price policy. It wants to acquire a dominating leadership position in the market. </a:t>
            </a:r>
          </a:p>
          <a:p>
            <a:pPr algn="just" fontAlgn="base"/>
            <a:endParaRPr lang="en-US" sz="2800" dirty="0" smtClean="0"/>
          </a:p>
          <a:p>
            <a:pPr algn="just" fontAlgn="base"/>
            <a:r>
              <a:rPr lang="en-US" sz="2800" dirty="0" smtClean="0"/>
              <a:t>Many managers believe that revenue </a:t>
            </a:r>
            <a:r>
              <a:rPr lang="en-US" sz="2800" dirty="0" err="1" smtClean="0"/>
              <a:t>maximisation</a:t>
            </a:r>
            <a:r>
              <a:rPr lang="en-US" sz="2800" dirty="0" smtClean="0"/>
              <a:t> will lead to long run profit </a:t>
            </a:r>
            <a:r>
              <a:rPr lang="en-US" sz="2800" dirty="0" err="1" smtClean="0"/>
              <a:t>maximisation</a:t>
            </a:r>
            <a:r>
              <a:rPr lang="en-US" sz="2800" dirty="0" smtClean="0"/>
              <a:t> and market share growth.</a:t>
            </a:r>
            <a:endParaRPr lang="en-US" sz="2800"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57200" y="381000"/>
            <a:ext cx="8153400" cy="5016758"/>
          </a:xfrm>
          <a:prstGeom prst="rect">
            <a:avLst/>
          </a:prstGeom>
        </p:spPr>
        <p:txBody>
          <a:bodyPr wrap="square">
            <a:spAutoFit/>
          </a:bodyPr>
          <a:lstStyle/>
          <a:p>
            <a:pPr fontAlgn="base"/>
            <a:r>
              <a:rPr lang="en-US" sz="3200" b="1" dirty="0" smtClean="0"/>
              <a:t>(vi) Survival:</a:t>
            </a:r>
            <a:endParaRPr lang="en-US" sz="3200" dirty="0" smtClean="0"/>
          </a:p>
          <a:p>
            <a:pPr fontAlgn="base"/>
            <a:r>
              <a:rPr lang="en-US" sz="3200" dirty="0" smtClean="0"/>
              <a:t>In these days of severe competition and business uncertainties, the firm must set a price which would safeguard the welfare of the firm. A firm is always in its survival stage.</a:t>
            </a:r>
          </a:p>
          <a:p>
            <a:pPr fontAlgn="base"/>
            <a:endParaRPr lang="en-US" sz="3200" dirty="0" smtClean="0"/>
          </a:p>
          <a:p>
            <a:pPr fontAlgn="base"/>
            <a:r>
              <a:rPr lang="en-US" sz="3200" dirty="0" smtClean="0"/>
              <a:t> For the sake of its continued existence, it must tolerate all kinds of obstacles and challenges from the rivals.</a:t>
            </a:r>
            <a:endParaRPr lang="en-US" sz="3200"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457201"/>
            <a:ext cx="8305800" cy="4832092"/>
          </a:xfrm>
          <a:prstGeom prst="rect">
            <a:avLst/>
          </a:prstGeom>
        </p:spPr>
        <p:txBody>
          <a:bodyPr wrap="square">
            <a:spAutoFit/>
          </a:bodyPr>
          <a:lstStyle/>
          <a:p>
            <a:pPr algn="just" fontAlgn="base"/>
            <a:r>
              <a:rPr lang="en-US" sz="2800" b="1" dirty="0"/>
              <a:t>(vii) Market Penetration:</a:t>
            </a:r>
            <a:endParaRPr lang="en-US" sz="2800" dirty="0"/>
          </a:p>
          <a:p>
            <a:pPr algn="just" fontAlgn="base"/>
            <a:r>
              <a:rPr lang="en-US" sz="2800" dirty="0"/>
              <a:t>Some companies want to </a:t>
            </a:r>
            <a:r>
              <a:rPr lang="en-US" sz="2800" dirty="0" err="1"/>
              <a:t>maximise</a:t>
            </a:r>
            <a:r>
              <a:rPr lang="en-US" sz="2800" dirty="0"/>
              <a:t> unit sales. They believe that a higher sales volume will lead to lower unit costs and higher long run profit</a:t>
            </a:r>
            <a:r>
              <a:rPr lang="en-US" sz="2800" dirty="0" smtClean="0"/>
              <a:t>.</a:t>
            </a:r>
          </a:p>
          <a:p>
            <a:pPr algn="just" fontAlgn="base"/>
            <a:endParaRPr lang="en-US" sz="2800" dirty="0" smtClean="0"/>
          </a:p>
          <a:p>
            <a:pPr algn="just" fontAlgn="base"/>
            <a:r>
              <a:rPr lang="en-US" sz="2800" dirty="0" smtClean="0"/>
              <a:t> </a:t>
            </a:r>
            <a:r>
              <a:rPr lang="en-US" sz="2800" dirty="0"/>
              <a:t>They set the lowest price, assuming the market is price sensitive. This is called market penetration pricing.</a:t>
            </a:r>
          </a:p>
          <a:p>
            <a:pPr algn="just"/>
            <a:r>
              <a:rPr lang="en-US" sz="2800" dirty="0" smtClean="0"/>
              <a:t/>
            </a:r>
            <a:br>
              <a:rPr lang="en-US" sz="2800" dirty="0" smtClean="0"/>
            </a:br>
            <a:endParaRPr lang="en-US" sz="2800"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57200" y="381000"/>
            <a:ext cx="8001000" cy="5632311"/>
          </a:xfrm>
          <a:prstGeom prst="rect">
            <a:avLst/>
          </a:prstGeom>
        </p:spPr>
        <p:txBody>
          <a:bodyPr wrap="square">
            <a:spAutoFit/>
          </a:bodyPr>
          <a:lstStyle/>
          <a:p>
            <a:pPr algn="just" fontAlgn="base"/>
            <a:r>
              <a:rPr lang="en-US" sz="2400" b="1" dirty="0"/>
              <a:t>(vii) Market Penetration:</a:t>
            </a:r>
            <a:endParaRPr lang="en-US" sz="2400" dirty="0"/>
          </a:p>
          <a:p>
            <a:pPr algn="just" fontAlgn="base"/>
            <a:r>
              <a:rPr lang="en-US" sz="2400" dirty="0"/>
              <a:t>Some companies want to </a:t>
            </a:r>
            <a:r>
              <a:rPr lang="en-US" sz="2400" dirty="0" err="1"/>
              <a:t>maximise</a:t>
            </a:r>
            <a:r>
              <a:rPr lang="en-US" sz="2400" dirty="0"/>
              <a:t> unit sales. They believe that a higher sales volume will lead to lower unit costs and higher long run profit. They set the lowest price, assuming the market is price sensitive. This is called market penetration pricing</a:t>
            </a:r>
            <a:r>
              <a:rPr lang="en-US" sz="2400" dirty="0" smtClean="0"/>
              <a:t>.</a:t>
            </a:r>
          </a:p>
          <a:p>
            <a:pPr algn="just" fontAlgn="base"/>
            <a:endParaRPr lang="en-US" sz="2400" dirty="0" smtClean="0"/>
          </a:p>
          <a:p>
            <a:pPr algn="just" fontAlgn="base"/>
            <a:endParaRPr lang="en-US" sz="2400" dirty="0"/>
          </a:p>
          <a:p>
            <a:pPr algn="just" fontAlgn="base"/>
            <a:r>
              <a:rPr lang="en-US" sz="2400" b="1" dirty="0"/>
              <a:t>(viii) Marketing Skimming:</a:t>
            </a:r>
            <a:endParaRPr lang="en-US" sz="2400" dirty="0"/>
          </a:p>
          <a:p>
            <a:pPr algn="just" fontAlgn="base"/>
            <a:r>
              <a:rPr lang="en-US" sz="2400" dirty="0"/>
              <a:t>Many companies </a:t>
            </a:r>
            <a:r>
              <a:rPr lang="en-US" sz="2400" dirty="0" err="1"/>
              <a:t>favour</a:t>
            </a:r>
            <a:r>
              <a:rPr lang="en-US" sz="2400" dirty="0"/>
              <a:t> setting high prices to ‘skim’ the market. </a:t>
            </a:r>
            <a:r>
              <a:rPr lang="en-US" sz="2400" dirty="0" err="1"/>
              <a:t>Dupont</a:t>
            </a:r>
            <a:r>
              <a:rPr lang="en-US" sz="2400" dirty="0"/>
              <a:t> is a prime practitioner of market skimming pricing. With each innovation, it estimates the highest price it can charge given the comparative benefits of its new product versus the available substitutes.</a:t>
            </a:r>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oncourse">
  <a:themeElements>
    <a:clrScheme name="Concourse">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Concourse">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95000" t="-106500" r="5000" b="2065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Concourse</Template>
  <TotalTime>50</TotalTime>
  <Words>971</Words>
  <Application>Microsoft Office PowerPoint</Application>
  <PresentationFormat>On-screen Show (4:3)</PresentationFormat>
  <Paragraphs>67</Paragraphs>
  <Slides>23</Slides>
  <Notes>1</Notes>
  <HiddenSlides>0</HiddenSlides>
  <MMClips>0</MMClips>
  <ScaleCrop>false</ScaleCrop>
  <HeadingPairs>
    <vt:vector size="4" baseType="variant">
      <vt:variant>
        <vt:lpstr>Theme</vt:lpstr>
      </vt:variant>
      <vt:variant>
        <vt:i4>1</vt:i4>
      </vt:variant>
      <vt:variant>
        <vt:lpstr>Slide Titles</vt:lpstr>
      </vt:variant>
      <vt:variant>
        <vt:i4>23</vt:i4>
      </vt:variant>
    </vt:vector>
  </HeadingPairs>
  <TitlesOfParts>
    <vt:vector size="24" baseType="lpstr">
      <vt:lpstr>Concourse</vt:lpstr>
      <vt:lpstr>Objective of Pricing</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lpstr>Slide 21</vt:lpstr>
      <vt:lpstr>Slide 22</vt:lpstr>
      <vt:lpstr>Slide 23</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Objective of Pricing</dc:title>
  <dc:creator>Ashutosh</dc:creator>
  <cp:lastModifiedBy>Ashutosh</cp:lastModifiedBy>
  <cp:revision>11</cp:revision>
  <dcterms:created xsi:type="dcterms:W3CDTF">2020-04-20T07:52:01Z</dcterms:created>
  <dcterms:modified xsi:type="dcterms:W3CDTF">2020-04-21T13:52:34Z</dcterms:modified>
</cp:coreProperties>
</file>