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06FF77A-605C-4F29-8643-C7BF63AD41AF}"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9DFB3C2-3BD0-411C-916D-B989D05FCD7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06FF77A-605C-4F29-8643-C7BF63AD41A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FB3C2-3BD0-411C-916D-B989D05FCD7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06FF77A-605C-4F29-8643-C7BF63AD41A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FB3C2-3BD0-411C-916D-B989D05FCD7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06FF77A-605C-4F29-8643-C7BF63AD41A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FB3C2-3BD0-411C-916D-B989D05FCD73}"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06FF77A-605C-4F29-8643-C7BF63AD41AF}"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9DFB3C2-3BD0-411C-916D-B989D05FCD7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06FF77A-605C-4F29-8643-C7BF63AD41AF}"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DFB3C2-3BD0-411C-916D-B989D05FCD73}"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06FF77A-605C-4F29-8643-C7BF63AD41AF}"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DFB3C2-3BD0-411C-916D-B989D05FCD73}"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06FF77A-605C-4F29-8643-C7BF63AD41AF}"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DFB3C2-3BD0-411C-916D-B989D05FCD7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6FF77A-605C-4F29-8643-C7BF63AD41AF}"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DFB3C2-3BD0-411C-916D-B989D05FCD7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06FF77A-605C-4F29-8643-C7BF63AD41AF}"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DFB3C2-3BD0-411C-916D-B989D05FCD73}"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06FF77A-605C-4F29-8643-C7BF63AD41AF}"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9DFB3C2-3BD0-411C-916D-B989D05FCD73}"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06FF77A-605C-4F29-8643-C7BF63AD41AF}"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9DFB3C2-3BD0-411C-916D-B989D05FCD7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marketing91.com/types-of-products/"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marketing91.com/difference-segmentation-targeting-positioning/" TargetMode="External"/><Relationship Id="rId2" Type="http://schemas.openxmlformats.org/officeDocument/2006/relationships/hyperlink" Target="https://www.marketing91.com/difference-between-goods-and-services/"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marketing91.com/service-differentiation/" TargetMode="External"/><Relationship Id="rId2" Type="http://schemas.openxmlformats.org/officeDocument/2006/relationships/hyperlink" Target="https://www.marketing91.com/product-differentiation-2/" TargetMode="External"/><Relationship Id="rId1" Type="http://schemas.openxmlformats.org/officeDocument/2006/relationships/slideLayout" Target="../slideLayouts/slideLayout7.xml"/><Relationship Id="rId6" Type="http://schemas.openxmlformats.org/officeDocument/2006/relationships/hyperlink" Target="https://www.marketing91.com/5-steps-to-setup-better-customer-service-process/" TargetMode="External"/><Relationship Id="rId5" Type="http://schemas.openxmlformats.org/officeDocument/2006/relationships/hyperlink" Target="https://www.marketing91.com/performance-based-marketing/" TargetMode="External"/><Relationship Id="rId4" Type="http://schemas.openxmlformats.org/officeDocument/2006/relationships/hyperlink" Target="https://www.marketing91.com/differentiation-strategy/"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marketing91.com/marketing-strategy/" TargetMode="External"/><Relationship Id="rId2" Type="http://schemas.openxmlformats.org/officeDocument/2006/relationships/hyperlink" Target="https://www.marketing91.com/marketing-mix-woodland/"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www.marketing91.com/brand-image/"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marketing91.com/marketing-mix-of-gucci/" TargetMode="External"/><Relationship Id="rId2" Type="http://schemas.openxmlformats.org/officeDocument/2006/relationships/hyperlink" Target="https://www.marketing91.com/how-to-make-your-business-more-efficient-by-upgrading-technology/" TargetMode="External"/><Relationship Id="rId1" Type="http://schemas.openxmlformats.org/officeDocument/2006/relationships/slideLayout" Target="../slideLayouts/slideLayout7.xml"/><Relationship Id="rId4" Type="http://schemas.openxmlformats.org/officeDocument/2006/relationships/hyperlink" Target="https://www.marketing91.com/swot-analysis-armani/"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www.marketing91.com/types-of-demand-2/"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marketing91.com/what-is-a-brand/" TargetMode="External"/><Relationship Id="rId2" Type="http://schemas.openxmlformats.org/officeDocument/2006/relationships/hyperlink" Target="https://www.marketing91.com/what-is-a-product/" TargetMode="External"/><Relationship Id="rId1" Type="http://schemas.openxmlformats.org/officeDocument/2006/relationships/slideLayout" Target="../slideLayouts/slideLayout7.xml"/><Relationship Id="rId5" Type="http://schemas.openxmlformats.org/officeDocument/2006/relationships/hyperlink" Target="https://www.marketing91.com/strategy/" TargetMode="External"/><Relationship Id="rId4" Type="http://schemas.openxmlformats.org/officeDocument/2006/relationships/hyperlink" Target="https://www.marketing91.com/marketing-and-strategy-models-and-concepts/"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marketing91.com/importance-of-planning/" TargetMode="External"/><Relationship Id="rId2" Type="http://schemas.openxmlformats.org/officeDocument/2006/relationships/hyperlink" Target="https://www.marketing91.com/vision/" TargetMode="External"/><Relationship Id="rId1" Type="http://schemas.openxmlformats.org/officeDocument/2006/relationships/slideLayout" Target="../slideLayouts/slideLayout7.xml"/><Relationship Id="rId6" Type="http://schemas.openxmlformats.org/officeDocument/2006/relationships/hyperlink" Target="https://www.marketing91.com/product-mix-product-line/" TargetMode="External"/><Relationship Id="rId5" Type="http://schemas.openxmlformats.org/officeDocument/2006/relationships/hyperlink" Target="https://www.marketing91.com/how-to-make-a-targeting-strategy/" TargetMode="External"/><Relationship Id="rId4" Type="http://schemas.openxmlformats.org/officeDocument/2006/relationships/hyperlink" Target="https://www.marketing91.com/marketing-mix-4-ps-marketin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marketing91.com/target-market-find-one/" TargetMode="External"/><Relationship Id="rId2" Type="http://schemas.openxmlformats.org/officeDocument/2006/relationships/hyperlink" Target="https://www.marketing91.com/event-marketing-brand-equity/" TargetMode="External"/><Relationship Id="rId1" Type="http://schemas.openxmlformats.org/officeDocument/2006/relationships/slideLayout" Target="../slideLayouts/slideLayout7.xml"/><Relationship Id="rId5" Type="http://schemas.openxmlformats.org/officeDocument/2006/relationships/hyperlink" Target="https://www.marketing91.com/types-of-products/" TargetMode="External"/><Relationship Id="rId4" Type="http://schemas.openxmlformats.org/officeDocument/2006/relationships/hyperlink" Target="https://www.marketing91.com/6-tactics-for-market-penetration-strateg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marketing91.com/swot-analysis-target/" TargetMode="External"/><Relationship Id="rId2" Type="http://schemas.openxmlformats.org/officeDocument/2006/relationships/hyperlink" Target="https://www.marketing91.com/market-segment-target/" TargetMode="External"/><Relationship Id="rId1" Type="http://schemas.openxmlformats.org/officeDocument/2006/relationships/slideLayout" Target="../slideLayouts/slideLayout7.xml"/><Relationship Id="rId4" Type="http://schemas.openxmlformats.org/officeDocument/2006/relationships/hyperlink" Target="https://www.marketing91.com/promotions-in-marketing/"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marketing91.com/role-of-packaging/" TargetMode="External"/><Relationship Id="rId2" Type="http://schemas.openxmlformats.org/officeDocument/2006/relationships/hyperlink" Target="https://www.marketing91.com/analyse-product-mix-brand-example-coca-cola/" TargetMode="External"/><Relationship Id="rId1" Type="http://schemas.openxmlformats.org/officeDocument/2006/relationships/slideLayout" Target="../slideLayouts/slideLayout7.xml"/><Relationship Id="rId4" Type="http://schemas.openxmlformats.org/officeDocument/2006/relationships/hyperlink" Target="https://www.marketing91.com/product-labellin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marketing91.com/needs-wants-and-demands/" TargetMode="External"/><Relationship Id="rId2" Type="http://schemas.openxmlformats.org/officeDocument/2006/relationships/hyperlink" Target="https://www.marketing91.com/levels-product/"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marketing91.com/swot-analysis-of-automobile-industry/"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200400"/>
            <a:ext cx="7467600" cy="3124200"/>
          </a:xfrm>
        </p:spPr>
        <p:txBody>
          <a:bodyPr>
            <a:normAutofit lnSpcReduction="10000"/>
          </a:bodyPr>
          <a:lstStyle/>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smtClean="0"/>
              <a:t>Developing </a:t>
            </a:r>
            <a:r>
              <a:rPr lang="en-US" dirty="0"/>
              <a:t>a product </a:t>
            </a:r>
            <a:r>
              <a:rPr lang="en-US" dirty="0" smtClean="0"/>
              <a:t>strategy</a:t>
            </a:r>
            <a:r>
              <a:rPr lang="en-US" dirty="0"/>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524315"/>
          </a:xfrm>
          <a:prstGeom prst="rect">
            <a:avLst/>
          </a:prstGeom>
        </p:spPr>
        <p:txBody>
          <a:bodyPr wrap="square">
            <a:spAutoFit/>
          </a:bodyPr>
          <a:lstStyle/>
          <a:p>
            <a:pPr algn="just"/>
            <a:r>
              <a:rPr lang="en-US" sz="3600" dirty="0"/>
              <a:t>3) Type of products</a:t>
            </a:r>
          </a:p>
          <a:p>
            <a:pPr algn="just"/>
            <a:r>
              <a:rPr lang="en-US" sz="3600" dirty="0"/>
              <a:t>The product that you are designing will be of which type? There are various types of products. 4 of these types are discussed in </a:t>
            </a:r>
            <a:r>
              <a:rPr lang="en-US" sz="3600" dirty="0">
                <a:hlinkClick r:id="rId2"/>
              </a:rPr>
              <a:t>this article</a:t>
            </a:r>
            <a:r>
              <a:rPr lang="en-US" sz="3600" dirty="0"/>
              <a:t>. </a:t>
            </a:r>
            <a:endParaRPr lang="en-US" sz="3600" dirty="0" smtClean="0"/>
          </a:p>
          <a:p>
            <a:pPr algn="just"/>
            <a:endParaRPr lang="en-US" sz="3600" dirty="0" smtClean="0"/>
          </a:p>
          <a:p>
            <a:pPr algn="just"/>
            <a:r>
              <a:rPr lang="en-US" sz="3600" dirty="0" smtClean="0"/>
              <a:t>However</a:t>
            </a:r>
            <a:r>
              <a:rPr lang="en-US" sz="3600" dirty="0"/>
              <a:t>, while deciding the product strategy you need to consider what is the type you want to target? Some of them are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82000" cy="6124754"/>
          </a:xfrm>
          <a:prstGeom prst="rect">
            <a:avLst/>
          </a:prstGeom>
        </p:spPr>
        <p:txBody>
          <a:bodyPr wrap="square">
            <a:spAutoFit/>
          </a:bodyPr>
          <a:lstStyle/>
          <a:p>
            <a:r>
              <a:rPr lang="en-US" sz="2800" dirty="0"/>
              <a:t>Durable products / Nondurable </a:t>
            </a:r>
            <a:r>
              <a:rPr lang="en-US" sz="2800" dirty="0" smtClean="0"/>
              <a:t>products</a:t>
            </a:r>
          </a:p>
          <a:p>
            <a:endParaRPr lang="en-US" sz="2800" dirty="0"/>
          </a:p>
          <a:p>
            <a:r>
              <a:rPr lang="en-US" sz="2800" dirty="0"/>
              <a:t>Shopping </a:t>
            </a:r>
            <a:r>
              <a:rPr lang="en-US" sz="2800" dirty="0">
                <a:hlinkClick r:id="rId2"/>
              </a:rPr>
              <a:t>goods</a:t>
            </a:r>
            <a:r>
              <a:rPr lang="en-US" sz="2800" dirty="0"/>
              <a:t> / Specialty goods / Convenience </a:t>
            </a:r>
            <a:r>
              <a:rPr lang="en-US" sz="2800" dirty="0" smtClean="0"/>
              <a:t>goods</a:t>
            </a:r>
          </a:p>
          <a:p>
            <a:endParaRPr lang="en-US" sz="2800" dirty="0"/>
          </a:p>
          <a:p>
            <a:r>
              <a:rPr lang="en-US" sz="2800" dirty="0"/>
              <a:t>Industrial goods/consumer </a:t>
            </a:r>
            <a:r>
              <a:rPr lang="en-US" sz="2800" dirty="0" smtClean="0"/>
              <a:t>goods</a:t>
            </a:r>
          </a:p>
          <a:p>
            <a:endParaRPr lang="en-US" sz="2800" dirty="0"/>
          </a:p>
          <a:p>
            <a:r>
              <a:rPr lang="en-US" sz="2800" dirty="0"/>
              <a:t>Service </a:t>
            </a:r>
            <a:r>
              <a:rPr lang="en-US" sz="2800" dirty="0" smtClean="0"/>
              <a:t>products</a:t>
            </a:r>
          </a:p>
          <a:p>
            <a:endParaRPr lang="en-US" sz="2800" dirty="0"/>
          </a:p>
          <a:p>
            <a:r>
              <a:rPr lang="en-US" sz="2800" dirty="0"/>
              <a:t>Deciding on the type of product can help you in determining how to penetrate your target market. </a:t>
            </a:r>
            <a:endParaRPr lang="en-US" sz="2800" dirty="0" smtClean="0"/>
          </a:p>
          <a:p>
            <a:endParaRPr lang="en-US" sz="2800" dirty="0" smtClean="0">
              <a:hlinkClick r:id="rId3"/>
            </a:endParaRPr>
          </a:p>
          <a:p>
            <a:r>
              <a:rPr lang="en-US" sz="2800" dirty="0" smtClean="0">
                <a:hlinkClick r:id="rId3"/>
              </a:rPr>
              <a:t>STP</a:t>
            </a:r>
            <a:r>
              <a:rPr lang="en-US" sz="2800" dirty="0"/>
              <a:t> is an important step in strategy but this step will clear your mind on which segment you are going to target because the product is restricted to that segment only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494085"/>
          </a:xfrm>
          <a:prstGeom prst="rect">
            <a:avLst/>
          </a:prstGeom>
        </p:spPr>
        <p:txBody>
          <a:bodyPr wrap="square">
            <a:spAutoFit/>
          </a:bodyPr>
          <a:lstStyle/>
          <a:p>
            <a:pPr algn="just"/>
            <a:r>
              <a:rPr lang="en-US" sz="3200" dirty="0"/>
              <a:t>4) Differentiation</a:t>
            </a:r>
          </a:p>
          <a:p>
            <a:pPr algn="just"/>
            <a:r>
              <a:rPr lang="en-US" sz="3200" dirty="0"/>
              <a:t>There are various possibilities to </a:t>
            </a:r>
            <a:r>
              <a:rPr lang="en-US" sz="3200" dirty="0">
                <a:hlinkClick r:id="rId2"/>
              </a:rPr>
              <a:t>differentiate a product</a:t>
            </a:r>
            <a:r>
              <a:rPr lang="en-US" sz="3200" dirty="0"/>
              <a:t> or to </a:t>
            </a:r>
            <a:r>
              <a:rPr lang="en-US" sz="3200" dirty="0">
                <a:hlinkClick r:id="rId3"/>
              </a:rPr>
              <a:t>differentiate services</a:t>
            </a:r>
            <a:r>
              <a:rPr lang="en-US" sz="3200" dirty="0"/>
              <a:t>. We have detailed articles on each which you can find by clicking the links above. However, to make it simpler, here are the features which you can use to </a:t>
            </a:r>
            <a:r>
              <a:rPr lang="en-US" sz="3200" dirty="0">
                <a:hlinkClick r:id="rId4"/>
              </a:rPr>
              <a:t>differentiate</a:t>
            </a:r>
            <a:r>
              <a:rPr lang="en-US" sz="3200" dirty="0"/>
              <a:t> a product or a service.</a:t>
            </a:r>
          </a:p>
          <a:p>
            <a:pPr algn="just"/>
            <a:r>
              <a:rPr lang="en-US" sz="3200" dirty="0"/>
              <a:t>Product Form and Product features</a:t>
            </a:r>
          </a:p>
          <a:p>
            <a:pPr algn="just"/>
            <a:r>
              <a:rPr lang="en-US" sz="3200" dirty="0"/>
              <a:t>Product </a:t>
            </a:r>
            <a:r>
              <a:rPr lang="en-US" sz="3200" dirty="0">
                <a:hlinkClick r:id="rId5"/>
              </a:rPr>
              <a:t>performance</a:t>
            </a:r>
            <a:r>
              <a:rPr lang="en-US" sz="3200" dirty="0"/>
              <a:t> levels</a:t>
            </a:r>
          </a:p>
          <a:p>
            <a:pPr algn="just"/>
            <a:r>
              <a:rPr lang="en-US" sz="3200" dirty="0"/>
              <a:t>Reliability / </a:t>
            </a:r>
            <a:r>
              <a:rPr lang="en-US" sz="3200" dirty="0" err="1"/>
              <a:t>Repairability</a:t>
            </a:r>
            <a:r>
              <a:rPr lang="en-US" sz="3200" dirty="0"/>
              <a:t> / Durability</a:t>
            </a:r>
          </a:p>
          <a:p>
            <a:pPr algn="just"/>
            <a:r>
              <a:rPr lang="en-US" sz="3200" dirty="0"/>
              <a:t>Style and Design</a:t>
            </a:r>
          </a:p>
          <a:p>
            <a:pPr algn="just"/>
            <a:r>
              <a:rPr lang="en-US" sz="3200" dirty="0"/>
              <a:t>Ordering ease / Ease of installation</a:t>
            </a:r>
          </a:p>
          <a:p>
            <a:pPr algn="just"/>
            <a:r>
              <a:rPr lang="en-US" sz="3200" dirty="0">
                <a:hlinkClick r:id="rId6"/>
              </a:rPr>
              <a:t>Customer service</a:t>
            </a:r>
            <a:r>
              <a:rPr lang="en-US" sz="3200" dirty="0"/>
              <a:t> / Warranties and </a:t>
            </a:r>
            <a:r>
              <a:rPr lang="en-US" sz="3200" dirty="0" smtClean="0"/>
              <a:t>Guarantee</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305800" cy="5262979"/>
          </a:xfrm>
          <a:prstGeom prst="rect">
            <a:avLst/>
          </a:prstGeom>
        </p:spPr>
        <p:txBody>
          <a:bodyPr wrap="square">
            <a:spAutoFit/>
          </a:bodyPr>
          <a:lstStyle/>
          <a:p>
            <a:pPr algn="just"/>
            <a:r>
              <a:rPr lang="en-US" sz="2800" dirty="0" smtClean="0"/>
              <a:t>As can be seen above, these are critical decision-making elements for any consumer and by creating differentiation at the product level, the product strategy becomes a sound strategy to compete on even grounds with the competitor</a:t>
            </a:r>
            <a:r>
              <a:rPr lang="en-US" sz="2800" dirty="0" smtClean="0"/>
              <a:t>.</a:t>
            </a:r>
          </a:p>
          <a:p>
            <a:pPr algn="just"/>
            <a:endParaRPr lang="en-US" sz="2800" dirty="0" smtClean="0"/>
          </a:p>
          <a:p>
            <a:pPr algn="just"/>
            <a:r>
              <a:rPr lang="en-US" sz="2800" dirty="0" smtClean="0"/>
              <a:t>Example – American </a:t>
            </a:r>
            <a:r>
              <a:rPr lang="en-US" sz="2800" dirty="0" err="1" smtClean="0"/>
              <a:t>Tourister</a:t>
            </a:r>
            <a:r>
              <a:rPr lang="en-US" sz="2800" dirty="0" smtClean="0"/>
              <a:t> is known for its durable luggage. The same goes for </a:t>
            </a:r>
            <a:r>
              <a:rPr lang="en-US" sz="2800" dirty="0" smtClean="0">
                <a:hlinkClick r:id="rId2"/>
              </a:rPr>
              <a:t>Woodland</a:t>
            </a:r>
            <a:r>
              <a:rPr lang="en-US" sz="2800" dirty="0" smtClean="0"/>
              <a:t> shoes. These are brands which have targeted product reliability and durability as a differentiating factor right from the product strategy stage. As a result, their complete </a:t>
            </a:r>
            <a:r>
              <a:rPr lang="en-US" sz="2800" dirty="0" smtClean="0">
                <a:hlinkClick r:id="rId3"/>
              </a:rPr>
              <a:t>marketing strategy</a:t>
            </a:r>
            <a:r>
              <a:rPr lang="en-US" sz="2800" dirty="0" smtClean="0"/>
              <a:t> is focused towards one direction – Promoting their products as far superior then competition due to the differentiating factors</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3600" dirty="0"/>
              <a:t>5) Brand </a:t>
            </a:r>
            <a:r>
              <a:rPr lang="en-US" sz="3600" dirty="0" smtClean="0"/>
              <a:t>elements</a:t>
            </a:r>
          </a:p>
          <a:p>
            <a:pPr algn="just"/>
            <a:endParaRPr lang="en-US" sz="3600" dirty="0"/>
          </a:p>
          <a:p>
            <a:pPr algn="just"/>
            <a:r>
              <a:rPr lang="en-US" sz="3600" dirty="0"/>
              <a:t>Brand identity and </a:t>
            </a:r>
            <a:r>
              <a:rPr lang="en-US" sz="3600" dirty="0">
                <a:hlinkClick r:id="rId2"/>
              </a:rPr>
              <a:t>Brand image</a:t>
            </a:r>
            <a:r>
              <a:rPr lang="en-US" sz="3600" dirty="0"/>
              <a:t> are important considerations for the success of any company. Naturally, when deciding on the product strategy, you need to decide the brand elements for the product. There can be numerous branding elements involved thereby giving more recognition for the product and accumulating more respect in the market</a:t>
            </a:r>
            <a:r>
              <a:rPr lang="en-US" sz="3600" dirty="0" smtClean="0"/>
              <a:t>.</a:t>
            </a:r>
            <a:endParaRPr lang="en-US"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6740307"/>
          </a:xfrm>
          <a:prstGeom prst="rect">
            <a:avLst/>
          </a:prstGeom>
        </p:spPr>
        <p:txBody>
          <a:bodyPr wrap="square">
            <a:spAutoFit/>
          </a:bodyPr>
          <a:lstStyle/>
          <a:p>
            <a:pPr algn="just"/>
            <a:r>
              <a:rPr lang="en-US" sz="3600" dirty="0" smtClean="0"/>
              <a:t>Example – </a:t>
            </a:r>
            <a:r>
              <a:rPr lang="en-US" sz="3600" dirty="0" err="1" smtClean="0"/>
              <a:t>Victorinox</a:t>
            </a:r>
            <a:r>
              <a:rPr lang="en-US" sz="3600" dirty="0" smtClean="0"/>
              <a:t> as a brand has several elements which can help differentiate between the genuine products </a:t>
            </a:r>
            <a:r>
              <a:rPr lang="en-US" sz="3600" dirty="0" err="1" smtClean="0"/>
              <a:t>vs</a:t>
            </a:r>
            <a:r>
              <a:rPr lang="en-US" sz="3600" dirty="0" smtClean="0"/>
              <a:t> a fake one. It has a spring in its </a:t>
            </a:r>
            <a:r>
              <a:rPr lang="en-US" sz="3600" dirty="0" err="1" smtClean="0"/>
              <a:t>swiss</a:t>
            </a:r>
            <a:r>
              <a:rPr lang="en-US" sz="3600" dirty="0" smtClean="0"/>
              <a:t> knife which makes a distinct sound thereby confirming that the knife is genuine. Similarly, it has symbols on the top of the knife as well as in smaller tools within the knife to differentiate the genuine from the fake. The symbols are unique too thereby clearly helping the customers pick the right product.</a:t>
            </a:r>
          </a:p>
          <a:p>
            <a:pPr algn="just"/>
            <a:r>
              <a:rPr lang="en-US" sz="3600" dirty="0" smtClean="0"/>
              <a:t/>
            </a:r>
            <a:br>
              <a:rPr lang="en-US" sz="3600" dirty="0" smtClean="0"/>
            </a:br>
            <a:endParaRPr 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599"/>
            <a:ext cx="8382000" cy="5632311"/>
          </a:xfrm>
          <a:prstGeom prst="rect">
            <a:avLst/>
          </a:prstGeom>
        </p:spPr>
        <p:txBody>
          <a:bodyPr wrap="square">
            <a:spAutoFit/>
          </a:bodyPr>
          <a:lstStyle/>
          <a:p>
            <a:pPr algn="just"/>
            <a:r>
              <a:rPr lang="en-US" sz="2400" dirty="0"/>
              <a:t>6) Product </a:t>
            </a:r>
            <a:r>
              <a:rPr lang="en-US" sz="2400" dirty="0" smtClean="0"/>
              <a:t>Design</a:t>
            </a:r>
          </a:p>
          <a:p>
            <a:pPr algn="just"/>
            <a:endParaRPr lang="en-US" sz="2400" dirty="0"/>
          </a:p>
          <a:p>
            <a:pPr algn="just"/>
            <a:r>
              <a:rPr lang="en-US" sz="2400" dirty="0"/>
              <a:t>Quite simply, a computer is a generic product name whereas desktops &amp; laptops are all variants of a computer. The only difference between laptops and desktops is the product design. Both of them have CPU and both have monitors. Thus, product design plays a crucial role in the success of a product and should be given due consideration while designing the product strategy</a:t>
            </a:r>
            <a:r>
              <a:rPr lang="en-US" sz="2400" dirty="0" smtClean="0"/>
              <a:t>.</a:t>
            </a:r>
          </a:p>
          <a:p>
            <a:pPr algn="just"/>
            <a:endParaRPr lang="en-US" sz="2400" dirty="0"/>
          </a:p>
          <a:p>
            <a:pPr algn="just"/>
            <a:r>
              <a:rPr lang="en-US" sz="2400" dirty="0"/>
              <a:t>The </a:t>
            </a:r>
            <a:r>
              <a:rPr lang="en-US" sz="2400" dirty="0">
                <a:hlinkClick r:id="rId2"/>
              </a:rPr>
              <a:t>technology</a:t>
            </a:r>
            <a:r>
              <a:rPr lang="en-US" sz="2400" dirty="0"/>
              <a:t> market is built on product design. This is why </a:t>
            </a:r>
            <a:r>
              <a:rPr lang="en-US" sz="2400" dirty="0" err="1"/>
              <a:t>smartphones</a:t>
            </a:r>
            <a:r>
              <a:rPr lang="en-US" sz="2400" dirty="0"/>
              <a:t> have become a major crowd puller because of their differing aesthetics. If we want to talk about product design, we just cannot ignore the fashion industry which is completely dependent on the design of the product to built its brand identity. Fashion labels like </a:t>
            </a:r>
            <a:r>
              <a:rPr lang="en-US" sz="2400" dirty="0">
                <a:hlinkClick r:id="rId3"/>
              </a:rPr>
              <a:t>Gucci</a:t>
            </a:r>
            <a:r>
              <a:rPr lang="en-US" sz="2400" dirty="0"/>
              <a:t>, </a:t>
            </a:r>
            <a:r>
              <a:rPr lang="en-US" sz="2400" dirty="0">
                <a:hlinkClick r:id="rId4"/>
              </a:rPr>
              <a:t>Armani</a:t>
            </a:r>
            <a:r>
              <a:rPr lang="en-US" sz="2400" dirty="0"/>
              <a:t> and others spend a fortune getting the design right.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6186309"/>
          </a:xfrm>
          <a:prstGeom prst="rect">
            <a:avLst/>
          </a:prstGeom>
        </p:spPr>
        <p:txBody>
          <a:bodyPr wrap="square">
            <a:spAutoFit/>
          </a:bodyPr>
          <a:lstStyle/>
          <a:p>
            <a:pPr algn="just"/>
            <a:r>
              <a:rPr lang="en-US" sz="3600" dirty="0"/>
              <a:t>7) Product Mix</a:t>
            </a:r>
          </a:p>
          <a:p>
            <a:pPr algn="just"/>
            <a:r>
              <a:rPr lang="en-US" sz="3600" dirty="0"/>
              <a:t>Sometimes a single product might not make the cut but its product variant might be an instant hit. Take shampoos for example. Most in </a:t>
            </a:r>
            <a:r>
              <a:rPr lang="en-US" sz="3600" dirty="0">
                <a:hlinkClick r:id="rId2"/>
              </a:rPr>
              <a:t>demand</a:t>
            </a:r>
            <a:r>
              <a:rPr lang="en-US" sz="3600" dirty="0"/>
              <a:t> shampoo are the Anti-dandruff </a:t>
            </a:r>
            <a:r>
              <a:rPr lang="en-US" sz="3600" dirty="0" smtClean="0"/>
              <a:t>shampoo</a:t>
            </a:r>
          </a:p>
          <a:p>
            <a:pPr algn="just"/>
            <a:endParaRPr lang="en-US" sz="3600" dirty="0" smtClean="0"/>
          </a:p>
          <a:p>
            <a:pPr algn="just"/>
            <a:r>
              <a:rPr lang="en-US" sz="3600" dirty="0" smtClean="0"/>
              <a:t> </a:t>
            </a:r>
            <a:r>
              <a:rPr lang="en-US" sz="3600" dirty="0"/>
              <a:t>However, besides this, most of the top shampoo brands have a variety of products on offer with minor differences in ingredients. These are nothing but a combination of the product mix.</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509200"/>
          </a:xfrm>
          <a:prstGeom prst="rect">
            <a:avLst/>
          </a:prstGeom>
        </p:spPr>
        <p:txBody>
          <a:bodyPr wrap="square">
            <a:spAutoFit/>
          </a:bodyPr>
          <a:lstStyle/>
          <a:p>
            <a:pPr algn="just"/>
            <a:r>
              <a:rPr lang="en-US" sz="3200" dirty="0"/>
              <a:t>Whenever a new </a:t>
            </a:r>
            <a:r>
              <a:rPr lang="en-US" sz="3200" dirty="0">
                <a:hlinkClick r:id="rId2"/>
              </a:rPr>
              <a:t>product</a:t>
            </a:r>
            <a:r>
              <a:rPr lang="en-US" sz="3200" dirty="0"/>
              <a:t> launches in the market, it is difficult for the company or </a:t>
            </a:r>
            <a:r>
              <a:rPr lang="en-US" sz="3200" dirty="0">
                <a:hlinkClick r:id="rId3"/>
              </a:rPr>
              <a:t>brand</a:t>
            </a:r>
            <a:r>
              <a:rPr lang="en-US" sz="3200" dirty="0"/>
              <a:t> to forecast where the product will reach or how it will shape up. At such times, brands design the Product </a:t>
            </a:r>
            <a:r>
              <a:rPr lang="en-US" sz="3200" dirty="0">
                <a:hlinkClick r:id="rId4"/>
              </a:rPr>
              <a:t>strategy</a:t>
            </a:r>
            <a:r>
              <a:rPr lang="en-US" sz="3200" dirty="0" smtClean="0"/>
              <a:t>.</a:t>
            </a:r>
          </a:p>
          <a:p>
            <a:pPr algn="just"/>
            <a:endParaRPr lang="en-US" sz="3200" dirty="0" smtClean="0"/>
          </a:p>
          <a:p>
            <a:pPr algn="just"/>
            <a:endParaRPr lang="en-US" sz="3200" dirty="0"/>
          </a:p>
          <a:p>
            <a:pPr algn="just"/>
            <a:r>
              <a:rPr lang="en-US" sz="3200" dirty="0"/>
              <a:t>The product </a:t>
            </a:r>
            <a:r>
              <a:rPr lang="en-US" sz="3200" dirty="0">
                <a:hlinkClick r:id="rId5"/>
              </a:rPr>
              <a:t>strategy</a:t>
            </a:r>
            <a:r>
              <a:rPr lang="en-US" sz="3200" dirty="0"/>
              <a:t> determines all the steps which a brand will have to take to make the product a success. Alternatively, because this is how a strategy works, the brand also has to decide what to do if the product is a failure of it is not gaining traction in the market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1"/>
            <a:ext cx="8382000" cy="5693866"/>
          </a:xfrm>
          <a:prstGeom prst="rect">
            <a:avLst/>
          </a:prstGeom>
        </p:spPr>
        <p:txBody>
          <a:bodyPr wrap="square">
            <a:spAutoFit/>
          </a:bodyPr>
          <a:lstStyle/>
          <a:p>
            <a:pPr algn="just"/>
            <a:r>
              <a:rPr lang="en-US" sz="2800" dirty="0"/>
              <a:t>What is a Product Strategy?</a:t>
            </a:r>
          </a:p>
          <a:p>
            <a:pPr algn="just"/>
            <a:r>
              <a:rPr lang="en-US" sz="2800" dirty="0"/>
              <a:t>You can call a product strategy to be the </a:t>
            </a:r>
            <a:r>
              <a:rPr lang="en-US" sz="2800" dirty="0">
                <a:hlinkClick r:id="rId2"/>
              </a:rPr>
              <a:t>vision</a:t>
            </a:r>
            <a:r>
              <a:rPr lang="en-US" sz="2800" dirty="0"/>
              <a:t> of the product. If a company launches a product, then it has a vision of where the product will reach. The product strategy is the bare bone </a:t>
            </a:r>
            <a:r>
              <a:rPr lang="en-US" sz="2800" dirty="0">
                <a:hlinkClick r:id="rId3"/>
              </a:rPr>
              <a:t>planning</a:t>
            </a:r>
            <a:r>
              <a:rPr lang="en-US" sz="2800" dirty="0"/>
              <a:t> of the steps to ensure the product reaches the desired space. Such a strategy helps in setting the right direction for the product</a:t>
            </a:r>
            <a:r>
              <a:rPr lang="en-US" sz="2800" dirty="0" smtClean="0"/>
              <a:t>.</a:t>
            </a:r>
          </a:p>
          <a:p>
            <a:pPr algn="just"/>
            <a:endParaRPr lang="en-US" sz="2800" dirty="0"/>
          </a:p>
          <a:p>
            <a:pPr algn="just"/>
            <a:r>
              <a:rPr lang="en-US" sz="2800" dirty="0"/>
              <a:t>Product strategy helps in deciding the basic elements of a product such as its </a:t>
            </a:r>
            <a:r>
              <a:rPr lang="en-US" sz="2800" dirty="0">
                <a:hlinkClick r:id="rId4"/>
              </a:rPr>
              <a:t>marketing mix</a:t>
            </a:r>
            <a:r>
              <a:rPr lang="en-US" sz="2800" dirty="0"/>
              <a:t> and its design. At the same time, it also helps in </a:t>
            </a:r>
            <a:r>
              <a:rPr lang="en-US" sz="2800" dirty="0">
                <a:hlinkClick r:id="rId5"/>
              </a:rPr>
              <a:t>targeting</a:t>
            </a:r>
            <a:r>
              <a:rPr lang="en-US" sz="2800" dirty="0"/>
              <a:t> the product to the right segment, </a:t>
            </a:r>
            <a:r>
              <a:rPr lang="en-US" sz="2800" dirty="0">
                <a:hlinkClick r:id="rId6"/>
              </a:rPr>
              <a:t>product line</a:t>
            </a:r>
            <a:r>
              <a:rPr lang="en-US" sz="2800" dirty="0"/>
              <a:t> stretching etc. All this will be discussed in the steps to develop a product strategy.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24754"/>
          </a:xfrm>
          <a:prstGeom prst="rect">
            <a:avLst/>
          </a:prstGeom>
        </p:spPr>
        <p:txBody>
          <a:bodyPr wrap="square">
            <a:spAutoFit/>
          </a:bodyPr>
          <a:lstStyle/>
          <a:p>
            <a:pPr algn="just"/>
            <a:r>
              <a:rPr lang="en-US" sz="2800" dirty="0"/>
              <a:t>Importance of Product </a:t>
            </a:r>
            <a:r>
              <a:rPr lang="en-US" sz="2800" dirty="0" smtClean="0"/>
              <a:t>Strategy</a:t>
            </a:r>
          </a:p>
          <a:p>
            <a:pPr algn="just"/>
            <a:endParaRPr lang="en-US" sz="2800" dirty="0"/>
          </a:p>
          <a:p>
            <a:pPr algn="just"/>
            <a:r>
              <a:rPr lang="en-US" sz="2800" dirty="0"/>
              <a:t>It helps decide the exact steps to be taken in any </a:t>
            </a:r>
            <a:r>
              <a:rPr lang="en-US" sz="2800" dirty="0">
                <a:hlinkClick r:id="rId2"/>
              </a:rPr>
              <a:t>event</a:t>
            </a:r>
            <a:r>
              <a:rPr lang="en-US" sz="2800" dirty="0"/>
              <a:t> to make the product a success</a:t>
            </a:r>
            <a:r>
              <a:rPr lang="en-US" sz="2800" dirty="0" smtClean="0"/>
              <a:t>.</a:t>
            </a:r>
          </a:p>
          <a:p>
            <a:pPr algn="just"/>
            <a:endParaRPr lang="en-US" sz="2800" dirty="0"/>
          </a:p>
          <a:p>
            <a:pPr algn="just"/>
            <a:r>
              <a:rPr lang="en-US" sz="2800" dirty="0"/>
              <a:t>It prepares the company for response by competitors or towards changing market conditions</a:t>
            </a:r>
            <a:r>
              <a:rPr lang="en-US" sz="2800" dirty="0" smtClean="0"/>
              <a:t>.</a:t>
            </a:r>
          </a:p>
          <a:p>
            <a:pPr algn="just"/>
            <a:endParaRPr lang="en-US" sz="2800" dirty="0"/>
          </a:p>
          <a:p>
            <a:pPr algn="just"/>
            <a:r>
              <a:rPr lang="en-US" sz="2800" dirty="0"/>
              <a:t>It helps the company decide the </a:t>
            </a:r>
            <a:r>
              <a:rPr lang="en-US" sz="2800" dirty="0">
                <a:hlinkClick r:id="rId3"/>
              </a:rPr>
              <a:t>target market</a:t>
            </a:r>
            <a:r>
              <a:rPr lang="en-US" sz="2800" dirty="0"/>
              <a:t> and in </a:t>
            </a:r>
            <a:r>
              <a:rPr lang="en-US" sz="2800" dirty="0">
                <a:hlinkClick r:id="rId4"/>
              </a:rPr>
              <a:t>market penetration</a:t>
            </a:r>
            <a:r>
              <a:rPr lang="en-US" sz="2800" dirty="0" smtClean="0"/>
              <a:t>.</a:t>
            </a:r>
          </a:p>
          <a:p>
            <a:pPr algn="just"/>
            <a:endParaRPr lang="en-US" sz="2800" dirty="0"/>
          </a:p>
          <a:p>
            <a:pPr algn="just"/>
            <a:r>
              <a:rPr lang="en-US" sz="2800" dirty="0"/>
              <a:t>A product vision is formed thereby setting the product on an independent path with a time to time intervention allowing the company to focus on multiple </a:t>
            </a:r>
            <a:r>
              <a:rPr lang="en-US" sz="2800" dirty="0">
                <a:hlinkClick r:id="rId5"/>
              </a:rPr>
              <a:t>products</a:t>
            </a:r>
            <a:r>
              <a:rPr lang="en-US" sz="2800" dirty="0"/>
              <a:t> in a short time.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6001643"/>
          </a:xfrm>
          <a:prstGeom prst="rect">
            <a:avLst/>
          </a:prstGeom>
        </p:spPr>
        <p:txBody>
          <a:bodyPr wrap="square">
            <a:spAutoFit/>
          </a:bodyPr>
          <a:lstStyle/>
          <a:p>
            <a:pPr algn="ctr"/>
            <a:endParaRPr lang="en-US" sz="9600" dirty="0" smtClean="0"/>
          </a:p>
          <a:p>
            <a:pPr algn="ctr"/>
            <a:r>
              <a:rPr lang="en-US" sz="9600" dirty="0" smtClean="0"/>
              <a:t>7 </a:t>
            </a:r>
            <a:r>
              <a:rPr lang="en-US" sz="9600" dirty="0"/>
              <a:t>Steps to Develop a product strategy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5016758"/>
          </a:xfrm>
          <a:prstGeom prst="rect">
            <a:avLst/>
          </a:prstGeom>
        </p:spPr>
        <p:txBody>
          <a:bodyPr wrap="square">
            <a:spAutoFit/>
          </a:bodyPr>
          <a:lstStyle/>
          <a:p>
            <a:pPr marL="342900" indent="-342900" algn="just">
              <a:buAutoNum type="arabicParenR"/>
            </a:pPr>
            <a:r>
              <a:rPr lang="en-US" sz="3200" dirty="0" smtClean="0"/>
              <a:t>Marketing mix</a:t>
            </a:r>
          </a:p>
          <a:p>
            <a:pPr marL="342900" indent="-342900" algn="just"/>
            <a:endParaRPr lang="en-US" sz="3200" dirty="0"/>
          </a:p>
          <a:p>
            <a:pPr algn="just"/>
            <a:r>
              <a:rPr lang="en-US" sz="3200" dirty="0"/>
              <a:t>The product is the most important element of the marketing mix. If you have decided on a </a:t>
            </a:r>
            <a:r>
              <a:rPr lang="en-US" sz="3200" dirty="0">
                <a:hlinkClick r:id="rId2"/>
              </a:rPr>
              <a:t>market segment</a:t>
            </a:r>
            <a:r>
              <a:rPr lang="en-US" sz="3200" dirty="0"/>
              <a:t> to </a:t>
            </a:r>
            <a:r>
              <a:rPr lang="en-US" sz="3200" dirty="0">
                <a:hlinkClick r:id="rId3"/>
              </a:rPr>
              <a:t>target</a:t>
            </a:r>
            <a:r>
              <a:rPr lang="en-US" sz="3200" dirty="0"/>
              <a:t>, then product design plays a crucial role. This is because a change in the product brings a change in all the other elements of the marketing mix. Be it a service or a product, the marketing mix majorly depends on the product for other aspects like </a:t>
            </a:r>
            <a:r>
              <a:rPr lang="en-US" sz="3200" dirty="0">
                <a:hlinkClick r:id="rId4"/>
              </a:rPr>
              <a:t>promotions</a:t>
            </a:r>
            <a:r>
              <a:rPr lang="en-US" sz="3200" dirty="0"/>
              <a:t>, place and price</a:t>
            </a:r>
            <a:r>
              <a:rPr lang="en-US" sz="3200" dirty="0" smtClean="0"/>
              <a:t>.</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534400" cy="5693866"/>
          </a:xfrm>
          <a:prstGeom prst="rect">
            <a:avLst/>
          </a:prstGeom>
        </p:spPr>
        <p:txBody>
          <a:bodyPr wrap="square">
            <a:spAutoFit/>
          </a:bodyPr>
          <a:lstStyle/>
          <a:p>
            <a:pPr algn="just"/>
            <a:r>
              <a:rPr lang="en-US" sz="2800" dirty="0" smtClean="0"/>
              <a:t>You need to consider the marketing mix while deciding on the product strategy. You also need to consider various aspects of the product such as </a:t>
            </a:r>
            <a:r>
              <a:rPr lang="en-US" sz="2800" dirty="0" smtClean="0">
                <a:hlinkClick r:id="rId2"/>
              </a:rPr>
              <a:t>product line and length</a:t>
            </a:r>
            <a:r>
              <a:rPr lang="en-US" sz="2800" dirty="0" smtClean="0"/>
              <a:t>, what would be the </a:t>
            </a:r>
            <a:r>
              <a:rPr lang="en-US" sz="2800" dirty="0" smtClean="0">
                <a:hlinkClick r:id="rId3"/>
              </a:rPr>
              <a:t>packaging</a:t>
            </a:r>
            <a:r>
              <a:rPr lang="en-US" sz="2800" dirty="0" smtClean="0"/>
              <a:t> of the product and what kind of </a:t>
            </a:r>
            <a:r>
              <a:rPr lang="en-US" sz="2800" dirty="0" err="1" smtClean="0">
                <a:hlinkClick r:id="rId4"/>
              </a:rPr>
              <a:t>labelling</a:t>
            </a:r>
            <a:r>
              <a:rPr lang="en-US" sz="2800" dirty="0" smtClean="0"/>
              <a:t> will be involved. In essence, the core aspects of the product and its contribution to the marketing mix is decided in this step</a:t>
            </a:r>
            <a:r>
              <a:rPr lang="en-US" sz="2800" dirty="0" smtClean="0"/>
              <a:t>.</a:t>
            </a:r>
          </a:p>
          <a:p>
            <a:pPr algn="just"/>
            <a:endParaRPr lang="en-US" sz="2800" dirty="0" smtClean="0"/>
          </a:p>
          <a:p>
            <a:pPr algn="just"/>
            <a:endParaRPr lang="en-US" sz="2800" dirty="0" smtClean="0"/>
          </a:p>
          <a:p>
            <a:pPr algn="just"/>
            <a:r>
              <a:rPr lang="en-US" sz="2800" dirty="0" smtClean="0"/>
              <a:t>Example – While deciding on an electronics product strategy, you need to decide the various product line and length that a single model will have. You also need to decide the packaging and </a:t>
            </a:r>
            <a:r>
              <a:rPr lang="en-US" sz="2800" dirty="0" err="1" smtClean="0"/>
              <a:t>labelling</a:t>
            </a:r>
            <a:r>
              <a:rPr lang="en-US" sz="2800" dirty="0" smtClean="0"/>
              <a:t> to use besides considering the effect of all these expenses on the marketing mix.</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305800" cy="5632311"/>
          </a:xfrm>
          <a:prstGeom prst="rect">
            <a:avLst/>
          </a:prstGeom>
        </p:spPr>
        <p:txBody>
          <a:bodyPr wrap="square">
            <a:spAutoFit/>
          </a:bodyPr>
          <a:lstStyle/>
          <a:p>
            <a:pPr algn="just"/>
            <a:r>
              <a:rPr lang="en-US" sz="3600" dirty="0"/>
              <a:t>2) Levels of a product</a:t>
            </a:r>
          </a:p>
          <a:p>
            <a:pPr algn="just"/>
            <a:r>
              <a:rPr lang="en-US" sz="3600" dirty="0"/>
              <a:t>A product has various levels. One of the articles on this site discusses the </a:t>
            </a:r>
            <a:r>
              <a:rPr lang="en-US" sz="3600" dirty="0">
                <a:hlinkClick r:id="rId2"/>
              </a:rPr>
              <a:t>three levels of a product</a:t>
            </a:r>
            <a:r>
              <a:rPr lang="en-US" sz="3600" dirty="0"/>
              <a:t> which includes the core product, the actual product, and the augmented product. The article also discusses examples of the same so if you want to know the three levels of a product then </a:t>
            </a:r>
            <a:r>
              <a:rPr lang="en-US" sz="3600" dirty="0">
                <a:hlinkClick r:id="rId2"/>
              </a:rPr>
              <a:t>click here</a:t>
            </a:r>
            <a:r>
              <a:rPr lang="en-US" sz="3600" dirty="0"/>
              <a:t>.</a:t>
            </a:r>
          </a:p>
          <a:p>
            <a:pPr algn="just"/>
            <a:r>
              <a:rPr lang="en-US" sz="3600" dirty="0"/>
              <a:t>A marketer </a:t>
            </a:r>
            <a:r>
              <a:rPr lang="en-US" sz="3600" dirty="0">
                <a:hlinkClick r:id="rId3"/>
              </a:rPr>
              <a:t>needs</a:t>
            </a:r>
            <a:r>
              <a:rPr lang="en-US" sz="3600" dirty="0"/>
              <a:t> to assume the various levels of a product while deciding the product strategy.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509200"/>
          </a:xfrm>
          <a:prstGeom prst="rect">
            <a:avLst/>
          </a:prstGeom>
        </p:spPr>
        <p:txBody>
          <a:bodyPr wrap="square">
            <a:spAutoFit/>
          </a:bodyPr>
          <a:lstStyle/>
          <a:p>
            <a:r>
              <a:rPr lang="en-US" sz="3200" dirty="0" smtClean="0"/>
              <a:t>Example – An </a:t>
            </a:r>
            <a:r>
              <a:rPr lang="en-US" sz="3200" dirty="0" smtClean="0">
                <a:hlinkClick r:id="rId2"/>
              </a:rPr>
              <a:t>automobile</a:t>
            </a:r>
            <a:r>
              <a:rPr lang="en-US" sz="3200" dirty="0" smtClean="0"/>
              <a:t> manufacturer or an equipment manufacturer needs to give service along with the product to the end customer</a:t>
            </a:r>
            <a:r>
              <a:rPr lang="en-US" sz="3200" dirty="0" smtClean="0"/>
              <a:t>.</a:t>
            </a:r>
          </a:p>
          <a:p>
            <a:endParaRPr lang="en-US" sz="3200" dirty="0" smtClean="0"/>
          </a:p>
          <a:p>
            <a:r>
              <a:rPr lang="en-US" sz="3200" dirty="0" smtClean="0"/>
              <a:t>If the manufacturer does not give service, then the product will not sell. Hence at such a time, the manufacturer has to understand the important role of the augmented product in the product strategy. </a:t>
            </a:r>
            <a:endParaRPr lang="en-US" sz="3200" dirty="0" smtClean="0"/>
          </a:p>
          <a:p>
            <a:endParaRPr lang="en-US" sz="3200" dirty="0" smtClean="0"/>
          </a:p>
          <a:p>
            <a:r>
              <a:rPr lang="en-US" sz="3200" dirty="0" smtClean="0"/>
              <a:t>Without </a:t>
            </a:r>
            <a:r>
              <a:rPr lang="en-US" sz="3200" dirty="0" smtClean="0"/>
              <a:t>the various levels of the product and their proper implementation, the product strategy can fail.</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421</Words>
  <Application>Microsoft Office PowerPoint</Application>
  <PresentationFormat>On-screen Show (4:3)</PresentationFormat>
  <Paragraphs>92</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Equity</vt:lpstr>
      <vt:lpstr>Developing a product strategy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 product strategy </dc:title>
  <dc:creator>Ashutosh</dc:creator>
  <cp:lastModifiedBy>Ashutosh</cp:lastModifiedBy>
  <cp:revision>3</cp:revision>
  <dcterms:created xsi:type="dcterms:W3CDTF">2020-04-23T11:14:19Z</dcterms:created>
  <dcterms:modified xsi:type="dcterms:W3CDTF">2020-04-25T03:22:54Z</dcterms:modified>
</cp:coreProperties>
</file>