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2251ACDA-4A59-4ABD-B8BE-E874C70C75B1}" type="datetimeFigureOut">
              <a:rPr lang="en-US" smtClean="0"/>
              <a:pPr/>
              <a:t>4/19/2020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3BF92E77-8B15-43AE-9864-446C1F92D16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251ACDA-4A59-4ABD-B8BE-E874C70C75B1}"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BF92E77-8B15-43AE-9864-446C1F92D16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251ACDA-4A59-4ABD-B8BE-E874C70C75B1}"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BF92E77-8B15-43AE-9864-446C1F92D16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251ACDA-4A59-4ABD-B8BE-E874C70C75B1}"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BF92E77-8B15-43AE-9864-446C1F92D167}"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2251ACDA-4A59-4ABD-B8BE-E874C70C75B1}"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BF92E77-8B15-43AE-9864-446C1F92D167}"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251ACDA-4A59-4ABD-B8BE-E874C70C75B1}" type="datetimeFigureOut">
              <a:rPr lang="en-US" smtClean="0"/>
              <a:pPr/>
              <a:t>4/19/2020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3BF92E77-8B15-43AE-9864-446C1F92D167}"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251ACDA-4A59-4ABD-B8BE-E874C70C75B1}" type="datetimeFigureOut">
              <a:rPr lang="en-US" smtClean="0"/>
              <a:pPr/>
              <a:t>4/19/2020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3BF92E77-8B15-43AE-9864-446C1F92D16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2251ACDA-4A59-4ABD-B8BE-E874C70C75B1}" type="datetimeFigureOut">
              <a:rPr lang="en-US" smtClean="0"/>
              <a:pPr/>
              <a:t>4/19/2020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3BF92E77-8B15-43AE-9864-446C1F92D167}"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2251ACDA-4A59-4ABD-B8BE-E874C70C75B1}" type="datetimeFigureOut">
              <a:rPr lang="en-US" smtClean="0"/>
              <a:pPr/>
              <a:t>4/19/2020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3BF92E77-8B15-43AE-9864-446C1F92D16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2251ACDA-4A59-4ABD-B8BE-E874C70C75B1}" type="datetimeFigureOut">
              <a:rPr lang="en-US" smtClean="0"/>
              <a:pPr/>
              <a:t>4/19/2020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3BF92E77-8B15-43AE-9864-446C1F92D16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2251ACDA-4A59-4ABD-B8BE-E874C70C75B1}" type="datetimeFigureOut">
              <a:rPr lang="en-US" smtClean="0"/>
              <a:pPr/>
              <a:t>4/19/2020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3BF92E77-8B15-43AE-9864-446C1F92D167}"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2251ACDA-4A59-4ABD-B8BE-E874C70C75B1}" type="datetimeFigureOut">
              <a:rPr lang="en-US" smtClean="0"/>
              <a:pPr/>
              <a:t>4/19/2020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3BF92E77-8B15-43AE-9864-446C1F92D16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Definition and Objectives of Market research</a:t>
            </a:r>
            <a:endParaRPr lang="en-US" dirty="0"/>
          </a:p>
        </p:txBody>
      </p:sp>
      <p:sp>
        <p:nvSpPr>
          <p:cNvPr id="3" name="Subtitle 2"/>
          <p:cNvSpPr>
            <a:spLocks noGrp="1"/>
          </p:cNvSpPr>
          <p:nvPr>
            <p:ph type="subTitle" idx="1"/>
          </p:nvPr>
        </p:nvSpPr>
        <p:spPr/>
        <p:txBody>
          <a:bodyPr>
            <a:normAutofit fontScale="70000" lnSpcReduction="20000"/>
          </a:bodyPr>
          <a:lstStyle/>
          <a:p>
            <a:pPr algn="l"/>
            <a:r>
              <a:rPr lang="en-US" dirty="0" smtClean="0"/>
              <a:t>Prof(Dr)</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632311"/>
          </a:xfrm>
          <a:prstGeom prst="rect">
            <a:avLst/>
          </a:prstGeom>
        </p:spPr>
        <p:txBody>
          <a:bodyPr wrap="square">
            <a:spAutoFit/>
          </a:bodyPr>
          <a:lstStyle/>
          <a:p>
            <a:pPr fontAlgn="base"/>
            <a:r>
              <a:rPr lang="en-US" sz="2400" b="1" dirty="0"/>
              <a:t>(5) To Study in Detail Likes and Dislikes of the Consumers:</a:t>
            </a:r>
            <a:endParaRPr lang="en-US" sz="2400" dirty="0"/>
          </a:p>
          <a:p>
            <a:pPr fontAlgn="base"/>
            <a:r>
              <a:rPr lang="en-US" sz="2400" dirty="0"/>
              <a:t>Marketing research tries to find out what the consumers, (the men and women who constitute the market) think and want. It keeps us in touch with the consumers, minds and to study their likes and dislikes</a:t>
            </a:r>
            <a:r>
              <a:rPr lang="en-US" sz="2400" dirty="0" smtClean="0"/>
              <a:t>.</a:t>
            </a:r>
          </a:p>
          <a:p>
            <a:pPr fontAlgn="base"/>
            <a:endParaRPr lang="en-US" sz="2400" dirty="0" smtClean="0"/>
          </a:p>
          <a:p>
            <a:pPr fontAlgn="base"/>
            <a:endParaRPr lang="en-US" sz="2400" dirty="0" smtClean="0"/>
          </a:p>
          <a:p>
            <a:pPr fontAlgn="base"/>
            <a:endParaRPr lang="en-US" sz="2400" dirty="0"/>
          </a:p>
          <a:p>
            <a:pPr fontAlgn="base"/>
            <a:r>
              <a:rPr lang="en-US" sz="2400" b="1" dirty="0"/>
              <a:t>(6) To Know The Market Competition:</a:t>
            </a:r>
            <a:endParaRPr lang="en-US" sz="2400" dirty="0"/>
          </a:p>
          <a:p>
            <a:pPr fontAlgn="base"/>
            <a:r>
              <a:rPr lang="en-US" sz="2400" dirty="0"/>
              <a:t>Marketing research also aims at knowing the quantum of competition prevalent in the market about the product in question. The company may need reliable information about competitor’s moves and strategies which are of immense significance for further planning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229600" cy="6124754"/>
          </a:xfrm>
          <a:prstGeom prst="rect">
            <a:avLst/>
          </a:prstGeom>
        </p:spPr>
        <p:txBody>
          <a:bodyPr wrap="square">
            <a:spAutoFit/>
          </a:bodyPr>
          <a:lstStyle/>
          <a:p>
            <a:pPr fontAlgn="base"/>
            <a:r>
              <a:rPr lang="en-US" sz="2800" b="1" dirty="0"/>
              <a:t>(7) To Study The External Forces and Their Impact:</a:t>
            </a:r>
            <a:endParaRPr lang="en-US" sz="2800" dirty="0"/>
          </a:p>
          <a:p>
            <a:pPr fontAlgn="base"/>
            <a:r>
              <a:rPr lang="en-US" sz="2800" dirty="0"/>
              <a:t>Marketing research provides valuable information by studying the impact of external forces on the </a:t>
            </a:r>
            <a:r>
              <a:rPr lang="en-US" sz="2800" dirty="0" err="1"/>
              <a:t>organisation</a:t>
            </a:r>
            <a:r>
              <a:rPr lang="en-US" sz="2800" dirty="0"/>
              <a:t>. </a:t>
            </a:r>
            <a:endParaRPr lang="en-US" sz="2800" dirty="0" smtClean="0"/>
          </a:p>
          <a:p>
            <a:pPr fontAlgn="base"/>
            <a:endParaRPr lang="en-US" sz="2800" dirty="0" smtClean="0"/>
          </a:p>
          <a:p>
            <a:pPr fontAlgn="base"/>
            <a:r>
              <a:rPr lang="en-US" sz="2800" dirty="0" smtClean="0"/>
              <a:t>External </a:t>
            </a:r>
            <a:r>
              <a:rPr lang="en-US" sz="2800" dirty="0"/>
              <a:t>forces may include conditions developing in foreign markets, </a:t>
            </a:r>
            <a:r>
              <a:rPr lang="en-US" sz="2800" dirty="0" err="1"/>
              <a:t>govt</a:t>
            </a:r>
            <a:r>
              <a:rPr lang="en-US" sz="2800" dirty="0"/>
              <a:t>, policies and regulations, consumer incomes and spending habits, new products entering in the market and their impact on the company’s products.</a:t>
            </a:r>
          </a:p>
          <a:p>
            <a:r>
              <a:rPr lang="en-US" sz="2800" dirty="0" smtClean="0"/>
              <a:t/>
            </a:r>
            <a:br>
              <a:rPr lang="en-US" sz="2800" dirty="0" smtClean="0"/>
            </a:br>
            <a:endParaRPr lang="en-US"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229600" cy="5016758"/>
          </a:xfrm>
          <a:prstGeom prst="rect">
            <a:avLst/>
          </a:prstGeom>
        </p:spPr>
        <p:txBody>
          <a:bodyPr wrap="square">
            <a:spAutoFit/>
          </a:bodyPr>
          <a:lstStyle/>
          <a:p>
            <a:pPr algn="just"/>
            <a:r>
              <a:rPr lang="en-US" sz="3200" dirty="0"/>
              <a:t>Prof. </a:t>
            </a:r>
            <a:r>
              <a:rPr lang="en-US" sz="3200" dirty="0" err="1"/>
              <a:t>Gilies</a:t>
            </a:r>
            <a:r>
              <a:rPr lang="en-US" sz="3200" dirty="0"/>
              <a:t> has rightly pointed out </a:t>
            </a:r>
            <a:r>
              <a:rPr lang="en-US" sz="3200" dirty="0" smtClean="0"/>
              <a:t>that</a:t>
            </a:r>
          </a:p>
          <a:p>
            <a:pPr algn="just"/>
            <a:endParaRPr lang="en-US" sz="3200" dirty="0" smtClean="0"/>
          </a:p>
          <a:p>
            <a:pPr algn="just"/>
            <a:r>
              <a:rPr lang="en-US" sz="3200" dirty="0" smtClean="0"/>
              <a:t> </a:t>
            </a:r>
            <a:r>
              <a:rPr lang="en-US" sz="3200" dirty="0"/>
              <a:t>“The basic objective of marketing research is to supply management with information which will lead to a fuller understanding of the distribution habits and attitudes of present and potential buyers and users, and their reactions to products, packing, selling and advertising methods”.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57200"/>
            <a:ext cx="8077199" cy="4524315"/>
          </a:xfrm>
          <a:prstGeom prst="rect">
            <a:avLst/>
          </a:prstGeom>
        </p:spPr>
        <p:txBody>
          <a:bodyPr wrap="square">
            <a:spAutoFit/>
          </a:bodyPr>
          <a:lstStyle/>
          <a:p>
            <a:pPr algn="ctr" fontAlgn="base"/>
            <a:r>
              <a:rPr lang="en-US" sz="7200" b="1" dirty="0"/>
              <a:t>Various definitions of marketing research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0"/>
            <a:ext cx="8153400" cy="4832092"/>
          </a:xfrm>
          <a:prstGeom prst="rect">
            <a:avLst/>
          </a:prstGeom>
        </p:spPr>
        <p:txBody>
          <a:bodyPr wrap="square">
            <a:spAutoFit/>
          </a:bodyPr>
          <a:lstStyle/>
          <a:p>
            <a:pPr fontAlgn="base"/>
            <a:r>
              <a:rPr lang="en-US" sz="2800" dirty="0"/>
              <a:t>“The systematic gathering, recording and analysis of data about problems relating to the marketing of goods and services” —The American Marketing Association</a:t>
            </a:r>
            <a:r>
              <a:rPr lang="en-US" sz="2800" dirty="0" smtClean="0"/>
              <a:t>.</a:t>
            </a:r>
          </a:p>
          <a:p>
            <a:pPr fontAlgn="base"/>
            <a:endParaRPr lang="en-US" sz="2800" dirty="0" smtClean="0"/>
          </a:p>
          <a:p>
            <a:pPr fontAlgn="base"/>
            <a:endParaRPr lang="en-US" sz="2800" dirty="0" smtClean="0"/>
          </a:p>
          <a:p>
            <a:pPr fontAlgn="base"/>
            <a:endParaRPr lang="en-US" sz="2800" dirty="0"/>
          </a:p>
          <a:p>
            <a:pPr fontAlgn="base"/>
            <a:r>
              <a:rPr lang="en-US" sz="2800" dirty="0"/>
              <a:t>“The systematic objective and exhaustive research for and study of the facts relevant to any problem in the field of marketing.” —Richard Crisp</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458200" cy="5262979"/>
          </a:xfrm>
          <a:prstGeom prst="rect">
            <a:avLst/>
          </a:prstGeom>
        </p:spPr>
        <p:txBody>
          <a:bodyPr wrap="square">
            <a:spAutoFit/>
          </a:bodyPr>
          <a:lstStyle/>
          <a:p>
            <a:pPr fontAlgn="base"/>
            <a:r>
              <a:rPr lang="en-US" sz="2400" dirty="0"/>
              <a:t>“Marketing research is the careful and objective study of product design, markets, and such transfer activities as physical distribution and warehousing, advertising and sales management.” —Clark and </a:t>
            </a:r>
            <a:r>
              <a:rPr lang="en-US" sz="2400" dirty="0" smtClean="0"/>
              <a:t>Clark</a:t>
            </a:r>
          </a:p>
          <a:p>
            <a:pPr fontAlgn="base"/>
            <a:endParaRPr lang="en-US" sz="2400" dirty="0" smtClean="0"/>
          </a:p>
          <a:p>
            <a:pPr fontAlgn="base"/>
            <a:endParaRPr lang="en-US" sz="2400" dirty="0"/>
          </a:p>
          <a:p>
            <a:pPr fontAlgn="base"/>
            <a:r>
              <a:rPr lang="en-US" sz="2400" dirty="0"/>
              <a:t>“Marketing research is the inclusive term which embraces all research activities carried on for the management of marketing work, the gathering, recording and </a:t>
            </a:r>
            <a:r>
              <a:rPr lang="en-US" sz="2400" dirty="0" err="1"/>
              <a:t>analysing</a:t>
            </a:r>
            <a:r>
              <a:rPr lang="en-US" sz="2400" dirty="0"/>
              <a:t> of all facts about problems relating to the transfer and sale of goods and services from producer to consumer.” —Harry </a:t>
            </a:r>
            <a:r>
              <a:rPr lang="en-US" sz="2400" dirty="0" err="1"/>
              <a:t>Hapner</a:t>
            </a:r>
            <a:endParaRPr lang="en-US" sz="2400" dirty="0"/>
          </a:p>
          <a:p>
            <a:r>
              <a:rPr lang="en-US" sz="2400" dirty="0" smtClean="0"/>
              <a:t/>
            </a:r>
            <a:br>
              <a:rPr lang="en-US" sz="2400" dirty="0" smtClean="0"/>
            </a:br>
            <a:endParaRPr 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533400"/>
            <a:ext cx="8077200" cy="5509200"/>
          </a:xfrm>
          <a:prstGeom prst="rect">
            <a:avLst/>
          </a:prstGeom>
        </p:spPr>
        <p:txBody>
          <a:bodyPr wrap="square">
            <a:spAutoFit/>
          </a:bodyPr>
          <a:lstStyle/>
          <a:p>
            <a:r>
              <a:rPr lang="en-US" sz="3200" dirty="0"/>
              <a:t>The origin and development of marketing research was started in England. In 1911, Prof. Arthur Bowie used the method of random sampling and published a paper entitled “Working Class Households.” </a:t>
            </a:r>
            <a:endParaRPr lang="en-US" sz="3200" dirty="0" smtClean="0"/>
          </a:p>
          <a:p>
            <a:endParaRPr lang="en-US" sz="3200" dirty="0" smtClean="0"/>
          </a:p>
          <a:p>
            <a:r>
              <a:rPr lang="en-US" sz="3200" dirty="0" smtClean="0"/>
              <a:t>Afterwards</a:t>
            </a:r>
            <a:r>
              <a:rPr lang="en-US" sz="3200" dirty="0"/>
              <a:t>, it was developed by a German Prof. </a:t>
            </a:r>
            <a:r>
              <a:rPr lang="en-US" sz="3200" dirty="0" err="1"/>
              <a:t>Whilhelm</a:t>
            </a:r>
            <a:r>
              <a:rPr lang="en-US" sz="3200" dirty="0"/>
              <a:t> </a:t>
            </a:r>
            <a:r>
              <a:rPr lang="en-US" sz="3200" dirty="0" err="1"/>
              <a:t>Vershofen</a:t>
            </a:r>
            <a:r>
              <a:rPr lang="en-US" sz="3200" dirty="0"/>
              <a:t>, who is known as the father of market research</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3785652"/>
          </a:xfrm>
          <a:prstGeom prst="rect">
            <a:avLst/>
          </a:prstGeom>
        </p:spPr>
        <p:txBody>
          <a:bodyPr wrap="square">
            <a:spAutoFit/>
          </a:bodyPr>
          <a:lstStyle/>
          <a:p>
            <a:pPr algn="ctr" fontAlgn="base"/>
            <a:r>
              <a:rPr lang="en-US" sz="8000" b="1" dirty="0"/>
              <a:t>Objectives of Marketing Research:</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09600"/>
            <a:ext cx="8229600" cy="3539430"/>
          </a:xfrm>
          <a:prstGeom prst="rect">
            <a:avLst/>
          </a:prstGeom>
        </p:spPr>
        <p:txBody>
          <a:bodyPr wrap="square">
            <a:spAutoFit/>
          </a:bodyPr>
          <a:lstStyle/>
          <a:p>
            <a:pPr fontAlgn="base"/>
            <a:endParaRPr lang="en-US" sz="3200" b="1" dirty="0" smtClean="0"/>
          </a:p>
          <a:p>
            <a:pPr fontAlgn="base"/>
            <a:endParaRPr lang="en-US" sz="3200" b="1" dirty="0" smtClean="0"/>
          </a:p>
          <a:p>
            <a:pPr fontAlgn="base"/>
            <a:endParaRPr lang="en-US" sz="3200" b="1" dirty="0" smtClean="0"/>
          </a:p>
          <a:p>
            <a:pPr fontAlgn="base"/>
            <a:endParaRPr lang="en-US" sz="3200" b="1" dirty="0" smtClean="0"/>
          </a:p>
          <a:p>
            <a:pPr fontAlgn="base"/>
            <a:r>
              <a:rPr lang="en-US" sz="3200" b="1" dirty="0" smtClean="0"/>
              <a:t>(</a:t>
            </a:r>
            <a:r>
              <a:rPr lang="en-US" sz="3200" b="1" dirty="0"/>
              <a:t>1) To Provide Basis For Proper Planning:</a:t>
            </a:r>
            <a:endParaRPr lang="en-US" sz="3200" dirty="0"/>
          </a:p>
          <a:p>
            <a:r>
              <a:rPr lang="en-US" sz="3200" dirty="0"/>
              <a:t/>
            </a:r>
            <a:br>
              <a:rPr lang="en-US" sz="3200" dirty="0"/>
            </a:br>
            <a:endParaRPr lang="en-US"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457200"/>
            <a:ext cx="8458200" cy="4832092"/>
          </a:xfrm>
          <a:prstGeom prst="rect">
            <a:avLst/>
          </a:prstGeom>
        </p:spPr>
        <p:txBody>
          <a:bodyPr wrap="square">
            <a:spAutoFit/>
          </a:bodyPr>
          <a:lstStyle/>
          <a:p>
            <a:pPr fontAlgn="base"/>
            <a:r>
              <a:rPr lang="en-US" sz="2800" dirty="0"/>
              <a:t>Marketing and sales forecast research provides sound basis for the formulation of all marketing plans, policies, programmes and procedures</a:t>
            </a:r>
            <a:r>
              <a:rPr lang="en-US" sz="2800" dirty="0" smtClean="0"/>
              <a:t>.</a:t>
            </a:r>
          </a:p>
          <a:p>
            <a:pPr fontAlgn="base"/>
            <a:endParaRPr lang="en-US" sz="2800" dirty="0" smtClean="0"/>
          </a:p>
          <a:p>
            <a:pPr fontAlgn="base"/>
            <a:endParaRPr lang="en-US" sz="2800" dirty="0" smtClean="0"/>
          </a:p>
          <a:p>
            <a:pPr fontAlgn="base"/>
            <a:endParaRPr lang="en-US" sz="2800" dirty="0"/>
          </a:p>
          <a:p>
            <a:pPr fontAlgn="base"/>
            <a:r>
              <a:rPr lang="en-US" sz="2800" b="1" dirty="0"/>
              <a:t>(2) To Reduce Marketing Costs:</a:t>
            </a:r>
            <a:endParaRPr lang="en-US" sz="2800" dirty="0"/>
          </a:p>
          <a:p>
            <a:pPr fontAlgn="base"/>
            <a:r>
              <a:rPr lang="en-US" sz="2800" dirty="0"/>
              <a:t>Marketing research provides ways and means to reduce marketing costs like selling, advertisement and distribution etc.</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229600" cy="5262979"/>
          </a:xfrm>
          <a:prstGeom prst="rect">
            <a:avLst/>
          </a:prstGeom>
        </p:spPr>
        <p:txBody>
          <a:bodyPr wrap="square">
            <a:spAutoFit/>
          </a:bodyPr>
          <a:lstStyle/>
          <a:p>
            <a:pPr fontAlgn="base"/>
            <a:r>
              <a:rPr lang="en-US" sz="2800" b="1" dirty="0"/>
              <a:t>(3) To Find Out New Markets for The Product:</a:t>
            </a:r>
            <a:endParaRPr lang="en-US" sz="2800" dirty="0"/>
          </a:p>
          <a:p>
            <a:pPr fontAlgn="base"/>
            <a:r>
              <a:rPr lang="en-US" sz="2800" dirty="0"/>
              <a:t>Marketing research aims at exploring new markets for the product and maintaining the existing ones</a:t>
            </a:r>
            <a:r>
              <a:rPr lang="en-US" sz="2800" dirty="0" smtClean="0"/>
              <a:t>.</a:t>
            </a:r>
          </a:p>
          <a:p>
            <a:pPr fontAlgn="base"/>
            <a:endParaRPr lang="en-US" sz="2800" dirty="0" smtClean="0"/>
          </a:p>
          <a:p>
            <a:pPr fontAlgn="base"/>
            <a:endParaRPr lang="en-US" sz="2800" dirty="0"/>
          </a:p>
          <a:p>
            <a:pPr fontAlgn="base"/>
            <a:r>
              <a:rPr lang="en-US" sz="2800" b="1" dirty="0"/>
              <a:t>(4) To Determine Proper Price Policy:</a:t>
            </a:r>
            <a:endParaRPr lang="en-US" sz="2800" dirty="0"/>
          </a:p>
          <a:p>
            <a:pPr fontAlgn="base"/>
            <a:r>
              <a:rPr lang="en-US" sz="2800" dirty="0"/>
              <a:t>Marketing research is considered helpful in the formulation of proper price policy with regard to the products.</a:t>
            </a:r>
          </a:p>
          <a:p>
            <a:r>
              <a:rPr lang="en-US" sz="2800" dirty="0" smtClean="0"/>
              <a:t/>
            </a:r>
            <a:br>
              <a:rPr lang="en-US" sz="2800" dirty="0" smtClean="0"/>
            </a:br>
            <a:endParaRPr lang="en-US" sz="2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18</TotalTime>
  <Words>310</Words>
  <Application>Microsoft Office PowerPoint</Application>
  <PresentationFormat>On-screen Show (4:3)</PresentationFormat>
  <Paragraphs>54</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Concourse</vt:lpstr>
      <vt:lpstr>Definition and Objectives of Market research</vt:lpstr>
      <vt:lpstr>Slide 2</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Definition and Objectives of Market research</dc:title>
  <dc:creator>Ashutosh</dc:creator>
  <cp:lastModifiedBy>Ashutosh</cp:lastModifiedBy>
  <cp:revision>7</cp:revision>
  <dcterms:created xsi:type="dcterms:W3CDTF">2020-04-19T06:22:10Z</dcterms:created>
  <dcterms:modified xsi:type="dcterms:W3CDTF">2020-04-19T09:37:21Z</dcterms:modified>
</cp:coreProperties>
</file>