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89A906FC-BC6C-4FCE-8526-AF216386B0E3}" type="datetimeFigureOut">
              <a:rPr lang="en-US" smtClean="0"/>
              <a:pPr/>
              <a:t>4/24/2020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17CF0F82-38ED-4ABB-A0D4-74596BFFAC56}"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9A906FC-BC6C-4FCE-8526-AF216386B0E3}" type="datetimeFigureOut">
              <a:rPr lang="en-US" smtClean="0"/>
              <a:pPr/>
              <a:t>4/24/2020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CF0F82-38ED-4ABB-A0D4-74596BFFAC5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9A906FC-BC6C-4FCE-8526-AF216386B0E3}" type="datetimeFigureOut">
              <a:rPr lang="en-US" smtClean="0"/>
              <a:pPr/>
              <a:t>4/24/2020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CF0F82-38ED-4ABB-A0D4-74596BFFAC5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89A906FC-BC6C-4FCE-8526-AF216386B0E3}" type="datetimeFigureOut">
              <a:rPr lang="en-US" smtClean="0"/>
              <a:pPr/>
              <a:t>4/24/2020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CF0F82-38ED-4ABB-A0D4-74596BFFAC56}"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89A906FC-BC6C-4FCE-8526-AF216386B0E3}" type="datetimeFigureOut">
              <a:rPr lang="en-US" smtClean="0"/>
              <a:pPr/>
              <a:t>4/24/2020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17CF0F82-38ED-4ABB-A0D4-74596BFFAC56}"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89A906FC-BC6C-4FCE-8526-AF216386B0E3}" type="datetimeFigureOut">
              <a:rPr lang="en-US" smtClean="0"/>
              <a:pPr/>
              <a:t>4/24/2020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CF0F82-38ED-4ABB-A0D4-74596BFFAC56}"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89A906FC-BC6C-4FCE-8526-AF216386B0E3}" type="datetimeFigureOut">
              <a:rPr lang="en-US" smtClean="0"/>
              <a:pPr/>
              <a:t>4/24/2020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7CF0F82-38ED-4ABB-A0D4-74596BFFAC56}"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89A906FC-BC6C-4FCE-8526-AF216386B0E3}" type="datetimeFigureOut">
              <a:rPr lang="en-US" smtClean="0"/>
              <a:pPr/>
              <a:t>4/24/2020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7CF0F82-38ED-4ABB-A0D4-74596BFFAC5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9A906FC-BC6C-4FCE-8526-AF216386B0E3}" type="datetimeFigureOut">
              <a:rPr lang="en-US" smtClean="0"/>
              <a:pPr/>
              <a:t>4/24/2020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7CF0F82-38ED-4ABB-A0D4-74596BFFAC5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89A906FC-BC6C-4FCE-8526-AF216386B0E3}" type="datetimeFigureOut">
              <a:rPr lang="en-US" smtClean="0"/>
              <a:pPr/>
              <a:t>4/24/2020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CF0F82-38ED-4ABB-A0D4-74596BFFAC56}"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89A906FC-BC6C-4FCE-8526-AF216386B0E3}" type="datetimeFigureOut">
              <a:rPr lang="en-US" smtClean="0"/>
              <a:pPr/>
              <a:t>4/24/2020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17CF0F82-38ED-4ABB-A0D4-74596BFFAC56}"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89A906FC-BC6C-4FCE-8526-AF216386B0E3}" type="datetimeFigureOut">
              <a:rPr lang="en-US" smtClean="0"/>
              <a:pPr/>
              <a:t>4/24/2020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17CF0F82-38ED-4ABB-A0D4-74596BFFAC56}"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3886200"/>
            <a:ext cx="7543800" cy="1752600"/>
          </a:xfrm>
        </p:spPr>
        <p:txBody>
          <a:bodyPr>
            <a:normAutofit fontScale="92500" lnSpcReduction="10000"/>
          </a:bodyPr>
          <a:lstStyle/>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a:p>
        </p:txBody>
      </p:sp>
      <p:sp>
        <p:nvSpPr>
          <p:cNvPr id="2" name="Title 1"/>
          <p:cNvSpPr>
            <a:spLocks noGrp="1"/>
          </p:cNvSpPr>
          <p:nvPr>
            <p:ph type="ctrTitle"/>
          </p:nvPr>
        </p:nvSpPr>
        <p:spPr>
          <a:xfrm>
            <a:off x="685800" y="1066800"/>
            <a:ext cx="7772400" cy="2514599"/>
          </a:xfrm>
        </p:spPr>
        <p:txBody>
          <a:bodyPr>
            <a:normAutofit/>
          </a:bodyPr>
          <a:lstStyle/>
          <a:p>
            <a:r>
              <a:rPr lang="en-US" dirty="0"/>
              <a:t>Difference Between Micro and Macro Environment</a:t>
            </a:r>
            <a:br>
              <a:rPr lang="en-US"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5078313"/>
          </a:xfrm>
          <a:prstGeom prst="rect">
            <a:avLst/>
          </a:prstGeom>
        </p:spPr>
        <p:txBody>
          <a:bodyPr wrap="square">
            <a:spAutoFit/>
          </a:bodyPr>
          <a:lstStyle/>
          <a:p>
            <a:pPr algn="just"/>
            <a:r>
              <a:rPr lang="en-US" sz="3600" dirty="0"/>
              <a:t>The factors of the microenvironment affect the particular business only, but the macro-environmental factors affect all the business entities</a:t>
            </a:r>
            <a:r>
              <a:rPr lang="en-US" sz="3600" dirty="0" smtClean="0"/>
              <a:t>.</a:t>
            </a:r>
          </a:p>
          <a:p>
            <a:pPr algn="just"/>
            <a:endParaRPr lang="en-US" sz="3600" dirty="0" smtClean="0"/>
          </a:p>
          <a:p>
            <a:pPr algn="just"/>
            <a:endParaRPr lang="en-US" sz="3600" dirty="0"/>
          </a:p>
          <a:p>
            <a:pPr algn="just"/>
            <a:r>
              <a:rPr lang="en-US" sz="3600" dirty="0"/>
              <a:t>The </a:t>
            </a:r>
            <a:r>
              <a:rPr lang="en-US" sz="3600" dirty="0" smtClean="0"/>
              <a:t>micro environmental </a:t>
            </a:r>
            <a:r>
              <a:rPr lang="en-US" sz="3600" dirty="0"/>
              <a:t>factors are controllable by the business but to some extent only. However, the macroeconomic variables are uncontrollable.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05800" cy="5632311"/>
          </a:xfrm>
          <a:prstGeom prst="rect">
            <a:avLst/>
          </a:prstGeom>
        </p:spPr>
        <p:txBody>
          <a:bodyPr wrap="square">
            <a:spAutoFit/>
          </a:bodyPr>
          <a:lstStyle/>
          <a:p>
            <a:r>
              <a:rPr lang="en-US" sz="3600" dirty="0"/>
              <a:t>The elements of the microenvironment affect directly and regularly to the firm which is just opposite in the case of the macro environment</a:t>
            </a:r>
            <a:r>
              <a:rPr lang="en-US" sz="3600" dirty="0" smtClean="0"/>
              <a:t>.</a:t>
            </a:r>
          </a:p>
          <a:p>
            <a:endParaRPr lang="en-US" sz="3600" dirty="0" smtClean="0"/>
          </a:p>
          <a:p>
            <a:endParaRPr lang="en-US" sz="3600" dirty="0"/>
          </a:p>
          <a:p>
            <a:r>
              <a:rPr lang="en-US" sz="3600" dirty="0"/>
              <a:t>The study of the microenvironment is described as COSMIC analysis. </a:t>
            </a:r>
            <a:endParaRPr lang="en-US" sz="3600" dirty="0" smtClean="0"/>
          </a:p>
          <a:p>
            <a:endParaRPr lang="en-US" sz="3600" smtClean="0"/>
          </a:p>
          <a:p>
            <a:r>
              <a:rPr lang="en-US" sz="3600" smtClean="0"/>
              <a:t>Conversely</a:t>
            </a:r>
            <a:r>
              <a:rPr lang="en-US" sz="3600" dirty="0"/>
              <a:t>, PESTLE Analysis is a study of the macro environment.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305800" cy="5632311"/>
          </a:xfrm>
          <a:prstGeom prst="rect">
            <a:avLst/>
          </a:prstGeom>
        </p:spPr>
        <p:txBody>
          <a:bodyPr wrap="square">
            <a:spAutoFit/>
          </a:bodyPr>
          <a:lstStyle/>
          <a:p>
            <a:r>
              <a:rPr lang="en-US" sz="4000" b="1" dirty="0"/>
              <a:t>microenvironment, </a:t>
            </a:r>
            <a:r>
              <a:rPr lang="en-US" sz="4000" dirty="0"/>
              <a:t>and</a:t>
            </a:r>
            <a:r>
              <a:rPr lang="en-US" sz="4000" b="1" dirty="0"/>
              <a:t> macro environment</a:t>
            </a:r>
            <a:r>
              <a:rPr lang="en-US" sz="4000" dirty="0"/>
              <a:t>. </a:t>
            </a:r>
            <a:endParaRPr lang="en-US" sz="4000" dirty="0" smtClean="0"/>
          </a:p>
          <a:p>
            <a:endParaRPr lang="en-US" sz="4000" dirty="0" smtClean="0"/>
          </a:p>
          <a:p>
            <a:endParaRPr lang="en-US" sz="4000" dirty="0" smtClean="0"/>
          </a:p>
          <a:p>
            <a:r>
              <a:rPr lang="en-US" sz="4000" dirty="0" smtClean="0"/>
              <a:t>The </a:t>
            </a:r>
            <a:r>
              <a:rPr lang="en-US" sz="4000" dirty="0"/>
              <a:t>former affects the working of a particular business only, to which they relate to, while the latter affects the functioning of all the business entities, operating in the economy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533400" y="676274"/>
            <a:ext cx="8229600" cy="5953125"/>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33400" y="457200"/>
            <a:ext cx="8305800" cy="5693866"/>
          </a:xfrm>
          <a:prstGeom prst="rect">
            <a:avLst/>
          </a:prstGeom>
        </p:spPr>
        <p:txBody>
          <a:bodyPr wrap="square">
            <a:spAutoFit/>
          </a:bodyPr>
          <a:lstStyle/>
          <a:p>
            <a:r>
              <a:rPr lang="en-US" sz="2800" dirty="0"/>
              <a:t>Definition of Micro Environment</a:t>
            </a:r>
          </a:p>
          <a:p>
            <a:r>
              <a:rPr lang="en-US" sz="2800" dirty="0"/>
              <a:t>Microenvironment refers to the environment which is in direct contact with the business organization and can affect the routine activities of business straight away. It is associated with a small area in which the firm functions</a:t>
            </a:r>
            <a:r>
              <a:rPr lang="en-US" sz="2800" dirty="0" smtClean="0"/>
              <a:t>.</a:t>
            </a:r>
          </a:p>
          <a:p>
            <a:endParaRPr lang="en-US" sz="2800" dirty="0" smtClean="0"/>
          </a:p>
          <a:p>
            <a:endParaRPr lang="en-US" sz="2800" dirty="0"/>
          </a:p>
          <a:p>
            <a:r>
              <a:rPr lang="en-US" sz="2800" dirty="0"/>
              <a:t>The microenvironment is a collection of all the forces that are close to the firm. These forces are very particular for the said business only. They can influence the performance and day to day operations of the company, but for the short term only. Its elements include suppliers, competitors, marketing intermediaries, customers and the firm itself.</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srcRect/>
          <a:stretch>
            <a:fillRect/>
          </a:stretch>
        </p:blipFill>
        <p:spPr bwMode="auto">
          <a:xfrm>
            <a:off x="381001" y="762000"/>
            <a:ext cx="8458200" cy="5638800"/>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82000" cy="5262979"/>
          </a:xfrm>
          <a:prstGeom prst="rect">
            <a:avLst/>
          </a:prstGeom>
        </p:spPr>
        <p:txBody>
          <a:bodyPr wrap="square">
            <a:spAutoFit/>
          </a:bodyPr>
          <a:lstStyle/>
          <a:p>
            <a:r>
              <a:rPr lang="en-US" sz="2400" dirty="0"/>
              <a:t>Suppliers are the ones who provide inputs to the business like raw material, equipment and so on</a:t>
            </a:r>
            <a:r>
              <a:rPr lang="en-US" sz="2400" dirty="0" smtClean="0"/>
              <a:t>.</a:t>
            </a:r>
          </a:p>
          <a:p>
            <a:endParaRPr lang="en-US" sz="2400" dirty="0"/>
          </a:p>
          <a:p>
            <a:r>
              <a:rPr lang="en-US" sz="2400" dirty="0"/>
              <a:t>Competitors are the rivals, which compete with the firm in the market and resources as well</a:t>
            </a:r>
            <a:r>
              <a:rPr lang="en-US" sz="2400" dirty="0" smtClean="0"/>
              <a:t>.</a:t>
            </a:r>
          </a:p>
          <a:p>
            <a:endParaRPr lang="en-US" sz="2400" dirty="0"/>
          </a:p>
          <a:p>
            <a:r>
              <a:rPr lang="en-US" sz="2400" dirty="0"/>
              <a:t>Marketing intermediaries may include wholesalers, distributors, and retailers that make a link between the firm and the customers</a:t>
            </a:r>
            <a:r>
              <a:rPr lang="en-US" sz="2400" dirty="0" smtClean="0"/>
              <a:t>.</a:t>
            </a:r>
          </a:p>
          <a:p>
            <a:endParaRPr lang="en-US" sz="2400" dirty="0"/>
          </a:p>
          <a:p>
            <a:r>
              <a:rPr lang="en-US" sz="2400" dirty="0"/>
              <a:t>Customers / Consumers are the ones who purchase the goods for their own consumption. They are considered as the king of business</a:t>
            </a:r>
            <a:r>
              <a:rPr lang="en-US" sz="2400" dirty="0" smtClean="0"/>
              <a:t>.</a:t>
            </a:r>
          </a:p>
          <a:p>
            <a:endParaRPr lang="en-US" sz="2400" dirty="0"/>
          </a:p>
          <a:p>
            <a:r>
              <a:rPr lang="en-US" sz="2400" dirty="0"/>
              <a:t>The firm itself is an aggregate of a number of elements like owners like shareholders or investors, employees and the board of directors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1"/>
            <a:ext cx="8686800" cy="5262979"/>
          </a:xfrm>
          <a:prstGeom prst="rect">
            <a:avLst/>
          </a:prstGeom>
        </p:spPr>
        <p:txBody>
          <a:bodyPr wrap="square">
            <a:spAutoFit/>
          </a:bodyPr>
          <a:lstStyle/>
          <a:p>
            <a:r>
              <a:rPr lang="en-US" sz="2800" dirty="0"/>
              <a:t>Definition of Macro Environment</a:t>
            </a:r>
          </a:p>
          <a:p>
            <a:r>
              <a:rPr lang="en-US" sz="2800" dirty="0"/>
              <a:t>The general environment within the economy that influences the working, performance, decision making and strategy of all business groups at the same time is known as Macro Environment. It is dynamic in nature. Therefore it keeps on changing</a:t>
            </a:r>
            <a:r>
              <a:rPr lang="en-US" sz="2800" dirty="0" smtClean="0"/>
              <a:t>.</a:t>
            </a:r>
          </a:p>
          <a:p>
            <a:endParaRPr lang="en-US" sz="2800" dirty="0" smtClean="0"/>
          </a:p>
          <a:p>
            <a:endParaRPr lang="en-US" sz="2800" dirty="0" smtClean="0"/>
          </a:p>
          <a:p>
            <a:endParaRPr lang="en-US" sz="2800" dirty="0"/>
          </a:p>
          <a:p>
            <a:r>
              <a:rPr lang="en-US" sz="2800" dirty="0"/>
              <a:t>It constitutes those outside forces that are not under the control of the firm but have a powerful impact on the firm’s functioning. It consists of individuals, groups, organizations, agencies and others with which the firm deals during the course of its business.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a:srcRect/>
          <a:stretch>
            <a:fillRect/>
          </a:stretch>
        </p:blipFill>
        <p:spPr bwMode="auto">
          <a:xfrm>
            <a:off x="381000" y="533400"/>
            <a:ext cx="8153400" cy="5715000"/>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458200" cy="4524315"/>
          </a:xfrm>
          <a:prstGeom prst="rect">
            <a:avLst/>
          </a:prstGeom>
        </p:spPr>
        <p:txBody>
          <a:bodyPr wrap="square">
            <a:spAutoFit/>
          </a:bodyPr>
          <a:lstStyle/>
          <a:p>
            <a:r>
              <a:rPr lang="en-US" sz="3600" dirty="0"/>
              <a:t>The following are the major difference between micro and macro environment</a:t>
            </a:r>
            <a:r>
              <a:rPr lang="en-US" sz="3600" dirty="0" smtClean="0"/>
              <a:t>:</a:t>
            </a:r>
          </a:p>
          <a:p>
            <a:endParaRPr lang="en-US" sz="3600" dirty="0"/>
          </a:p>
          <a:p>
            <a:r>
              <a:rPr lang="en-US" sz="3600" dirty="0"/>
              <a:t>The microenvironment is the environment which is in immediate contact with the firm. The environment which is not specific to a particular firm but can influence the working of all the business groups is known as Macro Environment.</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12</TotalTime>
  <Words>322</Words>
  <Application>Microsoft Office PowerPoint</Application>
  <PresentationFormat>On-screen Show (4:3)</PresentationFormat>
  <Paragraphs>42</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Equity</vt:lpstr>
      <vt:lpstr>Difference Between Micro and Macro Environment </vt:lpstr>
      <vt:lpstr>Slide 2</vt:lpstr>
      <vt:lpstr>Slide 3</vt:lpstr>
      <vt:lpstr>Slide 4</vt:lpstr>
      <vt:lpstr>Slide 5</vt:lpstr>
      <vt:lpstr>Slide 6</vt:lpstr>
      <vt:lpstr>Slide 7</vt:lpstr>
      <vt:lpstr>Slide 8</vt:lpstr>
      <vt:lpstr>Slide 9</vt:lpstr>
      <vt:lpstr>Slide 10</vt:lpstr>
      <vt:lpstr>Slide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Difference Between Micro and Macro Environment </dc:title>
  <dc:creator>Ashutosh</dc:creator>
  <cp:lastModifiedBy>Ashutosh</cp:lastModifiedBy>
  <cp:revision>4</cp:revision>
  <dcterms:created xsi:type="dcterms:W3CDTF">2020-04-23T04:45:28Z</dcterms:created>
  <dcterms:modified xsi:type="dcterms:W3CDTF">2020-04-24T14:18:21Z</dcterms:modified>
</cp:coreProperties>
</file>