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771A2FE5-B2A1-452A-8DC6-6727236F958C}" type="datetimeFigureOut">
              <a:rPr lang="en-US" smtClean="0"/>
              <a:pPr/>
              <a:t>5/4/2020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0AFEE188-3A34-4037-97E6-3FD6538750A6}"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71A2FE5-B2A1-452A-8DC6-6727236F958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FEE188-3A34-4037-97E6-3FD6538750A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71A2FE5-B2A1-452A-8DC6-6727236F958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FEE188-3A34-4037-97E6-3FD6538750A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71A2FE5-B2A1-452A-8DC6-6727236F958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FEE188-3A34-4037-97E6-3FD6538750A6}"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71A2FE5-B2A1-452A-8DC6-6727236F958C}" type="datetimeFigureOut">
              <a:rPr lang="en-US" smtClean="0"/>
              <a:pPr/>
              <a:t>5/4/2020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0AFEE188-3A34-4037-97E6-3FD6538750A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71A2FE5-B2A1-452A-8DC6-6727236F958C}"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FEE188-3A34-4037-97E6-3FD6538750A6}"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771A2FE5-B2A1-452A-8DC6-6727236F958C}" type="datetimeFigureOut">
              <a:rPr lang="en-US" smtClean="0"/>
              <a:pPr/>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AFEE188-3A34-4037-97E6-3FD6538750A6}"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71A2FE5-B2A1-452A-8DC6-6727236F958C}" type="datetimeFigureOut">
              <a:rPr lang="en-US" smtClean="0"/>
              <a:pPr/>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AFEE188-3A34-4037-97E6-3FD6538750A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1A2FE5-B2A1-452A-8DC6-6727236F958C}" type="datetimeFigureOut">
              <a:rPr lang="en-US" smtClean="0"/>
              <a:pPr/>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AFEE188-3A34-4037-97E6-3FD6538750A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71A2FE5-B2A1-452A-8DC6-6727236F958C}"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FEE188-3A34-4037-97E6-3FD6538750A6}"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71A2FE5-B2A1-452A-8DC6-6727236F958C}" type="datetimeFigureOut">
              <a:rPr lang="en-US" smtClean="0"/>
              <a:pPr/>
              <a:t>5/4/2020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0AFEE188-3A34-4037-97E6-3FD6538750A6}"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71A2FE5-B2A1-452A-8DC6-6727236F958C}" type="datetimeFigureOut">
              <a:rPr lang="en-US" smtClean="0"/>
              <a:pPr/>
              <a:t>5/4/2020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AFEE188-3A34-4037-97E6-3FD6538750A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495800"/>
            <a:ext cx="7467600" cy="2057400"/>
          </a:xfrm>
        </p:spPr>
        <p:txBody>
          <a:bodyPr>
            <a:noAutofit/>
          </a:bodyPr>
          <a:lstStyle/>
          <a:p>
            <a:pPr algn="l"/>
            <a:endParaRPr lang="en-US" sz="1800" b="1" dirty="0" smtClean="0"/>
          </a:p>
          <a:p>
            <a:pPr algn="l"/>
            <a:r>
              <a:rPr lang="en-US" sz="1800" b="1" dirty="0" smtClean="0"/>
              <a:t>Prof(Dr</a:t>
            </a:r>
            <a:r>
              <a:rPr lang="en-US" sz="1800" b="1" dirty="0" smtClean="0"/>
              <a:t>) B.L. </a:t>
            </a:r>
            <a:r>
              <a:rPr lang="en-US" sz="1800" b="1" dirty="0" err="1" smtClean="0"/>
              <a:t>Verma</a:t>
            </a:r>
            <a:endParaRPr lang="en-US" sz="1800" b="1" dirty="0" smtClean="0"/>
          </a:p>
          <a:p>
            <a:pPr algn="l"/>
            <a:r>
              <a:rPr lang="en-US" sz="1800" b="1" dirty="0" smtClean="0"/>
              <a:t>Professor</a:t>
            </a:r>
          </a:p>
          <a:p>
            <a:pPr algn="l"/>
            <a:r>
              <a:rPr lang="en-US" sz="1800" b="1" dirty="0" smtClean="0"/>
              <a:t>Department of business Administration</a:t>
            </a:r>
          </a:p>
          <a:p>
            <a:pPr algn="l"/>
            <a:r>
              <a:rPr lang="en-US" sz="1800" b="1" dirty="0" smtClean="0"/>
              <a:t>UCCMS,MLSU,UDAIPUR</a:t>
            </a:r>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a:p>
        </p:txBody>
      </p:sp>
      <p:sp>
        <p:nvSpPr>
          <p:cNvPr id="2" name="Title 1"/>
          <p:cNvSpPr>
            <a:spLocks noGrp="1"/>
          </p:cNvSpPr>
          <p:nvPr>
            <p:ph type="ctrTitle"/>
          </p:nvPr>
        </p:nvSpPr>
        <p:spPr>
          <a:xfrm>
            <a:off x="685800" y="1524001"/>
            <a:ext cx="7772400" cy="2076450"/>
          </a:xfrm>
        </p:spPr>
        <p:txBody>
          <a:bodyPr>
            <a:normAutofit/>
          </a:bodyPr>
          <a:lstStyle/>
          <a:p>
            <a:r>
              <a:rPr lang="en-US" b="1" dirty="0"/>
              <a:t>Features of Marketing Information System</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fontAlgn="base"/>
            <a:r>
              <a:rPr lang="en-US" sz="4400" dirty="0"/>
              <a:t>Marketing environment is dynamic. Thus, MIS is devised to collect informa­tion for solving problems and anticipate future changes. MIS is both present- and future-oriented. Selective: MIS gathers and sorts information that is useful to the firm. It is adjusted according to the manager’s decision-making needs. Thus, it is selective</a:t>
            </a:r>
            <a:r>
              <a:rPr lang="en-US" sz="4400" dirty="0" smtClean="0"/>
              <a:t>.</a:t>
            </a:r>
            <a:endParaRPr lang="en-US" sz="4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6001643"/>
          </a:xfrm>
          <a:prstGeom prst="rect">
            <a:avLst/>
          </a:prstGeom>
        </p:spPr>
        <p:txBody>
          <a:bodyPr wrap="square">
            <a:spAutoFit/>
          </a:bodyPr>
          <a:lstStyle/>
          <a:p>
            <a:pPr fontAlgn="base"/>
            <a:r>
              <a:rPr lang="en-US" sz="4800" b="1" dirty="0" smtClean="0"/>
              <a:t>8. Flexible:</a:t>
            </a:r>
          </a:p>
          <a:p>
            <a:pPr fontAlgn="base"/>
            <a:r>
              <a:rPr lang="en-US" sz="4800" dirty="0" smtClean="0"/>
              <a:t>The system should be flexible. New changes should be incorporated easily, quickly and smoothly. Information technology is changing rapidly. When such new techniques are used, accuracy and utility of information improve.</a:t>
            </a:r>
            <a:endParaRPr lang="en-US" sz="4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534400" cy="6001643"/>
          </a:xfrm>
          <a:prstGeom prst="rect">
            <a:avLst/>
          </a:prstGeom>
        </p:spPr>
        <p:txBody>
          <a:bodyPr wrap="square">
            <a:spAutoFit/>
          </a:bodyPr>
          <a:lstStyle/>
          <a:p>
            <a:endParaRPr lang="en-US" sz="4800" dirty="0" smtClean="0"/>
          </a:p>
          <a:p>
            <a:r>
              <a:rPr lang="en-US" sz="4800" dirty="0" smtClean="0"/>
              <a:t>According </a:t>
            </a:r>
            <a:r>
              <a:rPr lang="en-US" sz="4800" dirty="0"/>
              <a:t>to Philips </a:t>
            </a:r>
            <a:r>
              <a:rPr lang="en-US" sz="4800" dirty="0" err="1"/>
              <a:t>Kotler</a:t>
            </a:r>
            <a:r>
              <a:rPr lang="en-US" sz="4800" dirty="0"/>
              <a:t>, marketing information system consists of people, equipment, and pro­cedures to gather, sort, </a:t>
            </a:r>
            <a:r>
              <a:rPr lang="en-US" sz="4800" dirty="0" err="1"/>
              <a:t>analyse</a:t>
            </a:r>
            <a:r>
              <a:rPr lang="en-US" sz="4800" dirty="0"/>
              <a:t>, evaluate, and distribute needed, timely, and accurate information to marketing decision-makers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28600" y="381000"/>
            <a:ext cx="8229600" cy="6019799"/>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534400" cy="5016758"/>
          </a:xfrm>
          <a:prstGeom prst="rect">
            <a:avLst/>
          </a:prstGeom>
        </p:spPr>
        <p:txBody>
          <a:bodyPr wrap="square">
            <a:spAutoFit/>
          </a:bodyPr>
          <a:lstStyle/>
          <a:p>
            <a:pPr marL="342900" indent="-342900" fontAlgn="base">
              <a:buAutoNum type="arabicPeriod"/>
            </a:pPr>
            <a:r>
              <a:rPr lang="en-US" sz="4000" b="1" dirty="0" smtClean="0"/>
              <a:t>Continuous </a:t>
            </a:r>
            <a:r>
              <a:rPr lang="en-US" sz="4000" b="1" dirty="0"/>
              <a:t>flow</a:t>
            </a:r>
            <a:r>
              <a:rPr lang="en-US" sz="4000" b="1" dirty="0" smtClean="0"/>
              <a:t>:</a:t>
            </a:r>
          </a:p>
          <a:p>
            <a:pPr marL="342900" indent="-342900" fontAlgn="base">
              <a:buAutoNum type="arabicPeriod"/>
            </a:pPr>
            <a:endParaRPr lang="en-US" sz="4000" b="1" dirty="0"/>
          </a:p>
          <a:p>
            <a:pPr fontAlgn="base"/>
            <a:r>
              <a:rPr lang="en-US" sz="4000" dirty="0"/>
              <a:t>A well-designed MIS provides a continuous flow of information for decision ­making. Electronic cash registers and computer systems connect the retailers directly with the suppliers. Thus, continuous consumer purchase data are made available</a:t>
            </a:r>
            <a:r>
              <a:rPr lang="en-US" sz="4000" dirty="0" smtClean="0"/>
              <a:t>.</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4832092"/>
          </a:xfrm>
          <a:prstGeom prst="rect">
            <a:avLst/>
          </a:prstGeom>
        </p:spPr>
        <p:txBody>
          <a:bodyPr wrap="square">
            <a:spAutoFit/>
          </a:bodyPr>
          <a:lstStyle/>
          <a:p>
            <a:pPr fontAlgn="base"/>
            <a:r>
              <a:rPr lang="en-US" sz="4400" b="1" dirty="0" smtClean="0"/>
              <a:t>2. Decision-making</a:t>
            </a:r>
            <a:r>
              <a:rPr lang="en-US" sz="4400" b="1" dirty="0" smtClean="0"/>
              <a:t>:</a:t>
            </a:r>
          </a:p>
          <a:p>
            <a:pPr fontAlgn="base"/>
            <a:endParaRPr lang="en-US" sz="4400" b="1" dirty="0" smtClean="0"/>
          </a:p>
          <a:p>
            <a:pPr fontAlgn="base"/>
            <a:r>
              <a:rPr lang="en-US" sz="4400" dirty="0" smtClean="0"/>
              <a:t>MIS is structured to provide information for decision-making. It helps in practical decision-making, as it includes real-time data. It generates regular reports and conducts studies as needed.</a:t>
            </a:r>
            <a:endParaRPr lang="en-US" sz="4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1999" cy="3416320"/>
          </a:xfrm>
          <a:prstGeom prst="rect">
            <a:avLst/>
          </a:prstGeom>
        </p:spPr>
        <p:txBody>
          <a:bodyPr wrap="square">
            <a:spAutoFit/>
          </a:bodyPr>
          <a:lstStyle/>
          <a:p>
            <a:pPr fontAlgn="base"/>
            <a:endParaRPr lang="en-US" sz="7200" b="1" dirty="0" smtClean="0"/>
          </a:p>
          <a:p>
            <a:pPr fontAlgn="base"/>
            <a:endParaRPr lang="en-US" sz="7200" b="1" dirty="0" smtClean="0"/>
          </a:p>
          <a:p>
            <a:pPr fontAlgn="base"/>
            <a:r>
              <a:rPr lang="en-US" sz="7200" b="1" dirty="0" smtClean="0"/>
              <a:t>3</a:t>
            </a:r>
            <a:r>
              <a:rPr lang="en-US" sz="7200" b="1" dirty="0"/>
              <a:t>. Use of computer: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693866"/>
          </a:xfrm>
          <a:prstGeom prst="rect">
            <a:avLst/>
          </a:prstGeom>
        </p:spPr>
        <p:txBody>
          <a:bodyPr wrap="square">
            <a:spAutoFit/>
          </a:bodyPr>
          <a:lstStyle/>
          <a:p>
            <a:pPr fontAlgn="base"/>
            <a:r>
              <a:rPr lang="en-US" sz="2800" dirty="0"/>
              <a:t>Computers are widely used in MIS. they are used as a tool to collect, store and manipulate large amounts of data. They integrate old and new data to provide information and identify trends</a:t>
            </a:r>
            <a:r>
              <a:rPr lang="en-US" sz="2800" dirty="0" smtClean="0"/>
              <a:t>.</a:t>
            </a:r>
          </a:p>
          <a:p>
            <a:pPr fontAlgn="base"/>
            <a:endParaRPr lang="en-US" sz="2800" dirty="0"/>
          </a:p>
          <a:p>
            <a:pPr fontAlgn="base"/>
            <a:r>
              <a:rPr lang="en-US" sz="2800" b="1" dirty="0"/>
              <a:t>4. Complex process</a:t>
            </a:r>
            <a:r>
              <a:rPr lang="en-US" sz="2800" b="1" dirty="0" smtClean="0"/>
              <a:t>:</a:t>
            </a:r>
          </a:p>
          <a:p>
            <a:pPr fontAlgn="base"/>
            <a:endParaRPr lang="en-US" sz="2800" b="1" dirty="0"/>
          </a:p>
          <a:p>
            <a:pPr fontAlgn="base"/>
            <a:r>
              <a:rPr lang="en-US" sz="2800" dirty="0"/>
              <a:t>Designing and operating a MIS is a complex process, especially with the firms involved in global trade. It requires convincing each unit of the firm about the value of timely and accurate information. Structured reports and control over the information make the process more complicated. Thus, computer specialists are used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93866"/>
          </a:xfrm>
          <a:prstGeom prst="rect">
            <a:avLst/>
          </a:prstGeom>
        </p:spPr>
        <p:txBody>
          <a:bodyPr wrap="square">
            <a:spAutoFit/>
          </a:bodyPr>
          <a:lstStyle/>
          <a:p>
            <a:pPr fontAlgn="base"/>
            <a:r>
              <a:rPr lang="en-US" sz="2800" b="1" dirty="0"/>
              <a:t>5. Economical:</a:t>
            </a:r>
          </a:p>
          <a:p>
            <a:pPr fontAlgn="base"/>
            <a:r>
              <a:rPr lang="en-US" sz="2800" dirty="0"/>
              <a:t>Creating large database is easy with a computer. However, MIS is concerned with needed and timely information. Hence, only relevant data is stored. This reduces cost and efforts in data </a:t>
            </a:r>
            <a:r>
              <a:rPr lang="en-US" sz="2800" dirty="0" smtClean="0"/>
              <a:t>collection</a:t>
            </a:r>
          </a:p>
          <a:p>
            <a:pPr fontAlgn="base"/>
            <a:endParaRPr lang="en-US" sz="2800" dirty="0" smtClean="0"/>
          </a:p>
          <a:p>
            <a:pPr fontAlgn="base"/>
            <a:r>
              <a:rPr lang="en-US" sz="2800" dirty="0" smtClean="0"/>
              <a:t>.</a:t>
            </a:r>
            <a:endParaRPr lang="en-US" sz="2800" dirty="0"/>
          </a:p>
          <a:p>
            <a:pPr fontAlgn="base"/>
            <a:r>
              <a:rPr lang="en-US" sz="2800" b="1" dirty="0"/>
              <a:t>6. Variety:</a:t>
            </a:r>
          </a:p>
          <a:p>
            <a:pPr fontAlgn="base"/>
            <a:r>
              <a:rPr lang="en-US" sz="2800" dirty="0"/>
              <a:t>MIS uses data from a variety of sources both within and outside the organization. Thus, it helps the marketing managers in exploratory research. It uncovers useful relationships and devel­opments. Ordinarily, such meaningful relationships would have been overlooked by the managers.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3785652"/>
          </a:xfrm>
          <a:prstGeom prst="rect">
            <a:avLst/>
          </a:prstGeom>
        </p:spPr>
        <p:txBody>
          <a:bodyPr wrap="square">
            <a:spAutoFit/>
          </a:bodyPr>
          <a:lstStyle/>
          <a:p>
            <a:pPr fontAlgn="base"/>
            <a:endParaRPr lang="en-US" sz="8000" b="1" dirty="0" smtClean="0"/>
          </a:p>
          <a:p>
            <a:pPr fontAlgn="base"/>
            <a:endParaRPr lang="en-US" sz="8000" b="1" dirty="0" smtClean="0"/>
          </a:p>
          <a:p>
            <a:pPr fontAlgn="base"/>
            <a:r>
              <a:rPr lang="en-US" sz="8000" b="1" dirty="0" smtClean="0"/>
              <a:t>7</a:t>
            </a:r>
            <a:r>
              <a:rPr lang="en-US" sz="8000" b="1" dirty="0"/>
              <a:t>. Future-oriented</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TotalTime>
  <Words>425</Words>
  <Application>Microsoft Office PowerPoint</Application>
  <PresentationFormat>On-screen Show (4:3)</PresentationFormat>
  <Paragraphs>68</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Equity</vt:lpstr>
      <vt:lpstr>Features of Marketing Information System </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Features of Marketing Information System </dc:title>
  <dc:creator>Ashutosh</dc:creator>
  <cp:lastModifiedBy>Ashutosh</cp:lastModifiedBy>
  <cp:revision>4</cp:revision>
  <dcterms:created xsi:type="dcterms:W3CDTF">2020-05-03T04:43:56Z</dcterms:created>
  <dcterms:modified xsi:type="dcterms:W3CDTF">2020-05-04T15:55:58Z</dcterms:modified>
</cp:coreProperties>
</file>