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D1048C08-9263-4090-A1D4-CAFED4689BB7}"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58B3ADA-A374-4FD9-BB7D-4F1C2C23BE9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1048C08-9263-4090-A1D4-CAFED4689BB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58B3ADA-A374-4FD9-BB7D-4F1C2C23BE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1048C08-9263-4090-A1D4-CAFED4689BB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58B3ADA-A374-4FD9-BB7D-4F1C2C23BE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1048C08-9263-4090-A1D4-CAFED4689BB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58B3ADA-A374-4FD9-BB7D-4F1C2C23BE99}"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D1048C08-9263-4090-A1D4-CAFED4689BB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58B3ADA-A374-4FD9-BB7D-4F1C2C23BE99}"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1048C08-9263-4090-A1D4-CAFED4689BB7}"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58B3ADA-A374-4FD9-BB7D-4F1C2C23BE99}"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1048C08-9263-4090-A1D4-CAFED4689BB7}"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58B3ADA-A374-4FD9-BB7D-4F1C2C23BE9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D1048C08-9263-4090-A1D4-CAFED4689BB7}"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58B3ADA-A374-4FD9-BB7D-4F1C2C23BE99}"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D1048C08-9263-4090-A1D4-CAFED4689BB7}"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58B3ADA-A374-4FD9-BB7D-4F1C2C23BE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D1048C08-9263-4090-A1D4-CAFED4689BB7}"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58B3ADA-A374-4FD9-BB7D-4F1C2C23BE9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D1048C08-9263-4090-A1D4-CAFED4689BB7}"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58B3ADA-A374-4FD9-BB7D-4F1C2C23BE99}"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1048C08-9263-4090-A1D4-CAFED4689BB7}"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58B3ADA-A374-4FD9-BB7D-4F1C2C23BE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1"/>
            <a:ext cx="7772400" cy="2057399"/>
          </a:xfrm>
        </p:spPr>
        <p:txBody>
          <a:bodyPr/>
          <a:lstStyle/>
          <a:p>
            <a:pPr algn="ctr"/>
            <a:r>
              <a:rPr lang="en-US" dirty="0" smtClean="0"/>
              <a:t>Sales Quota Objectives and Characteristic</a:t>
            </a:r>
            <a:endParaRPr lang="en-US" dirty="0"/>
          </a:p>
        </p:txBody>
      </p:sp>
      <p:sp>
        <p:nvSpPr>
          <p:cNvPr id="3" name="Subtitle 2"/>
          <p:cNvSpPr>
            <a:spLocks noGrp="1"/>
          </p:cNvSpPr>
          <p:nvPr>
            <p:ph type="subTitle" idx="1"/>
          </p:nvPr>
        </p:nvSpPr>
        <p:spPr>
          <a:xfrm>
            <a:off x="228600" y="2819400"/>
            <a:ext cx="7543800" cy="2209800"/>
          </a:xfrm>
        </p:spPr>
        <p:txBody>
          <a:bodyPr>
            <a:normAutofit/>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3970318"/>
          </a:xfrm>
          <a:prstGeom prst="rect">
            <a:avLst/>
          </a:prstGeom>
        </p:spPr>
        <p:txBody>
          <a:bodyPr wrap="square">
            <a:spAutoFit/>
          </a:bodyPr>
          <a:lstStyle/>
          <a:p>
            <a:r>
              <a:rPr lang="en-US" sz="2800" dirty="0"/>
              <a:t>The general objective that sales management has in mind is to control the sales effort. Sales control is facilitated to use appraising performances of sales organizational units, such a sales units or an individual sales force. </a:t>
            </a:r>
            <a:endParaRPr lang="en-US" sz="2800" dirty="0" smtClean="0"/>
          </a:p>
          <a:p>
            <a:endParaRPr lang="en-US" sz="2800" dirty="0" smtClean="0"/>
          </a:p>
          <a:p>
            <a:r>
              <a:rPr lang="en-US" sz="2800" dirty="0" smtClean="0"/>
              <a:t>The </a:t>
            </a:r>
            <a:r>
              <a:rPr lang="en-US" sz="2800" dirty="0"/>
              <a:t>management also uses quotas to motivate personnel to achieve desired performance levels.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609600"/>
            <a:ext cx="8077200" cy="4031873"/>
          </a:xfrm>
          <a:prstGeom prst="rect">
            <a:avLst/>
          </a:prstGeom>
        </p:spPr>
        <p:txBody>
          <a:bodyPr wrap="square">
            <a:spAutoFit/>
          </a:bodyPr>
          <a:lstStyle/>
          <a:p>
            <a:pPr marL="514350" indent="-514350" fontAlgn="base">
              <a:buAutoNum type="arabicPeriod"/>
            </a:pPr>
            <a:r>
              <a:rPr lang="en-US" sz="3200" dirty="0" smtClean="0"/>
              <a:t>For </a:t>
            </a:r>
            <a:r>
              <a:rPr lang="en-US" sz="3200" dirty="0"/>
              <a:t>determining the goals of salesman, sales territory, sales department, or branch office</a:t>
            </a:r>
            <a:r>
              <a:rPr lang="en-US" sz="3200" dirty="0" smtClean="0"/>
              <a:t>.</a:t>
            </a:r>
          </a:p>
          <a:p>
            <a:pPr marL="514350" indent="-514350" fontAlgn="base">
              <a:buAutoNum type="arabicPeriod"/>
            </a:pPr>
            <a:endParaRPr lang="en-US" sz="3200" dirty="0" smtClean="0"/>
          </a:p>
          <a:p>
            <a:pPr marL="514350" indent="-514350" fontAlgn="base"/>
            <a:endParaRPr lang="en-US" sz="3200" dirty="0"/>
          </a:p>
          <a:p>
            <a:pPr fontAlgn="base"/>
            <a:r>
              <a:rPr lang="en-US" sz="3200" dirty="0"/>
              <a:t>2. For evaluating the market territories in respect of prospects of sales and marketing situations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09600"/>
            <a:ext cx="8305800" cy="4524315"/>
          </a:xfrm>
          <a:prstGeom prst="rect">
            <a:avLst/>
          </a:prstGeom>
        </p:spPr>
        <p:txBody>
          <a:bodyPr wrap="square">
            <a:spAutoFit/>
          </a:bodyPr>
          <a:lstStyle/>
          <a:p>
            <a:pPr fontAlgn="base"/>
            <a:r>
              <a:rPr lang="en-US" sz="3200" dirty="0"/>
              <a:t>3. For balanced growth of market territories. The territories where the sales are comparatively lower, efforts can be made for increasing the sales</a:t>
            </a:r>
            <a:r>
              <a:rPr lang="en-US" sz="3200" dirty="0" smtClean="0"/>
              <a:t>.</a:t>
            </a:r>
          </a:p>
          <a:p>
            <a:pPr fontAlgn="base"/>
            <a:endParaRPr lang="en-US" sz="3200" dirty="0" smtClean="0"/>
          </a:p>
          <a:p>
            <a:pPr fontAlgn="base"/>
            <a:endParaRPr lang="en-US" sz="3200" dirty="0"/>
          </a:p>
          <a:p>
            <a:pPr fontAlgn="base"/>
            <a:r>
              <a:rPr lang="en-US" sz="3200" dirty="0"/>
              <a:t>4. To motivate the salesman towards achievements of the prescribed quota within the prescribed time.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82000" cy="5016758"/>
          </a:xfrm>
          <a:prstGeom prst="rect">
            <a:avLst/>
          </a:prstGeom>
        </p:spPr>
        <p:txBody>
          <a:bodyPr wrap="square">
            <a:spAutoFit/>
          </a:bodyPr>
          <a:lstStyle/>
          <a:p>
            <a:pPr fontAlgn="base"/>
            <a:r>
              <a:rPr lang="en-US" sz="3200" dirty="0"/>
              <a:t>5. For facilitating the sales manager to evaluate the salesman’s productivity. In case of failure to achieve the set quota, the reasons for which can be analyzed</a:t>
            </a:r>
            <a:r>
              <a:rPr lang="en-US" sz="3200" dirty="0" smtClean="0"/>
              <a:t>.</a:t>
            </a:r>
          </a:p>
          <a:p>
            <a:pPr fontAlgn="base"/>
            <a:endParaRPr lang="en-US" sz="3200" dirty="0"/>
          </a:p>
          <a:p>
            <a:pPr fontAlgn="base"/>
            <a:r>
              <a:rPr lang="en-US" sz="3200" dirty="0"/>
              <a:t>6. For the development of effective remunerative plans for the salesman. Those who achieve more than the prescribed quota are provided with commission or bonus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078313"/>
          </a:xfrm>
          <a:prstGeom prst="rect">
            <a:avLst/>
          </a:prstGeom>
        </p:spPr>
        <p:txBody>
          <a:bodyPr wrap="square">
            <a:spAutoFit/>
          </a:bodyPr>
          <a:lstStyle/>
          <a:p>
            <a:pPr fontAlgn="base"/>
            <a:r>
              <a:rPr lang="en-US" sz="3600" dirty="0"/>
              <a:t>7. To control the activities of salesman and to encourage them to achieve the prescribed quota within the prescribed time limit</a:t>
            </a:r>
            <a:r>
              <a:rPr lang="en-US" sz="3600" dirty="0" smtClean="0"/>
              <a:t>.</a:t>
            </a:r>
          </a:p>
          <a:p>
            <a:pPr fontAlgn="base"/>
            <a:endParaRPr lang="en-US" sz="3600" dirty="0" smtClean="0"/>
          </a:p>
          <a:p>
            <a:pPr fontAlgn="base"/>
            <a:endParaRPr lang="en-US" sz="3600" dirty="0"/>
          </a:p>
          <a:p>
            <a:pPr fontAlgn="base"/>
            <a:r>
              <a:rPr lang="en-US" sz="3600" dirty="0"/>
              <a:t>8. For controlling of sales expenses by fixing a limit on every sales quota allotted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305800" cy="5016758"/>
          </a:xfrm>
          <a:prstGeom prst="rect">
            <a:avLst/>
          </a:prstGeom>
        </p:spPr>
        <p:txBody>
          <a:bodyPr wrap="square">
            <a:spAutoFit/>
          </a:bodyPr>
          <a:lstStyle/>
          <a:p>
            <a:pPr fontAlgn="base"/>
            <a:r>
              <a:rPr lang="en-US" sz="3200" dirty="0"/>
              <a:t>9. For facilitating to evaluate the results of sales contests. Certain minimum sales quota is fixed for each salesman to be achieved, to ensure his participation in sales contests</a:t>
            </a:r>
            <a:r>
              <a:rPr lang="en-US" sz="3200" dirty="0" smtClean="0"/>
              <a:t>.</a:t>
            </a:r>
          </a:p>
          <a:p>
            <a:pPr fontAlgn="base"/>
            <a:endParaRPr lang="en-US" sz="3200" dirty="0" smtClean="0"/>
          </a:p>
          <a:p>
            <a:pPr fontAlgn="base"/>
            <a:endParaRPr lang="en-US" sz="3200" dirty="0"/>
          </a:p>
          <a:p>
            <a:pPr fontAlgn="base"/>
            <a:r>
              <a:rPr lang="en-US" sz="3200" dirty="0"/>
              <a:t>10. Sales quotas serve as the basis for preparing the budget for advertising and sales promotion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82000" cy="5693866"/>
          </a:xfrm>
          <a:prstGeom prst="rect">
            <a:avLst/>
          </a:prstGeom>
        </p:spPr>
        <p:txBody>
          <a:bodyPr wrap="square">
            <a:spAutoFit/>
          </a:bodyPr>
          <a:lstStyle/>
          <a:p>
            <a:pPr fontAlgn="base"/>
            <a:r>
              <a:rPr lang="en-US" sz="2800" dirty="0"/>
              <a:t>11. It is the basis to define the rights and duties of every salesman, sales department or a branch</a:t>
            </a:r>
            <a:r>
              <a:rPr lang="en-US" sz="2800" dirty="0" smtClean="0"/>
              <a:t>.</a:t>
            </a:r>
          </a:p>
          <a:p>
            <a:pPr fontAlgn="base"/>
            <a:endParaRPr lang="en-US" sz="2800" dirty="0" smtClean="0"/>
          </a:p>
          <a:p>
            <a:pPr fontAlgn="base"/>
            <a:endParaRPr lang="en-US" sz="2800" dirty="0"/>
          </a:p>
          <a:p>
            <a:pPr fontAlgn="base"/>
            <a:r>
              <a:rPr lang="en-US" sz="2800" dirty="0"/>
              <a:t>12. It is the basis to avoid the duplication of activities as the rights and duties of every salesman, sales department or branch office are clearly defined in advance</a:t>
            </a:r>
            <a:r>
              <a:rPr lang="en-US" sz="2800" dirty="0" smtClean="0"/>
              <a:t>.</a:t>
            </a:r>
          </a:p>
          <a:p>
            <a:pPr fontAlgn="base"/>
            <a:endParaRPr lang="en-US" sz="2800" dirty="0" smtClean="0"/>
          </a:p>
          <a:p>
            <a:pPr fontAlgn="base"/>
            <a:endParaRPr lang="en-US" sz="2800" dirty="0"/>
          </a:p>
          <a:p>
            <a:pPr fontAlgn="base"/>
            <a:r>
              <a:rPr lang="en-US" sz="2800" dirty="0"/>
              <a:t>13. It determines uniformity in workloads between each salesman and sales territories.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457200"/>
            <a:ext cx="8534400" cy="5693866"/>
          </a:xfrm>
          <a:prstGeom prst="rect">
            <a:avLst/>
          </a:prstGeom>
        </p:spPr>
        <p:txBody>
          <a:bodyPr wrap="square">
            <a:spAutoFit/>
          </a:bodyPr>
          <a:lstStyle/>
          <a:p>
            <a:pPr fontAlgn="base"/>
            <a:r>
              <a:rPr lang="en-US" sz="2800" dirty="0"/>
              <a:t>14. For estimating the future needs of every salesman, territory, branch or middlemen and also to estimate future requirements of sales-force, office employees and other requirements if any, in advance</a:t>
            </a:r>
            <a:r>
              <a:rPr lang="en-US" sz="2800" dirty="0" smtClean="0"/>
              <a:t>.</a:t>
            </a:r>
          </a:p>
          <a:p>
            <a:pPr fontAlgn="base"/>
            <a:endParaRPr lang="en-US" sz="2800" smtClean="0"/>
          </a:p>
          <a:p>
            <a:pPr fontAlgn="base"/>
            <a:endParaRPr lang="en-US" sz="2800" dirty="0"/>
          </a:p>
          <a:p>
            <a:pPr fontAlgn="base"/>
            <a:r>
              <a:rPr lang="en-US" sz="2800" dirty="0"/>
              <a:t>15. To establish coordination with other departments, such as production, purchase, warehousing, finance etc. These departments will be able to undertake their respective functions in accordance with the sales quotas allotted to each territory.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077200" cy="5632311"/>
          </a:xfrm>
          <a:prstGeom prst="rect">
            <a:avLst/>
          </a:prstGeom>
        </p:spPr>
        <p:txBody>
          <a:bodyPr wrap="square">
            <a:spAutoFit/>
          </a:bodyPr>
          <a:lstStyle/>
          <a:p>
            <a:pPr fontAlgn="base"/>
            <a:r>
              <a:rPr lang="en-US" sz="3600" b="1" dirty="0"/>
              <a:t>Sales Quota – Definitions</a:t>
            </a:r>
          </a:p>
          <a:p>
            <a:pPr fontAlgn="base"/>
            <a:endParaRPr lang="en-US" sz="3600" dirty="0" smtClean="0"/>
          </a:p>
          <a:p>
            <a:pPr fontAlgn="base"/>
            <a:r>
              <a:rPr lang="en-US" sz="3600" dirty="0" smtClean="0"/>
              <a:t>In </a:t>
            </a:r>
            <a:r>
              <a:rPr lang="en-US" sz="3600" dirty="0"/>
              <a:t>the words of </a:t>
            </a:r>
            <a:r>
              <a:rPr lang="en-US" sz="3600" dirty="0" err="1"/>
              <a:t>Kirkpatric</a:t>
            </a:r>
            <a:r>
              <a:rPr lang="en-US" sz="3600" dirty="0" smtClean="0"/>
              <a:t>,</a:t>
            </a:r>
          </a:p>
          <a:p>
            <a:pPr fontAlgn="base"/>
            <a:endParaRPr lang="en-US" sz="3600" dirty="0" smtClean="0"/>
          </a:p>
          <a:p>
            <a:pPr fontAlgn="base"/>
            <a:endParaRPr lang="en-US" sz="3600" dirty="0" smtClean="0"/>
          </a:p>
          <a:p>
            <a:pPr fontAlgn="base"/>
            <a:r>
              <a:rPr lang="en-US" sz="3600" dirty="0" smtClean="0"/>
              <a:t>“</a:t>
            </a:r>
            <a:r>
              <a:rPr lang="en-US" sz="3600" dirty="0"/>
              <a:t>Sales quotas are sales assignments or goals, they are management’s expectations in dollars or units for a specific future period.”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7109639"/>
          </a:xfrm>
          <a:prstGeom prst="rect">
            <a:avLst/>
          </a:prstGeom>
        </p:spPr>
        <p:txBody>
          <a:bodyPr wrap="square">
            <a:spAutoFit/>
          </a:bodyPr>
          <a:lstStyle/>
          <a:p>
            <a:pPr fontAlgn="base"/>
            <a:r>
              <a:rPr lang="en-US" sz="2400" dirty="0"/>
              <a:t>In the words of Philip </a:t>
            </a:r>
            <a:r>
              <a:rPr lang="en-US" sz="2400" dirty="0" err="1"/>
              <a:t>Kotler</a:t>
            </a:r>
            <a:r>
              <a:rPr lang="en-US" sz="2400" dirty="0"/>
              <a:t>, </a:t>
            </a:r>
            <a:endParaRPr lang="en-US" sz="2400" dirty="0" smtClean="0"/>
          </a:p>
          <a:p>
            <a:pPr fontAlgn="base"/>
            <a:endParaRPr lang="en-US" sz="2400" dirty="0" smtClean="0"/>
          </a:p>
          <a:p>
            <a:pPr fontAlgn="base"/>
            <a:r>
              <a:rPr lang="en-US" sz="2400" dirty="0" smtClean="0"/>
              <a:t>“</a:t>
            </a:r>
            <a:r>
              <a:rPr lang="en-US" sz="2400" dirty="0"/>
              <a:t>A sales quota is the sales goal set for a product line, company division, or sales representative. It is primarily a managerial device for defining and stimulating sales effort.”</a:t>
            </a:r>
          </a:p>
          <a:p>
            <a:pPr fontAlgn="base"/>
            <a:endParaRPr lang="en-US" sz="2400" dirty="0"/>
          </a:p>
          <a:p>
            <a:pPr fontAlgn="base"/>
            <a:r>
              <a:rPr lang="en-US" sz="2400" dirty="0"/>
              <a:t>In the words of </a:t>
            </a:r>
            <a:r>
              <a:rPr lang="en-US" sz="2400" dirty="0" err="1"/>
              <a:t>Cundiff</a:t>
            </a:r>
            <a:r>
              <a:rPr lang="en-US" sz="2400" dirty="0"/>
              <a:t> and Stiff, </a:t>
            </a:r>
            <a:endParaRPr lang="en-US" sz="2400" dirty="0" smtClean="0"/>
          </a:p>
          <a:p>
            <a:pPr fontAlgn="base"/>
            <a:endParaRPr lang="en-US" sz="2400" dirty="0" smtClean="0"/>
          </a:p>
          <a:p>
            <a:pPr fontAlgn="base"/>
            <a:r>
              <a:rPr lang="en-US" sz="2400" dirty="0" smtClean="0"/>
              <a:t>“</a:t>
            </a:r>
            <a:r>
              <a:rPr lang="en-US" sz="2400" dirty="0"/>
              <a:t>Sales quota is a quantitative goal assigned to a specific marketing unit, such as to a salesman or territory.”</a:t>
            </a:r>
          </a:p>
          <a:p>
            <a:pPr fontAlgn="base"/>
            <a:endParaRPr lang="en-US" sz="2400" dirty="0" smtClean="0"/>
          </a:p>
          <a:p>
            <a:pPr fontAlgn="base"/>
            <a:r>
              <a:rPr lang="en-US" sz="2400" dirty="0" smtClean="0"/>
              <a:t>In </a:t>
            </a:r>
            <a:r>
              <a:rPr lang="en-US" sz="2400" dirty="0"/>
              <a:t>the words of Stanton and </a:t>
            </a:r>
            <a:r>
              <a:rPr lang="en-US" sz="2400" dirty="0" err="1"/>
              <a:t>Buskirk</a:t>
            </a:r>
            <a:r>
              <a:rPr lang="en-US" sz="2400" dirty="0"/>
              <a:t>, </a:t>
            </a:r>
            <a:endParaRPr lang="en-US" sz="2400" dirty="0" smtClean="0"/>
          </a:p>
          <a:p>
            <a:pPr fontAlgn="base"/>
            <a:endParaRPr lang="en-US" sz="2400" dirty="0" smtClean="0"/>
          </a:p>
          <a:p>
            <a:pPr fontAlgn="base"/>
            <a:r>
              <a:rPr lang="en-US" sz="2400" dirty="0" smtClean="0"/>
              <a:t>“</a:t>
            </a:r>
            <a:r>
              <a:rPr lang="en-US" sz="2400" dirty="0"/>
              <a:t>A sales quota is a sales performance goal. It is assigned to a marketing unit, a sales person, branch, middlemen or customer.”</a:t>
            </a:r>
          </a:p>
          <a:p>
            <a:r>
              <a:rPr lang="en-US" sz="2400" dirty="0"/>
              <a:t/>
            </a:r>
            <a:br>
              <a:rPr lang="en-US" sz="2400" dirty="0"/>
            </a:b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3785652"/>
          </a:xfrm>
          <a:prstGeom prst="rect">
            <a:avLst/>
          </a:prstGeom>
        </p:spPr>
        <p:txBody>
          <a:bodyPr wrap="square">
            <a:spAutoFit/>
          </a:bodyPr>
          <a:lstStyle/>
          <a:p>
            <a:pPr algn="ctr" fontAlgn="base"/>
            <a:endParaRPr lang="en-US" sz="6000" b="1" dirty="0" smtClean="0"/>
          </a:p>
          <a:p>
            <a:pPr algn="ctr" fontAlgn="base"/>
            <a:endParaRPr lang="en-US" sz="6000" b="1" dirty="0" smtClean="0"/>
          </a:p>
          <a:p>
            <a:pPr algn="ctr" fontAlgn="base"/>
            <a:r>
              <a:rPr lang="en-US" sz="6000" b="1" dirty="0" smtClean="0"/>
              <a:t>Sales </a:t>
            </a:r>
            <a:r>
              <a:rPr lang="en-US" sz="6000" b="1" dirty="0"/>
              <a:t>Quota – 7 Main Characteristics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93866"/>
          </a:xfrm>
          <a:prstGeom prst="rect">
            <a:avLst/>
          </a:prstGeom>
        </p:spPr>
        <p:txBody>
          <a:bodyPr wrap="square">
            <a:spAutoFit/>
          </a:bodyPr>
          <a:lstStyle/>
          <a:p>
            <a:pPr marL="342900" indent="-342900" fontAlgn="base">
              <a:buAutoNum type="arabicPeriod"/>
            </a:pPr>
            <a:r>
              <a:rPr lang="en-US" sz="2800" dirty="0" smtClean="0"/>
              <a:t>It </a:t>
            </a:r>
            <a:r>
              <a:rPr lang="en-US" sz="2800" dirty="0"/>
              <a:t>is the sales goals set for a product as well as of a salesman</a:t>
            </a:r>
            <a:r>
              <a:rPr lang="en-US" sz="2800" dirty="0" smtClean="0"/>
              <a:t>.</a:t>
            </a:r>
          </a:p>
          <a:p>
            <a:pPr marL="342900" indent="-342900" fontAlgn="base">
              <a:buAutoNum type="arabicPeriod"/>
            </a:pPr>
            <a:endParaRPr lang="en-US" sz="2800" dirty="0" smtClean="0"/>
          </a:p>
          <a:p>
            <a:pPr marL="342900" indent="-342900" fontAlgn="base">
              <a:buAutoNum type="arabicPeriod"/>
            </a:pPr>
            <a:endParaRPr lang="en-US" sz="2800" dirty="0" smtClean="0"/>
          </a:p>
          <a:p>
            <a:pPr marL="342900" indent="-342900" fontAlgn="base">
              <a:buAutoNum type="arabicPeriod"/>
            </a:pPr>
            <a:endParaRPr lang="en-US" sz="2800" dirty="0"/>
          </a:p>
          <a:p>
            <a:pPr fontAlgn="base"/>
            <a:r>
              <a:rPr lang="en-US" sz="2800" dirty="0"/>
              <a:t>2. There is a time-dimension of a sales quota</a:t>
            </a:r>
            <a:r>
              <a:rPr lang="en-US" sz="2800" dirty="0" smtClean="0"/>
              <a:t>.</a:t>
            </a:r>
          </a:p>
          <a:p>
            <a:pPr fontAlgn="base"/>
            <a:endParaRPr lang="en-US" sz="2800" dirty="0" smtClean="0"/>
          </a:p>
          <a:p>
            <a:pPr fontAlgn="base"/>
            <a:endParaRPr lang="en-US" sz="2800" dirty="0" smtClean="0"/>
          </a:p>
          <a:p>
            <a:pPr fontAlgn="base"/>
            <a:endParaRPr lang="en-US" sz="2800" dirty="0"/>
          </a:p>
          <a:p>
            <a:pPr fontAlgn="base"/>
            <a:r>
              <a:rPr lang="en-US" sz="2800" dirty="0"/>
              <a:t>3. Sales quotas are assigned to salesmen, middlemen, or a branch.</a:t>
            </a:r>
          </a:p>
          <a:p>
            <a:r>
              <a:rPr lang="en-US" sz="2800" dirty="0"/>
              <a:t/>
            </a:r>
            <a:br>
              <a:rPr lang="en-US" sz="2800" dirty="0"/>
            </a:b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5262979"/>
          </a:xfrm>
          <a:prstGeom prst="rect">
            <a:avLst/>
          </a:prstGeom>
        </p:spPr>
        <p:txBody>
          <a:bodyPr wrap="square">
            <a:spAutoFit/>
          </a:bodyPr>
          <a:lstStyle/>
          <a:p>
            <a:pPr fontAlgn="base"/>
            <a:r>
              <a:rPr lang="en-US" sz="2400" dirty="0"/>
              <a:t>4. It requires a desired level of performance</a:t>
            </a:r>
            <a:r>
              <a:rPr lang="en-US" sz="2400" dirty="0" smtClean="0"/>
              <a:t>.</a:t>
            </a:r>
          </a:p>
          <a:p>
            <a:pPr fontAlgn="base"/>
            <a:endParaRPr lang="en-US" sz="2400" dirty="0" smtClean="0"/>
          </a:p>
          <a:p>
            <a:pPr fontAlgn="base"/>
            <a:endParaRPr lang="en-US" sz="2400" dirty="0" smtClean="0"/>
          </a:p>
          <a:p>
            <a:pPr fontAlgn="base"/>
            <a:endParaRPr lang="en-US" sz="2400" dirty="0"/>
          </a:p>
          <a:p>
            <a:pPr fontAlgn="base"/>
            <a:r>
              <a:rPr lang="en-US" sz="2400" dirty="0"/>
              <a:t>5. It is a managerial tool of direction and control of sales activities</a:t>
            </a:r>
            <a:r>
              <a:rPr lang="en-US" sz="2400" dirty="0" smtClean="0"/>
              <a:t>.</a:t>
            </a:r>
          </a:p>
          <a:p>
            <a:pPr fontAlgn="base"/>
            <a:endParaRPr lang="en-US" sz="2400" dirty="0" smtClean="0"/>
          </a:p>
          <a:p>
            <a:pPr fontAlgn="base"/>
            <a:endParaRPr lang="en-US" sz="2400" dirty="0" smtClean="0"/>
          </a:p>
          <a:p>
            <a:pPr fontAlgn="base"/>
            <a:endParaRPr lang="en-US" sz="2400" dirty="0"/>
          </a:p>
          <a:p>
            <a:pPr fontAlgn="base"/>
            <a:r>
              <a:rPr lang="en-US" sz="2400" dirty="0"/>
              <a:t>6. Sales quotas are determined on the basis of sales forecasting, sales potential, estimates of costs, and other market studies.</a:t>
            </a:r>
          </a:p>
          <a:p>
            <a:r>
              <a:rPr lang="en-US" sz="2400" dirty="0" smtClean="0"/>
              <a:t/>
            </a:r>
            <a:br>
              <a:rPr lang="en-US" sz="2400" dirty="0" smtClean="0"/>
            </a:b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609600"/>
            <a:ext cx="8077200" cy="3477875"/>
          </a:xfrm>
          <a:prstGeom prst="rect">
            <a:avLst/>
          </a:prstGeom>
        </p:spPr>
        <p:txBody>
          <a:bodyPr wrap="square">
            <a:spAutoFit/>
          </a:bodyPr>
          <a:lstStyle/>
          <a:p>
            <a:r>
              <a:rPr lang="en-US" sz="4400" dirty="0"/>
              <a:t>7. The success of sales quotas system will depends on accuracy of data and information used for forecasting.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304800" y="609600"/>
            <a:ext cx="8229600" cy="51816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838200"/>
            <a:ext cx="8077199" cy="3416320"/>
          </a:xfrm>
          <a:prstGeom prst="rect">
            <a:avLst/>
          </a:prstGeom>
        </p:spPr>
        <p:txBody>
          <a:bodyPr wrap="square">
            <a:spAutoFit/>
          </a:bodyPr>
          <a:lstStyle/>
          <a:p>
            <a:pPr algn="ctr" fontAlgn="base"/>
            <a:r>
              <a:rPr lang="en-US" sz="7200" b="1" dirty="0"/>
              <a:t>Objectives in Setting Sales Quotas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27</TotalTime>
  <Words>666</Words>
  <Application>Microsoft Office PowerPoint</Application>
  <PresentationFormat>On-screen Show (4:3)</PresentationFormat>
  <Paragraphs>87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Concourse</vt:lpstr>
      <vt:lpstr>Sales Quota Objectives and Characteristic</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Quota Objectives and Characteristic</dc:title>
  <dc:creator>Ashutosh</dc:creator>
  <cp:lastModifiedBy>Ashutosh</cp:lastModifiedBy>
  <cp:revision>9</cp:revision>
  <dcterms:created xsi:type="dcterms:W3CDTF">2020-04-19T15:21:05Z</dcterms:created>
  <dcterms:modified xsi:type="dcterms:W3CDTF">2020-04-21T10:58:11Z</dcterms:modified>
</cp:coreProperties>
</file>