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52D402F-B222-4045-8D94-9BDA8A920FA4}" type="datetimeFigureOut">
              <a:rPr lang="en-US" smtClean="0"/>
              <a:pPr/>
              <a:t>5/12/2020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93FACF5-4BB5-446C-BA19-D933307AE9E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52D402F-B222-4045-8D94-9BDA8A920FA4}"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FACF5-4BB5-446C-BA19-D933307AE9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52D402F-B222-4045-8D94-9BDA8A920FA4}"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FACF5-4BB5-446C-BA19-D933307AE9E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52D402F-B222-4045-8D94-9BDA8A920FA4}"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FACF5-4BB5-446C-BA19-D933307AE9E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52D402F-B222-4045-8D94-9BDA8A920FA4}" type="datetimeFigureOut">
              <a:rPr lang="en-US" smtClean="0"/>
              <a:pPr/>
              <a:t>5/12/2020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93FACF5-4BB5-446C-BA19-D933307AE9E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52D402F-B222-4045-8D94-9BDA8A920FA4}"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FACF5-4BB5-446C-BA19-D933307AE9E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52D402F-B222-4045-8D94-9BDA8A920FA4}" type="datetimeFigureOut">
              <a:rPr lang="en-US" smtClean="0"/>
              <a:pPr/>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3FACF5-4BB5-446C-BA19-D933307AE9E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52D402F-B222-4045-8D94-9BDA8A920FA4}" type="datetimeFigureOut">
              <a:rPr lang="en-US" smtClean="0"/>
              <a:pPr/>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3FACF5-4BB5-446C-BA19-D933307AE9E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2D402F-B222-4045-8D94-9BDA8A920FA4}" type="datetimeFigureOut">
              <a:rPr lang="en-US" smtClean="0"/>
              <a:pPr/>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3FACF5-4BB5-446C-BA19-D933307AE9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52D402F-B222-4045-8D94-9BDA8A920FA4}"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FACF5-4BB5-446C-BA19-D933307AE9E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52D402F-B222-4045-8D94-9BDA8A920FA4}" type="datetimeFigureOut">
              <a:rPr lang="en-US" smtClean="0"/>
              <a:pPr/>
              <a:t>5/12/2020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93FACF5-4BB5-446C-BA19-D933307AE9E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52D402F-B222-4045-8D94-9BDA8A920FA4}" type="datetimeFigureOut">
              <a:rPr lang="en-US" smtClean="0"/>
              <a:pPr/>
              <a:t>5/12/2020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93FACF5-4BB5-446C-BA19-D933307AE9E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bizfluent.com/info-7905922-effect-price-consumer-buying-behavior.html"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googlesir.com/functions-for-establishing-new-business-unit/"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googlesir.com/product-orientation-and-consumer-orientation-marketin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dirty="0"/>
              <a:t>Importance of Study Consumer </a:t>
            </a:r>
            <a:r>
              <a:rPr lang="en-US" dirty="0" smtClean="0"/>
              <a:t>Behavior</a:t>
            </a:r>
            <a:r>
              <a:rPr lang="en-US" dirty="0"/>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555641"/>
          </a:xfrm>
          <a:prstGeom prst="rect">
            <a:avLst/>
          </a:prstGeom>
        </p:spPr>
        <p:txBody>
          <a:bodyPr wrap="square">
            <a:spAutoFit/>
          </a:bodyPr>
          <a:lstStyle/>
          <a:p>
            <a:r>
              <a:rPr lang="en-US" sz="2800" dirty="0" smtClean="0"/>
              <a:t>It </a:t>
            </a:r>
            <a:r>
              <a:rPr lang="en-US" sz="2800" dirty="0"/>
              <a:t>requires a close and detailed study of specific needs, personality and left styles of a particular consumer segment</a:t>
            </a:r>
            <a:r>
              <a:rPr lang="en-US" sz="2800" dirty="0" smtClean="0"/>
              <a:t>.</a:t>
            </a:r>
          </a:p>
          <a:p>
            <a:endParaRPr lang="en-US" sz="2800" dirty="0"/>
          </a:p>
          <a:p>
            <a:r>
              <a:rPr lang="en-US" sz="2800" dirty="0"/>
              <a:t>5. Price Policies</a:t>
            </a:r>
          </a:p>
          <a:p>
            <a:r>
              <a:rPr lang="en-US" sz="2800" dirty="0"/>
              <a:t>The buyer </a:t>
            </a:r>
            <a:r>
              <a:rPr lang="en-US" sz="2800" dirty="0" err="1"/>
              <a:t>behaviour</a:t>
            </a:r>
            <a:r>
              <a:rPr lang="en-US" sz="2800" dirty="0"/>
              <a:t> is equally important in having price policies.</a:t>
            </a:r>
          </a:p>
          <a:p>
            <a:r>
              <a:rPr lang="en-US" sz="2800" dirty="0"/>
              <a:t>The buyers of some products purchase only because particular articles are cheaper than the competitive articles available in the market. In such a case, the price of such products cannot be raised</a:t>
            </a:r>
            <a:r>
              <a:rPr lang="en-US" sz="2800" dirty="0" smtClean="0"/>
              <a:t>.</a:t>
            </a:r>
          </a:p>
          <a:p>
            <a:endParaRPr lang="en-US" sz="2800" dirty="0"/>
          </a:p>
          <a:p>
            <a:r>
              <a:rPr lang="en-US" sz="2800" b="1" dirty="0"/>
              <a:t>On the other hand</a:t>
            </a:r>
            <a:r>
              <a:rPr lang="en-US" sz="2800" dirty="0"/>
              <a:t>, some other articles are purchased because it enhances the prestige and social status of persons. The price of such things can easily be raised. </a:t>
            </a:r>
            <a:r>
              <a:rPr lang="en-US" sz="2800" dirty="0">
                <a:hlinkClick r:id="rId2"/>
              </a:rPr>
              <a:t>Effect of Price on Consumer Buying Behavior</a:t>
            </a:r>
            <a:r>
              <a:rPr lang="en-US" sz="2800" dirty="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86309"/>
          </a:xfrm>
          <a:prstGeom prst="rect">
            <a:avLst/>
          </a:prstGeom>
        </p:spPr>
        <p:txBody>
          <a:bodyPr wrap="square">
            <a:spAutoFit/>
          </a:bodyPr>
          <a:lstStyle/>
          <a:p>
            <a:r>
              <a:rPr lang="en-US" sz="6600" dirty="0"/>
              <a:t>6. To Avoid Product Failure Chances</a:t>
            </a:r>
          </a:p>
          <a:p>
            <a:r>
              <a:rPr lang="en-US" sz="6600" dirty="0"/>
              <a:t>The technological explosion is resulting in Rapid instruction of new products in markets.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28600" y="304800"/>
            <a:ext cx="8686800" cy="5693866"/>
          </a:xfrm>
          <a:prstGeom prst="rect">
            <a:avLst/>
          </a:prstGeom>
        </p:spPr>
        <p:txBody>
          <a:bodyPr wrap="square">
            <a:spAutoFit/>
          </a:bodyPr>
          <a:lstStyle/>
          <a:p>
            <a:pPr algn="just"/>
            <a:r>
              <a:rPr lang="en-US" sz="2800" dirty="0"/>
              <a:t>Many of these new products prove to be a market disaster. Some experts estimate it is to be over 80%.</a:t>
            </a:r>
          </a:p>
          <a:p>
            <a:pPr algn="just"/>
            <a:r>
              <a:rPr lang="en-US" sz="2800" dirty="0"/>
              <a:t>In order to increase the likelihood of </a:t>
            </a:r>
            <a:r>
              <a:rPr lang="en-US" sz="2800" dirty="0">
                <a:hlinkClick r:id="rId2"/>
              </a:rPr>
              <a:t>successful new product introductions</a:t>
            </a:r>
            <a:r>
              <a:rPr lang="en-US" sz="2800" dirty="0"/>
              <a:t>, marketing companies need comprehensive and correct information regarding various aspects of their consumers</a:t>
            </a:r>
            <a:r>
              <a:rPr lang="en-US" sz="2800" dirty="0" smtClean="0"/>
              <a:t>.</a:t>
            </a:r>
          </a:p>
          <a:p>
            <a:pPr algn="just"/>
            <a:endParaRPr lang="en-US" sz="2800" dirty="0"/>
          </a:p>
          <a:p>
            <a:pPr algn="just"/>
            <a:r>
              <a:rPr lang="en-US" sz="2800" dirty="0"/>
              <a:t>7. Helpful in the Understanding of Buying </a:t>
            </a:r>
            <a:r>
              <a:rPr lang="en-US" sz="2800" dirty="0" err="1"/>
              <a:t>Behaviour</a:t>
            </a:r>
            <a:endParaRPr lang="en-US" sz="2800" dirty="0"/>
          </a:p>
          <a:p>
            <a:pPr algn="just"/>
            <a:r>
              <a:rPr lang="en-US" sz="2800" dirty="0"/>
              <a:t>Study of consumer </a:t>
            </a:r>
            <a:r>
              <a:rPr lang="en-US" sz="2800" dirty="0" err="1"/>
              <a:t>behaviour</a:t>
            </a:r>
            <a:r>
              <a:rPr lang="en-US" sz="2800" dirty="0"/>
              <a:t> is helpful in understanding the purchase </a:t>
            </a:r>
            <a:r>
              <a:rPr lang="en-US" sz="2800" dirty="0" err="1"/>
              <a:t>behaviour</a:t>
            </a:r>
            <a:r>
              <a:rPr lang="en-US" sz="2800" dirty="0"/>
              <a:t> and preference of different consumers</a:t>
            </a:r>
            <a:r>
              <a:rPr lang="en-US" sz="2800" dirty="0" smtClean="0"/>
              <a:t>.</a:t>
            </a:r>
            <a:endParaRPr lang="en-US" sz="2800" dirty="0"/>
          </a:p>
          <a:p>
            <a:pPr algn="just"/>
            <a:r>
              <a:rPr lang="en-US" sz="2800" dirty="0"/>
              <a:t>Consumers differ in terms of sex, age, occupation, social status, religion, nationality, income, education, and family setup.</a:t>
            </a:r>
          </a:p>
          <a:p>
            <a:pPr algn="just"/>
            <a:r>
              <a:rPr lang="en-US" sz="2800" dirty="0"/>
              <a:t>These differences may be identified and their effects on buying </a:t>
            </a:r>
            <a:r>
              <a:rPr lang="en-US" sz="2800" dirty="0" err="1"/>
              <a:t>behaviour</a:t>
            </a:r>
            <a:r>
              <a:rPr lang="en-US" sz="2800" dirty="0"/>
              <a:t> may be evaluated effectively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078313"/>
          </a:xfrm>
          <a:prstGeom prst="rect">
            <a:avLst/>
          </a:prstGeom>
        </p:spPr>
        <p:txBody>
          <a:bodyPr wrap="square">
            <a:spAutoFit/>
          </a:bodyPr>
          <a:lstStyle/>
          <a:p>
            <a:pPr algn="just"/>
            <a:r>
              <a:rPr lang="en-US" sz="5400" dirty="0"/>
              <a:t>8. Adjustment with Change</a:t>
            </a:r>
          </a:p>
          <a:p>
            <a:pPr algn="just"/>
            <a:r>
              <a:rPr lang="en-US" sz="5400" dirty="0"/>
              <a:t>Consumer </a:t>
            </a:r>
            <a:r>
              <a:rPr lang="en-US" sz="5400" dirty="0" err="1"/>
              <a:t>behaviour</a:t>
            </a:r>
            <a:r>
              <a:rPr lang="en-US" sz="5400" dirty="0"/>
              <a:t> is dynamic, consumer </a:t>
            </a:r>
            <a:r>
              <a:rPr lang="en-US" sz="5400" dirty="0" err="1"/>
              <a:t>behaviour</a:t>
            </a:r>
            <a:r>
              <a:rPr lang="en-US" sz="5400" dirty="0"/>
              <a:t> may change over a long time due to changes in age, experiences, lifestyles, income and other similar factors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509200"/>
          </a:xfrm>
          <a:prstGeom prst="rect">
            <a:avLst/>
          </a:prstGeom>
        </p:spPr>
        <p:txBody>
          <a:bodyPr wrap="square">
            <a:spAutoFit/>
          </a:bodyPr>
          <a:lstStyle/>
          <a:p>
            <a:pPr algn="just"/>
            <a:r>
              <a:rPr lang="en-US" sz="3200" b="1" dirty="0" smtClean="0"/>
              <a:t>Therefore</a:t>
            </a:r>
            <a:r>
              <a:rPr lang="en-US" sz="3200" dirty="0" smtClean="0"/>
              <a:t>, it is necessary to continuously study, </a:t>
            </a:r>
            <a:r>
              <a:rPr lang="en-US" sz="3200" dirty="0" err="1" smtClean="0"/>
              <a:t>analyse</a:t>
            </a:r>
            <a:r>
              <a:rPr lang="en-US" sz="3200" dirty="0" smtClean="0"/>
              <a:t> and understood changes so that effective decisions may be taken in respect of product, price, promotion, and distribution of products.</a:t>
            </a:r>
          </a:p>
          <a:p>
            <a:pPr algn="just"/>
            <a:r>
              <a:rPr lang="en-US" sz="3200" dirty="0" smtClean="0"/>
              <a:t>Thus, through the study of consumer </a:t>
            </a:r>
            <a:r>
              <a:rPr lang="en-US" sz="3200" dirty="0" err="1" smtClean="0"/>
              <a:t>behaviour</a:t>
            </a:r>
            <a:r>
              <a:rPr lang="en-US" sz="3200" dirty="0" smtClean="0"/>
              <a:t>, the marketing company may adjust to the changed situation. </a:t>
            </a:r>
            <a:r>
              <a:rPr lang="en-US" sz="3200" i="1" dirty="0" smtClean="0"/>
              <a:t>Importance of Study Consumer </a:t>
            </a:r>
            <a:r>
              <a:rPr lang="en-US" sz="3200" i="1" dirty="0" err="1" smtClean="0"/>
              <a:t>Behaviour</a:t>
            </a:r>
            <a:r>
              <a:rPr lang="en-US" sz="3200" i="1" dirty="0" smtClean="0"/>
              <a:t>.</a:t>
            </a:r>
          </a:p>
          <a:p>
            <a:pPr algn="just"/>
            <a:endParaRPr lang="en-US" sz="3200" dirty="0" smtClean="0"/>
          </a:p>
          <a:p>
            <a:pPr algn="just"/>
            <a:r>
              <a:rPr lang="en-US" sz="3200" dirty="0" smtClean="0"/>
              <a:t>9. Decisions Regarding Sales Promotion</a:t>
            </a:r>
          </a:p>
          <a:p>
            <a:pPr algn="just"/>
            <a:r>
              <a:rPr lang="en-US" sz="3200" dirty="0" smtClean="0"/>
              <a:t>A study of consumer </a:t>
            </a:r>
            <a:r>
              <a:rPr lang="en-US" sz="3200" dirty="0" err="1" smtClean="0"/>
              <a:t>behaviour</a:t>
            </a:r>
            <a:r>
              <a:rPr lang="en-US" sz="3200" dirty="0" smtClean="0"/>
              <a:t> is also vital in marketing decisions regarding sales promotion.</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599"/>
            <a:ext cx="8534400" cy="5632311"/>
          </a:xfrm>
          <a:prstGeom prst="rect">
            <a:avLst/>
          </a:prstGeom>
        </p:spPr>
        <p:txBody>
          <a:bodyPr wrap="square">
            <a:spAutoFit/>
          </a:bodyPr>
          <a:lstStyle/>
          <a:p>
            <a:pPr algn="just"/>
            <a:r>
              <a:rPr lang="en-US" sz="4000" dirty="0"/>
              <a:t>It enables the producers to know what motives prompt buyers to make purchases and the same is </a:t>
            </a:r>
            <a:r>
              <a:rPr lang="en-US" sz="4000" dirty="0" err="1"/>
              <a:t>utilised</a:t>
            </a:r>
            <a:r>
              <a:rPr lang="en-US" sz="4000" dirty="0"/>
              <a:t> in advertising media to awaken the desire to purchases</a:t>
            </a:r>
            <a:r>
              <a:rPr lang="en-US" sz="4000" dirty="0" smtClean="0"/>
              <a:t>.</a:t>
            </a:r>
          </a:p>
          <a:p>
            <a:pPr algn="just"/>
            <a:endParaRPr lang="en-US" sz="4000" dirty="0"/>
          </a:p>
          <a:p>
            <a:pPr algn="just"/>
            <a:r>
              <a:rPr lang="en-US" sz="4000" dirty="0"/>
              <a:t>The marketers take decisions regarding the brand, packing, discount, gifts, etc. On the basis of consumer </a:t>
            </a:r>
            <a:r>
              <a:rPr lang="en-US" sz="4000" dirty="0" err="1"/>
              <a:t>behaviour</a:t>
            </a:r>
            <a:r>
              <a:rPr lang="en-US" sz="4000" dirty="0"/>
              <a:t> for promoting the sales of his products</a:t>
            </a:r>
            <a:r>
              <a:rPr lang="en-US" sz="4000" dirty="0" smtClean="0"/>
              <a:t>.</a:t>
            </a:r>
            <a:endParaRPr lang="en-US" sz="4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262979"/>
          </a:xfrm>
          <a:prstGeom prst="rect">
            <a:avLst/>
          </a:prstGeom>
        </p:spPr>
        <p:txBody>
          <a:bodyPr wrap="square">
            <a:spAutoFit/>
          </a:bodyPr>
          <a:lstStyle/>
          <a:p>
            <a:pPr algn="just"/>
            <a:endParaRPr lang="en-US" sz="2800" dirty="0" smtClean="0"/>
          </a:p>
          <a:p>
            <a:pPr algn="just"/>
            <a:r>
              <a:rPr lang="en-US" sz="2800" dirty="0" smtClean="0"/>
              <a:t>10. Environmental Concern</a:t>
            </a:r>
          </a:p>
          <a:p>
            <a:pPr algn="just"/>
            <a:r>
              <a:rPr lang="en-US" sz="2800" dirty="0" smtClean="0"/>
              <a:t>Increased public concern regarding environmental deterioration, resources shortage and population explosion has made marketing companies aware of the potentially negative impact of such products as high suds detergents, aerosol sprays, products using CFC pesticides, chemical, dye and chemical fertilizers</a:t>
            </a:r>
            <a:r>
              <a:rPr lang="en-US" sz="2800" dirty="0" smtClean="0"/>
              <a:t>.</a:t>
            </a:r>
          </a:p>
          <a:p>
            <a:pPr algn="just"/>
            <a:endParaRPr lang="en-US" sz="2800" dirty="0" smtClean="0"/>
          </a:p>
          <a:p>
            <a:pPr algn="just"/>
            <a:r>
              <a:rPr lang="en-US" sz="2800" dirty="0" smtClean="0"/>
              <a:t>Research into consumer interests and practices enables the marketing company to develop and effectively promote environmentally sound products for socially concerned consumers</a:t>
            </a: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555641"/>
          </a:xfrm>
          <a:prstGeom prst="rect">
            <a:avLst/>
          </a:prstGeom>
        </p:spPr>
        <p:txBody>
          <a:bodyPr wrap="square">
            <a:spAutoFit/>
          </a:bodyPr>
          <a:lstStyle/>
          <a:p>
            <a:pPr algn="just"/>
            <a:r>
              <a:rPr lang="en-US" sz="2800" dirty="0"/>
              <a:t>11. Effective Marketing Decisions</a:t>
            </a:r>
          </a:p>
          <a:p>
            <a:pPr algn="just"/>
            <a:r>
              <a:rPr lang="en-US" sz="2800" b="1" dirty="0"/>
              <a:t>Study of consumer </a:t>
            </a:r>
            <a:r>
              <a:rPr lang="en-US" sz="2800" b="1" dirty="0" err="1"/>
              <a:t>behaviour</a:t>
            </a:r>
            <a:r>
              <a:rPr lang="en-US" sz="2800" dirty="0"/>
              <a:t> also contributes to effective marketing decisions.</a:t>
            </a:r>
          </a:p>
          <a:p>
            <a:pPr algn="just"/>
            <a:r>
              <a:rPr lang="en-US" sz="2800" dirty="0"/>
              <a:t>For effective marketing decisions executives, must develop and understand their consumers’ </a:t>
            </a:r>
            <a:r>
              <a:rPr lang="en-US" sz="2800" dirty="0" err="1"/>
              <a:t>behaviour</a:t>
            </a:r>
            <a:r>
              <a:rPr lang="en-US" sz="2800" dirty="0"/>
              <a:t>, the buying process and the factors influencing his process.</a:t>
            </a:r>
          </a:p>
          <a:p>
            <a:pPr algn="just"/>
            <a:endParaRPr lang="en-US" sz="2800" dirty="0"/>
          </a:p>
          <a:p>
            <a:pPr algn="just"/>
            <a:r>
              <a:rPr lang="en-US" sz="2800" dirty="0"/>
              <a:t>12. Increased Interest in Consumer Protection</a:t>
            </a:r>
          </a:p>
          <a:p>
            <a:pPr algn="just"/>
            <a:r>
              <a:rPr lang="en-US" sz="2800" dirty="0"/>
              <a:t>The growth of the consumer protection movement has created an urgent need to understand how consumers make their buying decisions.</a:t>
            </a:r>
          </a:p>
          <a:p>
            <a:pPr algn="just"/>
            <a:r>
              <a:rPr lang="en-US" sz="2800" b="1" dirty="0"/>
              <a:t>For example</a:t>
            </a:r>
            <a:r>
              <a:rPr lang="en-US" sz="2800" dirty="0"/>
              <a:t>, in order to identify the source to understand how consumers, perceive and interpret various marketing and promotional information such as promotional appeals, packages, labels, warranties etc</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24754"/>
          </a:xfrm>
          <a:prstGeom prst="rect">
            <a:avLst/>
          </a:prstGeom>
        </p:spPr>
        <p:txBody>
          <a:bodyPr wrap="square">
            <a:spAutoFit/>
          </a:bodyPr>
          <a:lstStyle/>
          <a:p>
            <a:pPr algn="just"/>
            <a:r>
              <a:rPr lang="en-US" sz="2800" dirty="0"/>
              <a:t>13. Exploitation of Marketing Opportunities</a:t>
            </a:r>
          </a:p>
          <a:p>
            <a:pPr algn="just"/>
            <a:r>
              <a:rPr lang="en-US" sz="2800" dirty="0"/>
              <a:t>The market offers enormous opportunities for marketers.</a:t>
            </a:r>
          </a:p>
          <a:p>
            <a:pPr algn="just"/>
            <a:r>
              <a:rPr lang="en-US" sz="2800" b="1" dirty="0"/>
              <a:t>Study of consumer </a:t>
            </a:r>
            <a:r>
              <a:rPr lang="en-US" sz="2800" b="1" dirty="0" err="1"/>
              <a:t>behaviour</a:t>
            </a:r>
            <a:r>
              <a:rPr lang="en-US" sz="2800" dirty="0"/>
              <a:t> may be extremely useful in exploiting marketing opportunities and in meeting with challenges and that the market offers</a:t>
            </a:r>
            <a:r>
              <a:rPr lang="en-US" sz="2800" dirty="0" smtClean="0"/>
              <a:t>.</a:t>
            </a:r>
          </a:p>
          <a:p>
            <a:pPr algn="just"/>
            <a:endParaRPr lang="en-US" sz="2800" dirty="0" smtClean="0"/>
          </a:p>
          <a:p>
            <a:pPr algn="just"/>
            <a:endParaRPr lang="en-US" sz="2800" dirty="0"/>
          </a:p>
          <a:p>
            <a:pPr algn="just"/>
            <a:r>
              <a:rPr lang="en-US" sz="2800" dirty="0"/>
              <a:t>14. Decisions Regarding Channels of Distribution</a:t>
            </a:r>
          </a:p>
          <a:p>
            <a:pPr algn="just"/>
            <a:r>
              <a:rPr lang="en-US" sz="2800" dirty="0"/>
              <a:t>The goods which are sold and purchased </a:t>
            </a:r>
            <a:r>
              <a:rPr lang="en-US" sz="2800" dirty="0" err="1"/>
              <a:t>Soley</a:t>
            </a:r>
            <a:r>
              <a:rPr lang="en-US" sz="2800" dirty="0"/>
              <a:t> on the basis of the low price must have cheap and economical distribution channels.</a:t>
            </a:r>
          </a:p>
          <a:p>
            <a:pPr algn="just"/>
            <a:r>
              <a:rPr lang="en-US" sz="2800" dirty="0"/>
              <a:t>In case of those articles which requires service after such as TV sets must have different channels of distribution.</a:t>
            </a:r>
          </a:p>
          <a:p>
            <a:pPr algn="just"/>
            <a:r>
              <a:rPr lang="en-US" sz="2800" b="1" dirty="0"/>
              <a:t>Thus</a:t>
            </a:r>
            <a:r>
              <a:rPr lang="en-US" sz="2800" dirty="0"/>
              <a:t>, the decision regarding channels of distribution is taken on the basis of consumer </a:t>
            </a:r>
            <a:r>
              <a:rPr lang="en-US" sz="2800" dirty="0" err="1"/>
              <a:t>behaviour</a:t>
            </a:r>
            <a:r>
              <a:rPr lang="en-US" sz="2800" dirty="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509200"/>
          </a:xfrm>
          <a:prstGeom prst="rect">
            <a:avLst/>
          </a:prstGeom>
        </p:spPr>
        <p:txBody>
          <a:bodyPr wrap="square">
            <a:spAutoFit/>
          </a:bodyPr>
          <a:lstStyle/>
          <a:p>
            <a:pPr algn="just"/>
            <a:r>
              <a:rPr lang="en-US" sz="3200" b="1" dirty="0"/>
              <a:t>Conclusion</a:t>
            </a:r>
            <a:endParaRPr lang="en-US" sz="3200" dirty="0"/>
          </a:p>
          <a:p>
            <a:pPr algn="just"/>
            <a:r>
              <a:rPr lang="en-US" sz="3200" dirty="0"/>
              <a:t>Thus, In short, it may be said that in the interest of effective and fruitful marketing decisions, marketers must develop in an understanding of their consumers’ </a:t>
            </a:r>
            <a:r>
              <a:rPr lang="en-US" sz="3200" dirty="0" err="1"/>
              <a:t>behaviour</a:t>
            </a:r>
            <a:r>
              <a:rPr lang="en-US" sz="3200" dirty="0"/>
              <a:t>, the buying process and the variables influencing consumer </a:t>
            </a:r>
            <a:r>
              <a:rPr lang="en-US" sz="3200" dirty="0" err="1"/>
              <a:t>behaviour</a:t>
            </a:r>
            <a:r>
              <a:rPr lang="en-US" sz="3200" dirty="0" smtClean="0"/>
              <a:t>.</a:t>
            </a:r>
          </a:p>
          <a:p>
            <a:pPr algn="just"/>
            <a:endParaRPr lang="en-US" sz="3200" dirty="0"/>
          </a:p>
          <a:p>
            <a:pPr algn="just"/>
            <a:r>
              <a:rPr lang="en-US" sz="3200" b="1" dirty="0"/>
              <a:t>Hence</a:t>
            </a:r>
            <a:r>
              <a:rPr lang="en-US" sz="3200" dirty="0"/>
              <a:t>, it is the duty of the marketing manager to ascertain the </a:t>
            </a:r>
            <a:r>
              <a:rPr lang="en-US" sz="3200" dirty="0" err="1"/>
              <a:t>behaviour</a:t>
            </a:r>
            <a:r>
              <a:rPr lang="en-US" sz="3200" dirty="0"/>
              <a:t> of the consumers. </a:t>
            </a:r>
            <a:r>
              <a:rPr lang="en-US" sz="3200" b="1" dirty="0"/>
              <a:t>Simply</a:t>
            </a:r>
            <a:r>
              <a:rPr lang="en-US" sz="3200" dirty="0"/>
              <a:t>, consumer </a:t>
            </a:r>
            <a:r>
              <a:rPr lang="en-US" sz="3200" dirty="0" err="1"/>
              <a:t>behaviour</a:t>
            </a:r>
            <a:r>
              <a:rPr lang="en-US" sz="3200" dirty="0"/>
              <a:t> covers a tremendously wide range of issues</a:t>
            </a:r>
            <a:r>
              <a:rPr lang="en-US" sz="3200" dirty="0" smtClean="0"/>
              <a:t>.</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509200"/>
          </a:xfrm>
          <a:prstGeom prst="rect">
            <a:avLst/>
          </a:prstGeom>
        </p:spPr>
        <p:txBody>
          <a:bodyPr wrap="square">
            <a:spAutoFit/>
          </a:bodyPr>
          <a:lstStyle/>
          <a:p>
            <a:pPr algn="just"/>
            <a:r>
              <a:rPr lang="en-US" sz="4400" dirty="0"/>
              <a:t>Consumer </a:t>
            </a:r>
            <a:r>
              <a:rPr lang="en-US" sz="4400" dirty="0" err="1"/>
              <a:t>behaviour</a:t>
            </a:r>
            <a:r>
              <a:rPr lang="en-US" sz="4400" dirty="0"/>
              <a:t> has achieved great importance in customer-oriented marketing planning and management. A marketing manager must understand the social and psychological determinants of consumer </a:t>
            </a:r>
            <a:r>
              <a:rPr lang="en-US" sz="4400" dirty="0" err="1"/>
              <a:t>behaviour</a:t>
            </a:r>
            <a:r>
              <a:rPr lang="en-US" sz="4400" dirty="0"/>
              <a:t> to enable him to plan his marketing strategy. As a matter of fact, consumer </a:t>
            </a:r>
            <a:r>
              <a:rPr lang="en-US" sz="4400" dirty="0" err="1"/>
              <a:t>behaviour</a:t>
            </a:r>
            <a:r>
              <a:rPr lang="en-US" sz="4400" dirty="0"/>
              <a:t> is dynamic.</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32311"/>
          </a:xfrm>
          <a:prstGeom prst="rect">
            <a:avLst/>
          </a:prstGeom>
        </p:spPr>
        <p:txBody>
          <a:bodyPr wrap="square">
            <a:spAutoFit/>
          </a:bodyPr>
          <a:lstStyle/>
          <a:p>
            <a:pPr algn="just"/>
            <a:r>
              <a:rPr lang="en-US" sz="3600" dirty="0" smtClean="0"/>
              <a:t>From the consumers’ first recognition of a need, through the external influences of people, information, and products, to the decision to purchase (or not), and its subsequent effects all these activities and process come under the heading of consumer </a:t>
            </a:r>
            <a:r>
              <a:rPr lang="en-US" sz="3600" dirty="0" err="1" smtClean="0"/>
              <a:t>behaviour</a:t>
            </a:r>
            <a:r>
              <a:rPr lang="en-US" sz="3600" dirty="0" smtClean="0"/>
              <a:t>.</a:t>
            </a:r>
          </a:p>
          <a:p>
            <a:pPr algn="just"/>
            <a:endParaRPr lang="en-US" sz="3600" dirty="0" smtClean="0"/>
          </a:p>
          <a:p>
            <a:pPr algn="just"/>
            <a:r>
              <a:rPr lang="en-US" sz="3600" dirty="0" smtClean="0"/>
              <a:t>The profit position of a product hinges on the kind of the predisposition positive/negative that a consumer has developed towards that product.</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a:r>
              <a:rPr lang="en-US" sz="3200" b="1" dirty="0" smtClean="0"/>
              <a:t>Therefore</a:t>
            </a:r>
            <a:r>
              <a:rPr lang="en-US" sz="3200" dirty="0"/>
              <a:t>, it is necessary to continue to study, analysis and understood it and monitor this understanding for the marketing management so that the effective decisions can be taken in respect of production, pricing, channels of distribution etc</a:t>
            </a:r>
            <a:r>
              <a:rPr lang="en-US" sz="3200" dirty="0" smtClean="0"/>
              <a:t>.</a:t>
            </a:r>
          </a:p>
          <a:p>
            <a:pPr algn="just"/>
            <a:endParaRPr lang="en-US" sz="3200" dirty="0"/>
          </a:p>
          <a:p>
            <a:pPr algn="just"/>
            <a:r>
              <a:rPr lang="en-US" sz="3200" dirty="0"/>
              <a:t>All activities of the business must be focused on the consumer. This is an essential viewpoint in the firm that operates under the Marketing Management concept. Consumers judge business performance by the manner in which they exercise their purchasing power.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24754"/>
          </a:xfrm>
          <a:prstGeom prst="rect">
            <a:avLst/>
          </a:prstGeom>
        </p:spPr>
        <p:txBody>
          <a:bodyPr wrap="square">
            <a:spAutoFit/>
          </a:bodyPr>
          <a:lstStyle/>
          <a:p>
            <a:pPr algn="just"/>
            <a:r>
              <a:rPr lang="en-US" sz="2800" b="1" dirty="0"/>
              <a:t>In other words</a:t>
            </a:r>
            <a:r>
              <a:rPr lang="en-US" sz="2800" dirty="0"/>
              <a:t>, consumer reactions to the market offering decide the success or failure of the firm, which is influenced by the various factors.</a:t>
            </a:r>
          </a:p>
          <a:p>
            <a:pPr algn="just"/>
            <a:r>
              <a:rPr lang="en-US" sz="2800" dirty="0"/>
              <a:t>Therefore marketing companies must understand the complexities of consumer </a:t>
            </a:r>
            <a:r>
              <a:rPr lang="en-US" sz="2800" dirty="0" err="1"/>
              <a:t>behaviour</a:t>
            </a:r>
            <a:r>
              <a:rPr lang="en-US" sz="2800" dirty="0"/>
              <a:t> and give the weight to what they believe to be more important forces acting on the consumer.</a:t>
            </a:r>
          </a:p>
          <a:p>
            <a:pPr algn="just"/>
            <a:endParaRPr lang="en-US" sz="2800" dirty="0"/>
          </a:p>
          <a:p>
            <a:pPr algn="just"/>
            <a:r>
              <a:rPr lang="en-US" sz="2800" dirty="0"/>
              <a:t>“Without understanding the </a:t>
            </a:r>
            <a:r>
              <a:rPr lang="en-US" sz="2800" dirty="0" err="1"/>
              <a:t>behaviour</a:t>
            </a:r>
            <a:r>
              <a:rPr lang="en-US" sz="2800" dirty="0"/>
              <a:t> of consumers, it is difficult for marketing managers to determine marketing strategies. It is a fact that marketers cannot share the buying the power of the consumers unless they understand the </a:t>
            </a:r>
            <a:r>
              <a:rPr lang="en-US" sz="2800" dirty="0" err="1"/>
              <a:t>behaviour</a:t>
            </a:r>
            <a:r>
              <a:rPr lang="en-US" sz="2800" dirty="0"/>
              <a:t> of the consumers which is influenced by many social and psychological factors.”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1"/>
            <a:ext cx="8534400" cy="6494085"/>
          </a:xfrm>
          <a:prstGeom prst="rect">
            <a:avLst/>
          </a:prstGeom>
        </p:spPr>
        <p:txBody>
          <a:bodyPr wrap="square">
            <a:spAutoFit/>
          </a:bodyPr>
          <a:lstStyle/>
          <a:p>
            <a:r>
              <a:rPr lang="en-US" sz="3200" dirty="0"/>
              <a:t>It is important for the marketing company to </a:t>
            </a:r>
            <a:r>
              <a:rPr lang="en-US" sz="3200" dirty="0" err="1"/>
              <a:t>recognise</a:t>
            </a:r>
            <a:r>
              <a:rPr lang="en-US" sz="3200" dirty="0"/>
              <a:t> why and how individuals make their consumption decisions in order to achieve better marketing planning</a:t>
            </a:r>
            <a:r>
              <a:rPr lang="en-US" sz="3200" dirty="0" smtClean="0"/>
              <a:t>.</a:t>
            </a:r>
          </a:p>
          <a:p>
            <a:endParaRPr lang="en-US" sz="3200" dirty="0"/>
          </a:p>
          <a:p>
            <a:r>
              <a:rPr lang="en-US" sz="3200" dirty="0"/>
              <a:t>Marketing companies which understand consumer </a:t>
            </a:r>
            <a:r>
              <a:rPr lang="en-US" sz="3200" dirty="0" err="1"/>
              <a:t>behaviour</a:t>
            </a:r>
            <a:r>
              <a:rPr lang="en-US" sz="3200" dirty="0"/>
              <a:t> have a great competitive advantage in the Marketplace. </a:t>
            </a:r>
            <a:endParaRPr lang="en-US" sz="3200" dirty="0" smtClean="0"/>
          </a:p>
          <a:p>
            <a:endParaRPr lang="en-US" sz="3200" dirty="0"/>
          </a:p>
          <a:p>
            <a:r>
              <a:rPr lang="en-US" sz="3200" dirty="0"/>
              <a:t>Modern </a:t>
            </a:r>
            <a:r>
              <a:rPr lang="en-US" sz="3200" dirty="0">
                <a:hlinkClick r:id="rId2"/>
              </a:rPr>
              <a:t>marketing is customer oriented</a:t>
            </a:r>
            <a:r>
              <a:rPr lang="en-US" sz="3200" dirty="0"/>
              <a:t>. </a:t>
            </a:r>
            <a:r>
              <a:rPr lang="en-US" sz="3200" b="1" dirty="0"/>
              <a:t>Therefore</a:t>
            </a:r>
            <a:r>
              <a:rPr lang="en-US" sz="3200" dirty="0"/>
              <a:t>, the study of customer </a:t>
            </a:r>
            <a:r>
              <a:rPr lang="en-US" sz="3200" dirty="0" err="1"/>
              <a:t>behaviour</a:t>
            </a:r>
            <a:r>
              <a:rPr lang="en-US" sz="3200" dirty="0"/>
              <a:t> is vital in framing production policies, price policies, decisions regarding channels of distribution and above all decisions regarding sales promotion.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986528"/>
          </a:xfrm>
          <a:prstGeom prst="rect">
            <a:avLst/>
          </a:prstGeom>
        </p:spPr>
        <p:txBody>
          <a:bodyPr wrap="square">
            <a:spAutoFit/>
          </a:bodyPr>
          <a:lstStyle/>
          <a:p>
            <a:pPr algn="just"/>
            <a:r>
              <a:rPr lang="en-US" sz="3200" dirty="0"/>
              <a:t>Importance of Study Consumer </a:t>
            </a:r>
            <a:r>
              <a:rPr lang="en-US" sz="3200" dirty="0" err="1"/>
              <a:t>Behaviour</a:t>
            </a:r>
            <a:endParaRPr lang="en-US" sz="3200" dirty="0"/>
          </a:p>
          <a:p>
            <a:pPr algn="just"/>
            <a:r>
              <a:rPr lang="en-US" sz="3200" u="sng" dirty="0"/>
              <a:t>The Importance of consumer </a:t>
            </a:r>
            <a:r>
              <a:rPr lang="en-US" sz="3200" u="sng" dirty="0" err="1"/>
              <a:t>behaviour</a:t>
            </a:r>
            <a:r>
              <a:rPr lang="en-US" sz="3200" u="sng" dirty="0"/>
              <a:t> can be studied with the help of their following points</a:t>
            </a:r>
            <a:r>
              <a:rPr lang="en-US" sz="3200" u="sng" dirty="0" smtClean="0"/>
              <a:t>:</a:t>
            </a:r>
          </a:p>
          <a:p>
            <a:pPr algn="just"/>
            <a:endParaRPr lang="en-US" sz="3200" dirty="0" smtClean="0"/>
          </a:p>
          <a:p>
            <a:pPr algn="just"/>
            <a:r>
              <a:rPr lang="en-US" sz="3200" dirty="0"/>
              <a:t>1. To </a:t>
            </a:r>
            <a:r>
              <a:rPr lang="en-US" sz="3200" dirty="0" err="1"/>
              <a:t>Operationalize</a:t>
            </a:r>
            <a:r>
              <a:rPr lang="en-US" sz="3200" dirty="0"/>
              <a:t> the Marketing Concept</a:t>
            </a:r>
          </a:p>
          <a:p>
            <a:pPr algn="just"/>
            <a:r>
              <a:rPr lang="en-US" sz="3200" dirty="0"/>
              <a:t>In its fullest sense, the Marketing concept is a philosophy of business which states that the satisfaction of the consumers is the economic and Social justification for a firms existence.</a:t>
            </a:r>
            <a:endParaRPr lang="en-US" sz="3200" dirty="0" smtClean="0"/>
          </a:p>
          <a:p>
            <a:pPr algn="just"/>
            <a:r>
              <a:rPr lang="en-US" sz="3200" dirty="0"/>
              <a:t>In order to operate consumer-oriented marketing, it is relevant and important to understand consumer </a:t>
            </a:r>
            <a:r>
              <a:rPr lang="en-US" sz="3200" dirty="0" err="1"/>
              <a:t>behaviour</a:t>
            </a:r>
            <a:r>
              <a:rPr lang="en-US" sz="3200" dirty="0"/>
              <a:t> to identify their needs, desires and expectations.</a:t>
            </a:r>
            <a:br>
              <a:rPr lang="en-US" sz="3200" dirty="0"/>
            </a:b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32311"/>
          </a:xfrm>
          <a:prstGeom prst="rect">
            <a:avLst/>
          </a:prstGeom>
        </p:spPr>
        <p:txBody>
          <a:bodyPr wrap="square">
            <a:spAutoFit/>
          </a:bodyPr>
          <a:lstStyle/>
          <a:p>
            <a:pPr algn="just"/>
            <a:r>
              <a:rPr lang="en-US" sz="6000" dirty="0"/>
              <a:t>2. Production Policies</a:t>
            </a:r>
          </a:p>
          <a:p>
            <a:pPr algn="just"/>
            <a:r>
              <a:rPr lang="en-US" sz="6000" dirty="0"/>
              <a:t>The consumer </a:t>
            </a:r>
            <a:r>
              <a:rPr lang="en-US" sz="6000" dirty="0" err="1"/>
              <a:t>behaviour</a:t>
            </a:r>
            <a:r>
              <a:rPr lang="en-US" sz="6000" dirty="0"/>
              <a:t> gives an insight into the various factors, which prompted him to purchase and like a particular product.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0"/>
            <a:ext cx="8458200" cy="5262979"/>
          </a:xfrm>
          <a:prstGeom prst="rect">
            <a:avLst/>
          </a:prstGeom>
        </p:spPr>
        <p:txBody>
          <a:bodyPr wrap="square">
            <a:spAutoFit/>
          </a:bodyPr>
          <a:lstStyle/>
          <a:p>
            <a:pPr algn="just"/>
            <a:r>
              <a:rPr lang="en-US" sz="2800" dirty="0" smtClean="0"/>
              <a:t>If </a:t>
            </a:r>
            <a:r>
              <a:rPr lang="en-US" sz="2800" dirty="0"/>
              <a:t>it is known that it is the packing which attracts the buyer than the producer will pay special attention to the packing of his products.</a:t>
            </a:r>
          </a:p>
          <a:p>
            <a:pPr algn="just"/>
            <a:r>
              <a:rPr lang="en-US" sz="2800" dirty="0"/>
              <a:t>Thus, consumer </a:t>
            </a:r>
            <a:r>
              <a:rPr lang="en-US" sz="2800" dirty="0" err="1"/>
              <a:t>behaviour</a:t>
            </a:r>
            <a:r>
              <a:rPr lang="en-US" sz="2800" dirty="0"/>
              <a:t> helps a great deal in formulating production policies</a:t>
            </a:r>
            <a:r>
              <a:rPr lang="en-US" sz="2800" dirty="0" smtClean="0"/>
              <a:t>.</a:t>
            </a:r>
          </a:p>
          <a:p>
            <a:pPr algn="just"/>
            <a:endParaRPr lang="en-US" sz="2800" dirty="0"/>
          </a:p>
          <a:p>
            <a:pPr algn="just"/>
            <a:r>
              <a:rPr lang="en-US" sz="2800" dirty="0"/>
              <a:t>3. Shorter Product Life Cycle</a:t>
            </a:r>
          </a:p>
          <a:p>
            <a:pPr algn="just"/>
            <a:r>
              <a:rPr lang="en-US" sz="2800" dirty="0"/>
              <a:t>Because of the fast pace of new products, introduction the lifespan of much existing product has become shorter.</a:t>
            </a:r>
          </a:p>
          <a:p>
            <a:pPr algn="just"/>
            <a:r>
              <a:rPr lang="en-US" sz="2800" dirty="0"/>
              <a:t>Faced with the much shorter Product life cycle, companies need a constant in the introduction of new product ideas to satisfy the names of their target markets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001643"/>
          </a:xfrm>
          <a:prstGeom prst="rect">
            <a:avLst/>
          </a:prstGeom>
        </p:spPr>
        <p:txBody>
          <a:bodyPr wrap="square">
            <a:spAutoFit/>
          </a:bodyPr>
          <a:lstStyle/>
          <a:p>
            <a:r>
              <a:rPr lang="en-US" sz="3200" dirty="0"/>
              <a:t>Consumer research into the present and evolving consumer lifestyles and unsatisfied power may provide the basis for a steady stream of new product concepts.</a:t>
            </a:r>
          </a:p>
          <a:p>
            <a:endParaRPr lang="en-US" sz="3200" dirty="0"/>
          </a:p>
          <a:p>
            <a:r>
              <a:rPr lang="en-US" sz="3200" dirty="0"/>
              <a:t>4. Effective Market Segmentation</a:t>
            </a:r>
          </a:p>
          <a:p>
            <a:r>
              <a:rPr lang="en-US" sz="3200" dirty="0"/>
              <a:t>Under this strategy, the marketing company divides its potential market into smaller and homogeneous segments for which it can design a specific product and promotional campaign.</a:t>
            </a:r>
          </a:p>
          <a:p>
            <a:r>
              <a:rPr lang="en-US" sz="3200" dirty="0"/>
              <a:t>Market segmentation strategy requires a great deal of insight into the consumption habits of selected market segments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TotalTime>
  <Words>1100</Words>
  <Application>Microsoft Office PowerPoint</Application>
  <PresentationFormat>On-screen Show (4:3)</PresentationFormat>
  <Paragraphs>174</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Equity</vt:lpstr>
      <vt:lpstr>Importance of Study Consumer Behavior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Study Consumer Behaviour </dc:title>
  <dc:creator>Ashutosh</dc:creator>
  <cp:lastModifiedBy>Ashutosh</cp:lastModifiedBy>
  <cp:revision>4</cp:revision>
  <dcterms:created xsi:type="dcterms:W3CDTF">2020-05-10T12:00:43Z</dcterms:created>
  <dcterms:modified xsi:type="dcterms:W3CDTF">2020-05-12T08:28:48Z</dcterms:modified>
</cp:coreProperties>
</file>