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A46D8A9B-D24E-45C2-BD8D-AC58D647F51F}" type="datetimeFigureOut">
              <a:rPr lang="en-US" smtClean="0"/>
              <a:pPr/>
              <a:t>4/25/2020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60E2C92C-C229-4C01-87FE-7062F16B82A4}"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46D8A9B-D24E-45C2-BD8D-AC58D647F51F}"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E2C92C-C229-4C01-87FE-7062F16B82A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46D8A9B-D24E-45C2-BD8D-AC58D647F51F}"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E2C92C-C229-4C01-87FE-7062F16B82A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A46D8A9B-D24E-45C2-BD8D-AC58D647F51F}"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E2C92C-C229-4C01-87FE-7062F16B82A4}"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A46D8A9B-D24E-45C2-BD8D-AC58D647F51F}" type="datetimeFigureOut">
              <a:rPr lang="en-US" smtClean="0"/>
              <a:pPr/>
              <a:t>4/25/2020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60E2C92C-C229-4C01-87FE-7062F16B82A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A46D8A9B-D24E-45C2-BD8D-AC58D647F51F}"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E2C92C-C229-4C01-87FE-7062F16B82A4}"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A46D8A9B-D24E-45C2-BD8D-AC58D647F51F}" type="datetimeFigureOut">
              <a:rPr lang="en-US" smtClean="0"/>
              <a:pPr/>
              <a:t>4/25/2020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0E2C92C-C229-4C01-87FE-7062F16B82A4}"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46D8A9B-D24E-45C2-BD8D-AC58D647F51F}" type="datetimeFigureOut">
              <a:rPr lang="en-US" smtClean="0"/>
              <a:pPr/>
              <a:t>4/25/2020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0E2C92C-C229-4C01-87FE-7062F16B82A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6D8A9B-D24E-45C2-BD8D-AC58D647F51F}" type="datetimeFigureOut">
              <a:rPr lang="en-US" smtClean="0"/>
              <a:pPr/>
              <a:t>4/25/2020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0E2C92C-C229-4C01-87FE-7062F16B82A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46D8A9B-D24E-45C2-BD8D-AC58D647F51F}"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E2C92C-C229-4C01-87FE-7062F16B82A4}"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46D8A9B-D24E-45C2-BD8D-AC58D647F51F}" type="datetimeFigureOut">
              <a:rPr lang="en-US" smtClean="0"/>
              <a:pPr/>
              <a:t>4/25/2020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60E2C92C-C229-4C01-87FE-7062F16B82A4}"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A46D8A9B-D24E-45C2-BD8D-AC58D647F51F}" type="datetimeFigureOut">
              <a:rPr lang="en-US" smtClean="0"/>
              <a:pPr/>
              <a:t>4/25/2020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60E2C92C-C229-4C01-87FE-7062F16B82A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s://www.monash.edu/business/marketing/marketing-dictionary/s/skim-the-cream-pricing" TargetMode="External"/><Relationship Id="rId2" Type="http://schemas.openxmlformats.org/officeDocument/2006/relationships/hyperlink" Target="https://www.googlesir.com/top-27-positive-effects-of-globalization/"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hyperlink" Target="https://www.googlesir.com/benefits-importance-marketing-research/"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hyperlink" Target="https://www.googlesir.com/features-and-importance-of-product/"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hyperlink" Target="https://www.googlesir.com/applications-of-marketing-research/"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4724400"/>
            <a:ext cx="6400800" cy="1600200"/>
          </a:xfrm>
        </p:spPr>
        <p:txBody>
          <a:bodyPr>
            <a:normAutofit fontScale="92500" lnSpcReduction="20000"/>
          </a:bodyPr>
          <a:lstStyle/>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752601"/>
            <a:ext cx="7772400" cy="1847850"/>
          </a:xfrm>
        </p:spPr>
        <p:txBody>
          <a:bodyPr>
            <a:normAutofit fontScale="90000"/>
          </a:bodyPr>
          <a:lstStyle/>
          <a:p>
            <a:r>
              <a:rPr lang="en-US" dirty="0"/>
              <a:t>Reasons and Importance of Product Innovation</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533400"/>
            <a:ext cx="8534400" cy="3477875"/>
          </a:xfrm>
          <a:prstGeom prst="rect">
            <a:avLst/>
          </a:prstGeom>
        </p:spPr>
        <p:txBody>
          <a:bodyPr wrap="square">
            <a:spAutoFit/>
          </a:bodyPr>
          <a:lstStyle/>
          <a:p>
            <a:r>
              <a:rPr lang="en-US" sz="4400" dirty="0"/>
              <a:t>Reasons for Product </a:t>
            </a:r>
            <a:r>
              <a:rPr lang="en-US" sz="4400" dirty="0" smtClean="0"/>
              <a:t>Innovation</a:t>
            </a:r>
          </a:p>
          <a:p>
            <a:endParaRPr lang="en-US" sz="4400" dirty="0"/>
          </a:p>
          <a:p>
            <a:r>
              <a:rPr lang="en-US" sz="4400" u="sng" dirty="0"/>
              <a:t>There are many reasons for product innovation. Some of the important reasons are as under:</a:t>
            </a:r>
            <a:endParaRPr lang="en-US" sz="4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262979"/>
          </a:xfrm>
          <a:prstGeom prst="rect">
            <a:avLst/>
          </a:prstGeom>
        </p:spPr>
        <p:txBody>
          <a:bodyPr wrap="square">
            <a:spAutoFit/>
          </a:bodyPr>
          <a:lstStyle/>
          <a:p>
            <a:r>
              <a:rPr lang="en-US" sz="2400" dirty="0"/>
              <a:t>1. Business Growth</a:t>
            </a:r>
          </a:p>
          <a:p>
            <a:r>
              <a:rPr lang="en-US" sz="2400" dirty="0"/>
              <a:t>Product innovation is a tonic for the growth of a business and industrial enterprise.</a:t>
            </a:r>
          </a:p>
          <a:p>
            <a:r>
              <a:rPr lang="en-US" sz="2400" dirty="0"/>
              <a:t>It has been the experience that only those Enterprises have been successful in achieving the marketing objectives which have adopted product innovation</a:t>
            </a:r>
            <a:r>
              <a:rPr lang="en-US" sz="2400" dirty="0" smtClean="0"/>
              <a:t>.</a:t>
            </a:r>
          </a:p>
          <a:p>
            <a:endParaRPr lang="en-US" sz="2400" dirty="0"/>
          </a:p>
          <a:p>
            <a:r>
              <a:rPr lang="en-US" sz="2400" dirty="0"/>
              <a:t>2. Competition</a:t>
            </a:r>
          </a:p>
          <a:p>
            <a:r>
              <a:rPr lang="en-US" sz="2400" dirty="0"/>
              <a:t>Competition is perhaps the most important reasons for product innovation.</a:t>
            </a:r>
          </a:p>
          <a:p>
            <a:r>
              <a:rPr lang="en-US" sz="2400" dirty="0"/>
              <a:t>Every business and industrial Enterprise wants to capture the market and to defeat its competitors in the market, For achieving this object the enterprise must represent its product to the consumers in a new and improved style so that the consumers may be affected and the demand of product may be increased.</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457200"/>
            <a:ext cx="8534400" cy="5632311"/>
          </a:xfrm>
          <a:prstGeom prst="rect">
            <a:avLst/>
          </a:prstGeom>
        </p:spPr>
        <p:txBody>
          <a:bodyPr wrap="square">
            <a:spAutoFit/>
          </a:bodyPr>
          <a:lstStyle/>
          <a:p>
            <a:r>
              <a:rPr lang="en-US" sz="7200" dirty="0"/>
              <a:t>3. Market Changes</a:t>
            </a:r>
          </a:p>
          <a:p>
            <a:r>
              <a:rPr lang="en-US" sz="7200" dirty="0"/>
              <a:t>Conditions and atmosphere of a market keep on changing from time to time.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153400" cy="6494085"/>
          </a:xfrm>
          <a:prstGeom prst="rect">
            <a:avLst/>
          </a:prstGeom>
        </p:spPr>
        <p:txBody>
          <a:bodyPr wrap="square">
            <a:spAutoFit/>
          </a:bodyPr>
          <a:lstStyle/>
          <a:p>
            <a:r>
              <a:rPr lang="en-US" sz="3200" dirty="0"/>
              <a:t>The habits, taste, nature, and attitudes of consumers change at a very fast rate. these changes make it necessary for an enterprise that necessary changes must be made in its product specifications so that these changes may be effectively met</a:t>
            </a:r>
            <a:r>
              <a:rPr lang="en-US" sz="3200" dirty="0" smtClean="0"/>
              <a:t>.</a:t>
            </a:r>
          </a:p>
          <a:p>
            <a:endParaRPr lang="en-US" sz="3200" dirty="0"/>
          </a:p>
          <a:p>
            <a:r>
              <a:rPr lang="en-US" sz="3200" dirty="0"/>
              <a:t>4. Technological Changes</a:t>
            </a:r>
          </a:p>
          <a:p>
            <a:r>
              <a:rPr lang="en-US" sz="3200" dirty="0"/>
              <a:t>Scientific and technological developments are taking place in every country, and it becomes necessary, for every Enterprise to adopt product innovation because these scientific and technological development create a situation in which no enterprise can maintain demand for its existing products.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82000" cy="6186309"/>
          </a:xfrm>
          <a:prstGeom prst="rect">
            <a:avLst/>
          </a:prstGeom>
        </p:spPr>
        <p:txBody>
          <a:bodyPr wrap="square">
            <a:spAutoFit/>
          </a:bodyPr>
          <a:lstStyle/>
          <a:p>
            <a:r>
              <a:rPr lang="en-US" sz="3600" dirty="0"/>
              <a:t>5. To </a:t>
            </a:r>
            <a:r>
              <a:rPr lang="en-US" sz="3600" dirty="0" err="1"/>
              <a:t>Minimise</a:t>
            </a:r>
            <a:r>
              <a:rPr lang="en-US" sz="3600" dirty="0"/>
              <a:t> Risk</a:t>
            </a:r>
          </a:p>
          <a:p>
            <a:r>
              <a:rPr lang="en-US" sz="3600" dirty="0"/>
              <a:t>Every product has a life cycle and passes through different stages in its life cycle.</a:t>
            </a:r>
          </a:p>
          <a:p>
            <a:r>
              <a:rPr lang="en-US" sz="3600" dirty="0"/>
              <a:t>When a product of an enterprise reaches the stage of saturation or decline, it becomes necessary for the Enterprise to innovate it.</a:t>
            </a:r>
          </a:p>
          <a:p>
            <a:endParaRPr lang="en-US" sz="3600" dirty="0"/>
          </a:p>
          <a:p>
            <a:r>
              <a:rPr lang="en-US" sz="3600" dirty="0"/>
              <a:t>4. Maximum </a:t>
            </a:r>
            <a:r>
              <a:rPr lang="en-US" sz="3600" dirty="0" err="1"/>
              <a:t>Utilisation</a:t>
            </a:r>
            <a:r>
              <a:rPr lang="en-US" sz="3600" dirty="0"/>
              <a:t> of Resources</a:t>
            </a:r>
          </a:p>
          <a:p>
            <a:r>
              <a:rPr lang="en-US" sz="3600" dirty="0"/>
              <a:t>Every enterprise wants to make maximum possible utilization of its physical and human resources.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5693866"/>
          </a:xfrm>
          <a:prstGeom prst="rect">
            <a:avLst/>
          </a:prstGeom>
        </p:spPr>
        <p:txBody>
          <a:bodyPr wrap="square">
            <a:spAutoFit/>
          </a:bodyPr>
          <a:lstStyle/>
          <a:p>
            <a:r>
              <a:rPr lang="en-US" sz="2800" b="1" dirty="0"/>
              <a:t>For this reason</a:t>
            </a:r>
            <a:r>
              <a:rPr lang="en-US" sz="2800" dirty="0"/>
              <a:t>, also, product innovation becomes necessary sometimes.</a:t>
            </a:r>
          </a:p>
          <a:p>
            <a:r>
              <a:rPr lang="en-US" sz="2800" dirty="0"/>
              <a:t>For example, a new product may be produced by using the wastage and scrap.</a:t>
            </a:r>
          </a:p>
          <a:p>
            <a:r>
              <a:rPr lang="en-US" sz="2800" dirty="0"/>
              <a:t>5. Other Reasons</a:t>
            </a:r>
          </a:p>
          <a:p>
            <a:r>
              <a:rPr lang="en-US" sz="2800" dirty="0"/>
              <a:t>There may be some other is also for product innovation.</a:t>
            </a:r>
          </a:p>
          <a:p>
            <a:r>
              <a:rPr lang="en-US" sz="2800" dirty="0"/>
              <a:t>These reasons may be – </a:t>
            </a:r>
            <a:endParaRPr lang="en-US" sz="2800" dirty="0" smtClean="0"/>
          </a:p>
          <a:p>
            <a:pPr marL="342900" indent="-342900">
              <a:buAutoNum type="arabicPeriod"/>
            </a:pPr>
            <a:r>
              <a:rPr lang="en-US" sz="2800" dirty="0" smtClean="0"/>
              <a:t>To </a:t>
            </a:r>
            <a:r>
              <a:rPr lang="en-US" sz="2800" dirty="0"/>
              <a:t>write the standard of living of consumers. </a:t>
            </a:r>
            <a:endParaRPr lang="en-US" sz="2800" dirty="0" smtClean="0"/>
          </a:p>
          <a:p>
            <a:pPr marL="342900" indent="-342900"/>
            <a:r>
              <a:rPr lang="en-US" sz="2800" dirty="0" smtClean="0"/>
              <a:t>2</a:t>
            </a:r>
            <a:r>
              <a:rPr lang="en-US" sz="2800" dirty="0"/>
              <a:t>. To impress the consumers </a:t>
            </a:r>
            <a:endParaRPr lang="en-US" sz="2800" dirty="0" smtClean="0"/>
          </a:p>
          <a:p>
            <a:pPr marL="342900" indent="-342900"/>
            <a:r>
              <a:rPr lang="en-US" sz="2800" dirty="0" smtClean="0"/>
              <a:t>3</a:t>
            </a:r>
            <a:r>
              <a:rPr lang="en-US" sz="2800" dirty="0"/>
              <a:t>. To Impress the channels of distribution, </a:t>
            </a:r>
            <a:endParaRPr lang="en-US" sz="2800" dirty="0" smtClean="0"/>
          </a:p>
          <a:p>
            <a:pPr marL="342900" indent="-342900"/>
            <a:r>
              <a:rPr lang="en-US" sz="2800" dirty="0" smtClean="0"/>
              <a:t>4</a:t>
            </a:r>
            <a:r>
              <a:rPr lang="en-US" sz="2800" dirty="0"/>
              <a:t>. To complete the product line, </a:t>
            </a:r>
            <a:endParaRPr lang="en-US" sz="2800" dirty="0" smtClean="0"/>
          </a:p>
          <a:p>
            <a:pPr marL="342900" indent="-342900"/>
            <a:r>
              <a:rPr lang="en-US" sz="2800" dirty="0" smtClean="0"/>
              <a:t>5</a:t>
            </a:r>
            <a:r>
              <a:rPr lang="en-US" sz="2800" dirty="0"/>
              <a:t>. To make the marketing program of the enterprise more effective.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458200" cy="5509200"/>
          </a:xfrm>
          <a:prstGeom prst="rect">
            <a:avLst/>
          </a:prstGeom>
        </p:spPr>
        <p:txBody>
          <a:bodyPr wrap="square">
            <a:spAutoFit/>
          </a:bodyPr>
          <a:lstStyle/>
          <a:p>
            <a:pPr algn="just"/>
            <a:r>
              <a:rPr lang="en-US" sz="4400" dirty="0"/>
              <a:t>Induction of a new product in a company’s product line is product innovation. Product innovation has a vital significance in the growth and development of the marketing company. Marketing companies can make their goal Global presence by developing innovative products.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533400"/>
            <a:ext cx="8458200" cy="3785652"/>
          </a:xfrm>
          <a:prstGeom prst="rect">
            <a:avLst/>
          </a:prstGeom>
        </p:spPr>
        <p:txBody>
          <a:bodyPr wrap="square">
            <a:spAutoFit/>
          </a:bodyPr>
          <a:lstStyle/>
          <a:p>
            <a:endParaRPr lang="en-US" sz="4800" dirty="0" smtClean="0"/>
          </a:p>
          <a:p>
            <a:r>
              <a:rPr lang="en-US" sz="4800" dirty="0" smtClean="0"/>
              <a:t>Importance </a:t>
            </a:r>
            <a:r>
              <a:rPr lang="en-US" sz="4800" dirty="0"/>
              <a:t>of Product Innovation</a:t>
            </a:r>
          </a:p>
          <a:p>
            <a:r>
              <a:rPr lang="en-US" sz="4800" u="sng" dirty="0"/>
              <a:t>The importance of product innovation may be understood well from the following points:</a:t>
            </a:r>
            <a:endParaRPr lang="en-US" sz="4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5632311"/>
          </a:xfrm>
          <a:prstGeom prst="rect">
            <a:avLst/>
          </a:prstGeom>
        </p:spPr>
        <p:txBody>
          <a:bodyPr wrap="square">
            <a:spAutoFit/>
          </a:bodyPr>
          <a:lstStyle/>
          <a:p>
            <a:r>
              <a:rPr lang="en-US" sz="2000" dirty="0"/>
              <a:t>In the </a:t>
            </a:r>
            <a:r>
              <a:rPr lang="en-US" sz="2000" dirty="0">
                <a:hlinkClick r:id="rId2"/>
              </a:rPr>
              <a:t>era of globalization</a:t>
            </a:r>
            <a:r>
              <a:rPr lang="en-US" sz="2000" dirty="0"/>
              <a:t>, the role of innovation company can get legal protection of its breakthrough the product in the form of “Patents</a:t>
            </a:r>
            <a:r>
              <a:rPr lang="en-US" sz="2000" dirty="0" smtClean="0"/>
              <a:t>”.</a:t>
            </a:r>
          </a:p>
          <a:p>
            <a:endParaRPr lang="en-US" sz="2000" dirty="0"/>
          </a:p>
          <a:p>
            <a:r>
              <a:rPr lang="en-US" sz="2000" dirty="0"/>
              <a:t>The marketing company can adopt </a:t>
            </a:r>
            <a:r>
              <a:rPr lang="en-US" sz="2000" dirty="0">
                <a:hlinkClick r:id="rId3"/>
              </a:rPr>
              <a:t>Skim the Cream Pricing</a:t>
            </a:r>
            <a:r>
              <a:rPr lang="en-US" sz="2000" dirty="0"/>
              <a:t> for its innovative products. Under this pricing, the company charges maximum possible high prices from the customers, due to lack of price comparison</a:t>
            </a:r>
            <a:r>
              <a:rPr lang="en-US" sz="2000" dirty="0" smtClean="0"/>
              <a:t>.</a:t>
            </a:r>
          </a:p>
          <a:p>
            <a:endParaRPr lang="en-US" sz="2000" dirty="0"/>
          </a:p>
          <a:p>
            <a:r>
              <a:rPr lang="en-US" sz="2000" dirty="0"/>
              <a:t>By following the above pricing policy the company may earn handsome profits</a:t>
            </a:r>
            <a:r>
              <a:rPr lang="en-US" sz="2000" dirty="0" smtClean="0"/>
              <a:t>.</a:t>
            </a:r>
          </a:p>
          <a:p>
            <a:endParaRPr lang="en-US" sz="2000" dirty="0"/>
          </a:p>
          <a:p>
            <a:r>
              <a:rPr lang="en-US" sz="2000" dirty="0"/>
              <a:t>The marketing company may remain “Market Leader”, with the support of continuous innovation. </a:t>
            </a:r>
            <a:endParaRPr lang="en-US" sz="2000" dirty="0" smtClean="0"/>
          </a:p>
          <a:p>
            <a:endParaRPr lang="en-US" sz="2000" dirty="0" smtClean="0"/>
          </a:p>
          <a:p>
            <a:r>
              <a:rPr lang="en-US" sz="2000" dirty="0" smtClean="0"/>
              <a:t>Twin </a:t>
            </a:r>
            <a:r>
              <a:rPr lang="en-US" sz="2000" dirty="0"/>
              <a:t>strategy of induction of new product and significant improvements in existing products may </a:t>
            </a:r>
            <a:r>
              <a:rPr lang="en-US" sz="2000" dirty="0" smtClean="0"/>
              <a:t>bring </a:t>
            </a:r>
            <a:r>
              <a:rPr lang="en-US" sz="2000" dirty="0"/>
              <a:t>fruitful results in this regard</a:t>
            </a:r>
            <a:r>
              <a:rPr lang="en-US" sz="2000" dirty="0" smtClean="0"/>
              <a:t>.</a:t>
            </a:r>
          </a:p>
          <a:p>
            <a:endParaRPr lang="en-US" sz="2000" dirty="0"/>
          </a:p>
          <a:p>
            <a:r>
              <a:rPr lang="en-US" sz="2000" dirty="0"/>
              <a:t>Product innovation is a key factor in the success of global marketing. The marketing companies having high dreams to market their products globally, cannot ignore innovation.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82000" cy="5632311"/>
          </a:xfrm>
          <a:prstGeom prst="rect">
            <a:avLst/>
          </a:prstGeom>
        </p:spPr>
        <p:txBody>
          <a:bodyPr wrap="square">
            <a:spAutoFit/>
          </a:bodyPr>
          <a:lstStyle/>
          <a:p>
            <a:r>
              <a:rPr lang="en-US" sz="2400" dirty="0"/>
              <a:t>Consumer’s selectivity is increasing due to growing disposable income, change in taste values, attitudes, believes and with the Rapid expansion of education and knowledge. In this situation the company’s product planning efforts should place emphasis on leading the market, not just meeting competition</a:t>
            </a:r>
            <a:r>
              <a:rPr lang="en-US" sz="2400" dirty="0" smtClean="0"/>
              <a:t>.</a:t>
            </a:r>
          </a:p>
          <a:p>
            <a:endParaRPr lang="en-US" sz="2400" dirty="0"/>
          </a:p>
          <a:p>
            <a:r>
              <a:rPr lang="en-US" sz="2400" dirty="0"/>
              <a:t>New products are essential for the </a:t>
            </a:r>
            <a:r>
              <a:rPr lang="en-US" sz="2400" dirty="0">
                <a:hlinkClick r:id="rId2"/>
              </a:rPr>
              <a:t>growth of a marketing company</a:t>
            </a:r>
            <a:r>
              <a:rPr lang="en-US" sz="2400" dirty="0" smtClean="0"/>
              <a:t>.</a:t>
            </a:r>
          </a:p>
          <a:p>
            <a:endParaRPr lang="en-US" sz="2400" dirty="0"/>
          </a:p>
          <a:p>
            <a:r>
              <a:rPr lang="en-US" sz="2400" dirty="0"/>
              <a:t>The profitability of a company can be maintained by the induction of new products in the existing product lines. When one product is in the saturation stage, another product must be in the introduction stage of the product life cycle to maintain profitability</a:t>
            </a:r>
            <a:r>
              <a:rPr lang="en-US" sz="2400" dirty="0" smtClean="0"/>
              <a:t>.</a:t>
            </a:r>
          </a:p>
          <a:p>
            <a:endParaRPr lang="en-US" sz="2400" dirty="0"/>
          </a:p>
          <a:p>
            <a:r>
              <a:rPr lang="en-US" sz="2400" dirty="0"/>
              <a:t>New products are essential for the optimum use of the resource of a company</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458200" cy="5509200"/>
          </a:xfrm>
          <a:prstGeom prst="rect">
            <a:avLst/>
          </a:prstGeom>
        </p:spPr>
        <p:txBody>
          <a:bodyPr wrap="square">
            <a:spAutoFit/>
          </a:bodyPr>
          <a:lstStyle/>
          <a:p>
            <a:r>
              <a:rPr lang="en-US" sz="3200" dirty="0"/>
              <a:t>By-products of a manufacturing process can be effectively used as a </a:t>
            </a:r>
            <a:r>
              <a:rPr lang="en-US" sz="3200" dirty="0">
                <a:hlinkClick r:id="rId2"/>
              </a:rPr>
              <a:t>new product</a:t>
            </a:r>
            <a:r>
              <a:rPr lang="en-US" sz="3200" dirty="0" smtClean="0"/>
              <a:t>.</a:t>
            </a:r>
          </a:p>
          <a:p>
            <a:endParaRPr lang="en-US" sz="3200" dirty="0"/>
          </a:p>
          <a:p>
            <a:r>
              <a:rPr lang="en-US" sz="3200" dirty="0"/>
              <a:t>The new product can be used as a weapon to face competition effectively</a:t>
            </a:r>
            <a:r>
              <a:rPr lang="en-US" sz="3200" dirty="0" smtClean="0"/>
              <a:t>.</a:t>
            </a:r>
          </a:p>
          <a:p>
            <a:endParaRPr lang="en-US" sz="3200" dirty="0"/>
          </a:p>
          <a:p>
            <a:r>
              <a:rPr lang="en-US" sz="3200" dirty="0"/>
              <a:t>The innovative product is an indication of managerial abilities</a:t>
            </a:r>
            <a:r>
              <a:rPr lang="en-US" sz="3200" dirty="0" smtClean="0"/>
              <a:t>.</a:t>
            </a:r>
          </a:p>
          <a:p>
            <a:endParaRPr lang="en-US" sz="3200" dirty="0"/>
          </a:p>
          <a:p>
            <a:r>
              <a:rPr lang="en-US" sz="3200" dirty="0"/>
              <a:t>Innovation is also necessary to recover the losses incurred due to product failures.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05800" cy="3477875"/>
          </a:xfrm>
          <a:prstGeom prst="rect">
            <a:avLst/>
          </a:prstGeom>
        </p:spPr>
        <p:txBody>
          <a:bodyPr wrap="square">
            <a:spAutoFit/>
          </a:bodyPr>
          <a:lstStyle/>
          <a:p>
            <a:endParaRPr lang="en-US" sz="4400" dirty="0" smtClean="0"/>
          </a:p>
          <a:p>
            <a:endParaRPr lang="en-US" sz="4400" dirty="0" smtClean="0"/>
          </a:p>
          <a:p>
            <a:endParaRPr lang="en-US" sz="4400" dirty="0" smtClean="0"/>
          </a:p>
          <a:p>
            <a:endParaRPr lang="en-US" sz="4400" dirty="0" smtClean="0"/>
          </a:p>
          <a:p>
            <a:r>
              <a:rPr lang="en-US" sz="4400" dirty="0" smtClean="0"/>
              <a:t>Pre </a:t>
            </a:r>
            <a:r>
              <a:rPr lang="en-US" sz="4400" dirty="0"/>
              <a:t>Requisites for Effective Innovation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05800" cy="4832092"/>
          </a:xfrm>
          <a:prstGeom prst="rect">
            <a:avLst/>
          </a:prstGeom>
        </p:spPr>
        <p:txBody>
          <a:bodyPr wrap="square">
            <a:spAutoFit/>
          </a:bodyPr>
          <a:lstStyle/>
          <a:p>
            <a:r>
              <a:rPr lang="en-US" sz="2800" u="sng" dirty="0"/>
              <a:t>The following prerequisites are essential for innovation:</a:t>
            </a:r>
            <a:endParaRPr lang="en-US" sz="2800" dirty="0"/>
          </a:p>
          <a:p>
            <a:r>
              <a:rPr lang="en-US" sz="2800" dirty="0"/>
              <a:t>The marketing company must be financially very sound because the heavy cost is involved in it. Keeping in view the high rate of product failure. Which is about 80% at present, the firm must be in a position to bear the losses.</a:t>
            </a:r>
          </a:p>
          <a:p>
            <a:endParaRPr lang="en-US" sz="2800" dirty="0" smtClean="0"/>
          </a:p>
          <a:p>
            <a:r>
              <a:rPr lang="en-US" sz="2800" dirty="0" smtClean="0"/>
              <a:t>Innovation </a:t>
            </a:r>
            <a:r>
              <a:rPr lang="en-US" sz="2800" dirty="0"/>
              <a:t>requires the vision of today and tomorrow.</a:t>
            </a:r>
          </a:p>
          <a:p>
            <a:endParaRPr lang="en-US" sz="2800" dirty="0" smtClean="0"/>
          </a:p>
          <a:p>
            <a:r>
              <a:rPr lang="en-US" sz="2800" dirty="0" smtClean="0"/>
              <a:t>State </a:t>
            </a:r>
            <a:r>
              <a:rPr lang="en-US" sz="2800" dirty="0"/>
              <a:t>of the art infrastructure of </a:t>
            </a:r>
            <a:r>
              <a:rPr lang="en-US" sz="2800" dirty="0">
                <a:hlinkClick r:id="rId2"/>
              </a:rPr>
              <a:t>research and development</a:t>
            </a:r>
            <a:r>
              <a:rPr lang="en-US" sz="2800" dirty="0"/>
              <a:t> (R&amp;D) is required for innovation.</a:t>
            </a:r>
          </a:p>
          <a:p>
            <a:endParaRPr lang="en-US" sz="2800"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5509200"/>
          </a:xfrm>
          <a:prstGeom prst="rect">
            <a:avLst/>
          </a:prstGeom>
        </p:spPr>
        <p:txBody>
          <a:bodyPr wrap="square">
            <a:spAutoFit/>
          </a:bodyPr>
          <a:lstStyle/>
          <a:p>
            <a:r>
              <a:rPr lang="en-US" sz="3200" dirty="0" smtClean="0"/>
              <a:t>Hiring and retaining of highly skilled people is another prerequisite for innovation, only these people can take full advantages of state of the art infrastructure</a:t>
            </a:r>
            <a:r>
              <a:rPr lang="en-US" sz="3200" dirty="0" smtClean="0"/>
              <a:t>.</a:t>
            </a:r>
          </a:p>
          <a:p>
            <a:endParaRPr lang="en-US" sz="3200" dirty="0" smtClean="0"/>
          </a:p>
          <a:p>
            <a:r>
              <a:rPr lang="en-US" sz="3200" dirty="0" smtClean="0"/>
              <a:t>R&amp;D people requires a free hand in their planning and execution</a:t>
            </a:r>
            <a:r>
              <a:rPr lang="en-US" sz="3200" dirty="0" smtClean="0"/>
              <a:t>.</a:t>
            </a:r>
          </a:p>
          <a:p>
            <a:endParaRPr lang="en-US" sz="3200" dirty="0" smtClean="0"/>
          </a:p>
          <a:p>
            <a:r>
              <a:rPr lang="en-US" sz="3200" dirty="0" smtClean="0"/>
              <a:t>Great patience and tolerance are required in the top management of the company. In the case of product failure, R&amp;D people require support and in the case of success stroke and motivation</a:t>
            </a:r>
            <a:endParaRPr lang="en-US" sz="32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11</TotalTime>
  <Words>695</Words>
  <Application>Microsoft Office PowerPoint</Application>
  <PresentationFormat>On-screen Show (4:3)</PresentationFormat>
  <Paragraphs>100</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Equity</vt:lpstr>
      <vt:lpstr>Reasons and Importance of Product Innovation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Reasons and Importance of Product Innovation </dc:title>
  <dc:creator>Ashutosh</dc:creator>
  <cp:lastModifiedBy>Ashutosh</cp:lastModifiedBy>
  <cp:revision>4</cp:revision>
  <dcterms:created xsi:type="dcterms:W3CDTF">2020-04-24T10:05:36Z</dcterms:created>
  <dcterms:modified xsi:type="dcterms:W3CDTF">2020-04-25T12:34:52Z</dcterms:modified>
</cp:coreProperties>
</file>