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53A2819-5522-4AE0-95D9-8979B9ECFA96}"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2CF0981A-E487-4289-A2A4-F19CBA29345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53A2819-5522-4AE0-95D9-8979B9ECFA96}"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F0981A-E487-4289-A2A4-F19CBA29345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53A2819-5522-4AE0-95D9-8979B9ECFA96}"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F0981A-E487-4289-A2A4-F19CBA29345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53A2819-5522-4AE0-95D9-8979B9ECFA96}"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F0981A-E487-4289-A2A4-F19CBA29345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53A2819-5522-4AE0-95D9-8979B9ECFA96}"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2CF0981A-E487-4289-A2A4-F19CBA29345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53A2819-5522-4AE0-95D9-8979B9ECFA96}"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F0981A-E487-4289-A2A4-F19CBA29345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53A2819-5522-4AE0-95D9-8979B9ECFA96}"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F0981A-E487-4289-A2A4-F19CBA29345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53A2819-5522-4AE0-95D9-8979B9ECFA96}"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F0981A-E487-4289-A2A4-F19CBA29345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3A2819-5522-4AE0-95D9-8979B9ECFA96}"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F0981A-E487-4289-A2A4-F19CBA29345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53A2819-5522-4AE0-95D9-8979B9ECFA96}"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F0981A-E487-4289-A2A4-F19CBA29345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53A2819-5522-4AE0-95D9-8979B9ECFA96}"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CF0981A-E487-4289-A2A4-F19CBA29345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53A2819-5522-4AE0-95D9-8979B9ECFA96}"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2CF0981A-E487-4289-A2A4-F19CBA29345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Variables of Rural Market Segmentation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6186309"/>
          </a:xfrm>
          <a:prstGeom prst="rect">
            <a:avLst/>
          </a:prstGeom>
        </p:spPr>
        <p:txBody>
          <a:bodyPr wrap="square">
            <a:spAutoFit/>
          </a:bodyPr>
          <a:lstStyle/>
          <a:p>
            <a:pPr algn="just" fontAlgn="base"/>
            <a:r>
              <a:rPr lang="en-US" sz="3600" b="1" dirty="0"/>
              <a:t>ii. Family Structure:</a:t>
            </a:r>
            <a:endParaRPr lang="en-US" sz="3600" dirty="0"/>
          </a:p>
          <a:p>
            <a:pPr algn="just" fontAlgn="base"/>
            <a:r>
              <a:rPr lang="en-US" sz="3600" dirty="0"/>
              <a:t>In rural areas, family structure is an important factor for purchasing a product. As the family size increases, so does the consumption of products. In such a case, the family pack or the economy refill pack works very well. Similarly large families have more bread winners, which translate into higher family income and thus a greater consumption of products. This often leads to multi-brand consumption of a product category among different family members</a:t>
            </a:r>
            <a:r>
              <a:rPr lang="en-US" sz="3600" dirty="0" smtClean="0"/>
              <a:t>.</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247864"/>
          </a:xfrm>
          <a:prstGeom prst="rect">
            <a:avLst/>
          </a:prstGeom>
        </p:spPr>
        <p:txBody>
          <a:bodyPr wrap="square">
            <a:spAutoFit/>
          </a:bodyPr>
          <a:lstStyle/>
          <a:p>
            <a:pPr algn="just" fontAlgn="base"/>
            <a:r>
              <a:rPr lang="en-US" sz="4000" dirty="0" smtClean="0"/>
              <a:t>In past, there were mostly joint family system in rural areas but gradually rural India is moving from large joint family system to individualized joint family system (families staying together but with separate kitchen) and nuclear family system. This result into greater demands especially for consumer durables, because every new family unit living separately needs a T.V., Refrigerator, LPG connection, Pressure cooker etc.</a:t>
            </a:r>
            <a:endParaRPr 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4401205"/>
          </a:xfrm>
          <a:prstGeom prst="rect">
            <a:avLst/>
          </a:prstGeom>
        </p:spPr>
        <p:txBody>
          <a:bodyPr wrap="square">
            <a:spAutoFit/>
          </a:bodyPr>
          <a:lstStyle/>
          <a:p>
            <a:pPr algn="just" fontAlgn="base"/>
            <a:r>
              <a:rPr lang="en-US" sz="2800" b="1" dirty="0"/>
              <a:t>iii. Occupation:</a:t>
            </a:r>
            <a:endParaRPr lang="en-US" sz="2800" dirty="0"/>
          </a:p>
          <a:p>
            <a:pPr algn="just" fontAlgn="base"/>
            <a:r>
              <a:rPr lang="en-US" sz="2800" dirty="0"/>
              <a:t>It is an important base to segment the market. The major occupation in rural India is self-employment in agriculture, </a:t>
            </a:r>
            <a:r>
              <a:rPr lang="en-US" sz="2800" dirty="0" err="1"/>
              <a:t>labourer</a:t>
            </a:r>
            <a:r>
              <a:rPr lang="en-US" sz="2800" dirty="0"/>
              <a:t>, and self-employment in non-agriculture and regular salary/wages. The variation in the major occupation groups necessitates the segmentation of rural markets on a different basis. Both product categories and consumption pattern change among different occupation groups. Therefore, marketers should consider occupation patterns while segmenting the rural market for their product category.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5509200"/>
          </a:xfrm>
          <a:prstGeom prst="rect">
            <a:avLst/>
          </a:prstGeom>
        </p:spPr>
        <p:txBody>
          <a:bodyPr wrap="square">
            <a:spAutoFit/>
          </a:bodyPr>
          <a:lstStyle/>
          <a:p>
            <a:pPr algn="just" fontAlgn="base"/>
            <a:r>
              <a:rPr lang="en-US" sz="3200" b="1" dirty="0"/>
              <a:t>iv. Income:</a:t>
            </a:r>
            <a:endParaRPr lang="en-US" sz="3200" dirty="0"/>
          </a:p>
          <a:p>
            <a:pPr algn="just" fontAlgn="base"/>
            <a:r>
              <a:rPr lang="en-US" sz="3200" dirty="0"/>
              <a:t>In rural India, the flow of income is mostly seasonal (post-harvest for farmers or weekly/ daily for wage earners). The salaried class with a regular monthly income constitutes a very small segment of rural consumers. Many urbanities pay income tax, whereas agricultural income is not taxable. Also due to irregular income pattern and multiple source of income, an assessment of rural income is difficult.</a:t>
            </a:r>
          </a:p>
          <a:p>
            <a:pPr algn="just" fontAlgn="base"/>
            <a:r>
              <a:rPr lang="en-US" sz="3200" dirty="0"/>
              <a:t>So, urban income based segmentation strategy is not entirely appropriate in case of rural consumers.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186309"/>
          </a:xfrm>
          <a:prstGeom prst="rect">
            <a:avLst/>
          </a:prstGeom>
        </p:spPr>
        <p:txBody>
          <a:bodyPr wrap="square">
            <a:spAutoFit/>
          </a:bodyPr>
          <a:lstStyle/>
          <a:p>
            <a:pPr algn="just" fontAlgn="base"/>
            <a:r>
              <a:rPr lang="en-US" sz="4400" b="1" dirty="0"/>
              <a:t>v. Education:</a:t>
            </a:r>
            <a:endParaRPr lang="en-US" sz="4400" dirty="0"/>
          </a:p>
          <a:p>
            <a:pPr algn="just" fontAlgn="base"/>
            <a:r>
              <a:rPr lang="en-US" sz="4400" dirty="0"/>
              <a:t>Education provides knowledge and skill. Rural folks are mostly illiterate. But due to government launched literacy programmes, there is a considerable raise in the literacy level. Despite that, their thinking capabilities, in terms of divergence and association with images may be different to the urban.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fontAlgn="base"/>
            <a:r>
              <a:rPr lang="en-US" sz="3200" b="1" dirty="0"/>
              <a:t>vii. Landownership:</a:t>
            </a:r>
            <a:endParaRPr lang="en-US" sz="3200" dirty="0"/>
          </a:p>
          <a:p>
            <a:pPr algn="just" fontAlgn="base"/>
            <a:r>
              <a:rPr lang="en-US" sz="3200" dirty="0"/>
              <a:t>Rural livelihoods, security, property sometimes are intrinsically linked to land. Urbanites tend to regard land as just another asset and they face to appreciate the emotional bond that farmers have with their land. Segmentation on the basis of land should include five factors, size of land holding, quality of land and area under cultivation, irrigation method, agricultural productivity and crop mix etc. Therefore, rural markets can also be segmented on the basis of land holding size into the following categories ‘large farmers, medium farmers, small farmers, marginal farmers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fontAlgn="base"/>
            <a:r>
              <a:rPr lang="en-US" sz="2400" b="1" dirty="0"/>
              <a:t>Variable # 3. Psychographic Segmentation:</a:t>
            </a:r>
          </a:p>
          <a:p>
            <a:pPr fontAlgn="base"/>
            <a:r>
              <a:rPr lang="en-US" sz="2400" dirty="0"/>
              <a:t>The psychographic segmentation is at the mind level. It is a recent approach to market segmentation which has emerged as a major alternative to the traditional approach. It segment the market on the basis that how people act</a:t>
            </a:r>
            <a:r>
              <a:rPr lang="en-US" sz="2400" dirty="0" smtClean="0"/>
              <a:t>.</a:t>
            </a:r>
          </a:p>
          <a:p>
            <a:pPr fontAlgn="base"/>
            <a:endParaRPr lang="en-US" sz="2400" dirty="0"/>
          </a:p>
          <a:p>
            <a:pPr fontAlgn="base"/>
            <a:r>
              <a:rPr lang="en-US" sz="2400" b="1" dirty="0"/>
              <a:t>Psychographics include factors such as</a:t>
            </a:r>
            <a:r>
              <a:rPr lang="en-US" sz="2400" b="1" dirty="0" smtClean="0"/>
              <a:t>:</a:t>
            </a:r>
          </a:p>
          <a:p>
            <a:pPr fontAlgn="base"/>
            <a:endParaRPr lang="en-US" sz="2400" dirty="0"/>
          </a:p>
          <a:p>
            <a:pPr marL="400050" indent="-400050" fontAlgn="base">
              <a:buAutoNum type="romanLcPeriod"/>
            </a:pPr>
            <a:r>
              <a:rPr lang="en-US" sz="2400" dirty="0" smtClean="0"/>
              <a:t>Personality </a:t>
            </a:r>
            <a:r>
              <a:rPr lang="en-US" sz="2400" dirty="0"/>
              <a:t>traits</a:t>
            </a:r>
            <a:r>
              <a:rPr lang="en-US" sz="2400" dirty="0" smtClean="0"/>
              <a:t>,</a:t>
            </a:r>
          </a:p>
          <a:p>
            <a:pPr marL="400050" indent="-400050" fontAlgn="base">
              <a:buAutoNum type="romanLcPeriod"/>
            </a:pPr>
            <a:endParaRPr lang="en-US" sz="2400" dirty="0"/>
          </a:p>
          <a:p>
            <a:pPr fontAlgn="base"/>
            <a:r>
              <a:rPr lang="en-US" sz="2400" dirty="0"/>
              <a:t>ii. Lifestyle and value system</a:t>
            </a:r>
            <a:r>
              <a:rPr lang="en-US" sz="2400" dirty="0" smtClean="0"/>
              <a:t>,</a:t>
            </a:r>
          </a:p>
          <a:p>
            <a:pPr fontAlgn="base"/>
            <a:endParaRPr lang="en-US" sz="2400" dirty="0"/>
          </a:p>
          <a:p>
            <a:pPr fontAlgn="base"/>
            <a:r>
              <a:rPr lang="en-US" sz="2400" dirty="0"/>
              <a:t>iii. Social class</a:t>
            </a:r>
            <a:r>
              <a:rPr lang="en-US" sz="2400" dirty="0" smtClean="0"/>
              <a:t>,</a:t>
            </a:r>
          </a:p>
          <a:p>
            <a:pPr fontAlgn="base"/>
            <a:endParaRPr lang="en-US" sz="2400" dirty="0"/>
          </a:p>
          <a:p>
            <a:pPr fontAlgn="base"/>
            <a:r>
              <a:rPr lang="en-US" sz="2400" dirty="0"/>
              <a:t>iv. Culture.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6186309"/>
          </a:xfrm>
          <a:prstGeom prst="rect">
            <a:avLst/>
          </a:prstGeom>
        </p:spPr>
        <p:txBody>
          <a:bodyPr wrap="square">
            <a:spAutoFit/>
          </a:bodyPr>
          <a:lstStyle/>
          <a:p>
            <a:pPr algn="just" fontAlgn="base"/>
            <a:r>
              <a:rPr lang="en-US" sz="4400" b="1" dirty="0" err="1"/>
              <a:t>i</a:t>
            </a:r>
            <a:r>
              <a:rPr lang="en-US" sz="4400" b="1" dirty="0"/>
              <a:t>. Life Style:</a:t>
            </a:r>
            <a:endParaRPr lang="en-US" sz="4400" dirty="0"/>
          </a:p>
          <a:p>
            <a:pPr algn="just" fontAlgn="base"/>
            <a:r>
              <a:rPr lang="en-US" sz="4400" dirty="0"/>
              <a:t>Life style is defined by the activities, interests and opinions of the persons. Lifestyle reflects the overall manner in which persons live and spend time and money. People with the same demographic group or social class can exhibit very different lifestyles and hence different psychographic profile</a:t>
            </a:r>
            <a:r>
              <a:rPr lang="en-US" sz="4400" dirty="0" smtClean="0"/>
              <a:t>.</a:t>
            </a:r>
            <a:endParaRPr lang="en-US" sz="4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247864"/>
          </a:xfrm>
          <a:prstGeom prst="rect">
            <a:avLst/>
          </a:prstGeom>
        </p:spPr>
        <p:txBody>
          <a:bodyPr wrap="square">
            <a:spAutoFit/>
          </a:bodyPr>
          <a:lstStyle/>
          <a:p>
            <a:pPr algn="just" fontAlgn="base"/>
            <a:r>
              <a:rPr lang="en-US" sz="4000" dirty="0" smtClean="0"/>
              <a:t>With the advent of satellite Television and Cable networks all across the country, the rural people have been exposed to the rich life style of the urban households. Landlord, farmers and educated are exposed to an urban environment aspires to match with urban lifestyle. Whereas, average landholding farmer manages small saving and opt for time tested technology and fall in category of followers.</a:t>
            </a:r>
            <a:endParaRPr lang="en-US" sz="4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509200"/>
          </a:xfrm>
          <a:prstGeom prst="rect">
            <a:avLst/>
          </a:prstGeom>
        </p:spPr>
        <p:txBody>
          <a:bodyPr wrap="square">
            <a:spAutoFit/>
          </a:bodyPr>
          <a:lstStyle/>
          <a:p>
            <a:pPr algn="just" fontAlgn="base"/>
            <a:r>
              <a:rPr lang="en-US" sz="4400" b="1" dirty="0"/>
              <a:t>ii. Culture:</a:t>
            </a:r>
            <a:endParaRPr lang="en-US" sz="4400" dirty="0"/>
          </a:p>
          <a:p>
            <a:pPr algn="just" fontAlgn="base"/>
            <a:r>
              <a:rPr lang="en-US" sz="4400" dirty="0"/>
              <a:t>The culture of a region provides a window into the attitudes of the people who live there, their relationships and power structure. Cultural identities have diluted to some extent in urban areas due to the influence of western culture, but it is largely intact in rural areas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10600" cy="5632311"/>
          </a:xfrm>
          <a:prstGeom prst="rect">
            <a:avLst/>
          </a:prstGeom>
        </p:spPr>
        <p:txBody>
          <a:bodyPr wrap="square">
            <a:spAutoFit/>
          </a:bodyPr>
          <a:lstStyle/>
          <a:p>
            <a:pPr algn="ctr"/>
            <a:r>
              <a:rPr lang="en-US" sz="7200" b="1" dirty="0"/>
              <a:t>There are four major segmentation variables used for rural consumer’s segmentation </a:t>
            </a:r>
            <a:endParaRPr lang="en-US" sz="7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001643"/>
          </a:xfrm>
          <a:prstGeom prst="rect">
            <a:avLst/>
          </a:prstGeom>
        </p:spPr>
        <p:txBody>
          <a:bodyPr wrap="square">
            <a:spAutoFit/>
          </a:bodyPr>
          <a:lstStyle/>
          <a:p>
            <a:pPr algn="just" fontAlgn="base"/>
            <a:r>
              <a:rPr lang="en-US" sz="3200" b="1" dirty="0"/>
              <a:t>iii. Personality:</a:t>
            </a:r>
            <a:endParaRPr lang="en-US" sz="3200" dirty="0"/>
          </a:p>
          <a:p>
            <a:pPr algn="just" fontAlgn="base"/>
            <a:r>
              <a:rPr lang="en-US" sz="3200" dirty="0"/>
              <a:t>Personality refers to the set of psychological and physical characteristics of an individual that determine human </a:t>
            </a:r>
            <a:r>
              <a:rPr lang="en-US" sz="3200" dirty="0" err="1"/>
              <a:t>behaviour</a:t>
            </a:r>
            <a:r>
              <a:rPr lang="en-US" sz="3200" dirty="0"/>
              <a:t>. These characteristics are unique, making individuals different from one another. Marketers by experience found that consumers buy those products or brands which match or fit with their self-perceived personality. Personality affects the consumption of many goods especially those which are consumed publicly. Personality can be designed with the help of characteristic like self-confidence, sociability, authority, creativity etc.</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algn="just" fontAlgn="base"/>
            <a:r>
              <a:rPr lang="en-US" sz="4000" b="1" dirty="0"/>
              <a:t>Variable # 4. </a:t>
            </a:r>
            <a:r>
              <a:rPr lang="en-US" sz="4000" b="1" dirty="0" err="1"/>
              <a:t>Behaviourial</a:t>
            </a:r>
            <a:r>
              <a:rPr lang="en-US" sz="4000" b="1" dirty="0"/>
              <a:t> Segmentation:</a:t>
            </a:r>
          </a:p>
          <a:p>
            <a:pPr algn="just" fontAlgn="base"/>
            <a:r>
              <a:rPr lang="en-US" sz="4000" dirty="0"/>
              <a:t>Behavior of consumers is a better guide to segment the markets. </a:t>
            </a:r>
            <a:endParaRPr lang="en-US" sz="4000" dirty="0" smtClean="0"/>
          </a:p>
          <a:p>
            <a:pPr algn="just" fontAlgn="base"/>
            <a:r>
              <a:rPr lang="en-US" sz="4000" dirty="0" smtClean="0"/>
              <a:t>Behavioral </a:t>
            </a:r>
            <a:r>
              <a:rPr lang="en-US" sz="4000" dirty="0"/>
              <a:t>segmentation involves various parameters like occasions, benefits sought, user status, loyalty status etc. </a:t>
            </a:r>
            <a:r>
              <a:rPr lang="en-US" sz="4000" dirty="0" err="1"/>
              <a:t>Behavioural</a:t>
            </a:r>
            <a:r>
              <a:rPr lang="en-US" sz="4000" dirty="0"/>
              <a:t> segmentation is based on the consumer response to his requirements.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6001643"/>
          </a:xfrm>
          <a:prstGeom prst="rect">
            <a:avLst/>
          </a:prstGeom>
        </p:spPr>
        <p:txBody>
          <a:bodyPr wrap="square">
            <a:spAutoFit/>
          </a:bodyPr>
          <a:lstStyle/>
          <a:p>
            <a:pPr algn="just" fontAlgn="base"/>
            <a:r>
              <a:rPr lang="en-US" sz="4800" b="1" dirty="0" err="1"/>
              <a:t>i</a:t>
            </a:r>
            <a:r>
              <a:rPr lang="en-US" sz="4800" b="1" dirty="0"/>
              <a:t>. Occasions:</a:t>
            </a:r>
            <a:endParaRPr lang="en-US" sz="4800" dirty="0"/>
          </a:p>
          <a:p>
            <a:pPr algn="just" fontAlgn="base"/>
            <a:r>
              <a:rPr lang="en-US" sz="4800" dirty="0"/>
              <a:t>Buyers can be segmented on the basis of the occasions on which they purchase a product. In rural areas, most durables are purchased after the harvest season because this is a time when farmers have cash after selling their agricultural produce.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534400" cy="6247864"/>
          </a:xfrm>
          <a:prstGeom prst="rect">
            <a:avLst/>
          </a:prstGeom>
        </p:spPr>
        <p:txBody>
          <a:bodyPr wrap="square">
            <a:spAutoFit/>
          </a:bodyPr>
          <a:lstStyle/>
          <a:p>
            <a:pPr algn="just" fontAlgn="base"/>
            <a:r>
              <a:rPr lang="en-US" sz="4000" dirty="0" smtClean="0"/>
              <a:t>Like the </a:t>
            </a:r>
            <a:r>
              <a:rPr lang="en-US" sz="4000" dirty="0" err="1" smtClean="0"/>
              <a:t>Baisakhi</a:t>
            </a:r>
            <a:r>
              <a:rPr lang="en-US" sz="4000" dirty="0" smtClean="0"/>
              <a:t> season in Punjab, </a:t>
            </a:r>
            <a:r>
              <a:rPr lang="en-US" sz="4000" dirty="0" err="1" smtClean="0"/>
              <a:t>Onam</a:t>
            </a:r>
            <a:r>
              <a:rPr lang="en-US" sz="4000" dirty="0" smtClean="0"/>
              <a:t> and </a:t>
            </a:r>
            <a:r>
              <a:rPr lang="en-US" sz="4000" dirty="0" err="1" smtClean="0"/>
              <a:t>Ugadi</a:t>
            </a:r>
            <a:r>
              <a:rPr lang="en-US" sz="4000" dirty="0" smtClean="0"/>
              <a:t> in South India and </a:t>
            </a:r>
            <a:r>
              <a:rPr lang="en-US" sz="4000" dirty="0" err="1" smtClean="0"/>
              <a:t>Diwali</a:t>
            </a:r>
            <a:r>
              <a:rPr lang="en-US" sz="4000" dirty="0" smtClean="0"/>
              <a:t> and </a:t>
            </a:r>
            <a:r>
              <a:rPr lang="en-US" sz="4000" dirty="0" err="1" smtClean="0"/>
              <a:t>Dussehra</a:t>
            </a:r>
            <a:r>
              <a:rPr lang="en-US" sz="4000" dirty="0" smtClean="0"/>
              <a:t> in most parts of the country, are important festival occasions when villages prefer to buy new items</a:t>
            </a:r>
            <a:r>
              <a:rPr lang="en-US" sz="4000" dirty="0" smtClean="0"/>
              <a:t>.</a:t>
            </a:r>
          </a:p>
          <a:p>
            <a:pPr algn="just" fontAlgn="base"/>
            <a:r>
              <a:rPr lang="en-US" sz="4000" dirty="0" smtClean="0"/>
              <a:t>a</a:t>
            </a:r>
            <a:endParaRPr lang="en-US" sz="4000" dirty="0" smtClean="0"/>
          </a:p>
          <a:p>
            <a:pPr algn="just" fontAlgn="base"/>
            <a:r>
              <a:rPr lang="en-US" sz="4000" dirty="0" smtClean="0"/>
              <a:t>Rural people prefer buying, when </a:t>
            </a:r>
            <a:r>
              <a:rPr lang="en-US" sz="4000" dirty="0" err="1" smtClean="0"/>
              <a:t>melas</a:t>
            </a:r>
            <a:r>
              <a:rPr lang="en-US" sz="4000" dirty="0" smtClean="0"/>
              <a:t> and </a:t>
            </a:r>
            <a:r>
              <a:rPr lang="en-US" sz="4000" dirty="0" err="1" smtClean="0"/>
              <a:t>haats</a:t>
            </a:r>
            <a:r>
              <a:rPr lang="en-US" sz="4000" dirty="0" smtClean="0"/>
              <a:t> are organized. Also weekly </a:t>
            </a:r>
            <a:r>
              <a:rPr lang="en-US" sz="4000" dirty="0" err="1" smtClean="0"/>
              <a:t>haats</a:t>
            </a:r>
            <a:r>
              <a:rPr lang="en-US" sz="4000" dirty="0" smtClean="0"/>
              <a:t> and </a:t>
            </a:r>
            <a:r>
              <a:rPr lang="en-US" sz="4000" dirty="0" err="1" smtClean="0"/>
              <a:t>shandis</a:t>
            </a:r>
            <a:r>
              <a:rPr lang="en-US" sz="4000" dirty="0" smtClean="0"/>
              <a:t> are the times to purchase daily use products, vegetables and spices.</a:t>
            </a:r>
            <a:endParaRPr lang="en-US" sz="4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32311"/>
          </a:xfrm>
          <a:prstGeom prst="rect">
            <a:avLst/>
          </a:prstGeom>
        </p:spPr>
        <p:txBody>
          <a:bodyPr wrap="square">
            <a:spAutoFit/>
          </a:bodyPr>
          <a:lstStyle/>
          <a:p>
            <a:pPr algn="just" fontAlgn="base"/>
            <a:r>
              <a:rPr lang="en-US" sz="4000" b="1" dirty="0"/>
              <a:t>ii. Benefits Sought:</a:t>
            </a:r>
            <a:endParaRPr lang="en-US" sz="4000" dirty="0"/>
          </a:p>
          <a:p>
            <a:pPr algn="just" fontAlgn="base"/>
            <a:r>
              <a:rPr lang="en-US" sz="4000" dirty="0"/>
              <a:t>Benefit segmentation emerges from the understanding the needs of consumers. Customer satisfaction depends upon product benefit such as economy, performance, durability, status, task etc. Many marketers do the segmentation on the basis of the benefits sought by the consumers to position their products in rural areas</a:t>
            </a:r>
            <a:r>
              <a:rPr lang="en-US" sz="4000" dirty="0" smtClean="0"/>
              <a:t>.</a:t>
            </a:r>
            <a:endParaRPr lang="en-US" sz="4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5509200"/>
          </a:xfrm>
          <a:prstGeom prst="rect">
            <a:avLst/>
          </a:prstGeom>
        </p:spPr>
        <p:txBody>
          <a:bodyPr wrap="square">
            <a:spAutoFit/>
          </a:bodyPr>
          <a:lstStyle/>
          <a:p>
            <a:pPr algn="just" fontAlgn="base"/>
            <a:r>
              <a:rPr lang="en-US" sz="4400" dirty="0" smtClean="0"/>
              <a:t>The benefits sought from a product vary from consumer to consumer. Rural consumer may buy a motor bike seeking one or more benefits like economy in purchasing, status symbol, convenience of transport. Rural consumers are more concerned with the utility of products than its appearance and sophistication</a:t>
            </a:r>
            <a:endParaRPr lang="en-US" sz="4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6186309"/>
          </a:xfrm>
          <a:prstGeom prst="rect">
            <a:avLst/>
          </a:prstGeom>
        </p:spPr>
        <p:txBody>
          <a:bodyPr wrap="square">
            <a:spAutoFit/>
          </a:bodyPr>
          <a:lstStyle/>
          <a:p>
            <a:pPr algn="just" fontAlgn="base"/>
            <a:r>
              <a:rPr lang="en-US" sz="3600" b="1" dirty="0"/>
              <a:t>iii. User Status:</a:t>
            </a:r>
            <a:endParaRPr lang="en-US" sz="3600" dirty="0"/>
          </a:p>
          <a:p>
            <a:pPr algn="just" fontAlgn="base"/>
            <a:r>
              <a:rPr lang="en-US" sz="3600" dirty="0"/>
              <a:t>On the basis of usage of a product, consumers may be categorized into first time user, regular user, potential user and non-user. In rural markets, the majority of consumers fall within the categories of potential users or first time user for most product categories. Therefore, a focus on product trials and demos is very crucial in rural areas, unlike urban consumers who are already expose to multiple brands and products through a number of channels.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86800" cy="5632311"/>
          </a:xfrm>
          <a:prstGeom prst="rect">
            <a:avLst/>
          </a:prstGeom>
        </p:spPr>
        <p:txBody>
          <a:bodyPr wrap="square">
            <a:spAutoFit/>
          </a:bodyPr>
          <a:lstStyle/>
          <a:p>
            <a:pPr algn="just" fontAlgn="base"/>
            <a:r>
              <a:rPr lang="en-US" sz="3600" b="1" dirty="0"/>
              <a:t>iv. Usage Rate</a:t>
            </a:r>
            <a:r>
              <a:rPr lang="en-US" sz="3600" b="1" dirty="0" smtClean="0"/>
              <a:t>:</a:t>
            </a:r>
          </a:p>
          <a:p>
            <a:pPr algn="just" fontAlgn="base"/>
            <a:endParaRPr lang="en-US" sz="3600" dirty="0"/>
          </a:p>
          <a:p>
            <a:pPr algn="just" fontAlgn="base"/>
            <a:r>
              <a:rPr lang="en-US" sz="3600" dirty="0"/>
              <a:t>On the basis of usage rate, consumers may be categorized into light, medium and heavy users. Taking this into account, marketers have introduced different pack size to meet the requirements of different users. Now days, most of consumers goods are available in sachet packs for rural consumers and family packs for joint and large families.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262979"/>
          </a:xfrm>
          <a:prstGeom prst="rect">
            <a:avLst/>
          </a:prstGeom>
        </p:spPr>
        <p:txBody>
          <a:bodyPr wrap="square">
            <a:spAutoFit/>
          </a:bodyPr>
          <a:lstStyle/>
          <a:p>
            <a:pPr algn="just" fontAlgn="base"/>
            <a:r>
              <a:rPr lang="en-US" sz="4800" dirty="0" smtClean="0"/>
              <a:t>Though the heavy users are small in number but they show a high percentage to total consumption. Normally, heavy users consume four to ten times more than the light users. Therefore marketer likes to attract the heavy users.</a:t>
            </a:r>
            <a:endParaRPr lang="en-US" sz="4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32311"/>
          </a:xfrm>
          <a:prstGeom prst="rect">
            <a:avLst/>
          </a:prstGeom>
        </p:spPr>
        <p:txBody>
          <a:bodyPr wrap="square">
            <a:spAutoFit/>
          </a:bodyPr>
          <a:lstStyle/>
          <a:p>
            <a:pPr fontAlgn="base"/>
            <a:endParaRPr lang="en-US" sz="4000" b="1" dirty="0" smtClean="0"/>
          </a:p>
          <a:p>
            <a:pPr fontAlgn="base"/>
            <a:r>
              <a:rPr lang="en-US" sz="4000" b="1" dirty="0" smtClean="0"/>
              <a:t>vi</a:t>
            </a:r>
            <a:r>
              <a:rPr lang="en-US" sz="4000" b="1" dirty="0"/>
              <a:t>. Place of Purchase:</a:t>
            </a:r>
            <a:endParaRPr lang="en-US" sz="4000" dirty="0"/>
          </a:p>
          <a:p>
            <a:pPr fontAlgn="base"/>
            <a:r>
              <a:rPr lang="en-US" sz="4000" dirty="0"/>
              <a:t>Rural consumers buy different product and services from different markets place. In rural areas, place of purchase changes with change in product categories. This is unlike the situation in urban markets, where customers make most of their purchases from one place or even from one super market</a:t>
            </a:r>
            <a:r>
              <a:rPr lang="en-US" sz="4000" dirty="0" smtClean="0"/>
              <a:t>.</a:t>
            </a:r>
            <a:endParaRPr 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5632311"/>
          </a:xfrm>
          <a:prstGeom prst="rect">
            <a:avLst/>
          </a:prstGeom>
        </p:spPr>
        <p:txBody>
          <a:bodyPr wrap="square">
            <a:spAutoFit/>
          </a:bodyPr>
          <a:lstStyle/>
          <a:p>
            <a:pPr algn="just" fontAlgn="base"/>
            <a:r>
              <a:rPr lang="en-US" sz="4000" b="1" dirty="0"/>
              <a:t>Variable # 1. Geographical Segmentation:</a:t>
            </a:r>
          </a:p>
          <a:p>
            <a:pPr algn="just" fontAlgn="base"/>
            <a:r>
              <a:rPr lang="en-US" sz="4000" dirty="0"/>
              <a:t>The region, city size, its density whether urban, semi urban or rural and the climate matters a lot in segmenting the market on the basis of geographical segmentation. The main advantages of this segmentation base are that it reflect the physical location of the market and it’s climatic conditions</a:t>
            </a:r>
            <a:r>
              <a:rPr lang="en-US" sz="4000" dirty="0" smtClean="0"/>
              <a:t>.</a:t>
            </a:r>
            <a:endParaRPr lang="en-US" sz="4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458200" cy="5509200"/>
          </a:xfrm>
          <a:prstGeom prst="rect">
            <a:avLst/>
          </a:prstGeom>
        </p:spPr>
        <p:txBody>
          <a:bodyPr wrap="square">
            <a:spAutoFit/>
          </a:bodyPr>
          <a:lstStyle/>
          <a:p>
            <a:pPr algn="just" fontAlgn="base"/>
            <a:endParaRPr lang="en-US" sz="4400" smtClean="0"/>
          </a:p>
          <a:p>
            <a:pPr algn="just" fontAlgn="base"/>
            <a:r>
              <a:rPr lang="en-US" sz="4400" smtClean="0"/>
              <a:t>Taking </a:t>
            </a:r>
            <a:r>
              <a:rPr lang="en-US" sz="4400" dirty="0" smtClean="0"/>
              <a:t>advantage of this specific rural purchasing </a:t>
            </a:r>
            <a:r>
              <a:rPr lang="en-US" sz="4400" dirty="0" err="1" smtClean="0"/>
              <a:t>behaviour</a:t>
            </a:r>
            <a:r>
              <a:rPr lang="en-US" sz="4400" dirty="0" smtClean="0"/>
              <a:t>, marketers can promote their products by developing an understanding of the place where potential buyers congregate most often and from where, they prefer to buy specific products.</a:t>
            </a:r>
            <a:endParaRPr lang="en-US"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fontAlgn="base"/>
            <a:r>
              <a:rPr lang="en-US" sz="2800" b="1" dirty="0" smtClean="0"/>
              <a:t>Rural consumers can be segmented according to geographical factors like</a:t>
            </a:r>
            <a:r>
              <a:rPr lang="en-US" sz="2800" b="1" dirty="0" smtClean="0"/>
              <a:t>:</a:t>
            </a:r>
          </a:p>
          <a:p>
            <a:pPr fontAlgn="base"/>
            <a:endParaRPr lang="en-US" sz="2800" dirty="0" smtClean="0"/>
          </a:p>
          <a:p>
            <a:pPr marL="400050" indent="-400050" fontAlgn="base">
              <a:buAutoNum type="romanLcPeriod"/>
            </a:pPr>
            <a:r>
              <a:rPr lang="en-US" sz="2800" dirty="0" smtClean="0"/>
              <a:t>Region,</a:t>
            </a:r>
          </a:p>
          <a:p>
            <a:pPr marL="400050" indent="-400050" fontAlgn="base">
              <a:buAutoNum type="romanLcPeriod"/>
            </a:pPr>
            <a:endParaRPr lang="en-US" sz="2800" dirty="0" smtClean="0"/>
          </a:p>
          <a:p>
            <a:pPr fontAlgn="base"/>
            <a:r>
              <a:rPr lang="en-US" sz="2800" dirty="0" smtClean="0"/>
              <a:t>ii. State</a:t>
            </a:r>
            <a:r>
              <a:rPr lang="en-US" sz="2800" dirty="0" smtClean="0"/>
              <a:t>,</a:t>
            </a:r>
          </a:p>
          <a:p>
            <a:pPr fontAlgn="base"/>
            <a:endParaRPr lang="en-US" sz="2800" dirty="0" smtClean="0"/>
          </a:p>
          <a:p>
            <a:pPr fontAlgn="base"/>
            <a:r>
              <a:rPr lang="en-US" sz="2800" dirty="0" smtClean="0"/>
              <a:t>iii. District</a:t>
            </a:r>
            <a:r>
              <a:rPr lang="en-US" sz="2800" dirty="0" smtClean="0"/>
              <a:t>,</a:t>
            </a:r>
          </a:p>
          <a:p>
            <a:pPr fontAlgn="base"/>
            <a:endParaRPr lang="en-US" sz="2800" dirty="0" smtClean="0"/>
          </a:p>
          <a:p>
            <a:pPr fontAlgn="base"/>
            <a:r>
              <a:rPr lang="en-US" sz="2800" dirty="0" smtClean="0"/>
              <a:t>iv. Village </a:t>
            </a:r>
            <a:r>
              <a:rPr lang="en-US" sz="2800" dirty="0" smtClean="0"/>
              <a:t>and</a:t>
            </a:r>
          </a:p>
          <a:p>
            <a:pPr fontAlgn="base"/>
            <a:endParaRPr lang="en-US" sz="2800" dirty="0" smtClean="0"/>
          </a:p>
          <a:p>
            <a:pPr fontAlgn="base"/>
            <a:r>
              <a:rPr lang="en-US" sz="2800" dirty="0" smtClean="0"/>
              <a:t>v. Climate</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6001643"/>
          </a:xfrm>
          <a:prstGeom prst="rect">
            <a:avLst/>
          </a:prstGeom>
        </p:spPr>
        <p:txBody>
          <a:bodyPr wrap="square">
            <a:spAutoFit/>
          </a:bodyPr>
          <a:lstStyle/>
          <a:p>
            <a:pPr fontAlgn="base"/>
            <a:r>
              <a:rPr lang="en-US" sz="3200" b="1" dirty="0" err="1"/>
              <a:t>i</a:t>
            </a:r>
            <a:r>
              <a:rPr lang="en-US" sz="3200" b="1" dirty="0"/>
              <a:t>. Regions:</a:t>
            </a:r>
            <a:endParaRPr lang="en-US" sz="3200" dirty="0"/>
          </a:p>
          <a:p>
            <a:pPr fontAlgn="base"/>
            <a:r>
              <a:rPr lang="en-US" sz="3200" dirty="0"/>
              <a:t>The region is divided into four zones – North, South, East and West. Regional diversity within rural India dictates that the real challenge lies in understanding the fragmented rural consumers if marketers want to succeed in convincing them to consume. There are variations in the cultural and behavioral traits of consumers across the four regions of the country</a:t>
            </a:r>
            <a:r>
              <a:rPr lang="en-US" sz="3200" dirty="0" smtClean="0"/>
              <a:t>.</a:t>
            </a:r>
          </a:p>
          <a:p>
            <a:pPr fontAlgn="base"/>
            <a:endParaRPr lang="en-US" sz="3200" dirty="0"/>
          </a:p>
          <a:p>
            <a:pPr fontAlgn="base"/>
            <a:r>
              <a:rPr lang="en-US" sz="3200" dirty="0"/>
              <a:t>Marketers need to evolve effective strategies around products that fulfill functional needs and the need gaps of different regions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509200"/>
          </a:xfrm>
          <a:prstGeom prst="rect">
            <a:avLst/>
          </a:prstGeom>
        </p:spPr>
        <p:txBody>
          <a:bodyPr wrap="square">
            <a:spAutoFit/>
          </a:bodyPr>
          <a:lstStyle/>
          <a:p>
            <a:pPr algn="just" fontAlgn="base"/>
            <a:r>
              <a:rPr lang="en-US" sz="3200" b="1" dirty="0"/>
              <a:t>ii. Village Population and Density:</a:t>
            </a:r>
            <a:endParaRPr lang="en-US" sz="3200" dirty="0"/>
          </a:p>
          <a:p>
            <a:pPr algn="just" fontAlgn="base"/>
            <a:r>
              <a:rPr lang="en-US" sz="3200" dirty="0"/>
              <a:t>The census of India has categorized villages into different strata on the basis of their population. The rural life style changes with size of village due to a variation in the level of infrastructural and economic development. So far, most companies have targeted villages with a population of more than 2000, which have better infrastructural facilities and high purchasing power. What marketers need to do is to segment the village markets on the basis of development indicators relevant to the product category and target accordingly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32311"/>
          </a:xfrm>
          <a:prstGeom prst="rect">
            <a:avLst/>
          </a:prstGeom>
        </p:spPr>
        <p:txBody>
          <a:bodyPr wrap="square">
            <a:spAutoFit/>
          </a:bodyPr>
          <a:lstStyle/>
          <a:p>
            <a:pPr algn="just" fontAlgn="base"/>
            <a:r>
              <a:rPr lang="en-US" sz="4000" b="1" dirty="0"/>
              <a:t>iii. Climate:</a:t>
            </a:r>
            <a:endParaRPr lang="en-US" sz="4000" dirty="0"/>
          </a:p>
          <a:p>
            <a:pPr algn="just" fontAlgn="base"/>
            <a:r>
              <a:rPr lang="en-US" sz="4000" dirty="0"/>
              <a:t>Climate conditions also play a significant role in the consumption of specific products. Agro based technology companies segment India into eight geo-climate regions based on the conditions of soil and the climate. The climate conditions have great impact over the purchase decision. For example coolers and Ac are not normally sold in hilly areas.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186309"/>
          </a:xfrm>
          <a:prstGeom prst="rect">
            <a:avLst/>
          </a:prstGeom>
        </p:spPr>
        <p:txBody>
          <a:bodyPr wrap="square">
            <a:spAutoFit/>
          </a:bodyPr>
          <a:lstStyle/>
          <a:p>
            <a:pPr algn="just" fontAlgn="base"/>
            <a:r>
              <a:rPr lang="en-US" sz="3600" b="1" dirty="0"/>
              <a:t>Variable # 2. Demographic Segmentation:</a:t>
            </a:r>
          </a:p>
          <a:p>
            <a:pPr algn="just" fontAlgn="base"/>
            <a:r>
              <a:rPr lang="en-US" sz="3600" dirty="0"/>
              <a:t>Demographic is also an important, most purposeful and commonly used basis. Demographic basis has various advantages. These are easy to recognize and easy to measure. Demographic data can be easily made available. Rural consumers can be segmented on the basis of demographic factors like age, income, family structure, landownership etc</a:t>
            </a:r>
            <a:r>
              <a:rPr lang="en-US" sz="3600" dirty="0" smtClean="0"/>
              <a:t>.</a:t>
            </a:r>
          </a:p>
          <a:p>
            <a:pPr algn="just" fontAlgn="base"/>
            <a:endParaRPr lang="en-US" sz="3600" dirty="0"/>
          </a:p>
          <a:p>
            <a:pPr algn="just" fontAlgn="base"/>
            <a:r>
              <a:rPr lang="en-US" sz="3600" b="1" dirty="0"/>
              <a:t>Some of the demographic variables are explained below:</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247864"/>
          </a:xfrm>
          <a:prstGeom prst="rect">
            <a:avLst/>
          </a:prstGeom>
        </p:spPr>
        <p:txBody>
          <a:bodyPr wrap="square">
            <a:spAutoFit/>
          </a:bodyPr>
          <a:lstStyle/>
          <a:p>
            <a:pPr algn="just" fontAlgn="base"/>
            <a:r>
              <a:rPr lang="en-US" sz="4000" b="1" dirty="0" err="1"/>
              <a:t>i</a:t>
            </a:r>
            <a:r>
              <a:rPr lang="en-US" sz="4000" b="1" dirty="0"/>
              <a:t>. Age and Life Cycle:</a:t>
            </a:r>
            <a:endParaRPr lang="en-US" sz="4000" dirty="0"/>
          </a:p>
          <a:p>
            <a:pPr algn="just" fontAlgn="base"/>
            <a:r>
              <a:rPr lang="en-US" sz="4000" dirty="0"/>
              <a:t>With the changing life cycle stage, consumer’s need for products and brand preferences also changes. This phenomenon is true for both rural and urban consumer. For example, in rural India, young adults make preference for mobile handsets with latest features and technology whereas elders are satisfied with second hand mobiles with simple and basic features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43</TotalTime>
  <Words>1711</Words>
  <Application>Microsoft Office PowerPoint</Application>
  <PresentationFormat>On-screen Show (4:3)</PresentationFormat>
  <Paragraphs>130</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Equity</vt:lpstr>
      <vt:lpstr>Variables of Rural Market Segmentation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Variables of Rural Market Segmentation</dc:title>
  <dc:creator>Ashutosh</dc:creator>
  <cp:lastModifiedBy>Ashutosh</cp:lastModifiedBy>
  <cp:revision>8</cp:revision>
  <dcterms:created xsi:type="dcterms:W3CDTF">2020-05-03T07:59:51Z</dcterms:created>
  <dcterms:modified xsi:type="dcterms:W3CDTF">2020-05-08T07:04:37Z</dcterms:modified>
</cp:coreProperties>
</file>