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8D7C2ED3-933B-4CB8-AD00-32A839D227B8}" type="datetimeFigureOut">
              <a:rPr lang="en-US" smtClean="0"/>
              <a:pPr/>
              <a:t>4/19/2020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5770097B-8272-4C61-ACAE-B03A8ED3434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7C2ED3-933B-4CB8-AD00-32A839D227B8}"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770097B-8272-4C61-ACAE-B03A8ED3434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7C2ED3-933B-4CB8-AD00-32A839D227B8}"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770097B-8272-4C61-ACAE-B03A8ED3434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7C2ED3-933B-4CB8-AD00-32A839D227B8}"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770097B-8272-4C61-ACAE-B03A8ED34345}"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D7C2ED3-933B-4CB8-AD00-32A839D227B8}" type="datetimeFigureOut">
              <a:rPr lang="en-US" smtClean="0"/>
              <a:pPr/>
              <a:t>4/19/2020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770097B-8272-4C61-ACAE-B03A8ED34345}"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D7C2ED3-933B-4CB8-AD00-32A839D227B8}"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770097B-8272-4C61-ACAE-B03A8ED34345}"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D7C2ED3-933B-4CB8-AD00-32A839D227B8}" type="datetimeFigureOut">
              <a:rPr lang="en-US" smtClean="0"/>
              <a:pPr/>
              <a:t>4/19/2020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770097B-8272-4C61-ACAE-B03A8ED3434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8D7C2ED3-933B-4CB8-AD00-32A839D227B8}" type="datetimeFigureOut">
              <a:rPr lang="en-US" smtClean="0"/>
              <a:pPr/>
              <a:t>4/19/2020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770097B-8272-4C61-ACAE-B03A8ED34345}"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D7C2ED3-933B-4CB8-AD00-32A839D227B8}" type="datetimeFigureOut">
              <a:rPr lang="en-US" smtClean="0"/>
              <a:pPr/>
              <a:t>4/19/2020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5770097B-8272-4C61-ACAE-B03A8ED3434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8D7C2ED3-933B-4CB8-AD00-32A839D227B8}" type="datetimeFigureOut">
              <a:rPr lang="en-US" smtClean="0"/>
              <a:pPr/>
              <a:t>4/19/2020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770097B-8272-4C61-ACAE-B03A8ED3434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8D7C2ED3-933B-4CB8-AD00-32A839D227B8}" type="datetimeFigureOut">
              <a:rPr lang="en-US" smtClean="0"/>
              <a:pPr/>
              <a:t>4/19/2020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5770097B-8272-4C61-ACAE-B03A8ED34345}"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D7C2ED3-933B-4CB8-AD00-32A839D227B8}" type="datetimeFigureOut">
              <a:rPr lang="en-US" smtClean="0"/>
              <a:pPr/>
              <a:t>4/19/2020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770097B-8272-4C61-ACAE-B03A8ED3434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600199"/>
          </a:xfrm>
        </p:spPr>
        <p:txBody>
          <a:bodyPr/>
          <a:lstStyle/>
          <a:p>
            <a:pPr algn="ctr"/>
            <a:r>
              <a:rPr lang="en-US" dirty="0" smtClean="0"/>
              <a:t>Market Research and Marketing Research</a:t>
            </a:r>
            <a:endParaRPr lang="en-US" dirty="0"/>
          </a:p>
        </p:txBody>
      </p:sp>
      <p:sp>
        <p:nvSpPr>
          <p:cNvPr id="3" name="Subtitle 2"/>
          <p:cNvSpPr>
            <a:spLocks noGrp="1"/>
          </p:cNvSpPr>
          <p:nvPr>
            <p:ph type="subTitle" idx="1"/>
          </p:nvPr>
        </p:nvSpPr>
        <p:spPr/>
        <p:txBody>
          <a:bodyPr>
            <a:normAutofit fontScale="70000" lnSpcReduction="20000"/>
          </a:bodyPr>
          <a:lstStyle/>
          <a:p>
            <a:pPr algn="l"/>
            <a:r>
              <a:rPr lang="en-US" dirty="0" smtClean="0"/>
              <a:t>Prof(Dr</a:t>
            </a:r>
            <a:r>
              <a:rPr lang="en-US" dirty="0" smtClean="0"/>
              <a:t>) </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6553200" cy="4832092"/>
          </a:xfrm>
          <a:prstGeom prst="rect">
            <a:avLst/>
          </a:prstGeom>
        </p:spPr>
        <p:txBody>
          <a:bodyPr wrap="square">
            <a:spAutoFit/>
          </a:bodyPr>
          <a:lstStyle/>
          <a:p>
            <a:endParaRPr lang="en-US" sz="2800" dirty="0" smtClean="0"/>
          </a:p>
          <a:p>
            <a:endParaRPr lang="en-US" sz="2800" dirty="0" smtClean="0"/>
          </a:p>
          <a:p>
            <a:r>
              <a:rPr lang="en-US" sz="2800" dirty="0" smtClean="0"/>
              <a:t>Market </a:t>
            </a:r>
            <a:r>
              <a:rPr lang="en-US" sz="2800" dirty="0"/>
              <a:t>Research refers to the study of the entire market and consumer behavior, within that market. </a:t>
            </a:r>
            <a:endParaRPr lang="en-US" sz="2800" dirty="0" smtClean="0"/>
          </a:p>
          <a:p>
            <a:endParaRPr lang="en-US" sz="2800" dirty="0" smtClean="0"/>
          </a:p>
          <a:p>
            <a:r>
              <a:rPr lang="en-US" sz="2800" dirty="0" smtClean="0"/>
              <a:t>Marketing </a:t>
            </a:r>
            <a:r>
              <a:rPr lang="en-US" sz="2800" dirty="0"/>
              <a:t>research implies well planned and rational study, analysis, and interpretation of marketing problems undertaken for actionable decision making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228600"/>
            <a:ext cx="8382000" cy="4031873"/>
          </a:xfrm>
          <a:prstGeom prst="rect">
            <a:avLst/>
          </a:prstGeom>
        </p:spPr>
        <p:txBody>
          <a:bodyPr wrap="square">
            <a:spAutoFit/>
          </a:bodyPr>
          <a:lstStyle/>
          <a:p>
            <a:r>
              <a:rPr lang="en-US" sz="3200" dirty="0"/>
              <a:t>Market research is a branch of marketing </a:t>
            </a:r>
            <a:r>
              <a:rPr lang="en-US" sz="3200" dirty="0" smtClean="0"/>
              <a:t>research,</a:t>
            </a:r>
          </a:p>
          <a:p>
            <a:endParaRPr lang="en-US" sz="3200" dirty="0" smtClean="0"/>
          </a:p>
          <a:p>
            <a:endParaRPr lang="en-US" sz="3200" dirty="0" smtClean="0"/>
          </a:p>
          <a:p>
            <a:endParaRPr lang="en-US" sz="3200" dirty="0" smtClean="0"/>
          </a:p>
          <a:p>
            <a:r>
              <a:rPr lang="en-US" sz="3200" dirty="0" smtClean="0"/>
              <a:t>whereas </a:t>
            </a:r>
            <a:r>
              <a:rPr lang="en-US" sz="3200" dirty="0"/>
              <a:t>marketing research is a component of marketing information system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4401205"/>
          </a:xfrm>
          <a:prstGeom prst="rect">
            <a:avLst/>
          </a:prstGeom>
        </p:spPr>
        <p:txBody>
          <a:bodyPr wrap="square">
            <a:spAutoFit/>
          </a:bodyPr>
          <a:lstStyle/>
          <a:p>
            <a:r>
              <a:rPr lang="en-US" sz="2800" dirty="0"/>
              <a:t>The scope of market research is limited as it studies about the aspects of market and consumer behavior only. </a:t>
            </a:r>
            <a:endParaRPr lang="en-US" sz="2800" dirty="0" smtClean="0"/>
          </a:p>
          <a:p>
            <a:endParaRPr lang="en-US" sz="2800" dirty="0" smtClean="0"/>
          </a:p>
          <a:p>
            <a:endParaRPr lang="en-US" sz="2800" dirty="0" smtClean="0"/>
          </a:p>
          <a:p>
            <a:r>
              <a:rPr lang="en-US" sz="2800" dirty="0" smtClean="0"/>
              <a:t>On </a:t>
            </a:r>
            <a:r>
              <a:rPr lang="en-US" sz="2800" dirty="0"/>
              <a:t>the other hand, marketing research involves the study of the whole marketing process, i.e. the research of advertising, pricing, packaging, policymaking and the market as well</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600" cy="4524315"/>
          </a:xfrm>
          <a:prstGeom prst="rect">
            <a:avLst/>
          </a:prstGeom>
        </p:spPr>
        <p:txBody>
          <a:bodyPr wrap="square">
            <a:spAutoFit/>
          </a:bodyPr>
          <a:lstStyle/>
          <a:p>
            <a:r>
              <a:rPr lang="en-US" sz="3200" dirty="0"/>
              <a:t>Market research is specific in nature, i.e. the research gives and understanding about the particular market which is not applicable to other markets. </a:t>
            </a:r>
            <a:endParaRPr lang="en-US" sz="3200" dirty="0" smtClean="0"/>
          </a:p>
          <a:p>
            <a:endParaRPr lang="en-US" sz="3200" dirty="0" smtClean="0"/>
          </a:p>
          <a:p>
            <a:r>
              <a:rPr lang="en-US" sz="3200" dirty="0" smtClean="0"/>
              <a:t>Conversely</a:t>
            </a:r>
            <a:r>
              <a:rPr lang="en-US" sz="3200" dirty="0"/>
              <a:t>, marketing research is generic in nature, i.e. the study can be helpful in solving various marketing problems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09600"/>
            <a:ext cx="8305800" cy="4893647"/>
          </a:xfrm>
          <a:prstGeom prst="rect">
            <a:avLst/>
          </a:prstGeom>
        </p:spPr>
        <p:txBody>
          <a:bodyPr wrap="square">
            <a:spAutoFit/>
          </a:bodyPr>
          <a:lstStyle/>
          <a:p>
            <a:r>
              <a:rPr lang="en-US" sz="2400" dirty="0"/>
              <a:t>Marketing research is dependent while marketing research is independent</a:t>
            </a:r>
            <a:r>
              <a:rPr lang="en-US" sz="2400" dirty="0" smtClean="0"/>
              <a:t>.</a:t>
            </a:r>
          </a:p>
          <a:p>
            <a:endParaRPr lang="en-US" sz="2400" dirty="0" smtClean="0"/>
          </a:p>
          <a:p>
            <a:endParaRPr lang="en-US" sz="2400" dirty="0"/>
          </a:p>
          <a:p>
            <a:r>
              <a:rPr lang="en-US" sz="2400" dirty="0"/>
              <a:t>Market research is conducted to check the viability of the product in the target market. </a:t>
            </a:r>
            <a:endParaRPr lang="en-US" sz="2400" dirty="0" smtClean="0"/>
          </a:p>
          <a:p>
            <a:endParaRPr lang="en-US" sz="2400" dirty="0" smtClean="0"/>
          </a:p>
          <a:p>
            <a:r>
              <a:rPr lang="en-US" sz="2400" dirty="0" smtClean="0"/>
              <a:t>Unlike </a:t>
            </a:r>
            <a:r>
              <a:rPr lang="en-US" sz="2400" dirty="0"/>
              <a:t>marketing research is carried out to make effective decisions regarding marketing activities and to keep control on the marketing of economic output i.e. goods and services.</a:t>
            </a:r>
          </a:p>
          <a:p>
            <a:r>
              <a:rPr lang="en-US" sz="2400" dirty="0" smtClean="0"/>
              <a:t/>
            </a:r>
            <a:br>
              <a:rPr lang="en-US" sz="2400" dirty="0" smtClean="0"/>
            </a:b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4031873"/>
          </a:xfrm>
          <a:prstGeom prst="rect">
            <a:avLst/>
          </a:prstGeom>
        </p:spPr>
        <p:txBody>
          <a:bodyPr wrap="square">
            <a:spAutoFit/>
          </a:bodyPr>
          <a:lstStyle/>
          <a:p>
            <a:r>
              <a:rPr lang="en-US" sz="3200" dirty="0"/>
              <a:t>Market research involves research of the marketplace and the buyer’s behavior within that market. </a:t>
            </a:r>
            <a:endParaRPr lang="en-US" sz="3200" dirty="0" smtClean="0"/>
          </a:p>
          <a:p>
            <a:endParaRPr lang="en-US" sz="3200" dirty="0" smtClean="0"/>
          </a:p>
          <a:p>
            <a:endParaRPr lang="en-US" sz="3200" dirty="0" smtClean="0"/>
          </a:p>
          <a:p>
            <a:r>
              <a:rPr lang="en-US" sz="3200" dirty="0" smtClean="0"/>
              <a:t>In </a:t>
            </a:r>
            <a:r>
              <a:rPr lang="en-US" sz="3200" dirty="0"/>
              <a:t>contrast to marketing research, that involves the study, of all aspects of marketing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81000"/>
            <a:ext cx="8077200" cy="5262979"/>
          </a:xfrm>
          <a:prstGeom prst="rect">
            <a:avLst/>
          </a:prstGeom>
        </p:spPr>
        <p:txBody>
          <a:bodyPr wrap="square">
            <a:spAutoFit/>
          </a:bodyPr>
          <a:lstStyle/>
          <a:p>
            <a:pPr algn="just"/>
            <a:r>
              <a:rPr lang="en-US" sz="2800" dirty="0"/>
              <a:t>Conclusion</a:t>
            </a:r>
          </a:p>
          <a:p>
            <a:pPr algn="just"/>
            <a:r>
              <a:rPr lang="en-US" sz="2800" dirty="0"/>
              <a:t>After the above discussion, it can be said that marketing research is a wider term than market research. In fact, the market research itself is a part of marketing research. Both the researches involve quantitative and qualitative techniques to gather information like focus groups, surveys (telephonic conversation or face to face communication), interviews, questionnaires.</a:t>
            </a:r>
          </a:p>
          <a:p>
            <a:pPr algn="just"/>
            <a:r>
              <a:rPr lang="en-US" sz="2800" dirty="0" smtClean="0"/>
              <a:t/>
            </a:r>
            <a:br>
              <a:rPr lang="en-US" sz="2800" dirty="0" smtClean="0"/>
            </a:br>
            <a:endParaRPr 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4708981"/>
          </a:xfrm>
          <a:prstGeom prst="rect">
            <a:avLst/>
          </a:prstGeom>
        </p:spPr>
        <p:txBody>
          <a:bodyPr wrap="square">
            <a:spAutoFit/>
          </a:bodyPr>
          <a:lstStyle/>
          <a:p>
            <a:pPr algn="ctr"/>
            <a:r>
              <a:rPr lang="en-US" sz="6000" b="1" dirty="0"/>
              <a:t>Market Research </a:t>
            </a:r>
            <a:r>
              <a:rPr lang="en-US" sz="6000" b="1" dirty="0" err="1"/>
              <a:t>vs</a:t>
            </a:r>
            <a:r>
              <a:rPr lang="en-US" sz="6000" b="1" dirty="0"/>
              <a:t> Marketing Research: What’s the Difference?</a:t>
            </a:r>
          </a:p>
          <a:p>
            <a:pPr algn="ctr"/>
            <a:r>
              <a:rPr lang="en-US" sz="6000" dirty="0"/>
              <a:t/>
            </a:r>
            <a:br>
              <a:rPr lang="en-US" sz="6000" dirty="0"/>
            </a:br>
            <a:endParaRPr lang="en-US" sz="6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81000" y="533400"/>
            <a:ext cx="8458199" cy="51054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3400"/>
            <a:ext cx="8001000" cy="5016758"/>
          </a:xfrm>
          <a:prstGeom prst="rect">
            <a:avLst/>
          </a:prstGeom>
        </p:spPr>
        <p:txBody>
          <a:bodyPr wrap="square">
            <a:spAutoFit/>
          </a:bodyPr>
          <a:lstStyle/>
          <a:p>
            <a:endParaRPr lang="en-US" sz="4000" b="1" dirty="0" smtClean="0"/>
          </a:p>
          <a:p>
            <a:endParaRPr lang="en-US" sz="4000" b="1" dirty="0" smtClean="0"/>
          </a:p>
          <a:p>
            <a:r>
              <a:rPr lang="en-US" sz="4000" b="1" dirty="0" smtClean="0"/>
              <a:t>Market </a:t>
            </a:r>
            <a:r>
              <a:rPr lang="en-US" sz="4000" b="1" dirty="0"/>
              <a:t>research</a:t>
            </a:r>
            <a:r>
              <a:rPr lang="en-US" sz="4000" dirty="0"/>
              <a:t> is used to collect the information about the market, such as consumers needs, preferences, interests, market trends, latest fashion and so 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05800" cy="5632311"/>
          </a:xfrm>
          <a:prstGeom prst="rect">
            <a:avLst/>
          </a:prstGeom>
        </p:spPr>
        <p:txBody>
          <a:bodyPr wrap="square">
            <a:spAutoFit/>
          </a:bodyPr>
          <a:lstStyle/>
          <a:p>
            <a:pPr algn="just"/>
            <a:r>
              <a:rPr lang="en-US" sz="3600" dirty="0"/>
              <a:t>Market research should not be confused with </a:t>
            </a:r>
            <a:r>
              <a:rPr lang="en-US" sz="3600" b="1" dirty="0"/>
              <a:t>marketing </a:t>
            </a:r>
            <a:r>
              <a:rPr lang="en-US" sz="3600" b="1" dirty="0" err="1"/>
              <a:t>reasearch</a:t>
            </a:r>
            <a:r>
              <a:rPr lang="en-US" sz="3600" dirty="0"/>
              <a:t>, which is the scientific and objective study of the overall marketing process which involves collection, analysis, communication and utilization of information, so as to help the management in the process of decision making and also resolving marketing problems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457200" y="304801"/>
            <a:ext cx="8305799" cy="56388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4893647"/>
          </a:xfrm>
          <a:prstGeom prst="rect">
            <a:avLst/>
          </a:prstGeom>
        </p:spPr>
        <p:txBody>
          <a:bodyPr wrap="square">
            <a:spAutoFit/>
          </a:bodyPr>
          <a:lstStyle/>
          <a:p>
            <a:r>
              <a:rPr lang="en-US" sz="2400" dirty="0"/>
              <a:t>Definition of Marketing </a:t>
            </a:r>
            <a:r>
              <a:rPr lang="en-US" sz="2400" dirty="0" smtClean="0"/>
              <a:t>Research</a:t>
            </a:r>
          </a:p>
          <a:p>
            <a:endParaRPr lang="en-US" sz="2400" dirty="0"/>
          </a:p>
          <a:p>
            <a:r>
              <a:rPr lang="en-US" sz="2400" dirty="0"/>
              <a:t>By the term ‘marketing research’ we mean a well-planned study of the whole marketing process to collect, </a:t>
            </a:r>
            <a:r>
              <a:rPr lang="en-US" sz="2400" dirty="0" err="1"/>
              <a:t>analyse</a:t>
            </a:r>
            <a:r>
              <a:rPr lang="en-US" sz="2400" dirty="0"/>
              <a:t> and report information. </a:t>
            </a:r>
            <a:endParaRPr lang="en-US" sz="2400" dirty="0" smtClean="0"/>
          </a:p>
          <a:p>
            <a:endParaRPr lang="en-US" sz="2400" dirty="0" smtClean="0"/>
          </a:p>
          <a:p>
            <a:r>
              <a:rPr lang="en-US" sz="2400" dirty="0" smtClean="0"/>
              <a:t>The</a:t>
            </a:r>
            <a:r>
              <a:rPr lang="en-US" sz="2400" dirty="0"/>
              <a:t> research is undertaken to find out a perfect solution to a marketing situation facing the company. </a:t>
            </a:r>
            <a:endParaRPr lang="en-US" sz="2400" dirty="0" smtClean="0"/>
          </a:p>
          <a:p>
            <a:endParaRPr lang="en-US" sz="2400" dirty="0" smtClean="0"/>
          </a:p>
          <a:p>
            <a:r>
              <a:rPr lang="en-US" sz="2400" dirty="0" smtClean="0"/>
              <a:t>The </a:t>
            </a:r>
            <a:r>
              <a:rPr lang="en-US" sz="2400" dirty="0"/>
              <a:t>research plays a major role in identifying the consumer demand and their expectation from a particular product or service along with an efficient way of satisfying those needs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1"/>
            <a:ext cx="8382000" cy="6186309"/>
          </a:xfrm>
          <a:prstGeom prst="rect">
            <a:avLst/>
          </a:prstGeom>
        </p:spPr>
        <p:txBody>
          <a:bodyPr wrap="square">
            <a:spAutoFit/>
          </a:bodyPr>
          <a:lstStyle/>
          <a:p>
            <a:r>
              <a:rPr lang="en-US" dirty="0"/>
              <a:t>It involves an array of activities which are provided as under</a:t>
            </a:r>
            <a:r>
              <a:rPr lang="en-US" dirty="0" smtClean="0"/>
              <a:t>:</a:t>
            </a:r>
          </a:p>
          <a:p>
            <a:endParaRPr lang="en-US" dirty="0" smtClean="0"/>
          </a:p>
          <a:p>
            <a:endParaRPr lang="en-US" dirty="0"/>
          </a:p>
          <a:p>
            <a:r>
              <a:rPr lang="en-US" dirty="0"/>
              <a:t>Market and Customer </a:t>
            </a:r>
            <a:r>
              <a:rPr lang="en-US" dirty="0" smtClean="0"/>
              <a:t>Research</a:t>
            </a:r>
          </a:p>
          <a:p>
            <a:endParaRPr lang="en-US" dirty="0" smtClean="0"/>
          </a:p>
          <a:p>
            <a:endParaRPr lang="en-US" dirty="0"/>
          </a:p>
          <a:p>
            <a:r>
              <a:rPr lang="en-US" dirty="0"/>
              <a:t>Product </a:t>
            </a:r>
            <a:r>
              <a:rPr lang="en-US" dirty="0" smtClean="0"/>
              <a:t>Research</a:t>
            </a:r>
          </a:p>
          <a:p>
            <a:endParaRPr lang="en-US" dirty="0" smtClean="0"/>
          </a:p>
          <a:p>
            <a:endParaRPr lang="en-US" dirty="0"/>
          </a:p>
          <a:p>
            <a:r>
              <a:rPr lang="en-US" dirty="0"/>
              <a:t>Pricing </a:t>
            </a:r>
            <a:r>
              <a:rPr lang="en-US" dirty="0" smtClean="0"/>
              <a:t>Research</a:t>
            </a:r>
          </a:p>
          <a:p>
            <a:endParaRPr lang="en-US" dirty="0" smtClean="0"/>
          </a:p>
          <a:p>
            <a:endParaRPr lang="en-US" dirty="0"/>
          </a:p>
          <a:p>
            <a:r>
              <a:rPr lang="en-US" dirty="0"/>
              <a:t>Distribution Channel </a:t>
            </a:r>
            <a:r>
              <a:rPr lang="en-US" dirty="0" smtClean="0"/>
              <a:t>Research</a:t>
            </a:r>
          </a:p>
          <a:p>
            <a:endParaRPr lang="en-US" dirty="0" smtClean="0"/>
          </a:p>
          <a:p>
            <a:endParaRPr lang="en-US" dirty="0"/>
          </a:p>
          <a:p>
            <a:r>
              <a:rPr lang="en-US" dirty="0"/>
              <a:t>Promotion </a:t>
            </a:r>
            <a:r>
              <a:rPr lang="en-US" dirty="0" smtClean="0"/>
              <a:t>Research</a:t>
            </a:r>
          </a:p>
          <a:p>
            <a:endParaRPr lang="en-US" dirty="0" smtClean="0"/>
          </a:p>
          <a:p>
            <a:endParaRPr lang="en-US" dirty="0"/>
          </a:p>
          <a:p>
            <a:r>
              <a:rPr lang="en-US" dirty="0"/>
              <a:t>Sales </a:t>
            </a:r>
            <a:r>
              <a:rPr lang="en-US" dirty="0" smtClean="0"/>
              <a:t>Research</a:t>
            </a:r>
          </a:p>
          <a:p>
            <a:endParaRPr lang="en-US" dirty="0" smtClean="0"/>
          </a:p>
          <a:p>
            <a:endParaRPr lang="en-US" dirty="0"/>
          </a:p>
          <a:p>
            <a:r>
              <a:rPr lang="en-US" dirty="0"/>
              <a:t>Advertising Research</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5632311"/>
          </a:xfrm>
          <a:prstGeom prst="rect">
            <a:avLst/>
          </a:prstGeom>
        </p:spPr>
        <p:txBody>
          <a:bodyPr wrap="square">
            <a:spAutoFit/>
          </a:bodyPr>
          <a:lstStyle/>
          <a:p>
            <a:r>
              <a:rPr lang="en-US" sz="2400" dirty="0"/>
              <a:t>The process of marketing research is explained in the following steps:</a:t>
            </a:r>
          </a:p>
          <a:p>
            <a:r>
              <a:rPr lang="en-US" sz="2400" dirty="0"/>
              <a:t>Identify the </a:t>
            </a:r>
            <a:r>
              <a:rPr lang="en-US" sz="2400" dirty="0" smtClean="0"/>
              <a:t>problem</a:t>
            </a:r>
          </a:p>
          <a:p>
            <a:endParaRPr lang="en-US" sz="2400" dirty="0" smtClean="0"/>
          </a:p>
          <a:p>
            <a:r>
              <a:rPr lang="en-US" sz="2400" dirty="0" smtClean="0"/>
              <a:t>decision </a:t>
            </a:r>
            <a:r>
              <a:rPr lang="en-US" sz="2400" dirty="0"/>
              <a:t>alternative and research objectives</a:t>
            </a:r>
            <a:r>
              <a:rPr lang="en-US" sz="2400" dirty="0" smtClean="0"/>
              <a:t>.</a:t>
            </a:r>
          </a:p>
          <a:p>
            <a:endParaRPr lang="en-US" sz="2400" dirty="0"/>
          </a:p>
          <a:p>
            <a:r>
              <a:rPr lang="en-US" sz="2400" dirty="0"/>
              <a:t>Developing plans for </a:t>
            </a:r>
            <a:r>
              <a:rPr lang="en-US" sz="2400" dirty="0" smtClean="0"/>
              <a:t>research</a:t>
            </a:r>
          </a:p>
          <a:p>
            <a:endParaRPr lang="en-US" sz="2400" dirty="0"/>
          </a:p>
          <a:p>
            <a:r>
              <a:rPr lang="en-US" sz="2400" dirty="0"/>
              <a:t>Gathering </a:t>
            </a:r>
            <a:r>
              <a:rPr lang="en-US" sz="2400" dirty="0" smtClean="0"/>
              <a:t>information</a:t>
            </a:r>
          </a:p>
          <a:p>
            <a:endParaRPr lang="en-US" sz="2400" dirty="0"/>
          </a:p>
          <a:p>
            <a:r>
              <a:rPr lang="en-US" sz="2400" dirty="0"/>
              <a:t>Organization and analysis of </a:t>
            </a:r>
            <a:r>
              <a:rPr lang="en-US" sz="2400" dirty="0" smtClean="0"/>
              <a:t>information</a:t>
            </a:r>
          </a:p>
          <a:p>
            <a:endParaRPr lang="en-US" sz="2400" dirty="0"/>
          </a:p>
          <a:p>
            <a:r>
              <a:rPr lang="en-US" sz="2400" dirty="0" smtClean="0"/>
              <a:t>Presentation</a:t>
            </a:r>
          </a:p>
          <a:p>
            <a:endParaRPr lang="en-US" sz="2400" dirty="0"/>
          </a:p>
          <a:p>
            <a:r>
              <a:rPr lang="en-US" sz="2400" dirty="0"/>
              <a:t>Decision making</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26</TotalTime>
  <Words>374</Words>
  <Application>Microsoft Office PowerPoint</Application>
  <PresentationFormat>On-screen Show (4:3)</PresentationFormat>
  <Paragraphs>86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Concourse</vt:lpstr>
      <vt:lpstr>Market Research and Marketing Research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 Research and Marketing Research</dc:title>
  <dc:creator>Ashutosh</dc:creator>
  <cp:lastModifiedBy>Ashutosh</cp:lastModifiedBy>
  <cp:revision>6</cp:revision>
  <dcterms:created xsi:type="dcterms:W3CDTF">2020-04-19T07:23:49Z</dcterms:created>
  <dcterms:modified xsi:type="dcterms:W3CDTF">2020-04-19T09:47:37Z</dcterms:modified>
</cp:coreProperties>
</file>