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D7416CF-FFD1-4D99-BAB2-B0BB0EE574B7}" type="datetimeFigureOut">
              <a:rPr lang="en-US" smtClean="0"/>
              <a:pPr/>
              <a:t>5/10/2020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085D326-1FB0-4A6A-92C3-9B5249ADB7D1}"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D7416CF-FFD1-4D99-BAB2-B0BB0EE574B7}"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5D326-1FB0-4A6A-92C3-9B5249ADB7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D7416CF-FFD1-4D99-BAB2-B0BB0EE574B7}"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5D326-1FB0-4A6A-92C3-9B5249ADB7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D7416CF-FFD1-4D99-BAB2-B0BB0EE574B7}"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5D326-1FB0-4A6A-92C3-9B5249ADB7D1}"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D7416CF-FFD1-4D99-BAB2-B0BB0EE574B7}" type="datetimeFigureOut">
              <a:rPr lang="en-US" smtClean="0"/>
              <a:pPr/>
              <a:t>5/10/2020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085D326-1FB0-4A6A-92C3-9B5249ADB7D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D7416CF-FFD1-4D99-BAB2-B0BB0EE574B7}"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85D326-1FB0-4A6A-92C3-9B5249ADB7D1}"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D7416CF-FFD1-4D99-BAB2-B0BB0EE574B7}" type="datetimeFigureOut">
              <a:rPr lang="en-US" smtClean="0"/>
              <a:pPr/>
              <a:t>5/10/2020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85D326-1FB0-4A6A-92C3-9B5249ADB7D1}"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D7416CF-FFD1-4D99-BAB2-B0BB0EE574B7}" type="datetimeFigureOut">
              <a:rPr lang="en-US" smtClean="0"/>
              <a:pPr/>
              <a:t>5/10/2020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85D326-1FB0-4A6A-92C3-9B5249ADB7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16CF-FFD1-4D99-BAB2-B0BB0EE574B7}" type="datetimeFigureOut">
              <a:rPr lang="en-US" smtClean="0"/>
              <a:pPr/>
              <a:t>5/10/2020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85D326-1FB0-4A6A-92C3-9B5249ADB7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D7416CF-FFD1-4D99-BAB2-B0BB0EE574B7}"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85D326-1FB0-4A6A-92C3-9B5249ADB7D1}"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D7416CF-FFD1-4D99-BAB2-B0BB0EE574B7}" type="datetimeFigureOut">
              <a:rPr lang="en-US" smtClean="0"/>
              <a:pPr/>
              <a:t>5/10/2020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085D326-1FB0-4A6A-92C3-9B5249ADB7D1}"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D7416CF-FFD1-4D99-BAB2-B0BB0EE574B7}" type="datetimeFigureOut">
              <a:rPr lang="en-US" smtClean="0"/>
              <a:pPr/>
              <a:t>5/10/2020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085D326-1FB0-4A6A-92C3-9B5249ADB7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886200"/>
            <a:ext cx="75438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676401"/>
            <a:ext cx="7772400" cy="1924050"/>
          </a:xfrm>
        </p:spPr>
        <p:txBody>
          <a:bodyPr>
            <a:normAutofit fontScale="90000"/>
          </a:bodyPr>
          <a:lstStyle/>
          <a:p>
            <a:r>
              <a:rPr lang="en-US" b="1" dirty="0"/>
              <a:t>Factors Impacting Pricing in Rural Markets:</a:t>
            </a:r>
            <a:r>
              <a:rPr lang="en-US" dirty="0"/>
              <a:t/>
            </a:r>
            <a:br>
              <a:rPr lang="en-US"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5509200"/>
          </a:xfrm>
          <a:prstGeom prst="rect">
            <a:avLst/>
          </a:prstGeom>
        </p:spPr>
        <p:txBody>
          <a:bodyPr wrap="square">
            <a:spAutoFit/>
          </a:bodyPr>
          <a:lstStyle/>
          <a:p>
            <a:pPr algn="just"/>
            <a:r>
              <a:rPr lang="en-US" sz="3200" b="1" dirty="0"/>
              <a:t>Rural pricing has to keep the following factors in focus</a:t>
            </a:r>
            <a:r>
              <a:rPr lang="en-US" sz="3200" b="1" dirty="0" smtClean="0"/>
              <a:t>:</a:t>
            </a:r>
          </a:p>
          <a:p>
            <a:pPr algn="just"/>
            <a:endParaRPr lang="en-US" sz="3200" dirty="0"/>
          </a:p>
          <a:p>
            <a:pPr algn="just"/>
            <a:r>
              <a:rPr lang="en-US" sz="3200" b="1" dirty="0" err="1"/>
              <a:t>i</a:t>
            </a:r>
            <a:r>
              <a:rPr lang="en-US" sz="3200" b="1" dirty="0"/>
              <a:t>. Low Purchasing Power:</a:t>
            </a:r>
            <a:endParaRPr lang="en-US" sz="3200" dirty="0"/>
          </a:p>
          <a:p>
            <a:pPr algn="just"/>
            <a:r>
              <a:rPr lang="en-US" sz="3200" dirty="0"/>
              <a:t>A major problem in rural areas is the lack of purchasing power. The SECC 2011 data for rural India shows that more than half of rural house­holds depend on manual </a:t>
            </a:r>
            <a:r>
              <a:rPr lang="en-US" sz="3200" dirty="0" err="1"/>
              <a:t>labour</a:t>
            </a:r>
            <a:r>
              <a:rPr lang="en-US" sz="3200" dirty="0"/>
              <a:t> for livelihood and 75 percent of the rural population, or 133.5 million families, earn less than Rs. 5,000 per month. This means that for majority of the population, low prices are important</a:t>
            </a:r>
            <a:r>
              <a:rPr lang="en-US" sz="3200" dirty="0" smtClean="0"/>
              <a:t>.</a:t>
            </a: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016758"/>
          </a:xfrm>
          <a:prstGeom prst="rect">
            <a:avLst/>
          </a:prstGeom>
        </p:spPr>
        <p:txBody>
          <a:bodyPr wrap="square">
            <a:spAutoFit/>
          </a:bodyPr>
          <a:lstStyle/>
          <a:p>
            <a:pPr algn="just"/>
            <a:r>
              <a:rPr lang="en-US" sz="4000" b="1" dirty="0" smtClean="0"/>
              <a:t>ii. High Selling and Distribution Cost</a:t>
            </a:r>
            <a:r>
              <a:rPr lang="en-US" sz="4000" b="1" dirty="0" smtClean="0"/>
              <a:t>:</a:t>
            </a:r>
          </a:p>
          <a:p>
            <a:pPr algn="just"/>
            <a:endParaRPr lang="en-US" sz="4000" dirty="0" smtClean="0"/>
          </a:p>
          <a:p>
            <a:pPr algn="just"/>
            <a:r>
              <a:rPr lang="en-US" sz="4000" dirty="0" smtClean="0"/>
              <a:t>Activities such as salesmen travelling over long distances, sending small quantities of goods and collecting small payments add to high sales and distribution costs. Companies have to figure out how these costs can be recovered</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04800"/>
            <a:ext cx="8915400" cy="5262979"/>
          </a:xfrm>
          <a:prstGeom prst="rect">
            <a:avLst/>
          </a:prstGeom>
        </p:spPr>
        <p:txBody>
          <a:bodyPr wrap="square">
            <a:spAutoFit/>
          </a:bodyPr>
          <a:lstStyle/>
          <a:p>
            <a:pPr algn="just"/>
            <a:r>
              <a:rPr lang="en-US" sz="4800" b="1" dirty="0"/>
              <a:t>iii. Gaining Consumer Acceptance:</a:t>
            </a:r>
            <a:endParaRPr lang="en-US" sz="4800" dirty="0"/>
          </a:p>
          <a:p>
            <a:pPr algn="just"/>
            <a:r>
              <a:rPr lang="en-US" sz="4800" dirty="0"/>
              <a:t>Prices have to be set keeping in view consumer acceptance. Usually the problem is in trying to sell high priced brands when similar unbranded products are available at cheaper prices</a:t>
            </a:r>
            <a:r>
              <a:rPr lang="en-US" sz="4800" dirty="0" smtClean="0"/>
              <a:t>.</a:t>
            </a:r>
            <a:endParaRPr lang="en-US" sz="4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262979"/>
          </a:xfrm>
          <a:prstGeom prst="rect">
            <a:avLst/>
          </a:prstGeom>
        </p:spPr>
        <p:txBody>
          <a:bodyPr wrap="square">
            <a:spAutoFit/>
          </a:bodyPr>
          <a:lstStyle/>
          <a:p>
            <a:pPr algn="just"/>
            <a:r>
              <a:rPr lang="en-US" sz="4800" b="1" dirty="0" smtClean="0"/>
              <a:t>iv. Difficulty of Communicating Value:</a:t>
            </a:r>
            <a:endParaRPr lang="en-US" sz="4800" dirty="0" smtClean="0"/>
          </a:p>
          <a:p>
            <a:pPr algn="just"/>
            <a:r>
              <a:rPr lang="en-US" sz="4800" dirty="0" smtClean="0"/>
              <a:t>High prices imply that the company is able to communicate value to the customers. This is often a difficult task in villages and it depends on direct selling.</a:t>
            </a:r>
            <a:endParaRPr lang="en-US" sz="4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247864"/>
          </a:xfrm>
          <a:prstGeom prst="rect">
            <a:avLst/>
          </a:prstGeom>
        </p:spPr>
        <p:txBody>
          <a:bodyPr wrap="square">
            <a:spAutoFit/>
          </a:bodyPr>
          <a:lstStyle/>
          <a:p>
            <a:pPr algn="just"/>
            <a:r>
              <a:rPr lang="en-US" sz="4000" b="1" dirty="0"/>
              <a:t>v. Local Brands are Cheaper</a:t>
            </a:r>
            <a:r>
              <a:rPr lang="en-US" sz="4000" b="1" dirty="0" smtClean="0"/>
              <a:t>:</a:t>
            </a:r>
          </a:p>
          <a:p>
            <a:pPr algn="just"/>
            <a:endParaRPr lang="en-US" sz="4000" dirty="0"/>
          </a:p>
          <a:p>
            <a:pPr algn="just"/>
            <a:r>
              <a:rPr lang="en-US" sz="4000" dirty="0"/>
              <a:t>While in urban areas brands can use competition-based pricing, competition in villages comes from unbranded or local brands, which offer rea­sonably good quality. These products also have substantial loyalty. Companies have to figure out ways to fight these products that are priced much cheaper than bigger brands</a:t>
            </a:r>
            <a:r>
              <a:rPr lang="en-US" sz="4000" dirty="0" smtClean="0"/>
              <a:t>.</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632311"/>
          </a:xfrm>
          <a:prstGeom prst="rect">
            <a:avLst/>
          </a:prstGeom>
        </p:spPr>
        <p:txBody>
          <a:bodyPr wrap="square">
            <a:spAutoFit/>
          </a:bodyPr>
          <a:lstStyle/>
          <a:p>
            <a:pPr algn="just"/>
            <a:r>
              <a:rPr lang="en-US" sz="4000" dirty="0" smtClean="0"/>
              <a:t>Innovative strategies have to be devised to keep prices at low level despite the high costs of serving rural markets. Such strategies as that of Tata Tea, which partnered with local people instead of going through dealers, or that of </a:t>
            </a:r>
            <a:r>
              <a:rPr lang="en-US" sz="4000" dirty="0" err="1" smtClean="0"/>
              <a:t>Grameen</a:t>
            </a:r>
            <a:r>
              <a:rPr lang="en-US" sz="4000" dirty="0" smtClean="0"/>
              <a:t> Bank in Bangladesh, which was able to reduce call rates for rural customers by buying air time in bulk from </a:t>
            </a:r>
            <a:r>
              <a:rPr lang="en-US" sz="4000" dirty="0" err="1" smtClean="0"/>
              <a:t>Grameen</a:t>
            </a:r>
            <a:r>
              <a:rPr lang="en-US" sz="4000" dirty="0" smtClean="0"/>
              <a:t> phone.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001643"/>
          </a:xfrm>
          <a:prstGeom prst="rect">
            <a:avLst/>
          </a:prstGeom>
        </p:spPr>
        <p:txBody>
          <a:bodyPr wrap="square">
            <a:spAutoFit/>
          </a:bodyPr>
          <a:lstStyle/>
          <a:p>
            <a:r>
              <a:rPr lang="en-US" sz="4800" dirty="0" smtClean="0"/>
              <a:t>Because of the aforementioned reasons, marketing in rural areas can only succeed if prices are made affordable. </a:t>
            </a:r>
            <a:endParaRPr lang="en-US" sz="4800" dirty="0" smtClean="0"/>
          </a:p>
          <a:p>
            <a:r>
              <a:rPr lang="en-US" sz="4800" dirty="0" smtClean="0"/>
              <a:t>Many </a:t>
            </a:r>
            <a:r>
              <a:rPr lang="en-US" sz="4800" dirty="0" smtClean="0"/>
              <a:t>pricing methods like market skimming will fail and innovative techniques will have to be devised to reach such customers.</a:t>
            </a:r>
            <a:endParaRPr lang="en-US" sz="4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TotalTime>
  <Words>392</Words>
  <Application>Microsoft Office PowerPoint</Application>
  <PresentationFormat>On-screen Show (4:3)</PresentationFormat>
  <Paragraphs>70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Factors Impacting Pricing in Rural Markets: </vt:lpstr>
      <vt:lpstr>Slide 2</vt:lpstr>
      <vt:lpstr>Slide 3</vt:lpstr>
      <vt:lpstr>Slide 4</vt:lpstr>
      <vt:lpstr>Slide 5</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Factors Impacting Pricing in Rural Markets: </dc:title>
  <dc:creator>Ashutosh</dc:creator>
  <cp:lastModifiedBy>Ashutosh</cp:lastModifiedBy>
  <cp:revision>3</cp:revision>
  <dcterms:created xsi:type="dcterms:W3CDTF">2020-05-04T14:09:01Z</dcterms:created>
  <dcterms:modified xsi:type="dcterms:W3CDTF">2020-05-10T05:14:43Z</dcterms:modified>
</cp:coreProperties>
</file>