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1162FBE-3D61-4F6D-B9F1-343EBE059315}"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DEA731E-1313-4F15-8906-92D53C8140A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1162FBE-3D61-4F6D-B9F1-343EBE059315}"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EA731E-1313-4F15-8906-92D53C8140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1162FBE-3D61-4F6D-B9F1-343EBE059315}"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EA731E-1313-4F15-8906-92D53C8140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1162FBE-3D61-4F6D-B9F1-343EBE059315}"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EA731E-1313-4F15-8906-92D53C8140A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1162FBE-3D61-4F6D-B9F1-343EBE059315}"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DEA731E-1313-4F15-8906-92D53C8140A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1162FBE-3D61-4F6D-B9F1-343EBE059315}"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EA731E-1313-4F15-8906-92D53C8140A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1162FBE-3D61-4F6D-B9F1-343EBE059315}"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EA731E-1313-4F15-8906-92D53C8140A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1162FBE-3D61-4F6D-B9F1-343EBE059315}"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EA731E-1313-4F15-8906-92D53C8140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162FBE-3D61-4F6D-B9F1-343EBE059315}"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EA731E-1313-4F15-8906-92D53C8140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1162FBE-3D61-4F6D-B9F1-343EBE059315}"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EA731E-1313-4F15-8906-92D53C8140A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1162FBE-3D61-4F6D-B9F1-343EBE059315}"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DEA731E-1313-4F15-8906-92D53C8140A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1162FBE-3D61-4F6D-B9F1-343EBE059315}"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DEA731E-1313-4F15-8906-92D53C8140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smtClean="0"/>
              <a:t>Marketing Research - Sampling</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93866"/>
          </a:xfrm>
          <a:prstGeom prst="rect">
            <a:avLst/>
          </a:prstGeom>
        </p:spPr>
        <p:txBody>
          <a:bodyPr wrap="square">
            <a:spAutoFit/>
          </a:bodyPr>
          <a:lstStyle/>
          <a:p>
            <a:pPr algn="just"/>
            <a:r>
              <a:rPr lang="en-US" sz="2800" b="1" dirty="0"/>
              <a:t>Quota sampling</a:t>
            </a:r>
          </a:p>
          <a:p>
            <a:pPr algn="just"/>
            <a:r>
              <a:rPr lang="en-US" sz="2800" dirty="0"/>
              <a:t>The aim is to obtain a sample that is "representative" of the overall population.</a:t>
            </a:r>
          </a:p>
          <a:p>
            <a:pPr algn="just"/>
            <a:r>
              <a:rPr lang="en-US" sz="2800" dirty="0"/>
              <a:t>The population is divided ("stratified") by the most important variables such as income, age and location. The required quota sample is then drawn from each stratum.</a:t>
            </a:r>
            <a:br>
              <a:rPr lang="en-US" sz="2800" dirty="0"/>
            </a:br>
            <a:endParaRPr lang="en-US" sz="2800" dirty="0"/>
          </a:p>
          <a:p>
            <a:pPr algn="just"/>
            <a:r>
              <a:rPr lang="en-US" sz="2800" b="1" dirty="0"/>
              <a:t>Advantages</a:t>
            </a:r>
          </a:p>
          <a:p>
            <a:pPr algn="just"/>
            <a:r>
              <a:rPr lang="en-US" sz="2800" dirty="0"/>
              <a:t>Quick and easy way of obtaining a sample</a:t>
            </a:r>
          </a:p>
          <a:p>
            <a:pPr algn="just"/>
            <a:r>
              <a:rPr lang="en-US" sz="2800" b="1" dirty="0"/>
              <a:t>Disadvantages</a:t>
            </a:r>
          </a:p>
          <a:p>
            <a:pPr algn="just"/>
            <a:r>
              <a:rPr lang="en-US" sz="2800" dirty="0"/>
              <a:t>Not random, so some risk of bias</a:t>
            </a:r>
          </a:p>
          <a:p>
            <a:pPr algn="just"/>
            <a:r>
              <a:rPr lang="en-US" sz="2800" dirty="0"/>
              <a:t>Need to understand the population to be able to identify the basis of stratification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986528"/>
          </a:xfrm>
          <a:prstGeom prst="rect">
            <a:avLst/>
          </a:prstGeom>
        </p:spPr>
        <p:txBody>
          <a:bodyPr wrap="square">
            <a:spAutoFit/>
          </a:bodyPr>
          <a:lstStyle/>
          <a:p>
            <a:pPr algn="just"/>
            <a:r>
              <a:rPr lang="en-US" sz="3200" b="1" dirty="0"/>
              <a:t>Simply random sampling</a:t>
            </a:r>
          </a:p>
          <a:p>
            <a:pPr algn="just"/>
            <a:r>
              <a:rPr lang="en-US" sz="3200" dirty="0"/>
              <a:t>This makes sure that every member of the population has an equal chance of selection.</a:t>
            </a:r>
            <a:br>
              <a:rPr lang="en-US" sz="3200" dirty="0"/>
            </a:br>
            <a:endParaRPr lang="en-US" sz="3200" dirty="0"/>
          </a:p>
          <a:p>
            <a:pPr algn="just"/>
            <a:r>
              <a:rPr lang="en-US" sz="3200" b="1" dirty="0"/>
              <a:t>Advantages</a:t>
            </a:r>
          </a:p>
          <a:p>
            <a:pPr algn="just"/>
            <a:r>
              <a:rPr lang="en-US" sz="3200" dirty="0"/>
              <a:t>Simple to design and interpret</a:t>
            </a:r>
          </a:p>
          <a:p>
            <a:pPr algn="just"/>
            <a:r>
              <a:rPr lang="en-US" sz="3200" dirty="0"/>
              <a:t>Can calculate both estimate of the population and sampling error</a:t>
            </a:r>
          </a:p>
          <a:p>
            <a:pPr algn="just"/>
            <a:r>
              <a:rPr lang="en-US" sz="3200" b="1" dirty="0"/>
              <a:t>Disadvantages</a:t>
            </a:r>
          </a:p>
          <a:p>
            <a:pPr algn="just"/>
            <a:r>
              <a:rPr lang="en-US" sz="3200" dirty="0"/>
              <a:t>Need a complete and accurate population listing</a:t>
            </a:r>
          </a:p>
          <a:p>
            <a:pPr algn="just"/>
            <a:r>
              <a:rPr lang="en-US" sz="3200" dirty="0"/>
              <a:t>May not be practical if the sample requires lots of small visits over the country</a:t>
            </a:r>
          </a:p>
          <a:p>
            <a:pPr algn="just"/>
            <a:r>
              <a:rPr lang="en-US" sz="3200" dirty="0" smtClean="0"/>
              <a:t/>
            </a:r>
            <a:br>
              <a:rPr lang="en-US" sz="3200" dirty="0" smtClean="0"/>
            </a:b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algn="just"/>
            <a:r>
              <a:rPr lang="en-US" sz="3200" b="1" dirty="0"/>
              <a:t>Systematic sampling</a:t>
            </a:r>
          </a:p>
          <a:p>
            <a:pPr algn="just"/>
            <a:r>
              <a:rPr lang="en-US" sz="3200" dirty="0"/>
              <a:t>After randomly selecting a starting point from the population between 1 and *</a:t>
            </a:r>
            <a:r>
              <a:rPr lang="en-US" sz="3200" i="1" dirty="0"/>
              <a:t>n</a:t>
            </a:r>
            <a:r>
              <a:rPr lang="en-US" sz="3200" dirty="0"/>
              <a:t>, every </a:t>
            </a:r>
            <a:r>
              <a:rPr lang="en-US" sz="3200" i="1" dirty="0"/>
              <a:t>nth</a:t>
            </a:r>
            <a:r>
              <a:rPr lang="en-US" sz="3200" dirty="0"/>
              <a:t> unit is selected.</a:t>
            </a:r>
          </a:p>
          <a:p>
            <a:pPr algn="just"/>
            <a:r>
              <a:rPr lang="en-US" sz="3200" dirty="0"/>
              <a:t>*</a:t>
            </a:r>
            <a:r>
              <a:rPr lang="en-US" sz="3200" i="1" dirty="0"/>
              <a:t>n</a:t>
            </a:r>
            <a:r>
              <a:rPr lang="en-US" sz="3200" dirty="0"/>
              <a:t> equals the population size divided by the sample size.</a:t>
            </a:r>
            <a:br>
              <a:rPr lang="en-US" sz="3200" dirty="0"/>
            </a:br>
            <a:endParaRPr lang="en-US" sz="3200" dirty="0"/>
          </a:p>
          <a:p>
            <a:pPr algn="just"/>
            <a:r>
              <a:rPr lang="en-US" sz="3200" b="1" dirty="0"/>
              <a:t>Advantages</a:t>
            </a:r>
          </a:p>
          <a:p>
            <a:pPr algn="just"/>
            <a:r>
              <a:rPr lang="en-US" sz="3200" dirty="0"/>
              <a:t>Easier to extract the sample than via simple random</a:t>
            </a:r>
          </a:p>
          <a:p>
            <a:pPr algn="just"/>
            <a:r>
              <a:rPr lang="en-US" sz="3200" dirty="0"/>
              <a:t>Ensures sample is spread across the population</a:t>
            </a:r>
          </a:p>
          <a:p>
            <a:pPr algn="just"/>
            <a:r>
              <a:rPr lang="en-US" sz="3200" b="1" dirty="0"/>
              <a:t>Disadvantages</a:t>
            </a:r>
          </a:p>
          <a:p>
            <a:pPr algn="just"/>
            <a:r>
              <a:rPr lang="en-US" sz="3200" dirty="0"/>
              <a:t>Can be costly and time-consuming if the sample is not conveniently located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32311"/>
          </a:xfrm>
          <a:prstGeom prst="rect">
            <a:avLst/>
          </a:prstGeom>
        </p:spPr>
        <p:txBody>
          <a:bodyPr wrap="square">
            <a:spAutoFit/>
          </a:bodyPr>
          <a:lstStyle/>
          <a:p>
            <a:pPr algn="just"/>
            <a:r>
              <a:rPr lang="en-US" sz="2400" dirty="0"/>
              <a:t>It would be expensive and time-consuming to collect data from the whole population of a market. Therefore, market researchers make extensive of sampling from which, through careful design and analysis, marketers can draw information about their chosen market</a:t>
            </a:r>
            <a:r>
              <a:rPr lang="en-US" sz="2400" dirty="0" smtClean="0"/>
              <a:t>.</a:t>
            </a:r>
          </a:p>
          <a:p>
            <a:pPr algn="just"/>
            <a:endParaRPr lang="en-US" sz="2400" dirty="0"/>
          </a:p>
          <a:p>
            <a:pPr algn="just"/>
            <a:r>
              <a:rPr lang="en-US" sz="2400" b="1" dirty="0"/>
              <a:t>Sample Design</a:t>
            </a:r>
          </a:p>
          <a:p>
            <a:pPr algn="just"/>
            <a:r>
              <a:rPr lang="en-US" sz="2400" dirty="0"/>
              <a:t>Sample design covers:</a:t>
            </a:r>
          </a:p>
          <a:p>
            <a:pPr algn="just"/>
            <a:r>
              <a:rPr lang="en-US" sz="2400" dirty="0"/>
              <a:t>Method of selection</a:t>
            </a:r>
          </a:p>
          <a:p>
            <a:pPr algn="just"/>
            <a:r>
              <a:rPr lang="en-US" sz="2400" dirty="0"/>
              <a:t>Sample structure</a:t>
            </a:r>
          </a:p>
          <a:p>
            <a:pPr algn="just"/>
            <a:r>
              <a:rPr lang="en-US" sz="2400" dirty="0"/>
              <a:t>Plans for </a:t>
            </a:r>
            <a:r>
              <a:rPr lang="en-US" sz="2400" dirty="0" err="1"/>
              <a:t>analysing</a:t>
            </a:r>
            <a:r>
              <a:rPr lang="en-US" sz="2400" dirty="0"/>
              <a:t> and interpreting the results.</a:t>
            </a:r>
          </a:p>
          <a:p>
            <a:pPr algn="just"/>
            <a:r>
              <a:rPr lang="en-US" sz="2400" dirty="0"/>
              <a:t>Sample designs can vary from </a:t>
            </a:r>
            <a:r>
              <a:rPr lang="en-US" sz="2400" b="1" dirty="0"/>
              <a:t>simple</a:t>
            </a:r>
            <a:r>
              <a:rPr lang="en-US" sz="2400" dirty="0"/>
              <a:t> to </a:t>
            </a:r>
            <a:r>
              <a:rPr lang="en-US" sz="2400" b="1" dirty="0"/>
              <a:t>complex. </a:t>
            </a:r>
            <a:r>
              <a:rPr lang="en-US" sz="2400" dirty="0"/>
              <a:t>They depend on the type of information required and the way the sample is selected.</a:t>
            </a:r>
          </a:p>
          <a:p>
            <a:pPr algn="just"/>
            <a:r>
              <a:rPr lang="en-US" sz="2400" dirty="0"/>
              <a:t>Sample design affects the size of the sample and the way in which analysis is carried out; in simple terms the more precision the market researcher requires, the more complex the design and larger the sample size will be</a:t>
            </a:r>
            <a:r>
              <a:rPr lang="en-US" sz="2400" dirty="0" smtClean="0"/>
              <a:t>.</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5693866"/>
          </a:xfrm>
          <a:prstGeom prst="rect">
            <a:avLst/>
          </a:prstGeom>
        </p:spPr>
        <p:txBody>
          <a:bodyPr wrap="square">
            <a:spAutoFit/>
          </a:bodyPr>
          <a:lstStyle/>
          <a:p>
            <a:pPr algn="just"/>
            <a:r>
              <a:rPr lang="en-US" sz="2800" dirty="0" smtClean="0"/>
              <a:t>The sample design may make use of the characteristics of the overall market population, but it does not have to be </a:t>
            </a:r>
            <a:r>
              <a:rPr lang="en-US" sz="2800" b="1" dirty="0" smtClean="0"/>
              <a:t>proportionally representative</a:t>
            </a:r>
            <a:r>
              <a:rPr lang="en-US" sz="2800" dirty="0" smtClean="0"/>
              <a:t>. It may be necessary to draw a larger sample than would be expected from some parts of the population: for example, to select more from a minority grouping to ensure that sufficient data is obtained for analysis on such groups</a:t>
            </a:r>
            <a:r>
              <a:rPr lang="en-US" sz="2800" dirty="0" smtClean="0"/>
              <a:t>.</a:t>
            </a:r>
          </a:p>
          <a:p>
            <a:pPr algn="just"/>
            <a:endParaRPr lang="en-US" sz="2800" dirty="0" smtClean="0"/>
          </a:p>
          <a:p>
            <a:pPr algn="just"/>
            <a:r>
              <a:rPr lang="en-US" sz="2800" dirty="0" smtClean="0"/>
              <a:t>Many sample designs are built around the concept of </a:t>
            </a:r>
            <a:r>
              <a:rPr lang="en-US" sz="2800" b="1" dirty="0" smtClean="0"/>
              <a:t>random selection</a:t>
            </a:r>
            <a:r>
              <a:rPr lang="en-US" sz="2800" dirty="0" smtClean="0"/>
              <a:t>. This permits justifiable inference from the sample to the population, at quantified levels of precision. Random selection also helps guard against sample bias in a way that selecting by </a:t>
            </a:r>
            <a:r>
              <a:rPr lang="en-US" sz="2800" dirty="0" err="1" smtClean="0"/>
              <a:t>judgement</a:t>
            </a:r>
            <a:r>
              <a:rPr lang="en-US" sz="2800" dirty="0" smtClean="0"/>
              <a:t> or convenience cannot.</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494085"/>
          </a:xfrm>
          <a:prstGeom prst="rect">
            <a:avLst/>
          </a:prstGeom>
        </p:spPr>
        <p:txBody>
          <a:bodyPr wrap="square">
            <a:spAutoFit/>
          </a:bodyPr>
          <a:lstStyle/>
          <a:p>
            <a:pPr algn="just"/>
            <a:r>
              <a:rPr lang="en-US" sz="3200" b="1" dirty="0"/>
              <a:t>Defining the Population</a:t>
            </a:r>
          </a:p>
          <a:p>
            <a:pPr algn="just"/>
            <a:r>
              <a:rPr lang="en-US" sz="3200" dirty="0"/>
              <a:t>The first step in good sample design is to ensure that the specification of the target population is as clear and complete as possible. This is to ensure that all elements within the population are represented.</a:t>
            </a:r>
          </a:p>
          <a:p>
            <a:pPr algn="just"/>
            <a:r>
              <a:rPr lang="en-US" sz="3200" dirty="0"/>
              <a:t>The target population is sampled using a</a:t>
            </a:r>
            <a:r>
              <a:rPr lang="en-US" sz="3200" b="1" dirty="0"/>
              <a:t> sampling frame</a:t>
            </a:r>
            <a:r>
              <a:rPr lang="en-US" sz="3200" dirty="0"/>
              <a:t>.</a:t>
            </a:r>
          </a:p>
          <a:p>
            <a:pPr algn="just"/>
            <a:r>
              <a:rPr lang="en-US" sz="3200" dirty="0"/>
              <a:t>Often, the units in the population can be identified by existing information such as pay-rolls, company lists, government registers etc.</a:t>
            </a:r>
          </a:p>
          <a:p>
            <a:pPr algn="just"/>
            <a:r>
              <a:rPr lang="en-US" sz="3200" dirty="0"/>
              <a:t>A sampling frame could also be geographical. For example, postcodes have become a well-used means of selecting a sample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534400" cy="6001643"/>
          </a:xfrm>
          <a:prstGeom prst="rect">
            <a:avLst/>
          </a:prstGeom>
        </p:spPr>
        <p:txBody>
          <a:bodyPr wrap="square">
            <a:spAutoFit/>
          </a:bodyPr>
          <a:lstStyle/>
          <a:p>
            <a:pPr algn="just"/>
            <a:r>
              <a:rPr lang="en-US" sz="3200" b="1" dirty="0"/>
              <a:t>Sample Size</a:t>
            </a:r>
          </a:p>
          <a:p>
            <a:pPr algn="just"/>
            <a:r>
              <a:rPr lang="en-US" sz="3200" dirty="0"/>
              <a:t>For any sample design, deciding upon the appropriate sample size will depend on several key factors:</a:t>
            </a:r>
          </a:p>
          <a:p>
            <a:pPr algn="just"/>
            <a:r>
              <a:rPr lang="en-US" sz="3200" dirty="0"/>
              <a:t>No estimate taken from a sample is expected to be exact: assumptions about the overall population based on the results of a sample will have an attached </a:t>
            </a:r>
            <a:r>
              <a:rPr lang="en-US" sz="3200" b="1" dirty="0"/>
              <a:t>margin of </a:t>
            </a:r>
            <a:r>
              <a:rPr lang="en-US" sz="3200" b="1" dirty="0" smtClean="0"/>
              <a:t>error</a:t>
            </a:r>
          </a:p>
          <a:p>
            <a:pPr algn="just"/>
            <a:endParaRPr lang="en-US" sz="3200" dirty="0"/>
          </a:p>
          <a:p>
            <a:pPr algn="just"/>
            <a:r>
              <a:rPr lang="en-US" sz="3200" dirty="0"/>
              <a:t>To lower the margin of error usually requires a larger sample size: the amount of variability in the population, </a:t>
            </a:r>
            <a:r>
              <a:rPr lang="en-US" sz="3200" dirty="0" err="1"/>
              <a:t>ie</a:t>
            </a:r>
            <a:r>
              <a:rPr lang="en-US" sz="3200" dirty="0"/>
              <a:t> the range of values or opinions, will also affect accuracy and therefore size of the sample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494085"/>
          </a:xfrm>
          <a:prstGeom prst="rect">
            <a:avLst/>
          </a:prstGeom>
        </p:spPr>
        <p:txBody>
          <a:bodyPr wrap="square">
            <a:spAutoFit/>
          </a:bodyPr>
          <a:lstStyle/>
          <a:p>
            <a:pPr algn="just"/>
            <a:r>
              <a:rPr lang="en-US" sz="3200" dirty="0"/>
              <a:t>The confidence level is the likelihood that the results obtained from the sample lie within a required precision: the higher the confidence level, the more certain you wish to be that the results are not atypical. Statisticians often use a 95% confidence level to provide strong </a:t>
            </a:r>
            <a:r>
              <a:rPr lang="en-US" sz="3200" dirty="0" smtClean="0"/>
              <a:t>conclusions</a:t>
            </a:r>
          </a:p>
          <a:p>
            <a:pPr algn="just"/>
            <a:endParaRPr lang="en-US" sz="3200" dirty="0"/>
          </a:p>
          <a:p>
            <a:pPr algn="just"/>
            <a:r>
              <a:rPr lang="en-US" sz="3200" dirty="0"/>
              <a:t>Population size does not normally affect sample size: in fact the larger the population size, the lower the proportion of that population needs to be sampled to be representative. It's only when the proposed sample size is more than 5% of the population that the population size becomes part of the formulae to calculate the sample size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324535"/>
          </a:xfrm>
          <a:prstGeom prst="rect">
            <a:avLst/>
          </a:prstGeom>
        </p:spPr>
        <p:txBody>
          <a:bodyPr wrap="square">
            <a:spAutoFit/>
          </a:bodyPr>
          <a:lstStyle/>
          <a:p>
            <a:pPr algn="just"/>
            <a:r>
              <a:rPr lang="en-US" sz="2000" b="1" dirty="0" smtClean="0"/>
              <a:t>Types </a:t>
            </a:r>
            <a:r>
              <a:rPr lang="en-US" sz="2000" b="1" dirty="0"/>
              <a:t>of Sampling</a:t>
            </a:r>
          </a:p>
          <a:p>
            <a:pPr algn="just"/>
            <a:r>
              <a:rPr lang="en-US" sz="2000" dirty="0"/>
              <a:t>There are many different types of sampling methods, here's a summary of the most common:</a:t>
            </a:r>
          </a:p>
          <a:p>
            <a:pPr algn="just"/>
            <a:endParaRPr lang="en-US" sz="2000" b="1" dirty="0" smtClean="0"/>
          </a:p>
          <a:p>
            <a:pPr algn="just"/>
            <a:r>
              <a:rPr lang="en-US" sz="2000" b="1" dirty="0" smtClean="0"/>
              <a:t>Cluster sampling</a:t>
            </a:r>
            <a:endParaRPr lang="en-US" sz="2000" b="1" dirty="0"/>
          </a:p>
          <a:p>
            <a:pPr algn="just"/>
            <a:r>
              <a:rPr lang="en-US" sz="2000" dirty="0"/>
              <a:t>Units in the population can often be found in certain geographic groups or "clusters" for example, primary school children in Derbyshire.</a:t>
            </a:r>
          </a:p>
          <a:p>
            <a:pPr algn="just"/>
            <a:r>
              <a:rPr lang="en-US" sz="2000" dirty="0"/>
              <a:t>A random sample of clusters is taken, then all units within the cluster are examined.</a:t>
            </a:r>
            <a:br>
              <a:rPr lang="en-US" sz="2000" dirty="0"/>
            </a:br>
            <a:endParaRPr lang="en-US" sz="2000" dirty="0"/>
          </a:p>
          <a:p>
            <a:pPr algn="just"/>
            <a:r>
              <a:rPr lang="en-US" sz="2000" b="1" dirty="0"/>
              <a:t>Advantages</a:t>
            </a:r>
          </a:p>
          <a:p>
            <a:pPr algn="just"/>
            <a:r>
              <a:rPr lang="en-US" sz="2000" dirty="0"/>
              <a:t>Quick and easy</a:t>
            </a:r>
          </a:p>
          <a:p>
            <a:pPr algn="just"/>
            <a:r>
              <a:rPr lang="en-US" sz="2000" dirty="0"/>
              <a:t>Doesn't need complete population information</a:t>
            </a:r>
          </a:p>
          <a:p>
            <a:pPr algn="just"/>
            <a:r>
              <a:rPr lang="en-US" sz="2000" dirty="0"/>
              <a:t>Good for face-to-face </a:t>
            </a:r>
            <a:r>
              <a:rPr lang="en-US" sz="2000" dirty="0" smtClean="0"/>
              <a:t>surveys</a:t>
            </a:r>
          </a:p>
          <a:p>
            <a:pPr algn="just"/>
            <a:endParaRPr lang="en-US" sz="2000" dirty="0"/>
          </a:p>
          <a:p>
            <a:pPr algn="just"/>
            <a:r>
              <a:rPr lang="en-US" sz="2000" b="1" dirty="0"/>
              <a:t>Disadvantages</a:t>
            </a:r>
          </a:p>
          <a:p>
            <a:pPr algn="just"/>
            <a:r>
              <a:rPr lang="en-US" sz="2000" dirty="0"/>
              <a:t>Expensive if the clusters are large</a:t>
            </a:r>
          </a:p>
          <a:p>
            <a:pPr algn="just"/>
            <a:r>
              <a:rPr lang="en-US" sz="2000" dirty="0"/>
              <a:t>Greater risk of sampling error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6494085"/>
          </a:xfrm>
          <a:prstGeom prst="rect">
            <a:avLst/>
          </a:prstGeom>
        </p:spPr>
        <p:txBody>
          <a:bodyPr wrap="square">
            <a:spAutoFit/>
          </a:bodyPr>
          <a:lstStyle/>
          <a:p>
            <a:pPr algn="just"/>
            <a:r>
              <a:rPr lang="en-US" sz="3200" b="1" dirty="0"/>
              <a:t>Convenience sampling</a:t>
            </a:r>
          </a:p>
          <a:p>
            <a:pPr algn="just"/>
            <a:r>
              <a:rPr lang="en-US" sz="3200" dirty="0"/>
              <a:t>Uses those who are willing to volunteer and easiest to involve in the study.</a:t>
            </a:r>
            <a:br>
              <a:rPr lang="en-US" sz="3200" dirty="0"/>
            </a:br>
            <a:endParaRPr lang="en-US" sz="3200" dirty="0"/>
          </a:p>
          <a:p>
            <a:pPr algn="just"/>
            <a:r>
              <a:rPr lang="en-US" sz="3200" b="1" dirty="0"/>
              <a:t>Advantages</a:t>
            </a:r>
          </a:p>
          <a:p>
            <a:pPr algn="just"/>
            <a:r>
              <a:rPr lang="en-US" sz="3200" dirty="0"/>
              <a:t>Subjects are readily available</a:t>
            </a:r>
          </a:p>
          <a:p>
            <a:pPr algn="just"/>
            <a:r>
              <a:rPr lang="en-US" sz="3200" dirty="0"/>
              <a:t>Large amounts of information can be gathered </a:t>
            </a:r>
            <a:r>
              <a:rPr lang="en-US" sz="3200" dirty="0" smtClean="0"/>
              <a:t>quickly</a:t>
            </a:r>
          </a:p>
          <a:p>
            <a:pPr algn="just"/>
            <a:endParaRPr lang="en-US" sz="3200" dirty="0"/>
          </a:p>
          <a:p>
            <a:pPr algn="just"/>
            <a:r>
              <a:rPr lang="en-US" sz="3200" b="1" dirty="0"/>
              <a:t>Disadvantages</a:t>
            </a:r>
          </a:p>
          <a:p>
            <a:pPr algn="just"/>
            <a:r>
              <a:rPr lang="en-US" sz="3200" dirty="0"/>
              <a:t>The sample is not representative of the entire population, so results can't speak for them - inferences are limited. future data</a:t>
            </a:r>
          </a:p>
          <a:p>
            <a:pPr algn="just"/>
            <a:r>
              <a:rPr lang="en-US" sz="3200" dirty="0"/>
              <a:t>Prone to volunteer bias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7294305"/>
          </a:xfrm>
          <a:prstGeom prst="rect">
            <a:avLst/>
          </a:prstGeom>
        </p:spPr>
        <p:txBody>
          <a:bodyPr wrap="square">
            <a:spAutoFit/>
          </a:bodyPr>
          <a:lstStyle/>
          <a:p>
            <a:pPr algn="just"/>
            <a:r>
              <a:rPr lang="en-US" sz="3600" b="1" dirty="0" err="1"/>
              <a:t>Judgement</a:t>
            </a:r>
            <a:r>
              <a:rPr lang="en-US" sz="3600" b="1" dirty="0"/>
              <a:t> sampling</a:t>
            </a:r>
          </a:p>
          <a:p>
            <a:pPr algn="just"/>
            <a:r>
              <a:rPr lang="en-US" sz="3600" dirty="0"/>
              <a:t>A deliberate choice of a sample - the opposite of random</a:t>
            </a:r>
            <a:br>
              <a:rPr lang="en-US" sz="3600" dirty="0"/>
            </a:br>
            <a:endParaRPr lang="en-US" sz="3600" dirty="0"/>
          </a:p>
          <a:p>
            <a:pPr algn="just"/>
            <a:r>
              <a:rPr lang="en-US" sz="3600" b="1" dirty="0"/>
              <a:t>Advantages</a:t>
            </a:r>
          </a:p>
          <a:p>
            <a:pPr algn="just"/>
            <a:r>
              <a:rPr lang="en-US" sz="3600" dirty="0"/>
              <a:t>Good for providing illustrative examples or case studies</a:t>
            </a:r>
          </a:p>
          <a:p>
            <a:pPr algn="just"/>
            <a:r>
              <a:rPr lang="en-US" sz="3600" b="1" dirty="0"/>
              <a:t>Disadvantages</a:t>
            </a:r>
          </a:p>
          <a:p>
            <a:pPr algn="just"/>
            <a:r>
              <a:rPr lang="en-US" sz="3600" dirty="0"/>
              <a:t>Very prone to bias</a:t>
            </a:r>
          </a:p>
          <a:p>
            <a:pPr algn="just"/>
            <a:r>
              <a:rPr lang="en-US" sz="3600" dirty="0"/>
              <a:t>Samples often small</a:t>
            </a:r>
          </a:p>
          <a:p>
            <a:pPr algn="just"/>
            <a:r>
              <a:rPr lang="en-US" sz="3600" dirty="0"/>
              <a:t>Cannot extrapolate from sample</a:t>
            </a:r>
          </a:p>
          <a:p>
            <a:pPr algn="just"/>
            <a:r>
              <a:rPr lang="en-US" sz="3600" dirty="0" smtClean="0"/>
              <a:t/>
            </a:r>
            <a:br>
              <a:rPr lang="en-US" sz="3600" dirty="0" smtClean="0"/>
            </a:b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493</Words>
  <Application>Microsoft Office PowerPoint</Application>
  <PresentationFormat>On-screen Show (4:3)</PresentationFormat>
  <Paragraphs>134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Marketing Research - Sampling</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Research - Sampling</dc:title>
  <dc:creator>Ashutosh</dc:creator>
  <cp:lastModifiedBy>Ashutosh</cp:lastModifiedBy>
  <cp:revision>4</cp:revision>
  <dcterms:created xsi:type="dcterms:W3CDTF">2020-05-04T11:41:16Z</dcterms:created>
  <dcterms:modified xsi:type="dcterms:W3CDTF">2020-05-09T12:53:53Z</dcterms:modified>
</cp:coreProperties>
</file>