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40F4BC3-583A-41A3-8B4E-F313DC74862E}" type="datetimeFigureOut">
              <a:rPr lang="en-US" smtClean="0"/>
              <a:pPr/>
              <a:t>4/21/2020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0437C44B-E9E9-4803-9C06-0D7029DF08FE}"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40F4BC3-583A-41A3-8B4E-F313DC74862E}"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37C44B-E9E9-4803-9C06-0D7029DF08F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40F4BC3-583A-41A3-8B4E-F313DC74862E}"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37C44B-E9E9-4803-9C06-0D7029DF08F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40F4BC3-583A-41A3-8B4E-F313DC74862E}"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37C44B-E9E9-4803-9C06-0D7029DF08FE}"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40F4BC3-583A-41A3-8B4E-F313DC74862E}" type="datetimeFigureOut">
              <a:rPr lang="en-US" smtClean="0"/>
              <a:pPr/>
              <a:t>4/21/2020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0437C44B-E9E9-4803-9C06-0D7029DF08F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40F4BC3-583A-41A3-8B4E-F313DC74862E}"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37C44B-E9E9-4803-9C06-0D7029DF08FE}"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40F4BC3-583A-41A3-8B4E-F313DC74862E}" type="datetimeFigureOut">
              <a:rPr lang="en-US" smtClean="0"/>
              <a:pPr/>
              <a:t>4/21/2020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37C44B-E9E9-4803-9C06-0D7029DF08FE}"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40F4BC3-583A-41A3-8B4E-F313DC74862E}" type="datetimeFigureOut">
              <a:rPr lang="en-US" smtClean="0"/>
              <a:pPr/>
              <a:t>4/21/2020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37C44B-E9E9-4803-9C06-0D7029DF08F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0F4BC3-583A-41A3-8B4E-F313DC74862E}" type="datetimeFigureOut">
              <a:rPr lang="en-US" smtClean="0"/>
              <a:pPr/>
              <a:t>4/21/2020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37C44B-E9E9-4803-9C06-0D7029DF08F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40F4BC3-583A-41A3-8B4E-F313DC74862E}"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37C44B-E9E9-4803-9C06-0D7029DF08FE}"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40F4BC3-583A-41A3-8B4E-F313DC74862E}" type="datetimeFigureOut">
              <a:rPr lang="en-US" smtClean="0"/>
              <a:pPr/>
              <a:t>4/21/2020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0437C44B-E9E9-4803-9C06-0D7029DF08FE}"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40F4BC3-583A-41A3-8B4E-F313DC74862E}" type="datetimeFigureOut">
              <a:rPr lang="en-US" smtClean="0"/>
              <a:pPr/>
              <a:t>4/21/2020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437C44B-E9E9-4803-9C06-0D7029DF08F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876800"/>
            <a:ext cx="7467600" cy="1600200"/>
          </a:xfrm>
        </p:spPr>
        <p:txBody>
          <a:bodyPr>
            <a:normAutofit fontScale="92500" lnSpcReduction="2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457201"/>
            <a:ext cx="7772400" cy="3657599"/>
          </a:xfrm>
        </p:spPr>
        <p:txBody>
          <a:bodyPr/>
          <a:lstStyle/>
          <a:p>
            <a:r>
              <a:rPr lang="en-US" dirty="0" smtClean="0"/>
              <a:t>Difference Between Retailer and Wholesaler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800" cy="4401205"/>
          </a:xfrm>
          <a:prstGeom prst="rect">
            <a:avLst/>
          </a:prstGeom>
        </p:spPr>
        <p:txBody>
          <a:bodyPr wrap="square">
            <a:spAutoFit/>
          </a:bodyPr>
          <a:lstStyle/>
          <a:p>
            <a:r>
              <a:rPr lang="en-US" sz="4000" dirty="0"/>
              <a:t>In wholesale business, the capital requirement is higher than in retail business</a:t>
            </a:r>
            <a:r>
              <a:rPr lang="en-US" sz="4000" dirty="0" smtClean="0"/>
              <a:t>.</a:t>
            </a:r>
          </a:p>
          <a:p>
            <a:endParaRPr lang="en-US" sz="4000" dirty="0" smtClean="0"/>
          </a:p>
          <a:p>
            <a:endParaRPr lang="en-US" sz="4000" dirty="0"/>
          </a:p>
          <a:p>
            <a:r>
              <a:rPr lang="en-US" sz="4000" dirty="0"/>
              <a:t>The location is of utmost important in retail, but in wholesale, the location does not matter at all.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5016758"/>
          </a:xfrm>
          <a:prstGeom prst="rect">
            <a:avLst/>
          </a:prstGeom>
        </p:spPr>
        <p:txBody>
          <a:bodyPr wrap="square">
            <a:spAutoFit/>
          </a:bodyPr>
          <a:lstStyle/>
          <a:p>
            <a:r>
              <a:rPr lang="en-US" sz="3200" dirty="0"/>
              <a:t>While selling the goods in retail the appearance of the shop and the display of items should be good to attract more and more customers. </a:t>
            </a:r>
            <a:endParaRPr lang="en-US" sz="3200" dirty="0" smtClean="0"/>
          </a:p>
          <a:p>
            <a:endParaRPr lang="en-US" sz="3200" dirty="0" smtClean="0"/>
          </a:p>
          <a:p>
            <a:r>
              <a:rPr lang="en-US" sz="3200" dirty="0" smtClean="0"/>
              <a:t>However</a:t>
            </a:r>
            <a:r>
              <a:rPr lang="en-US" sz="3200" dirty="0"/>
              <a:t>, in wholesale, there is no such kind of need.</a:t>
            </a:r>
          </a:p>
          <a:p>
            <a:endParaRPr lang="en-US" sz="3200" dirty="0" smtClean="0"/>
          </a:p>
          <a:p>
            <a:endParaRPr lang="en-US" sz="3200" dirty="0" smtClean="0"/>
          </a:p>
          <a:p>
            <a:r>
              <a:rPr lang="en-US" sz="3200" dirty="0" smtClean="0"/>
              <a:t>There </a:t>
            </a:r>
            <a:r>
              <a:rPr lang="en-US" sz="3200" dirty="0"/>
              <a:t>is no requirement of advertising in wholesale but retail business requires advertising to grab the attention of customers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381000" y="457200"/>
            <a:ext cx="8458200" cy="5562599"/>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428750" y="938213"/>
            <a:ext cx="6286500" cy="4981575"/>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562100" y="2366963"/>
            <a:ext cx="6019800" cy="2124075"/>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001000" cy="5632311"/>
          </a:xfrm>
          <a:prstGeom prst="rect">
            <a:avLst/>
          </a:prstGeom>
        </p:spPr>
        <p:txBody>
          <a:bodyPr wrap="square">
            <a:spAutoFit/>
          </a:bodyPr>
          <a:lstStyle/>
          <a:p>
            <a:r>
              <a:rPr lang="en-US" sz="4000" dirty="0"/>
              <a:t>Wholesale refers to the selling of goods to the customers like retailers, industries, and others in bulk, at a low price. It is a type of business in which goods are being purchased from the producers by the wholesaler in big lots, and then the bulk is split into comparatively smaller lots. Finally, they are repacked and resold to the other parties.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6001643"/>
          </a:xfrm>
          <a:prstGeom prst="rect">
            <a:avLst/>
          </a:prstGeom>
        </p:spPr>
        <p:txBody>
          <a:bodyPr wrap="square">
            <a:spAutoFit/>
          </a:bodyPr>
          <a:lstStyle/>
          <a:p>
            <a:r>
              <a:rPr lang="en-US" sz="3200" dirty="0"/>
              <a:t>In wholesale business, the wholesaler gives more emphasis on the quantity of goods, not on the quality. For starting a wholesale business, there is a huge capital requirement as the business size is large. It does not require any publicity or advertisement</a:t>
            </a:r>
            <a:r>
              <a:rPr lang="en-US" sz="3200" dirty="0" smtClean="0"/>
              <a:t>.</a:t>
            </a:r>
          </a:p>
          <a:p>
            <a:endParaRPr lang="en-US" sz="3200" dirty="0" smtClean="0"/>
          </a:p>
          <a:p>
            <a:endParaRPr lang="en-US" sz="3200" dirty="0"/>
          </a:p>
          <a:p>
            <a:r>
              <a:rPr lang="en-US" sz="3200" dirty="0"/>
              <a:t>However, the customers of a wholesale business are spread in various cities, towns or even in different states. Most goods are sold on credit to the customers of the wholesale business. The price of purchased on wholesale is lower as it consists of less profit margin.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609601"/>
            <a:ext cx="8458200" cy="5078313"/>
          </a:xfrm>
          <a:prstGeom prst="rect">
            <a:avLst/>
          </a:prstGeom>
        </p:spPr>
        <p:txBody>
          <a:bodyPr wrap="square">
            <a:spAutoFit/>
          </a:bodyPr>
          <a:lstStyle/>
          <a:p>
            <a:r>
              <a:rPr lang="en-US" sz="3600" dirty="0"/>
              <a:t>Retail means selling goods in small lots. When the goods are sold to the final customer, for consumption and not for the purpose of resale, in small quantities, then this business type is known as Retail. </a:t>
            </a:r>
            <a:endParaRPr lang="en-US" sz="3600" dirty="0" smtClean="0"/>
          </a:p>
          <a:p>
            <a:r>
              <a:rPr lang="en-US" sz="3600" dirty="0" smtClean="0"/>
              <a:t>Retailers </a:t>
            </a:r>
            <a:r>
              <a:rPr lang="en-US" sz="3600" dirty="0"/>
              <a:t>are the middleman between wholesalers and customers. They purchase goods from wholesalers in bulk and sells it to the ultimate consumer in small lots.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153400" cy="5632311"/>
          </a:xfrm>
          <a:prstGeom prst="rect">
            <a:avLst/>
          </a:prstGeom>
        </p:spPr>
        <p:txBody>
          <a:bodyPr wrap="square">
            <a:spAutoFit/>
          </a:bodyPr>
          <a:lstStyle/>
          <a:p>
            <a:r>
              <a:rPr lang="en-US" sz="3600" dirty="0"/>
              <a:t>Wholesale means the sale of goods in voluminous quantity, at a low price. </a:t>
            </a:r>
            <a:endParaRPr lang="en-US" sz="3600" dirty="0" smtClean="0"/>
          </a:p>
          <a:p>
            <a:endParaRPr lang="en-US" sz="3600" dirty="0" smtClean="0"/>
          </a:p>
          <a:p>
            <a:r>
              <a:rPr lang="en-US" sz="3600" dirty="0" smtClean="0"/>
              <a:t>The </a:t>
            </a:r>
            <a:r>
              <a:rPr lang="en-US" sz="3600" dirty="0"/>
              <a:t>business of selling goods to end consumers in small lots at a profit is known as Retail.</a:t>
            </a:r>
          </a:p>
          <a:p>
            <a:endParaRPr lang="en-US" sz="3600" dirty="0" smtClean="0"/>
          </a:p>
          <a:p>
            <a:endParaRPr lang="en-US" sz="3600" dirty="0" smtClean="0"/>
          </a:p>
          <a:p>
            <a:r>
              <a:rPr lang="en-US" sz="3600" dirty="0" smtClean="0"/>
              <a:t>Wholesale </a:t>
            </a:r>
            <a:r>
              <a:rPr lang="en-US" sz="3600" dirty="0"/>
              <a:t>creates a link between the manufacturer and retailer whereas Retail creates a link between wholesaler and customer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533400"/>
            <a:ext cx="8305800" cy="5078313"/>
          </a:xfrm>
          <a:prstGeom prst="rect">
            <a:avLst/>
          </a:prstGeom>
        </p:spPr>
        <p:txBody>
          <a:bodyPr wrap="square">
            <a:spAutoFit/>
          </a:bodyPr>
          <a:lstStyle/>
          <a:p>
            <a:r>
              <a:rPr lang="en-US" sz="3600" dirty="0"/>
              <a:t>There are wide differences between wholesale and retail price of a particular commodity, i.e. the wholesale price is always less than the retail one</a:t>
            </a:r>
            <a:r>
              <a:rPr lang="en-US" sz="3600" dirty="0" smtClean="0"/>
              <a:t>.</a:t>
            </a:r>
          </a:p>
          <a:p>
            <a:endParaRPr lang="en-US" sz="3600" dirty="0" smtClean="0"/>
          </a:p>
          <a:p>
            <a:endParaRPr lang="en-US" sz="3600" dirty="0"/>
          </a:p>
          <a:p>
            <a:r>
              <a:rPr lang="en-US" sz="3600" dirty="0"/>
              <a:t>In wholesale business, there is no requirement of an art of selling the goods which are a must in case of retail business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82000" cy="4524315"/>
          </a:xfrm>
          <a:prstGeom prst="rect">
            <a:avLst/>
          </a:prstGeom>
        </p:spPr>
        <p:txBody>
          <a:bodyPr wrap="square">
            <a:spAutoFit/>
          </a:bodyPr>
          <a:lstStyle/>
          <a:p>
            <a:r>
              <a:rPr lang="en-US" sz="3600" dirty="0"/>
              <a:t>The size of a wholesale business is larger than a retail business</a:t>
            </a:r>
            <a:r>
              <a:rPr lang="en-US" sz="3600" dirty="0" smtClean="0"/>
              <a:t>.</a:t>
            </a:r>
          </a:p>
          <a:p>
            <a:endParaRPr lang="en-US" sz="3600" dirty="0" smtClean="0"/>
          </a:p>
          <a:p>
            <a:endParaRPr lang="en-US" sz="3600" dirty="0"/>
          </a:p>
          <a:p>
            <a:r>
              <a:rPr lang="en-US" sz="3600" dirty="0"/>
              <a:t>In the retail business, the retail shopkeeper can choose the goods freely which is not possible in wholesale business because the goods are to be purchased in bulk.</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10</TotalTime>
  <Words>324</Words>
  <Application>Microsoft Office PowerPoint</Application>
  <PresentationFormat>On-screen Show (4:3)</PresentationFormat>
  <Paragraphs>45</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Equity</vt:lpstr>
      <vt:lpstr>Difference Between Retailer and Wholesaler</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Difference Between Retailer and Wholesaler</dc:title>
  <dc:creator>Ashutosh</dc:creator>
  <cp:lastModifiedBy>Ashutosh</cp:lastModifiedBy>
  <cp:revision>7</cp:revision>
  <dcterms:created xsi:type="dcterms:W3CDTF">2020-04-21T08:50:02Z</dcterms:created>
  <dcterms:modified xsi:type="dcterms:W3CDTF">2020-04-21T17:58:13Z</dcterms:modified>
</cp:coreProperties>
</file>