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B554ECDF-EF68-4D30-9AFD-0ACC99D814BB}" type="datetimeFigureOut">
              <a:rPr lang="en-US" smtClean="0"/>
              <a:pPr/>
              <a:t>5/10/2020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72788BBF-ACBD-45FE-AA18-9B54F5480A84}"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554ECDF-EF68-4D30-9AFD-0ACC99D814BB}" type="datetimeFigureOut">
              <a:rPr lang="en-US" smtClean="0"/>
              <a:pPr/>
              <a:t>5/10/2020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788BBF-ACBD-45FE-AA18-9B54F5480A8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554ECDF-EF68-4D30-9AFD-0ACC99D814BB}" type="datetimeFigureOut">
              <a:rPr lang="en-US" smtClean="0"/>
              <a:pPr/>
              <a:t>5/10/2020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788BBF-ACBD-45FE-AA18-9B54F5480A8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B554ECDF-EF68-4D30-9AFD-0ACC99D814BB}" type="datetimeFigureOut">
              <a:rPr lang="en-US" smtClean="0"/>
              <a:pPr/>
              <a:t>5/10/2020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788BBF-ACBD-45FE-AA18-9B54F5480A84}"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554ECDF-EF68-4D30-9AFD-0ACC99D814BB}" type="datetimeFigureOut">
              <a:rPr lang="en-US" smtClean="0"/>
              <a:pPr/>
              <a:t>5/10/2020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72788BBF-ACBD-45FE-AA18-9B54F5480A8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554ECDF-EF68-4D30-9AFD-0ACC99D814BB}" type="datetimeFigureOut">
              <a:rPr lang="en-US" smtClean="0"/>
              <a:pPr/>
              <a:t>5/10/2020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788BBF-ACBD-45FE-AA18-9B54F5480A84}"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B554ECDF-EF68-4D30-9AFD-0ACC99D814BB}" type="datetimeFigureOut">
              <a:rPr lang="en-US" smtClean="0"/>
              <a:pPr/>
              <a:t>5/10/2020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2788BBF-ACBD-45FE-AA18-9B54F5480A84}"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554ECDF-EF68-4D30-9AFD-0ACC99D814BB}" type="datetimeFigureOut">
              <a:rPr lang="en-US" smtClean="0"/>
              <a:pPr/>
              <a:t>5/10/2020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788BBF-ACBD-45FE-AA18-9B54F5480A8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54ECDF-EF68-4D30-9AFD-0ACC99D814BB}" type="datetimeFigureOut">
              <a:rPr lang="en-US" smtClean="0"/>
              <a:pPr/>
              <a:t>5/10/2020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2788BBF-ACBD-45FE-AA18-9B54F5480A8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554ECDF-EF68-4D30-9AFD-0ACC99D814BB}" type="datetimeFigureOut">
              <a:rPr lang="en-US" smtClean="0"/>
              <a:pPr/>
              <a:t>5/10/2020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788BBF-ACBD-45FE-AA18-9B54F5480A84}"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554ECDF-EF68-4D30-9AFD-0ACC99D814BB}" type="datetimeFigureOut">
              <a:rPr lang="en-US" smtClean="0"/>
              <a:pPr/>
              <a:t>5/10/2020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72788BBF-ACBD-45FE-AA18-9B54F5480A84}"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B554ECDF-EF68-4D30-9AFD-0ACC99D814BB}" type="datetimeFigureOut">
              <a:rPr lang="en-US" smtClean="0"/>
              <a:pPr/>
              <a:t>5/10/2020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72788BBF-ACBD-45FE-AA18-9B54F5480A8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3886200"/>
            <a:ext cx="7620000" cy="2743200"/>
          </a:xfrm>
        </p:spPr>
        <p:txBody>
          <a:bodyPr>
            <a:normAutofit fontScale="77500" lnSpcReduction="20000"/>
          </a:bodyPr>
          <a:lstStyle/>
          <a:p>
            <a:pPr algn="l"/>
            <a:endParaRPr lang="en-US" b="1" dirty="0" smtClean="0"/>
          </a:p>
          <a:p>
            <a:pPr algn="l"/>
            <a:endParaRPr lang="en-US" b="1" dirty="0" smtClean="0"/>
          </a:p>
          <a:p>
            <a:pPr algn="l"/>
            <a:endParaRPr lang="en-US" b="1" dirty="0" smtClean="0"/>
          </a:p>
          <a:p>
            <a:pPr algn="l"/>
            <a:endParaRPr lang="en-US" b="1" dirty="0" smtClean="0"/>
          </a:p>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a:xfrm>
            <a:off x="685800" y="1752601"/>
            <a:ext cx="7772400" cy="1847850"/>
          </a:xfrm>
        </p:spPr>
        <p:txBody>
          <a:bodyPr/>
          <a:lstStyle/>
          <a:p>
            <a:r>
              <a:rPr lang="en-US" dirty="0"/>
              <a:t>Distribution of Rural Products</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5509200"/>
          </a:xfrm>
          <a:prstGeom prst="rect">
            <a:avLst/>
          </a:prstGeom>
        </p:spPr>
        <p:txBody>
          <a:bodyPr wrap="square">
            <a:spAutoFit/>
          </a:bodyPr>
          <a:lstStyle/>
          <a:p>
            <a:r>
              <a:rPr lang="en-US" sz="4400" b="1" dirty="0"/>
              <a:t>Here, only the distribution aspects are described</a:t>
            </a:r>
            <a:r>
              <a:rPr lang="en-US" sz="4400" b="1" dirty="0" smtClean="0"/>
              <a:t>:</a:t>
            </a:r>
          </a:p>
          <a:p>
            <a:endParaRPr lang="en-US" sz="4400" dirty="0"/>
          </a:p>
          <a:p>
            <a:pPr marL="400050" indent="-400050">
              <a:buAutoNum type="romanLcPeriod"/>
            </a:pPr>
            <a:r>
              <a:rPr lang="en-US" sz="4400" dirty="0" smtClean="0"/>
              <a:t>Directly </a:t>
            </a:r>
            <a:r>
              <a:rPr lang="en-US" sz="4400" dirty="0"/>
              <a:t>to the Consumer</a:t>
            </a:r>
            <a:r>
              <a:rPr lang="en-US" sz="4400" dirty="0" smtClean="0"/>
              <a:t>.</a:t>
            </a:r>
          </a:p>
          <a:p>
            <a:pPr marL="400050" indent="-400050">
              <a:buAutoNum type="romanLcPeriod"/>
            </a:pPr>
            <a:endParaRPr lang="en-US" sz="4400" dirty="0"/>
          </a:p>
          <a:p>
            <a:r>
              <a:rPr lang="en-US" sz="4400" dirty="0"/>
              <a:t>ii. To Retailers and Traders</a:t>
            </a:r>
            <a:r>
              <a:rPr lang="en-US" sz="4400" dirty="0" smtClean="0"/>
              <a:t>.</a:t>
            </a:r>
          </a:p>
          <a:p>
            <a:endParaRPr lang="en-US" sz="4400" dirty="0"/>
          </a:p>
          <a:p>
            <a:r>
              <a:rPr lang="en-US" sz="4400" dirty="0"/>
              <a:t>iii. At APMC Designated </a:t>
            </a:r>
            <a:r>
              <a:rPr lang="en-US" sz="4400" dirty="0" err="1"/>
              <a:t>Mandis</a:t>
            </a:r>
            <a:endParaRPr lang="en-US" sz="4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6001643"/>
          </a:xfrm>
          <a:prstGeom prst="rect">
            <a:avLst/>
          </a:prstGeom>
        </p:spPr>
        <p:txBody>
          <a:bodyPr wrap="square">
            <a:spAutoFit/>
          </a:bodyPr>
          <a:lstStyle/>
          <a:p>
            <a:pPr algn="just"/>
            <a:r>
              <a:rPr lang="en-US" sz="3200" b="1" dirty="0" err="1"/>
              <a:t>i</a:t>
            </a:r>
            <a:r>
              <a:rPr lang="en-US" sz="3200" b="1" dirty="0"/>
              <a:t>. Directly to the Consumer:</a:t>
            </a:r>
            <a:endParaRPr lang="en-US" sz="3200" dirty="0"/>
          </a:p>
          <a:p>
            <a:pPr algn="just"/>
            <a:r>
              <a:rPr lang="en-US" sz="3200" dirty="0"/>
              <a:t>Farmers living near a highway often set up stalls display­ing their produce for passing motorists. They can also sell at a market near the farm or in the village. In some places, the APMC sets up </a:t>
            </a:r>
            <a:r>
              <a:rPr lang="en-US" sz="3200" dirty="0" err="1"/>
              <a:t>Apni</a:t>
            </a:r>
            <a:r>
              <a:rPr lang="en-US" sz="3200" dirty="0"/>
              <a:t> </a:t>
            </a:r>
            <a:r>
              <a:rPr lang="en-US" sz="3200" dirty="0" err="1"/>
              <a:t>Mandis</a:t>
            </a:r>
            <a:r>
              <a:rPr lang="en-US" sz="3200" dirty="0"/>
              <a:t> for direct marketing. Farmers bring their produce to the town on fixed days and sell to consumers at these </a:t>
            </a:r>
            <a:r>
              <a:rPr lang="en-US" sz="3200" dirty="0" err="1"/>
              <a:t>mandis</a:t>
            </a:r>
            <a:r>
              <a:rPr lang="en-US" sz="3200" dirty="0"/>
              <a:t>. Such a process eliminates the middleman but requires the farmer to be present at the site for long hours or hire a person, thereby increasing the cost. This method involves high-cost as the stock that is left by evening—if it is perishable in nature—has to be thrown away.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534400" cy="5632311"/>
          </a:xfrm>
          <a:prstGeom prst="rect">
            <a:avLst/>
          </a:prstGeom>
        </p:spPr>
        <p:txBody>
          <a:bodyPr wrap="square">
            <a:spAutoFit/>
          </a:bodyPr>
          <a:lstStyle/>
          <a:p>
            <a:pPr algn="just"/>
            <a:r>
              <a:rPr lang="en-US" sz="3600" b="1" dirty="0"/>
              <a:t>ii. To Retailers and Traders:</a:t>
            </a:r>
            <a:endParaRPr lang="en-US" sz="3600" dirty="0"/>
          </a:p>
          <a:p>
            <a:pPr algn="just"/>
            <a:r>
              <a:rPr lang="en-US" sz="3600" dirty="0"/>
              <a:t>To get over the problems in direct selling, farmers prefer to sell the entire stock to a local retailer or trader, who in turn transports it to a nearby APMC </a:t>
            </a:r>
            <a:r>
              <a:rPr lang="en-US" sz="3600" dirty="0" err="1"/>
              <a:t>mandi</a:t>
            </a:r>
            <a:r>
              <a:rPr lang="en-US" sz="3600" dirty="0"/>
              <a:t>. The farmer gets a lump sum in hand and thus avoids wastage and the costs of direct selling, but is at the mercy of traders who generally offer exploitative prices. In such a system, the trader makes a hefty commission while the producer gets low prices.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534400" cy="5509200"/>
          </a:xfrm>
          <a:prstGeom prst="rect">
            <a:avLst/>
          </a:prstGeom>
        </p:spPr>
        <p:txBody>
          <a:bodyPr wrap="square">
            <a:spAutoFit/>
          </a:bodyPr>
          <a:lstStyle/>
          <a:p>
            <a:pPr algn="just"/>
            <a:r>
              <a:rPr lang="en-US" sz="3200" b="1" dirty="0"/>
              <a:t>iii. At APMC Designated </a:t>
            </a:r>
            <a:r>
              <a:rPr lang="en-US" sz="3200" b="1" dirty="0" err="1"/>
              <a:t>Mandis</a:t>
            </a:r>
            <a:r>
              <a:rPr lang="en-US" sz="3200" b="1" dirty="0"/>
              <a:t>:</a:t>
            </a:r>
            <a:endParaRPr lang="en-US" sz="3200" dirty="0"/>
          </a:p>
          <a:p>
            <a:pPr algn="just"/>
            <a:r>
              <a:rPr lang="en-US" sz="3200" dirty="0"/>
              <a:t>Farmers can transport the goods to APMC designated </a:t>
            </a:r>
            <a:r>
              <a:rPr lang="en-US" sz="3200" dirty="0" err="1"/>
              <a:t>mandis</a:t>
            </a:r>
            <a:r>
              <a:rPr lang="en-US" sz="3200" dirty="0"/>
              <a:t> where they have to sell to authorized agents, who again exploit the farmers, squeezing them. Hefty commissions are charged by them – agents take a commission of 6-14 percent merely to trade, as against the international norm of 0.5 percent. In their study of peas marketing in Punjab, </a:t>
            </a:r>
            <a:r>
              <a:rPr lang="en-US" sz="3200" dirty="0" err="1"/>
              <a:t>Sidhu</a:t>
            </a:r>
            <a:r>
              <a:rPr lang="en-US" sz="3200" dirty="0"/>
              <a:t> et al. (2011) show that most of the produce of farmers (89%) was sold by growers in the wholesale market, while sale for local mar­kets was just about 6 percent.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610600" cy="5262979"/>
          </a:xfrm>
          <a:prstGeom prst="rect">
            <a:avLst/>
          </a:prstGeom>
        </p:spPr>
        <p:txBody>
          <a:bodyPr wrap="square">
            <a:spAutoFit/>
          </a:bodyPr>
          <a:lstStyle/>
          <a:p>
            <a:pPr algn="just"/>
            <a:r>
              <a:rPr lang="en-US" sz="2800" dirty="0"/>
              <a:t>Due to problems in APMC designated </a:t>
            </a:r>
            <a:r>
              <a:rPr lang="en-US" sz="2800" dirty="0" err="1"/>
              <a:t>Apni</a:t>
            </a:r>
            <a:r>
              <a:rPr lang="en-US" sz="2800" dirty="0"/>
              <a:t> </a:t>
            </a:r>
            <a:r>
              <a:rPr lang="en-US" sz="2800" dirty="0" err="1"/>
              <a:t>Mandis</a:t>
            </a:r>
            <a:r>
              <a:rPr lang="en-US" sz="2800" dirty="0"/>
              <a:t>, the majority of growers preferred to sell green peas in the wholesale market. The study fur­ther reveals that the net price received by the farmer was about 67 percent of the price paid by the consumer</a:t>
            </a:r>
            <a:r>
              <a:rPr lang="en-US" sz="2800" dirty="0" smtClean="0"/>
              <a:t>.</a:t>
            </a:r>
          </a:p>
          <a:p>
            <a:pPr algn="just"/>
            <a:endParaRPr lang="en-US" sz="2800" dirty="0"/>
          </a:p>
          <a:p>
            <a:pPr algn="just"/>
            <a:r>
              <a:rPr lang="en-US" sz="2800" b="1" dirty="0"/>
              <a:t>The problems identified in </a:t>
            </a:r>
            <a:r>
              <a:rPr lang="en-US" sz="2800" b="1" dirty="0" err="1"/>
              <a:t>Apni</a:t>
            </a:r>
            <a:r>
              <a:rPr lang="en-US" sz="2800" b="1" dirty="0"/>
              <a:t> </a:t>
            </a:r>
            <a:r>
              <a:rPr lang="en-US" sz="2800" b="1" dirty="0" err="1"/>
              <a:t>Mandis</a:t>
            </a:r>
            <a:r>
              <a:rPr lang="en-US" sz="2800" b="1" dirty="0"/>
              <a:t> were:</a:t>
            </a:r>
            <a:endParaRPr lang="en-US" sz="2800" dirty="0"/>
          </a:p>
          <a:p>
            <a:pPr marL="342900" indent="-342900" algn="just">
              <a:buAutoNum type="alphaLcPeriod"/>
            </a:pPr>
            <a:r>
              <a:rPr lang="en-US" sz="2800" dirty="0" smtClean="0"/>
              <a:t>Requirement </a:t>
            </a:r>
            <a:r>
              <a:rPr lang="en-US" sz="2800" dirty="0"/>
              <a:t>to stay in the </a:t>
            </a:r>
            <a:r>
              <a:rPr lang="en-US" sz="2800" dirty="0" err="1"/>
              <a:t>mandis</a:t>
            </a:r>
            <a:r>
              <a:rPr lang="en-US" sz="2800" dirty="0"/>
              <a:t> for long hours</a:t>
            </a:r>
            <a:r>
              <a:rPr lang="en-US" sz="2800" dirty="0" smtClean="0"/>
              <a:t>.</a:t>
            </a:r>
          </a:p>
          <a:p>
            <a:pPr marL="342900" indent="-342900" algn="just">
              <a:buAutoNum type="alphaLcPeriod"/>
            </a:pPr>
            <a:endParaRPr lang="en-US" sz="2800" dirty="0"/>
          </a:p>
          <a:p>
            <a:pPr algn="just"/>
            <a:r>
              <a:rPr lang="en-US" sz="2800" dirty="0"/>
              <a:t>b. Non-availability of drinking water, toilets or shelter</a:t>
            </a:r>
            <a:r>
              <a:rPr lang="en-US" sz="2800" dirty="0" smtClean="0"/>
              <a:t>.</a:t>
            </a:r>
          </a:p>
          <a:p>
            <a:pPr algn="just"/>
            <a:endParaRPr lang="en-US" sz="2800" dirty="0"/>
          </a:p>
          <a:p>
            <a:pPr algn="just"/>
            <a:r>
              <a:rPr lang="en-US" sz="2800" dirty="0"/>
              <a:t>c. Unhygienic conditions in the market, which become more severe in the rainy seasons</a:t>
            </a:r>
            <a:r>
              <a:rPr lang="en-US" sz="2800" dirty="0" smtClean="0"/>
              <a:t>.</a:t>
            </a:r>
            <a:endParaRPr lang="en-US"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305800" cy="5632311"/>
          </a:xfrm>
          <a:prstGeom prst="rect">
            <a:avLst/>
          </a:prstGeom>
        </p:spPr>
        <p:txBody>
          <a:bodyPr wrap="square">
            <a:spAutoFit/>
          </a:bodyPr>
          <a:lstStyle/>
          <a:p>
            <a:pPr algn="just"/>
            <a:r>
              <a:rPr lang="en-US" sz="3600" dirty="0" smtClean="0"/>
              <a:t>d. Inadequate market infrastructure</a:t>
            </a:r>
            <a:r>
              <a:rPr lang="en-US" sz="3600" dirty="0" smtClean="0"/>
              <a:t>.</a:t>
            </a:r>
          </a:p>
          <a:p>
            <a:pPr algn="just"/>
            <a:endParaRPr lang="en-US" sz="3600" dirty="0" smtClean="0"/>
          </a:p>
          <a:p>
            <a:pPr algn="just"/>
            <a:r>
              <a:rPr lang="en-US" sz="3600" dirty="0" smtClean="0"/>
              <a:t>e. Frequent changes in the site of farmers</a:t>
            </a:r>
            <a:r>
              <a:rPr lang="en-US" sz="3600" dirty="0" smtClean="0"/>
              <a:t>.</a:t>
            </a:r>
          </a:p>
          <a:p>
            <a:pPr algn="just"/>
            <a:endParaRPr lang="en-US" sz="3600" dirty="0" smtClean="0"/>
          </a:p>
          <a:p>
            <a:pPr algn="just"/>
            <a:r>
              <a:rPr lang="en-US" sz="3600" dirty="0" smtClean="0"/>
              <a:t>f. Dominance of traditional retailers and traders</a:t>
            </a:r>
            <a:r>
              <a:rPr lang="en-US" sz="3600" dirty="0" smtClean="0"/>
              <a:t>.</a:t>
            </a:r>
          </a:p>
          <a:p>
            <a:pPr algn="just"/>
            <a:endParaRPr lang="en-US" sz="3600" dirty="0" smtClean="0"/>
          </a:p>
          <a:p>
            <a:pPr algn="just"/>
            <a:r>
              <a:rPr lang="en-US" sz="3600" dirty="0" smtClean="0"/>
              <a:t>It is clear that the system is exploitative and, though heavy commissions are charged, no money is ploughed into the markets to provide better facilities for farmers</a:t>
            </a:r>
            <a:endParaRPr lang="en-US" sz="3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6186309"/>
          </a:xfrm>
          <a:prstGeom prst="rect">
            <a:avLst/>
          </a:prstGeom>
        </p:spPr>
        <p:txBody>
          <a:bodyPr wrap="square">
            <a:spAutoFit/>
          </a:bodyPr>
          <a:lstStyle/>
          <a:p>
            <a:pPr algn="just"/>
            <a:r>
              <a:rPr lang="en-US" sz="3600" b="1" dirty="0"/>
              <a:t>iv. To Brokers:</a:t>
            </a:r>
            <a:endParaRPr lang="en-US" sz="3600" dirty="0"/>
          </a:p>
          <a:p>
            <a:pPr algn="just"/>
            <a:r>
              <a:rPr lang="en-US" sz="3600" dirty="0"/>
              <a:t>Large traders or factories appoint brokers who buy from farmers, adding to another level in the marketing channel. Such large traders supply to markets or food processors, since processors and factories located elsewhere are prohibited under APMC Act from buying from the farmers directly. The brokers buy on behalf of their employ­ers at the </a:t>
            </a:r>
            <a:r>
              <a:rPr lang="en-US" sz="3600" dirty="0" err="1"/>
              <a:t>mandis</a:t>
            </a:r>
            <a:r>
              <a:rPr lang="en-US" sz="3600" dirty="0"/>
              <a:t>. The advantage for the farmer is that all the stock is sold. The disad­vantage is that they have to add brokerage cost, too.</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228600"/>
            <a:ext cx="8458200" cy="6186309"/>
          </a:xfrm>
          <a:prstGeom prst="rect">
            <a:avLst/>
          </a:prstGeom>
        </p:spPr>
        <p:txBody>
          <a:bodyPr wrap="square">
            <a:spAutoFit/>
          </a:bodyPr>
          <a:lstStyle/>
          <a:p>
            <a:pPr algn="just"/>
            <a:r>
              <a:rPr lang="en-US" sz="3600" b="1" dirty="0"/>
              <a:t>v. To a Cooperative Organization or Union of Farmers</a:t>
            </a:r>
            <a:r>
              <a:rPr lang="en-US" sz="3600" b="1" dirty="0" smtClean="0"/>
              <a:t>:</a:t>
            </a:r>
          </a:p>
          <a:p>
            <a:pPr algn="just"/>
            <a:endParaRPr lang="en-US" sz="3600" dirty="0"/>
          </a:p>
          <a:p>
            <a:pPr algn="just"/>
            <a:r>
              <a:rPr lang="en-US" sz="3600" dirty="0"/>
              <a:t>Farmers’ cooperatives are probably the best option as they keep the interest of farmers at heart. Some cooperatives help to market the produce or engage in processing the produce, adding value. National Federation of Farmers’ Procurement, Processing and Retailing Cooperatives of India Ltd (NACOF) has been set up to organize and develop cooperative societies</a:t>
            </a:r>
            <a:r>
              <a:rPr lang="en-US" sz="3600" dirty="0" smtClean="0"/>
              <a:t>.</a:t>
            </a:r>
            <a:endParaRPr lang="en-US" sz="3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6186309"/>
          </a:xfrm>
          <a:prstGeom prst="rect">
            <a:avLst/>
          </a:prstGeom>
        </p:spPr>
        <p:txBody>
          <a:bodyPr wrap="square">
            <a:spAutoFit/>
          </a:bodyPr>
          <a:lstStyle/>
          <a:p>
            <a:pPr algn="just"/>
            <a:r>
              <a:rPr lang="en-US" sz="4400" dirty="0" smtClean="0"/>
              <a:t>However, such societies or unions do not exist in all areas, leaving the farmers to fend for themselves. Though there have been spectacular successes in areas like milk marketing, most coop­erative societies suffer from political intervention and have been unable either to organ­ize farmers or to set up processing facilities that can help them.</a:t>
            </a:r>
            <a:endParaRPr lang="en-US" sz="4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228600"/>
            <a:ext cx="8458200" cy="5632311"/>
          </a:xfrm>
          <a:prstGeom prst="rect">
            <a:avLst/>
          </a:prstGeom>
        </p:spPr>
        <p:txBody>
          <a:bodyPr wrap="square">
            <a:spAutoFit/>
          </a:bodyPr>
          <a:lstStyle/>
          <a:p>
            <a:pPr algn="just"/>
            <a:r>
              <a:rPr lang="en-US" sz="3600" b="1" dirty="0"/>
              <a:t>vi. To Government Procurement Agencies:</a:t>
            </a:r>
            <a:endParaRPr lang="en-US" sz="3600" dirty="0"/>
          </a:p>
          <a:p>
            <a:pPr algn="just"/>
            <a:r>
              <a:rPr lang="en-US" sz="3600" dirty="0"/>
              <a:t>The government is a major buyer of agri­cultural produce. Organizations like Food Corporation of India (FCI) buy in bulk with the objective of stabilizing prices, distribution and maintaining buffer stocks. Farmers, however, have to deal with corruption and delayed payments. </a:t>
            </a:r>
            <a:endParaRPr lang="en-US" sz="3600" dirty="0" smtClean="0"/>
          </a:p>
          <a:p>
            <a:pPr algn="just"/>
            <a:r>
              <a:rPr lang="en-US" sz="3600" dirty="0" smtClean="0"/>
              <a:t>The </a:t>
            </a:r>
            <a:r>
              <a:rPr lang="en-US" sz="3600" dirty="0"/>
              <a:t>committee that studied the working of the FCI says that it has been a total failure in achieving its objec­tives, reports Indian Express (2015</a:t>
            </a:r>
            <a:r>
              <a:rPr lang="en-US" sz="3600" dirty="0" smtClean="0"/>
              <a:t>).</a:t>
            </a:r>
            <a:endParaRPr lang="en-US"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001643"/>
          </a:xfrm>
          <a:prstGeom prst="rect">
            <a:avLst/>
          </a:prstGeom>
        </p:spPr>
        <p:txBody>
          <a:bodyPr wrap="square">
            <a:spAutoFit/>
          </a:bodyPr>
          <a:lstStyle/>
          <a:p>
            <a:pPr algn="just"/>
            <a:r>
              <a:rPr lang="en-US" sz="3200" dirty="0"/>
              <a:t>The shortcomings are a great hindrance for farmers to sell goods to markets. Apart from agricultural goods, handicrafts and industries located in rural areas must also overcome problems in distribution. Losses in transit are high</a:t>
            </a:r>
            <a:r>
              <a:rPr lang="en-US" sz="3200" dirty="0" smtClean="0"/>
              <a:t>.</a:t>
            </a:r>
          </a:p>
          <a:p>
            <a:pPr algn="just"/>
            <a:endParaRPr lang="en-US" sz="3200" dirty="0" smtClean="0"/>
          </a:p>
          <a:p>
            <a:pPr algn="just"/>
            <a:r>
              <a:rPr lang="en-US" sz="3200" dirty="0" smtClean="0"/>
              <a:t> </a:t>
            </a:r>
            <a:r>
              <a:rPr lang="en-US" sz="3200" dirty="0"/>
              <a:t>Farmers are thus unable to get good prices for their produce.</a:t>
            </a:r>
          </a:p>
          <a:p>
            <a:pPr algn="just"/>
            <a:r>
              <a:rPr lang="en-US" sz="3200" dirty="0"/>
              <a:t>Distribution of agricultural produce is also stymied by government intervention. The result is that despite huge subsidies, distribution of agricultural produce is marked by wastage, loopholes and in efficiencies</a:t>
            </a:r>
            <a:r>
              <a:rPr lang="en-US" sz="3200" dirty="0" smtClean="0"/>
              <a:t>.</a:t>
            </a:r>
            <a:endParaRPr lang="en-US" sz="3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186309"/>
          </a:xfrm>
          <a:prstGeom prst="rect">
            <a:avLst/>
          </a:prstGeom>
        </p:spPr>
        <p:txBody>
          <a:bodyPr wrap="square">
            <a:spAutoFit/>
          </a:bodyPr>
          <a:lstStyle/>
          <a:p>
            <a:pPr algn="just"/>
            <a:r>
              <a:rPr lang="en-US" sz="4400" dirty="0" smtClean="0"/>
              <a:t>The report says that FCI did not provide effective price support to the farmers, as only 6 percent of them received the MSP. The leakage of food-grains supplied to the PDS was as high as 48 percent. The buffer stocks it main­tains are often very high leading to huge costs on maintenance, not to mention rotting of grains as it is usually stored in the open.</a:t>
            </a:r>
            <a:endParaRPr lang="en-US" sz="4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509200"/>
          </a:xfrm>
          <a:prstGeom prst="rect">
            <a:avLst/>
          </a:prstGeom>
        </p:spPr>
        <p:txBody>
          <a:bodyPr wrap="square">
            <a:spAutoFit/>
          </a:bodyPr>
          <a:lstStyle/>
          <a:p>
            <a:pPr algn="just"/>
            <a:r>
              <a:rPr lang="en-US" sz="3200" dirty="0" err="1"/>
              <a:t>Verrna</a:t>
            </a:r>
            <a:r>
              <a:rPr lang="en-US" sz="3200" dirty="0"/>
              <a:t> et al. (2013) studied the costs incurred in supply chains for cumin produce from Rajasthan</a:t>
            </a:r>
            <a:r>
              <a:rPr lang="en-US" sz="3200" dirty="0" smtClean="0"/>
              <a:t>.</a:t>
            </a:r>
          </a:p>
          <a:p>
            <a:pPr algn="just"/>
            <a:endParaRPr lang="en-US" sz="3200" dirty="0"/>
          </a:p>
          <a:p>
            <a:pPr algn="just"/>
            <a:r>
              <a:rPr lang="en-US" sz="3200" b="1" dirty="0"/>
              <a:t>Cumin producers follow two channels for the marketing of cumin</a:t>
            </a:r>
            <a:r>
              <a:rPr lang="en-US" sz="3200" b="1" dirty="0" smtClean="0"/>
              <a:t>:</a:t>
            </a:r>
          </a:p>
          <a:p>
            <a:pPr algn="just"/>
            <a:endParaRPr lang="en-US" sz="3200" dirty="0"/>
          </a:p>
          <a:p>
            <a:pPr marL="400050" indent="-400050" algn="just">
              <a:buAutoNum type="romanLcPeriod"/>
            </a:pPr>
            <a:r>
              <a:rPr lang="en-US" sz="3200" dirty="0" smtClean="0"/>
              <a:t>Channel-I </a:t>
            </a:r>
            <a:r>
              <a:rPr lang="en-US" sz="3200" dirty="0"/>
              <a:t>– Farmer → Village trader → Wholesaler </a:t>
            </a:r>
            <a:r>
              <a:rPr lang="en-US" sz="3200" dirty="0" smtClean="0"/>
              <a:t>Retailer</a:t>
            </a:r>
          </a:p>
          <a:p>
            <a:pPr marL="400050" indent="-400050" algn="just"/>
            <a:endParaRPr lang="en-US" sz="3200" dirty="0"/>
          </a:p>
          <a:p>
            <a:pPr algn="just"/>
            <a:r>
              <a:rPr lang="en-US" sz="3200" dirty="0"/>
              <a:t>ii. Channel-II – Farmer → Wholesaler (</a:t>
            </a:r>
            <a:r>
              <a:rPr lang="en-US" sz="3200" dirty="0" err="1"/>
              <a:t>Mandi</a:t>
            </a:r>
            <a:r>
              <a:rPr lang="en-US" sz="3200" dirty="0"/>
              <a:t>) → Retailer</a:t>
            </a:r>
            <a:r>
              <a:rPr lang="en-US" sz="3200" dirty="0" smtClean="0"/>
              <a:t>.</a:t>
            </a:r>
            <a:endParaRPr lang="en-US" sz="32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610600" cy="6247864"/>
          </a:xfrm>
          <a:prstGeom prst="rect">
            <a:avLst/>
          </a:prstGeom>
        </p:spPr>
        <p:txBody>
          <a:bodyPr wrap="square">
            <a:spAutoFit/>
          </a:bodyPr>
          <a:lstStyle/>
          <a:p>
            <a:pPr algn="just"/>
            <a:r>
              <a:rPr lang="en-US" sz="4000" dirty="0" smtClean="0"/>
              <a:t>The study shows that the village trader received 5.94 percent, wholesaler received 9.92 percent and retailer got 15.47 percent of the sale price. The margin of retailers was higher due to the sale of cumin in small lots to consumers. </a:t>
            </a:r>
            <a:endParaRPr lang="en-US" sz="4000" dirty="0" smtClean="0"/>
          </a:p>
          <a:p>
            <a:pPr algn="just"/>
            <a:r>
              <a:rPr lang="en-US" sz="4000" dirty="0" smtClean="0"/>
              <a:t>The </a:t>
            </a:r>
            <a:r>
              <a:rPr lang="en-US" sz="4000" dirty="0" smtClean="0"/>
              <a:t>producer’s share in consumer’s rupee in the regulated market of </a:t>
            </a:r>
            <a:r>
              <a:rPr lang="en-US" sz="4000" dirty="0" err="1" smtClean="0"/>
              <a:t>Mandor</a:t>
            </a:r>
            <a:r>
              <a:rPr lang="en-US" sz="4000" dirty="0" smtClean="0"/>
              <a:t> was 68.2 percent as compared to 62.1 percent in sale at the village level.</a:t>
            </a:r>
            <a:endParaRPr lang="en-US" sz="4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382000" cy="5693866"/>
          </a:xfrm>
          <a:prstGeom prst="rect">
            <a:avLst/>
          </a:prstGeom>
        </p:spPr>
        <p:txBody>
          <a:bodyPr wrap="square">
            <a:spAutoFit/>
          </a:bodyPr>
          <a:lstStyle/>
          <a:p>
            <a:pPr algn="just"/>
            <a:r>
              <a:rPr lang="en-US" sz="2800" b="1" dirty="0" err="1"/>
              <a:t>Kinnow</a:t>
            </a:r>
            <a:r>
              <a:rPr lang="en-US" sz="2800" b="1" dirty="0"/>
              <a:t> producers followed several marketing channels for selling their produce</a:t>
            </a:r>
            <a:r>
              <a:rPr lang="en-US" sz="2800" b="1" dirty="0" smtClean="0"/>
              <a:t>:</a:t>
            </a:r>
          </a:p>
          <a:p>
            <a:pPr algn="just"/>
            <a:endParaRPr lang="en-US" sz="2800" dirty="0"/>
          </a:p>
          <a:p>
            <a:pPr algn="just"/>
            <a:r>
              <a:rPr lang="en-US" sz="2800" dirty="0"/>
              <a:t>Channel-I – Producer – Pre-harvest contractor – Wholesaler at local fruit </a:t>
            </a:r>
            <a:r>
              <a:rPr lang="en-US" sz="2800" dirty="0" err="1"/>
              <a:t>mandi</a:t>
            </a:r>
            <a:r>
              <a:rPr lang="en-US" sz="2800" dirty="0"/>
              <a:t> – Retailer –Local consumer</a:t>
            </a:r>
          </a:p>
          <a:p>
            <a:pPr algn="just"/>
            <a:r>
              <a:rPr lang="en-US" sz="2800" dirty="0"/>
              <a:t>Channel-II – Producer – Wholesaler – Local retailer – Local consumer</a:t>
            </a:r>
          </a:p>
          <a:p>
            <a:pPr algn="just"/>
            <a:r>
              <a:rPr lang="en-US" sz="2800" dirty="0"/>
              <a:t>Channel-III – Producer – Local retailer – Consumer</a:t>
            </a:r>
          </a:p>
          <a:p>
            <a:pPr algn="just"/>
            <a:r>
              <a:rPr lang="en-US" sz="2800" dirty="0"/>
              <a:t>Channel-IV – Producer – Local consumer</a:t>
            </a:r>
          </a:p>
          <a:p>
            <a:pPr algn="just"/>
            <a:r>
              <a:rPr lang="en-US" sz="2800" dirty="0"/>
              <a:t>Channel-V – Producer – Pre-harvest contractor – Wholesaler at distant market – Distant market retailer – Consumer</a:t>
            </a:r>
          </a:p>
          <a:p>
            <a:pPr algn="just"/>
            <a:r>
              <a:rPr lang="en-US" sz="2800" dirty="0"/>
              <a:t>Channel-VI – Producer – Wholesaler (distant market) – Retailer (distant market) – </a:t>
            </a:r>
            <a:r>
              <a:rPr lang="en-US" sz="2800" dirty="0" smtClean="0"/>
              <a:t>Consumer</a:t>
            </a:r>
            <a:endParaRPr lang="en-US" sz="2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632311"/>
          </a:xfrm>
          <a:prstGeom prst="rect">
            <a:avLst/>
          </a:prstGeom>
        </p:spPr>
        <p:txBody>
          <a:bodyPr wrap="square">
            <a:spAutoFit/>
          </a:bodyPr>
          <a:lstStyle/>
          <a:p>
            <a:pPr algn="just"/>
            <a:r>
              <a:rPr lang="en-US" sz="4000" dirty="0" smtClean="0"/>
              <a:t>This study found that aggregate post-harvest loss from orchards to consumers of </a:t>
            </a:r>
            <a:r>
              <a:rPr lang="en-US" sz="4000" dirty="0" err="1" smtClean="0"/>
              <a:t>kinnow</a:t>
            </a:r>
            <a:r>
              <a:rPr lang="en-US" sz="4000" dirty="0" smtClean="0"/>
              <a:t> in two different markets ranged from 14.87 percent (in Delhi) to 21.91 percent (in Bangalore). The marketing cost was found to be Rs. 1.94 per kg in the local </a:t>
            </a:r>
            <a:r>
              <a:rPr lang="en-US" sz="4000" dirty="0" err="1" smtClean="0"/>
              <a:t>Abohar</a:t>
            </a:r>
            <a:r>
              <a:rPr lang="en-US" sz="4000" dirty="0" smtClean="0"/>
              <a:t> market, Rs. 9.05 per kg in the Delhi market and Rs. 14.34 per kg in the Bangalore market.</a:t>
            </a:r>
            <a:endParaRPr lang="en-US" sz="4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5632311"/>
          </a:xfrm>
          <a:prstGeom prst="rect">
            <a:avLst/>
          </a:prstGeom>
        </p:spPr>
        <p:txBody>
          <a:bodyPr wrap="square">
            <a:spAutoFit/>
          </a:bodyPr>
          <a:lstStyle/>
          <a:p>
            <a:pPr algn="just"/>
            <a:r>
              <a:rPr lang="en-US" sz="3600" dirty="0" smtClean="0"/>
              <a:t>In the absence of investments by the government or the private sector, distribution of agri­cultural goods is done by agents and traders. The system is marked by inefficiencies at all levels. </a:t>
            </a:r>
            <a:endParaRPr lang="en-US" sz="3600" dirty="0" smtClean="0"/>
          </a:p>
          <a:p>
            <a:pPr algn="just"/>
            <a:endParaRPr lang="en-US" sz="3600" dirty="0" smtClean="0"/>
          </a:p>
          <a:p>
            <a:pPr algn="just"/>
            <a:r>
              <a:rPr lang="en-US" sz="3600" dirty="0" smtClean="0"/>
              <a:t>The </a:t>
            </a:r>
            <a:r>
              <a:rPr lang="en-US" sz="3600" dirty="0" smtClean="0"/>
              <a:t>consumer ends up paying high prices for farm produce while the farmer is unable to get good prices. Some companies build rural outlets to get over these problems and helps farmers with raw materials and buy their produce as well.</a:t>
            </a:r>
            <a:endParaRPr lang="en-US" sz="3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304800" y="457200"/>
            <a:ext cx="8686800" cy="5491163"/>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1"/>
            <a:ext cx="8610600" cy="5078313"/>
          </a:xfrm>
          <a:prstGeom prst="rect">
            <a:avLst/>
          </a:prstGeom>
        </p:spPr>
        <p:txBody>
          <a:bodyPr wrap="square">
            <a:spAutoFit/>
          </a:bodyPr>
          <a:lstStyle/>
          <a:p>
            <a:pPr algn="just"/>
            <a:r>
              <a:rPr lang="en-US" sz="3600" dirty="0"/>
              <a:t>Directly to the consumer at a highway near the farm or in a market near the village (farm gate sales</a:t>
            </a:r>
            <a:r>
              <a:rPr lang="en-US" sz="3600" dirty="0" smtClean="0"/>
              <a:t>)</a:t>
            </a:r>
          </a:p>
          <a:p>
            <a:pPr algn="just"/>
            <a:endParaRPr lang="en-US" sz="3600" dirty="0"/>
          </a:p>
          <a:p>
            <a:pPr algn="just"/>
            <a:r>
              <a:rPr lang="en-US" sz="3600" dirty="0"/>
              <a:t>ii. To retailers and traders at the village who transport and sell it in nearby towns</a:t>
            </a:r>
            <a:r>
              <a:rPr lang="en-US" sz="3600" dirty="0" smtClean="0"/>
              <a:t>.</a:t>
            </a:r>
          </a:p>
          <a:p>
            <a:pPr algn="just"/>
            <a:endParaRPr lang="en-US" sz="3600" dirty="0"/>
          </a:p>
          <a:p>
            <a:pPr algn="just"/>
            <a:r>
              <a:rPr lang="en-US" sz="3600" dirty="0"/>
              <a:t>iii. At agricultural produce market committee (APMC) designated </a:t>
            </a:r>
            <a:r>
              <a:rPr lang="en-US" sz="3600" dirty="0" err="1"/>
              <a:t>mandis</a:t>
            </a:r>
            <a:r>
              <a:rPr lang="en-US" sz="3600" dirty="0" smtClean="0"/>
              <a:t>.</a:t>
            </a:r>
            <a:endParaRPr lang="en-US" sz="3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5509200"/>
          </a:xfrm>
          <a:prstGeom prst="rect">
            <a:avLst/>
          </a:prstGeom>
        </p:spPr>
        <p:txBody>
          <a:bodyPr wrap="square">
            <a:spAutoFit/>
          </a:bodyPr>
          <a:lstStyle/>
          <a:p>
            <a:pPr algn="just"/>
            <a:r>
              <a:rPr lang="en-US" sz="3200" dirty="0" smtClean="0"/>
              <a:t>iv. To brokers who facilitate trade with city-based wholesalers</a:t>
            </a:r>
            <a:r>
              <a:rPr lang="en-US" sz="3200" dirty="0" smtClean="0"/>
              <a:t>.</a:t>
            </a:r>
          </a:p>
          <a:p>
            <a:pPr algn="just"/>
            <a:endParaRPr lang="en-US" sz="3200" dirty="0" smtClean="0"/>
          </a:p>
          <a:p>
            <a:pPr algn="just"/>
            <a:endParaRPr lang="en-US" sz="3200" dirty="0" smtClean="0"/>
          </a:p>
          <a:p>
            <a:pPr algn="just"/>
            <a:r>
              <a:rPr lang="en-US" sz="3200" dirty="0" smtClean="0"/>
              <a:t>v. To a cooperative organization or union of farmers</a:t>
            </a:r>
            <a:r>
              <a:rPr lang="en-US" sz="3200" dirty="0" smtClean="0"/>
              <a:t>.</a:t>
            </a:r>
          </a:p>
          <a:p>
            <a:pPr algn="just"/>
            <a:endParaRPr lang="en-US" sz="3200" dirty="0" smtClean="0"/>
          </a:p>
          <a:p>
            <a:pPr algn="just"/>
            <a:endParaRPr lang="en-US" sz="3200" dirty="0" smtClean="0"/>
          </a:p>
          <a:p>
            <a:pPr algn="just"/>
            <a:r>
              <a:rPr lang="en-US" sz="3200" dirty="0" smtClean="0"/>
              <a:t>vi. To government procurement agencies</a:t>
            </a:r>
            <a:r>
              <a:rPr lang="en-US" sz="3200" dirty="0" smtClean="0"/>
              <a:t>.</a:t>
            </a:r>
          </a:p>
          <a:p>
            <a:pPr algn="just"/>
            <a:endParaRPr lang="en-US" sz="3200" dirty="0" smtClean="0"/>
          </a:p>
          <a:p>
            <a:pPr algn="just"/>
            <a:endParaRPr lang="en-US" sz="3200" dirty="0" smtClean="0"/>
          </a:p>
          <a:p>
            <a:pPr algn="just"/>
            <a:r>
              <a:rPr lang="en-US" sz="3200" dirty="0" smtClean="0"/>
              <a:t>vii. To food processing factories situated near the farm.</a:t>
            </a:r>
            <a:endParaRPr 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458200" cy="6247864"/>
          </a:xfrm>
          <a:prstGeom prst="rect">
            <a:avLst/>
          </a:prstGeom>
        </p:spPr>
        <p:txBody>
          <a:bodyPr wrap="square">
            <a:spAutoFit/>
          </a:bodyPr>
          <a:lstStyle/>
          <a:p>
            <a:pPr algn="just"/>
            <a:r>
              <a:rPr lang="en-US" sz="4000" dirty="0"/>
              <a:t>The task for farmers who have harvested their crops is just one—how to get the stock to an APMC designated market and sell quickly. APMC is a statutory market committee constituted by a state government for trade in notified agricultural, horticultural or livestock products under the Agricultural Produce Market Committee Act issued by that state government.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86800" cy="6001643"/>
          </a:xfrm>
          <a:prstGeom prst="rect">
            <a:avLst/>
          </a:prstGeom>
        </p:spPr>
        <p:txBody>
          <a:bodyPr wrap="square">
            <a:spAutoFit/>
          </a:bodyPr>
          <a:lstStyle/>
          <a:p>
            <a:pPr algn="just"/>
            <a:r>
              <a:rPr lang="en-US" sz="2400" b="1" dirty="0"/>
              <a:t>APMCs are intended to be responsible for:</a:t>
            </a:r>
            <a:endParaRPr lang="en-US" sz="2400" dirty="0"/>
          </a:p>
          <a:p>
            <a:pPr marL="400050" indent="-400050" algn="just">
              <a:buAutoNum type="romanLcPeriod"/>
            </a:pPr>
            <a:r>
              <a:rPr lang="en-US" sz="2400" dirty="0" smtClean="0"/>
              <a:t>Ensuring </a:t>
            </a:r>
            <a:r>
              <a:rPr lang="en-US" sz="2400" dirty="0"/>
              <a:t>transparency in pricing system and transactions taking place in market area</a:t>
            </a:r>
            <a:r>
              <a:rPr lang="en-US" sz="2400" dirty="0" smtClean="0"/>
              <a:t>.</a:t>
            </a:r>
          </a:p>
          <a:p>
            <a:pPr marL="400050" indent="-400050" algn="just">
              <a:buAutoNum type="romanLcPeriod"/>
            </a:pPr>
            <a:endParaRPr lang="en-US" sz="2400" dirty="0"/>
          </a:p>
          <a:p>
            <a:pPr algn="just"/>
            <a:r>
              <a:rPr lang="en-US" sz="2400" dirty="0"/>
              <a:t>ii. Providing market-led extension services to farmers</a:t>
            </a:r>
            <a:r>
              <a:rPr lang="en-US" sz="2400" dirty="0" smtClean="0"/>
              <a:t>.</a:t>
            </a:r>
          </a:p>
          <a:p>
            <a:pPr algn="just"/>
            <a:endParaRPr lang="en-US" sz="2400" dirty="0"/>
          </a:p>
          <a:p>
            <a:pPr algn="just"/>
            <a:r>
              <a:rPr lang="en-US" sz="2400" dirty="0"/>
              <a:t>iii. Ensuring payment for agricultural produce sold by farmers on the same day</a:t>
            </a:r>
            <a:r>
              <a:rPr lang="en-US" sz="2400" dirty="0" smtClean="0"/>
              <a:t>.</a:t>
            </a:r>
          </a:p>
          <a:p>
            <a:pPr algn="just"/>
            <a:endParaRPr lang="en-US" sz="2400" dirty="0"/>
          </a:p>
          <a:p>
            <a:pPr algn="just"/>
            <a:r>
              <a:rPr lang="en-US" sz="2400" dirty="0"/>
              <a:t>iv. Promoting agricultural processing including activities for value addition in agricultural produce</a:t>
            </a:r>
            <a:r>
              <a:rPr lang="en-US" sz="2400" dirty="0" smtClean="0"/>
              <a:t>.</a:t>
            </a:r>
          </a:p>
          <a:p>
            <a:pPr algn="just"/>
            <a:endParaRPr lang="en-US" sz="2400" dirty="0"/>
          </a:p>
          <a:p>
            <a:pPr algn="just"/>
            <a:r>
              <a:rPr lang="en-US" sz="2400" dirty="0"/>
              <a:t>v. Publicizing data on arrivals and fates of agricultural produce brought into the market area for sale</a:t>
            </a:r>
            <a:r>
              <a:rPr lang="en-US" sz="2400" dirty="0" smtClean="0"/>
              <a:t>.</a:t>
            </a:r>
          </a:p>
          <a:p>
            <a:pPr algn="just"/>
            <a:endParaRPr lang="en-US" sz="2400" dirty="0"/>
          </a:p>
          <a:p>
            <a:pPr algn="just"/>
            <a:r>
              <a:rPr lang="en-US" sz="2400" dirty="0"/>
              <a:t>vi. Setting up and promoting PPP in the management of agricultural markets</a:t>
            </a:r>
            <a:r>
              <a:rPr lang="en-US" sz="2400" dirty="0" smtClean="0"/>
              <a:t>.</a:t>
            </a:r>
            <a:endParaRPr lang="en-US"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5509200"/>
          </a:xfrm>
          <a:prstGeom prst="rect">
            <a:avLst/>
          </a:prstGeom>
        </p:spPr>
        <p:txBody>
          <a:bodyPr wrap="square">
            <a:spAutoFit/>
          </a:bodyPr>
          <a:lstStyle/>
          <a:p>
            <a:pPr algn="just"/>
            <a:r>
              <a:rPr lang="en-US" sz="4400" dirty="0" smtClean="0"/>
              <a:t>The amenities available in or around the APMCs are: auction halls, weigh bridges, go-downs, shops for retailers, canteens, roads, lights, drinking water, police station, post office, bore- wells, warehouse, farmers’ amenity centre, tanks, water treatment plant, soil-testing labo­ratory, toilet blocks and so on</a:t>
            </a:r>
            <a:endParaRPr lang="en-US" sz="4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23</TotalTime>
  <Words>1634</Words>
  <Application>Microsoft Office PowerPoint</Application>
  <PresentationFormat>On-screen Show (4:3)</PresentationFormat>
  <Paragraphs>146</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Equity</vt:lpstr>
      <vt:lpstr>Distribution of Rural Products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Distribution of Rural Products </dc:title>
  <dc:creator>Ashutosh</dc:creator>
  <cp:lastModifiedBy>Ashutosh</cp:lastModifiedBy>
  <cp:revision>5</cp:revision>
  <dcterms:created xsi:type="dcterms:W3CDTF">2020-05-04T14:12:50Z</dcterms:created>
  <dcterms:modified xsi:type="dcterms:W3CDTF">2020-05-10T05:23:36Z</dcterms:modified>
</cp:coreProperties>
</file>