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9015317-0106-4713-A217-4C5C1042FFAD}"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6DE78EE-A2A6-4F88-9C2A-D749D8B5576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9015317-0106-4713-A217-4C5C1042FFAD}"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6DE78EE-A2A6-4F88-9C2A-D749D8B5576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9015317-0106-4713-A217-4C5C1042FFAD}"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6DE78EE-A2A6-4F88-9C2A-D749D8B5576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9015317-0106-4713-A217-4C5C1042FFAD}"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6DE78EE-A2A6-4F88-9C2A-D749D8B55769}"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9015317-0106-4713-A217-4C5C1042FFAD}"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6DE78EE-A2A6-4F88-9C2A-D749D8B55769}"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9015317-0106-4713-A217-4C5C1042FFAD}"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6DE78EE-A2A6-4F88-9C2A-D749D8B55769}"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9015317-0106-4713-A217-4C5C1042FFAD}"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6DE78EE-A2A6-4F88-9C2A-D749D8B5576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9015317-0106-4713-A217-4C5C1042FFAD}"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6DE78EE-A2A6-4F88-9C2A-D749D8B55769}"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9015317-0106-4713-A217-4C5C1042FFAD}"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6DE78EE-A2A6-4F88-9C2A-D749D8B5576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9015317-0106-4713-A217-4C5C1042FFAD}"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6DE78EE-A2A6-4F88-9C2A-D749D8B5576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9015317-0106-4713-A217-4C5C1042FFAD}"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6DE78EE-A2A6-4F88-9C2A-D749D8B55769}"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9015317-0106-4713-A217-4C5C1042FFAD}"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6DE78EE-A2A6-4F88-9C2A-D749D8B5576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1"/>
            <a:ext cx="7772400" cy="1676399"/>
          </a:xfrm>
        </p:spPr>
        <p:txBody>
          <a:bodyPr>
            <a:normAutofit fontScale="90000"/>
          </a:bodyPr>
          <a:lstStyle/>
          <a:p>
            <a:pPr algn="ctr"/>
            <a:r>
              <a:rPr lang="en-US" sz="4000" b="1" dirty="0"/>
              <a:t>Advantages and Disadvantages of Sales Quotas</a:t>
            </a:r>
            <a:br>
              <a:rPr lang="en-US" sz="4000" b="1" dirty="0"/>
            </a:br>
            <a:endParaRPr lang="en-US" sz="4000" dirty="0"/>
          </a:p>
        </p:txBody>
      </p:sp>
      <p:sp>
        <p:nvSpPr>
          <p:cNvPr id="3" name="Subtitle 2"/>
          <p:cNvSpPr>
            <a:spLocks noGrp="1"/>
          </p:cNvSpPr>
          <p:nvPr>
            <p:ph type="subTitle" idx="1"/>
          </p:nvPr>
        </p:nvSpPr>
        <p:spPr>
          <a:xfrm>
            <a:off x="0" y="3124200"/>
            <a:ext cx="7772400" cy="1828800"/>
          </a:xfrm>
        </p:spPr>
        <p:txBody>
          <a:bodyPr>
            <a:normAutofit lnSpcReduction="10000"/>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33400" y="457200"/>
            <a:ext cx="8381999" cy="54102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609600" y="304800"/>
            <a:ext cx="7924800" cy="54102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685800"/>
            <a:ext cx="8001000" cy="3785652"/>
          </a:xfrm>
          <a:prstGeom prst="rect">
            <a:avLst/>
          </a:prstGeom>
        </p:spPr>
        <p:txBody>
          <a:bodyPr wrap="square">
            <a:spAutoFit/>
          </a:bodyPr>
          <a:lstStyle/>
          <a:p>
            <a:pPr algn="ctr" fontAlgn="base"/>
            <a:endParaRPr lang="en-US" sz="8000" b="1" dirty="0" smtClean="0"/>
          </a:p>
          <a:p>
            <a:pPr algn="ctr" fontAlgn="base"/>
            <a:r>
              <a:rPr lang="en-US" sz="8000" b="1" dirty="0" smtClean="0"/>
              <a:t>Advantages </a:t>
            </a:r>
            <a:r>
              <a:rPr lang="en-US" sz="8000" b="1" dirty="0"/>
              <a:t>of Sales Quotas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5016758"/>
          </a:xfrm>
          <a:prstGeom prst="rect">
            <a:avLst/>
          </a:prstGeom>
        </p:spPr>
        <p:txBody>
          <a:bodyPr wrap="square">
            <a:spAutoFit/>
          </a:bodyPr>
          <a:lstStyle/>
          <a:p>
            <a:pPr marL="342900" indent="-342900" fontAlgn="base">
              <a:buAutoNum type="arabicPeriod"/>
            </a:pPr>
            <a:r>
              <a:rPr lang="en-US" sz="3200" dirty="0" smtClean="0"/>
              <a:t>Sales </a:t>
            </a:r>
            <a:r>
              <a:rPr lang="en-US" sz="3200" dirty="0"/>
              <a:t>quotas enable the management to estimate the total sales for the coming years. This helps to adjust the production schedule to meet the demand</a:t>
            </a:r>
            <a:r>
              <a:rPr lang="en-US" sz="3200" dirty="0" smtClean="0"/>
              <a:t>.</a:t>
            </a:r>
          </a:p>
          <a:p>
            <a:pPr marL="342900" indent="-342900" fontAlgn="base"/>
            <a:endParaRPr lang="en-US" sz="3200" dirty="0"/>
          </a:p>
          <a:p>
            <a:pPr fontAlgn="base"/>
            <a:r>
              <a:rPr lang="en-US" sz="3200" dirty="0"/>
              <a:t>2. Sales quotas help the sales organization to judge the performance of each individual salesman, making monitoring easy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838201"/>
            <a:ext cx="8153400" cy="4893647"/>
          </a:xfrm>
          <a:prstGeom prst="rect">
            <a:avLst/>
          </a:prstGeom>
        </p:spPr>
        <p:txBody>
          <a:bodyPr wrap="square">
            <a:spAutoFit/>
          </a:bodyPr>
          <a:lstStyle/>
          <a:p>
            <a:pPr fontAlgn="base"/>
            <a:r>
              <a:rPr lang="en-US" sz="2400" dirty="0" smtClean="0"/>
              <a:t>3. </a:t>
            </a:r>
            <a:r>
              <a:rPr lang="en-US" sz="2400" dirty="0"/>
              <a:t>It becomes easier to locate weak and underdeveloped markets. Special efforts can be make in such areas to develop it</a:t>
            </a:r>
            <a:r>
              <a:rPr lang="en-US" sz="2400" dirty="0" smtClean="0"/>
              <a:t>.</a:t>
            </a:r>
          </a:p>
          <a:p>
            <a:pPr fontAlgn="base"/>
            <a:endParaRPr lang="en-US" sz="2400" dirty="0" smtClean="0"/>
          </a:p>
          <a:p>
            <a:pPr fontAlgn="base"/>
            <a:endParaRPr lang="en-US" sz="2400" dirty="0" smtClean="0"/>
          </a:p>
          <a:p>
            <a:pPr fontAlgn="base"/>
            <a:endParaRPr lang="en-US" sz="2400" dirty="0"/>
          </a:p>
          <a:p>
            <a:pPr fontAlgn="base"/>
            <a:r>
              <a:rPr lang="en-US" sz="2400" dirty="0"/>
              <a:t>4. Sales quota creates interest in work and it is a device to stimulate the selling efforts of the sales force. </a:t>
            </a:r>
            <a:endParaRPr lang="en-US" sz="2400" dirty="0" smtClean="0"/>
          </a:p>
          <a:p>
            <a:pPr fontAlgn="base"/>
            <a:endParaRPr lang="en-US" sz="2400" dirty="0" smtClean="0"/>
          </a:p>
          <a:p>
            <a:pPr fontAlgn="base"/>
            <a:r>
              <a:rPr lang="en-US" sz="2400" dirty="0" smtClean="0"/>
              <a:t>Sales </a:t>
            </a:r>
            <a:r>
              <a:rPr lang="en-US" sz="2400" dirty="0"/>
              <a:t>quotas are also useful in conducting sales contests. Performance of sales against the sales quota becomes the base for awarding the sales force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pPr algn="just" fontAlgn="base"/>
            <a:r>
              <a:rPr lang="en-US" sz="2800" dirty="0"/>
              <a:t>5. Sales quotas also stimulate salesmen to work for the company in a distinctive manner. Salesmen are likely to work hard to attain the targeted sales</a:t>
            </a:r>
            <a:r>
              <a:rPr lang="en-US" sz="2800" dirty="0" smtClean="0"/>
              <a:t>.</a:t>
            </a:r>
          </a:p>
          <a:p>
            <a:pPr algn="just" fontAlgn="base"/>
            <a:endParaRPr lang="en-US" sz="2800" dirty="0" smtClean="0"/>
          </a:p>
          <a:p>
            <a:pPr algn="just" fontAlgn="base"/>
            <a:endParaRPr lang="en-US" sz="2800" dirty="0"/>
          </a:p>
          <a:p>
            <a:pPr algn="just" fontAlgn="base"/>
            <a:r>
              <a:rPr lang="en-US" sz="2800" dirty="0"/>
              <a:t>6. The work of motivated salesmen to attain sales quota will be amply reflected in the market. Such an effort will draw praise from wholesalers and keep the competition away.</a:t>
            </a:r>
          </a:p>
          <a:p>
            <a:pPr algn="just"/>
            <a:r>
              <a:rPr lang="en-US" sz="2800" dirty="0" smtClean="0"/>
              <a:t/>
            </a:r>
            <a:br>
              <a:rPr lang="en-US" sz="2800" dirty="0" smtClean="0"/>
            </a:b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4154984"/>
          </a:xfrm>
          <a:prstGeom prst="rect">
            <a:avLst/>
          </a:prstGeom>
        </p:spPr>
        <p:txBody>
          <a:bodyPr wrap="square">
            <a:spAutoFit/>
          </a:bodyPr>
          <a:lstStyle/>
          <a:p>
            <a:pPr algn="ctr" fontAlgn="base"/>
            <a:r>
              <a:rPr lang="en-US" sz="4400" b="1" dirty="0"/>
              <a:t>Limitations or Disadvantages of Sales </a:t>
            </a:r>
            <a:r>
              <a:rPr lang="en-US" sz="4400" b="1" dirty="0" smtClean="0"/>
              <a:t>Quotas</a:t>
            </a:r>
          </a:p>
          <a:p>
            <a:pPr algn="ctr" fontAlgn="base"/>
            <a:endParaRPr lang="en-US" sz="4400" b="1" dirty="0"/>
          </a:p>
          <a:p>
            <a:pPr algn="ctr" fontAlgn="base"/>
            <a:r>
              <a:rPr lang="en-US" sz="4400" dirty="0"/>
              <a:t>The following are some of the disadvantages or limitations of fixing sales quotas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382000" cy="4524315"/>
          </a:xfrm>
          <a:prstGeom prst="rect">
            <a:avLst/>
          </a:prstGeom>
        </p:spPr>
        <p:txBody>
          <a:bodyPr wrap="square">
            <a:spAutoFit/>
          </a:bodyPr>
          <a:lstStyle/>
          <a:p>
            <a:r>
              <a:rPr lang="en-US" sz="3200" dirty="0"/>
              <a:t>1. </a:t>
            </a:r>
            <a:r>
              <a:rPr lang="en-US" sz="3200" b="1" u="sng" dirty="0"/>
              <a:t>Extending credit to unworthy customers</a:t>
            </a:r>
            <a:r>
              <a:rPr lang="en-US" sz="3200" dirty="0"/>
              <a:t>: </a:t>
            </a:r>
            <a:endParaRPr lang="en-US" sz="3200" dirty="0" smtClean="0"/>
          </a:p>
          <a:p>
            <a:endParaRPr lang="en-US" sz="3200" dirty="0" smtClean="0"/>
          </a:p>
          <a:p>
            <a:endParaRPr lang="en-US" sz="3200" dirty="0" smtClean="0"/>
          </a:p>
          <a:p>
            <a:r>
              <a:rPr lang="en-US" sz="3200" dirty="0" smtClean="0"/>
              <a:t>When </a:t>
            </a:r>
            <a:r>
              <a:rPr lang="en-US" sz="3200" dirty="0"/>
              <a:t>sales quotas are fixed, the salesman, in a bid to achieve the quota, extends reckless credit even to unworthy customers. This may lead to accumulation of bad debts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4401205"/>
          </a:xfrm>
          <a:prstGeom prst="rect">
            <a:avLst/>
          </a:prstGeom>
        </p:spPr>
        <p:txBody>
          <a:bodyPr wrap="square">
            <a:spAutoFit/>
          </a:bodyPr>
          <a:lstStyle/>
          <a:p>
            <a:pPr algn="just"/>
            <a:r>
              <a:rPr lang="en-US" sz="2800" dirty="0"/>
              <a:t>2. </a:t>
            </a:r>
            <a:r>
              <a:rPr lang="en-US" sz="2800" b="1" u="sng" dirty="0"/>
              <a:t>Unreasonable quota leads to loss of motivation</a:t>
            </a:r>
            <a:r>
              <a:rPr lang="en-US" sz="2800" dirty="0"/>
              <a:t>: </a:t>
            </a:r>
            <a:endParaRPr lang="en-US" sz="2800" dirty="0" smtClean="0"/>
          </a:p>
          <a:p>
            <a:pPr algn="just"/>
            <a:endParaRPr lang="en-US" sz="2800" dirty="0" smtClean="0"/>
          </a:p>
          <a:p>
            <a:pPr algn="just"/>
            <a:endParaRPr lang="en-US" sz="2800" dirty="0" smtClean="0"/>
          </a:p>
          <a:p>
            <a:pPr algn="just"/>
            <a:r>
              <a:rPr lang="en-US" sz="2800" dirty="0" smtClean="0"/>
              <a:t>Sometimes</a:t>
            </a:r>
            <a:r>
              <a:rPr lang="en-US" sz="2800" dirty="0"/>
              <a:t>, unreasonable sales quotas are fixed. In such cases, it leads to loss of motivation of the sales force. On the other hand, fixing easily attainable sales quota also poses problems as it may lead to idle capacity of an efficient sales force.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4031873"/>
          </a:xfrm>
          <a:prstGeom prst="rect">
            <a:avLst/>
          </a:prstGeom>
        </p:spPr>
        <p:txBody>
          <a:bodyPr wrap="square">
            <a:spAutoFit/>
          </a:bodyPr>
          <a:lstStyle/>
          <a:p>
            <a:r>
              <a:rPr lang="en-US" sz="3200" dirty="0"/>
              <a:t>3. </a:t>
            </a:r>
            <a:r>
              <a:rPr lang="en-US" sz="3200" b="1" u="sng" dirty="0"/>
              <a:t>Identical quota leads to frustration</a:t>
            </a:r>
            <a:r>
              <a:rPr lang="en-US" sz="3200" dirty="0"/>
              <a:t>: </a:t>
            </a:r>
            <a:endParaRPr lang="en-US" sz="3200" dirty="0" smtClean="0"/>
          </a:p>
          <a:p>
            <a:endParaRPr lang="en-US" sz="3200" dirty="0" smtClean="0"/>
          </a:p>
          <a:p>
            <a:endParaRPr lang="en-US" sz="3200" dirty="0" smtClean="0"/>
          </a:p>
          <a:p>
            <a:r>
              <a:rPr lang="en-US" sz="3200" dirty="0" smtClean="0"/>
              <a:t>Sometimes</a:t>
            </a:r>
            <a:r>
              <a:rPr lang="en-US" sz="3200" dirty="0"/>
              <a:t>, identical sales quotas are fixed for all salesmen, irrespective of seniority of the sales force or potentiality of a market. This may lead to frustration among salesmen</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16</TotalTime>
  <Words>223</Words>
  <Application>Microsoft Office PowerPoint</Application>
  <PresentationFormat>On-screen Show (4:3)</PresentationFormat>
  <Paragraphs>40</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Concourse</vt:lpstr>
      <vt:lpstr>Advantages and Disadvantages of Sales Quotas </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Advantages and Disadvantages of Sales Quotas </dc:title>
  <dc:creator>Ashutosh</dc:creator>
  <cp:lastModifiedBy>Ashutosh</cp:lastModifiedBy>
  <cp:revision>6</cp:revision>
  <dcterms:created xsi:type="dcterms:W3CDTF">2020-04-20T04:07:11Z</dcterms:created>
  <dcterms:modified xsi:type="dcterms:W3CDTF">2020-04-21T11:16:23Z</dcterms:modified>
</cp:coreProperties>
</file>