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BB3D3A5-3E2C-47C3-9C57-DC75F3D0A833}"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63D2DF7-FA80-4AB2-8120-18308EEC149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63D2DF7-FA80-4AB2-8120-18308EEC14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63D2DF7-FA80-4AB2-8120-18308EEC14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63D2DF7-FA80-4AB2-8120-18308EEC149E}"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63D2DF7-FA80-4AB2-8120-18308EEC149E}"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63D2DF7-FA80-4AB2-8120-18308EEC149E}"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63D2DF7-FA80-4AB2-8120-18308EEC14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63D2DF7-FA80-4AB2-8120-18308EEC149E}"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BB3D3A5-3E2C-47C3-9C57-DC75F3D0A833}"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63D2DF7-FA80-4AB2-8120-18308EEC14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BB3D3A5-3E2C-47C3-9C57-DC75F3D0A833}"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63D2DF7-FA80-4AB2-8120-18308EEC14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BB3D3A5-3E2C-47C3-9C57-DC75F3D0A833}"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63D2DF7-FA80-4AB2-8120-18308EEC149E}"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BB3D3A5-3E2C-47C3-9C57-DC75F3D0A833}"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63D2DF7-FA80-4AB2-8120-18308EEC149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1752599"/>
          </a:xfrm>
        </p:spPr>
        <p:txBody>
          <a:bodyPr/>
          <a:lstStyle/>
          <a:p>
            <a:pPr algn="ctr"/>
            <a:r>
              <a:rPr lang="en-US" dirty="0" smtClean="0"/>
              <a:t>Types of Sales </a:t>
            </a:r>
            <a:r>
              <a:rPr lang="en-US" dirty="0" smtClean="0"/>
              <a:t>Forecasting</a:t>
            </a:r>
            <a:endParaRPr lang="en-US" dirty="0"/>
          </a:p>
        </p:txBody>
      </p:sp>
      <p:sp>
        <p:nvSpPr>
          <p:cNvPr id="3" name="Subtitle 2"/>
          <p:cNvSpPr>
            <a:spLocks noGrp="1"/>
          </p:cNvSpPr>
          <p:nvPr>
            <p:ph type="subTitle" idx="1"/>
          </p:nvPr>
        </p:nvSpPr>
        <p:spPr>
          <a:xfrm>
            <a:off x="228600" y="2971800"/>
            <a:ext cx="8458200" cy="1839511"/>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4524315"/>
          </a:xfrm>
          <a:prstGeom prst="rect">
            <a:avLst/>
          </a:prstGeom>
        </p:spPr>
        <p:txBody>
          <a:bodyPr wrap="square">
            <a:spAutoFit/>
          </a:bodyPr>
          <a:lstStyle/>
          <a:p>
            <a:pPr algn="just"/>
            <a:r>
              <a:rPr lang="en-US" sz="2400" b="1" dirty="0"/>
              <a:t>Industry:</a:t>
            </a:r>
            <a:r>
              <a:rPr lang="en-US" sz="2400" dirty="0"/>
              <a:t> </a:t>
            </a:r>
            <a:endParaRPr lang="en-US" sz="2400" dirty="0" smtClean="0"/>
          </a:p>
          <a:p>
            <a:pPr algn="just"/>
            <a:endParaRPr lang="en-US" sz="2400" dirty="0" smtClean="0"/>
          </a:p>
          <a:p>
            <a:pPr algn="just"/>
            <a:r>
              <a:rPr lang="en-US" sz="2400" dirty="0" smtClean="0"/>
              <a:t>The </a:t>
            </a:r>
            <a:r>
              <a:rPr lang="en-US" sz="2400" dirty="0"/>
              <a:t>future market demand is calculated through industrial forecast or market forecast. The expected sales forecasts of all the industries, in the same line of business are combined. </a:t>
            </a:r>
            <a:endParaRPr lang="en-US" sz="2400" dirty="0" smtClean="0"/>
          </a:p>
          <a:p>
            <a:pPr algn="just"/>
            <a:endParaRPr lang="en-US" sz="2400" dirty="0" smtClean="0"/>
          </a:p>
          <a:p>
            <a:pPr algn="just"/>
            <a:r>
              <a:rPr lang="en-US" sz="2400" dirty="0" smtClean="0"/>
              <a:t>Market </a:t>
            </a:r>
            <a:r>
              <a:rPr lang="en-US" sz="2400" dirty="0"/>
              <a:t>demand may be affected by controllable-price, distribution, promotion, etc., and uncontrollable-demographic, economic, political, technological development, cultural activities etc. The executive must take into account all these conditions while forecasting.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1"/>
            <a:ext cx="8001000" cy="5693866"/>
          </a:xfrm>
          <a:prstGeom prst="rect">
            <a:avLst/>
          </a:prstGeom>
        </p:spPr>
        <p:txBody>
          <a:bodyPr wrap="square">
            <a:spAutoFit/>
          </a:bodyPr>
          <a:lstStyle/>
          <a:p>
            <a:pPr algn="just" fontAlgn="base"/>
            <a:r>
              <a:rPr lang="en-US" sz="2800" b="1" dirty="0"/>
              <a:t>Company</a:t>
            </a:r>
            <a:r>
              <a:rPr lang="en-US" sz="2800" b="1" dirty="0" smtClean="0"/>
              <a:t>:</a:t>
            </a:r>
          </a:p>
          <a:p>
            <a:pPr algn="just" fontAlgn="base"/>
            <a:endParaRPr lang="en-US" sz="2800" b="1" dirty="0" smtClean="0"/>
          </a:p>
          <a:p>
            <a:pPr algn="just" fontAlgn="base"/>
            <a:r>
              <a:rPr lang="en-US" sz="2800" dirty="0"/>
              <a:t> The third step goes to the firm concerned to look into the market share, for which forecast is to be made. </a:t>
            </a:r>
            <a:endParaRPr lang="en-US" sz="2800" dirty="0" smtClean="0"/>
          </a:p>
          <a:p>
            <a:pPr algn="just" fontAlgn="base"/>
            <a:endParaRPr lang="en-US" sz="2800" dirty="0" smtClean="0"/>
          </a:p>
          <a:p>
            <a:pPr algn="just" fontAlgn="base"/>
            <a:r>
              <a:rPr lang="en-US" sz="2800" dirty="0" smtClean="0"/>
              <a:t>By </a:t>
            </a:r>
            <a:r>
              <a:rPr lang="en-US" sz="2800" dirty="0"/>
              <a:t>considering both controllable and uncontrollable, based on chosen marketing plans within the firm, with that of other industries, steps are taken in formulating forecasts.</a:t>
            </a:r>
          </a:p>
          <a:p>
            <a:pPr algn="just"/>
            <a:r>
              <a:rPr lang="en-US" sz="2800" dirty="0" smtClean="0"/>
              <a:t/>
            </a:r>
            <a:br>
              <a:rPr lang="en-US" sz="2800" dirty="0" smtClean="0"/>
            </a:b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262979"/>
          </a:xfrm>
          <a:prstGeom prst="rect">
            <a:avLst/>
          </a:prstGeom>
        </p:spPr>
        <p:txBody>
          <a:bodyPr wrap="square">
            <a:spAutoFit/>
          </a:bodyPr>
          <a:lstStyle/>
          <a:p>
            <a:pPr fontAlgn="base"/>
            <a:r>
              <a:rPr lang="en-US" sz="2800" b="1" dirty="0"/>
              <a:t>Medium-run Forecast</a:t>
            </a:r>
            <a:r>
              <a:rPr lang="en-US" sz="2800" b="1" dirty="0" smtClean="0"/>
              <a:t>:</a:t>
            </a:r>
          </a:p>
          <a:p>
            <a:pPr fontAlgn="base"/>
            <a:endParaRPr lang="en-US" sz="2800" b="1" dirty="0"/>
          </a:p>
          <a:p>
            <a:pPr fontAlgn="base"/>
            <a:r>
              <a:rPr lang="en-US" sz="2800" dirty="0"/>
              <a:t>This type of forecast may cover from more than one year to two or four years. </a:t>
            </a:r>
            <a:endParaRPr lang="en-US" sz="2800" dirty="0" smtClean="0"/>
          </a:p>
          <a:p>
            <a:pPr fontAlgn="base"/>
            <a:endParaRPr lang="en-US" sz="2800" dirty="0" smtClean="0"/>
          </a:p>
          <a:p>
            <a:pPr fontAlgn="base"/>
            <a:r>
              <a:rPr lang="en-US" sz="2800" dirty="0" smtClean="0"/>
              <a:t>This </a:t>
            </a:r>
            <a:r>
              <a:rPr lang="en-US" sz="2800" dirty="0"/>
              <a:t>helps the management to estimate probable profit and control over budgets, expenditure, production etc. </a:t>
            </a:r>
            <a:endParaRPr lang="en-US" sz="2800" dirty="0" smtClean="0"/>
          </a:p>
          <a:p>
            <a:pPr fontAlgn="base"/>
            <a:endParaRPr lang="en-US" sz="2800" dirty="0" smtClean="0"/>
          </a:p>
          <a:p>
            <a:pPr fontAlgn="base"/>
            <a:r>
              <a:rPr lang="en-US" sz="2800" dirty="0" smtClean="0"/>
              <a:t>The </a:t>
            </a:r>
            <a:r>
              <a:rPr lang="en-US" sz="2800" dirty="0"/>
              <a:t>factors-price trend, tax policies, institutional credit etc., are specially considered for a good forecast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016758"/>
          </a:xfrm>
          <a:prstGeom prst="rect">
            <a:avLst/>
          </a:prstGeom>
        </p:spPr>
        <p:txBody>
          <a:bodyPr wrap="square">
            <a:spAutoFit/>
          </a:bodyPr>
          <a:lstStyle/>
          <a:p>
            <a:pPr fontAlgn="base"/>
            <a:r>
              <a:rPr lang="en-US" sz="2000" dirty="0" smtClean="0"/>
              <a:t>Distribution Method</a:t>
            </a:r>
          </a:p>
          <a:p>
            <a:pPr fontAlgn="base"/>
            <a:r>
              <a:rPr lang="en-US" sz="2000" dirty="0" smtClean="0"/>
              <a:t>Knowing where your sales will occur will help you create more accurate budgets and take steps to properly service your partners. </a:t>
            </a:r>
          </a:p>
          <a:p>
            <a:pPr fontAlgn="base"/>
            <a:endParaRPr lang="en-US" sz="2000" dirty="0" smtClean="0"/>
          </a:p>
          <a:p>
            <a:pPr fontAlgn="base"/>
            <a:r>
              <a:rPr lang="en-US" sz="2000" dirty="0" smtClean="0"/>
              <a:t>For example, knowing you will sell $100,000 worth of products without knowing where won’t let you calculate accurate costs of sale. Selling online requires credit card processing fees and shipping costs. Selling through a wholesaler incurs commissions. Retail stores often require sales or discounts to move product. Forecasting your sales by distribution method helps you determine the costs and profit margins for each. It can also help you determine if it’s time to stop using a particular sales venue and focus on others.</a:t>
            </a:r>
          </a:p>
          <a:p>
            <a:r>
              <a:rPr lang="en-US" sz="2000" dirty="0" smtClean="0"/>
              <a:t/>
            </a:r>
            <a:br>
              <a:rPr lang="en-US" sz="2000" dirty="0" smtClean="0"/>
            </a:br>
            <a:endParaRPr 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81000"/>
            <a:ext cx="8305800" cy="4524315"/>
          </a:xfrm>
          <a:prstGeom prst="rect">
            <a:avLst/>
          </a:prstGeom>
        </p:spPr>
        <p:txBody>
          <a:bodyPr wrap="square">
            <a:spAutoFit/>
          </a:bodyPr>
          <a:lstStyle/>
          <a:p>
            <a:pPr algn="just" fontAlgn="base"/>
            <a:r>
              <a:rPr lang="en-US" sz="2400" dirty="0" smtClean="0"/>
              <a:t>Territory or Rep</a:t>
            </a:r>
          </a:p>
          <a:p>
            <a:pPr algn="just" fontAlgn="base"/>
            <a:r>
              <a:rPr lang="en-US" sz="2400" dirty="0" smtClean="0"/>
              <a:t>A common way to forecast sales is to project them by sales rep and/or sales territory. This allows you to use historical data, customer surveys and the experience of your reps to determine your likely sales in a given area or by a particular rep. </a:t>
            </a:r>
          </a:p>
          <a:p>
            <a:pPr algn="just" fontAlgn="base"/>
            <a:endParaRPr lang="en-US" sz="2400" dirty="0" smtClean="0"/>
          </a:p>
          <a:p>
            <a:pPr algn="just" fontAlgn="base"/>
            <a:r>
              <a:rPr lang="en-US" sz="2400" dirty="0" smtClean="0"/>
              <a:t>Knowing this, you can better prepare your marketing, shipping, travel and customer support to manage a territory. Knowing your sales projections by rep can help you spot problem sales team members and take steps to help them</a:t>
            </a: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algn="just" fontAlgn="base"/>
            <a:r>
              <a:rPr lang="en-US" sz="2400" dirty="0" smtClean="0"/>
              <a:t>Financial </a:t>
            </a:r>
            <a:r>
              <a:rPr lang="en-US" sz="2400" dirty="0" smtClean="0"/>
              <a:t>Data</a:t>
            </a:r>
          </a:p>
          <a:p>
            <a:pPr algn="just" fontAlgn="base"/>
            <a:endParaRPr lang="en-US" sz="2400" dirty="0" smtClean="0"/>
          </a:p>
          <a:p>
            <a:pPr algn="just" fontAlgn="base"/>
            <a:endParaRPr lang="en-US" sz="2400" dirty="0" smtClean="0"/>
          </a:p>
          <a:p>
            <a:pPr algn="just" fontAlgn="base"/>
            <a:r>
              <a:rPr lang="en-US" sz="2400" dirty="0" smtClean="0"/>
              <a:t>Some products make you a gross profit based on high volumes of low-margin items. Others generate gross profits based on lower sales of high-margin items. Knowing the profits margins on the things you sell will help you determine what impact your forecasts will have on gross profits. Having this data can help you review your overhead and production costs, as well as your cost of sales related to each product, giving you information you can use to determine if you need to cut costs or boost support. This data might also tell you it’s time to raise prices or drop a product from your line.</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610600" cy="5262979"/>
          </a:xfrm>
          <a:prstGeom prst="rect">
            <a:avLst/>
          </a:prstGeom>
        </p:spPr>
        <p:txBody>
          <a:bodyPr wrap="square">
            <a:spAutoFit/>
          </a:bodyPr>
          <a:lstStyle/>
          <a:p>
            <a:pPr algn="just" fontAlgn="base"/>
            <a:r>
              <a:rPr lang="en-US" sz="2800" dirty="0" smtClean="0"/>
              <a:t>Time </a:t>
            </a:r>
            <a:r>
              <a:rPr lang="en-US" sz="2800" dirty="0" smtClean="0"/>
              <a:t>Period</a:t>
            </a:r>
          </a:p>
          <a:p>
            <a:pPr algn="just" fontAlgn="base"/>
            <a:endParaRPr lang="en-US" sz="2800" dirty="0" smtClean="0"/>
          </a:p>
          <a:p>
            <a:pPr algn="just" fontAlgn="base"/>
            <a:r>
              <a:rPr lang="en-US" sz="2800" dirty="0" smtClean="0"/>
              <a:t>Forecasting your sales by time period helps you spot and even out large demand spikes or low ebbs that can disrupt your production processes, increase your costs and lose you customers. </a:t>
            </a:r>
            <a:endParaRPr lang="en-US" sz="2800" dirty="0" smtClean="0"/>
          </a:p>
          <a:p>
            <a:pPr algn="just" fontAlgn="base"/>
            <a:endParaRPr lang="en-US" sz="2800" dirty="0" smtClean="0"/>
          </a:p>
          <a:p>
            <a:pPr algn="just" fontAlgn="base"/>
            <a:r>
              <a:rPr lang="en-US" sz="2800" dirty="0" smtClean="0"/>
              <a:t>If </a:t>
            </a:r>
            <a:r>
              <a:rPr lang="en-US" sz="2800" dirty="0" smtClean="0"/>
              <a:t>you forecast heavy demand one month, you can produce extra product the month before, reducing your reliance on extra labor or overtime costs. </a:t>
            </a: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4893647"/>
          </a:xfrm>
          <a:prstGeom prst="rect">
            <a:avLst/>
          </a:prstGeom>
        </p:spPr>
        <p:txBody>
          <a:bodyPr wrap="square">
            <a:spAutoFit/>
          </a:bodyPr>
          <a:lstStyle/>
          <a:p>
            <a:pPr algn="just"/>
            <a:r>
              <a:rPr lang="en-US" sz="2400" dirty="0" smtClean="0"/>
              <a:t>Shipping product to customers early can help you prevent warehousing, shipping and other logistics problems. Contacting your vendors and suppliers at the last minute for large orders of supplies to make your product might overwhelm them. </a:t>
            </a:r>
            <a:endParaRPr lang="en-US" sz="2400" dirty="0" smtClean="0"/>
          </a:p>
          <a:p>
            <a:pPr algn="just"/>
            <a:endParaRPr lang="en-US" sz="2400" dirty="0" smtClean="0"/>
          </a:p>
          <a:p>
            <a:pPr algn="just"/>
            <a:endParaRPr lang="en-US" sz="2400" dirty="0" smtClean="0"/>
          </a:p>
          <a:p>
            <a:pPr algn="just"/>
            <a:r>
              <a:rPr lang="en-US" sz="2400" dirty="0" smtClean="0"/>
              <a:t>Even </a:t>
            </a:r>
            <a:r>
              <a:rPr lang="en-US" sz="2400" dirty="0" smtClean="0"/>
              <a:t>if you can handle a large order you know is coming, you might not be able to fulfill another order you weren’t expecting. Any disruption to your production process can cause a customer or client to find another supplier, losing you that customer permanently</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4832092"/>
          </a:xfrm>
          <a:prstGeom prst="rect">
            <a:avLst/>
          </a:prstGeom>
        </p:spPr>
        <p:txBody>
          <a:bodyPr wrap="square">
            <a:spAutoFit/>
          </a:bodyPr>
          <a:lstStyle/>
          <a:p>
            <a:pPr algn="just" fontAlgn="base"/>
            <a:r>
              <a:rPr lang="en-US" sz="2800" dirty="0" smtClean="0"/>
              <a:t>According to the “American Marketing Association” sales forecast is defined as </a:t>
            </a:r>
          </a:p>
          <a:p>
            <a:pPr algn="just" fontAlgn="base"/>
            <a:endParaRPr lang="en-US" sz="2800" b="1" dirty="0" smtClean="0"/>
          </a:p>
          <a:p>
            <a:pPr algn="just" fontAlgn="base"/>
            <a:r>
              <a:rPr lang="en-US" sz="2800" b="1" dirty="0" smtClean="0"/>
              <a:t>“An estimate of sales in dollars or physical units for a specified future period under a proposed marketing plan or </a:t>
            </a:r>
            <a:r>
              <a:rPr lang="en-US" sz="2800" b="1" dirty="0" err="1" smtClean="0"/>
              <a:t>programme</a:t>
            </a:r>
            <a:r>
              <a:rPr lang="en-US" sz="2800" b="1" dirty="0" smtClean="0"/>
              <a:t> and under an assumed set of economic and other forces outside the unit for which the forecast is made.”</a:t>
            </a:r>
            <a:endParaRPr lang="en-US" sz="2800" dirty="0" smtClean="0"/>
          </a:p>
          <a:p>
            <a:pPr algn="just"/>
            <a:r>
              <a:rPr lang="en-US" sz="2800" dirty="0" smtClean="0"/>
              <a:t/>
            </a:r>
            <a:br>
              <a:rPr lang="en-US" sz="2800" dirty="0" smtClean="0"/>
            </a:b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4524315"/>
          </a:xfrm>
          <a:prstGeom prst="rect">
            <a:avLst/>
          </a:prstGeom>
        </p:spPr>
        <p:txBody>
          <a:bodyPr wrap="square">
            <a:spAutoFit/>
          </a:bodyPr>
          <a:lstStyle/>
          <a:p>
            <a:pPr algn="ctr" fontAlgn="base"/>
            <a:endParaRPr lang="en-US" sz="4800" b="1" dirty="0" smtClean="0"/>
          </a:p>
          <a:p>
            <a:pPr algn="ctr" fontAlgn="base"/>
            <a:r>
              <a:rPr lang="en-US" sz="4800" b="1" dirty="0" smtClean="0"/>
              <a:t>There are two types of forecasting:</a:t>
            </a:r>
            <a:endParaRPr lang="en-US" sz="4800" dirty="0" smtClean="0"/>
          </a:p>
          <a:p>
            <a:pPr algn="ctr" fontAlgn="base"/>
            <a:r>
              <a:rPr lang="en-US" sz="4800" dirty="0" smtClean="0"/>
              <a:t>1. Short-term forecasting and</a:t>
            </a:r>
          </a:p>
          <a:p>
            <a:pPr algn="ctr" fontAlgn="base"/>
            <a:r>
              <a:rPr lang="en-US" sz="4800" dirty="0" smtClean="0"/>
              <a:t>2. Long-term forecasting</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pPr fontAlgn="base"/>
            <a:r>
              <a:rPr lang="en-US" sz="2800" b="1" dirty="0"/>
              <a:t>1. Short-Term Forecasting:</a:t>
            </a:r>
            <a:endParaRPr lang="en-US" sz="2800" dirty="0"/>
          </a:p>
          <a:p>
            <a:pPr fontAlgn="base"/>
            <a:r>
              <a:rPr lang="en-US" sz="2800" dirty="0"/>
              <a:t>This type of forecasting can be defined when it covers a period of three months, six months or one year. </a:t>
            </a:r>
            <a:endParaRPr lang="en-US" sz="2800" dirty="0" smtClean="0"/>
          </a:p>
          <a:p>
            <a:pPr fontAlgn="base"/>
            <a:endParaRPr lang="en-US" sz="2800" dirty="0" smtClean="0"/>
          </a:p>
          <a:p>
            <a:pPr fontAlgn="base"/>
            <a:r>
              <a:rPr lang="en-US" sz="2800" dirty="0" smtClean="0"/>
              <a:t>Generally</a:t>
            </a:r>
            <a:r>
              <a:rPr lang="en-US" sz="2800" dirty="0"/>
              <a:t>, the last one is most preferred. </a:t>
            </a:r>
            <a:endParaRPr lang="en-US" sz="2800" dirty="0" smtClean="0"/>
          </a:p>
          <a:p>
            <a:pPr fontAlgn="base"/>
            <a:endParaRPr lang="en-US" sz="2800" dirty="0" smtClean="0"/>
          </a:p>
          <a:p>
            <a:pPr fontAlgn="base"/>
            <a:r>
              <a:rPr lang="en-US" sz="2800" dirty="0" smtClean="0"/>
              <a:t>The </a:t>
            </a:r>
            <a:r>
              <a:rPr lang="en-US" sz="2800" dirty="0"/>
              <a:t>period is dependent upon the nature of business. If the demand fluctuates from one month to another, forecasting may be done only for a short period.</a:t>
            </a:r>
          </a:p>
          <a:p>
            <a:r>
              <a:rPr lang="en-US" sz="2800" dirty="0" smtClean="0"/>
              <a:t/>
            </a:r>
            <a:br>
              <a:rPr lang="en-US" sz="2800" dirty="0" smtClean="0"/>
            </a:b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153400" cy="5909310"/>
          </a:xfrm>
          <a:prstGeom prst="rect">
            <a:avLst/>
          </a:prstGeom>
        </p:spPr>
        <p:txBody>
          <a:bodyPr wrap="square">
            <a:spAutoFit/>
          </a:bodyPr>
          <a:lstStyle/>
          <a:p>
            <a:pPr fontAlgn="base"/>
            <a:r>
              <a:rPr lang="en-US" b="1" dirty="0"/>
              <a:t>Purpose of Short-Term Forecasting</a:t>
            </a:r>
            <a:r>
              <a:rPr lang="en-US" b="1" dirty="0" smtClean="0"/>
              <a:t>:</a:t>
            </a:r>
          </a:p>
          <a:p>
            <a:pPr fontAlgn="base"/>
            <a:endParaRPr lang="en-US" b="1" dirty="0" smtClean="0"/>
          </a:p>
          <a:p>
            <a:pPr fontAlgn="base"/>
            <a:endParaRPr lang="en-US" dirty="0"/>
          </a:p>
          <a:p>
            <a:pPr marL="342900" indent="-342900" fontAlgn="base">
              <a:buAutoNum type="arabicPeriod"/>
            </a:pPr>
            <a:r>
              <a:rPr lang="en-US" dirty="0" smtClean="0"/>
              <a:t>To </a:t>
            </a:r>
            <a:r>
              <a:rPr lang="en-US" dirty="0"/>
              <a:t>adopt suitable production policy so that the problem of overproduction and short supply of raw material, machines etc. can be avoided</a:t>
            </a:r>
            <a:r>
              <a:rPr lang="en-US" dirty="0" smtClean="0"/>
              <a:t>.</a:t>
            </a:r>
          </a:p>
          <a:p>
            <a:pPr marL="342900" indent="-342900" fontAlgn="base">
              <a:buAutoNum type="arabicPeriod"/>
            </a:pPr>
            <a:endParaRPr lang="en-US" dirty="0" smtClean="0"/>
          </a:p>
          <a:p>
            <a:pPr marL="342900" indent="-342900" fontAlgn="base">
              <a:buAutoNum type="arabicPeriod"/>
            </a:pPr>
            <a:endParaRPr lang="en-US" dirty="0"/>
          </a:p>
          <a:p>
            <a:pPr fontAlgn="base"/>
            <a:r>
              <a:rPr lang="en-US" dirty="0"/>
              <a:t>2. To reduce the cost of raw materials, machinery etc</a:t>
            </a:r>
            <a:r>
              <a:rPr lang="en-US" dirty="0" smtClean="0"/>
              <a:t>.</a:t>
            </a:r>
          </a:p>
          <a:p>
            <a:pPr fontAlgn="base"/>
            <a:endParaRPr lang="en-US" dirty="0" smtClean="0"/>
          </a:p>
          <a:p>
            <a:pPr fontAlgn="base"/>
            <a:endParaRPr lang="en-US" dirty="0"/>
          </a:p>
          <a:p>
            <a:pPr fontAlgn="base"/>
            <a:r>
              <a:rPr lang="en-US" dirty="0"/>
              <a:t>3. To have proper control of inventory</a:t>
            </a:r>
            <a:r>
              <a:rPr lang="en-US" dirty="0" smtClean="0"/>
              <a:t>.</a:t>
            </a:r>
          </a:p>
          <a:p>
            <a:pPr fontAlgn="base"/>
            <a:endParaRPr lang="en-US" dirty="0" smtClean="0"/>
          </a:p>
          <a:p>
            <a:pPr fontAlgn="base"/>
            <a:endParaRPr lang="en-US" dirty="0"/>
          </a:p>
          <a:p>
            <a:pPr fontAlgn="base"/>
            <a:r>
              <a:rPr lang="en-US" dirty="0"/>
              <a:t>4. To set the sales targets</a:t>
            </a:r>
            <a:r>
              <a:rPr lang="en-US" dirty="0" smtClean="0"/>
              <a:t>.</a:t>
            </a:r>
          </a:p>
          <a:p>
            <a:pPr fontAlgn="base"/>
            <a:endParaRPr lang="en-US" dirty="0" smtClean="0"/>
          </a:p>
          <a:p>
            <a:pPr fontAlgn="base"/>
            <a:endParaRPr lang="en-US" dirty="0"/>
          </a:p>
          <a:p>
            <a:pPr fontAlgn="base"/>
            <a:r>
              <a:rPr lang="en-US" dirty="0"/>
              <a:t>5. To have proper controls</a:t>
            </a:r>
            <a:r>
              <a:rPr lang="en-US" dirty="0" smtClean="0"/>
              <a:t>.</a:t>
            </a:r>
          </a:p>
          <a:p>
            <a:pPr fontAlgn="base"/>
            <a:endParaRPr lang="en-US" dirty="0"/>
          </a:p>
          <a:p>
            <a:pPr fontAlgn="base"/>
            <a:r>
              <a:rPr lang="en-US" dirty="0"/>
              <a:t>6. To arrange the financial requirements in advance to meet the demand.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001000" cy="5262979"/>
          </a:xfrm>
          <a:prstGeom prst="rect">
            <a:avLst/>
          </a:prstGeom>
        </p:spPr>
        <p:txBody>
          <a:bodyPr wrap="square">
            <a:spAutoFit/>
          </a:bodyPr>
          <a:lstStyle/>
          <a:p>
            <a:pPr fontAlgn="base"/>
            <a:r>
              <a:rPr lang="en-US" sz="2400" b="1" dirty="0" smtClean="0"/>
              <a:t>2. Long-Term Forecasting:</a:t>
            </a:r>
            <a:endParaRPr lang="en-US" sz="2400" dirty="0" smtClean="0"/>
          </a:p>
          <a:p>
            <a:pPr fontAlgn="base"/>
            <a:r>
              <a:rPr lang="en-US" sz="2400" dirty="0" smtClean="0"/>
              <a:t>The forecasting that covers a period of 5, 10 and even 20 years. </a:t>
            </a:r>
          </a:p>
          <a:p>
            <a:pPr fontAlgn="base"/>
            <a:endParaRPr lang="en-US" sz="2400" dirty="0" smtClean="0"/>
          </a:p>
          <a:p>
            <a:pPr fontAlgn="base"/>
            <a:r>
              <a:rPr lang="en-US" sz="2400" dirty="0" smtClean="0"/>
              <a:t>The period here also de­pends upon the nature of business, but beyond 12 years, the future is assumed as uncertain. </a:t>
            </a:r>
          </a:p>
          <a:p>
            <a:pPr fontAlgn="base"/>
            <a:endParaRPr lang="en-US" sz="2400" dirty="0" smtClean="0"/>
          </a:p>
          <a:p>
            <a:pPr fontAlgn="base"/>
            <a:r>
              <a:rPr lang="en-US" sz="2400" dirty="0" smtClean="0"/>
              <a:t>But in many industries like ship-building, petroleum refinery, paper making industries, a long term forecasting is needed as the total investment cost of equipment is quite high.</a:t>
            </a:r>
          </a:p>
          <a:p>
            <a:r>
              <a:rPr lang="en-US" sz="2400" dirty="0" smtClean="0"/>
              <a:t/>
            </a:r>
            <a:br>
              <a:rPr lang="en-US" sz="2400" dirty="0" smtClean="0"/>
            </a:b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4708981"/>
          </a:xfrm>
          <a:prstGeom prst="rect">
            <a:avLst/>
          </a:prstGeom>
        </p:spPr>
        <p:txBody>
          <a:bodyPr wrap="square">
            <a:spAutoFit/>
          </a:bodyPr>
          <a:lstStyle/>
          <a:p>
            <a:pPr fontAlgn="base"/>
            <a:r>
              <a:rPr lang="en-US" sz="2000" b="1" dirty="0" smtClean="0"/>
              <a:t>Purpose of Long-Term Forecasting:</a:t>
            </a:r>
          </a:p>
          <a:p>
            <a:pPr fontAlgn="base"/>
            <a:endParaRPr lang="en-US" sz="2000" b="1" dirty="0" smtClean="0"/>
          </a:p>
          <a:p>
            <a:pPr fontAlgn="base"/>
            <a:endParaRPr lang="en-US" sz="2000" b="1" dirty="0" smtClean="0"/>
          </a:p>
          <a:p>
            <a:pPr fontAlgn="base"/>
            <a:endParaRPr lang="en-US" sz="2000" dirty="0" smtClean="0"/>
          </a:p>
          <a:p>
            <a:pPr marL="342900" indent="-342900" fontAlgn="base">
              <a:buAutoNum type="arabicPeriod"/>
            </a:pPr>
            <a:r>
              <a:rPr lang="en-US" sz="2000" dirty="0" smtClean="0"/>
              <a:t>To plan for the new unit of production or expansion of existing unit to meet the demand.</a:t>
            </a:r>
          </a:p>
          <a:p>
            <a:pPr marL="342900" indent="-342900" fontAlgn="base">
              <a:buAutoNum type="arabicPeriod"/>
            </a:pPr>
            <a:endParaRPr lang="en-US" sz="2000" dirty="0" smtClean="0"/>
          </a:p>
          <a:p>
            <a:pPr marL="342900" indent="-342900" fontAlgn="base">
              <a:buAutoNum type="arabicPeriod"/>
            </a:pPr>
            <a:endParaRPr lang="en-US" sz="2000" dirty="0" smtClean="0"/>
          </a:p>
          <a:p>
            <a:pPr marL="342900" indent="-342900" fontAlgn="base">
              <a:buAutoNum type="arabicPeriod"/>
            </a:pPr>
            <a:endParaRPr lang="en-US" sz="2000" dirty="0" smtClean="0"/>
          </a:p>
          <a:p>
            <a:pPr fontAlgn="base"/>
            <a:r>
              <a:rPr lang="en-US" sz="2000" dirty="0" smtClean="0"/>
              <a:t>2. To plan the long-term financial requirements.</a:t>
            </a:r>
          </a:p>
          <a:p>
            <a:pPr fontAlgn="base"/>
            <a:endParaRPr lang="en-US" sz="2000" dirty="0" smtClean="0"/>
          </a:p>
          <a:p>
            <a:pPr fontAlgn="base"/>
            <a:endParaRPr lang="en-US" sz="2000" dirty="0" smtClean="0"/>
          </a:p>
          <a:p>
            <a:pPr fontAlgn="base"/>
            <a:endParaRPr lang="en-US" sz="2000" dirty="0" smtClean="0"/>
          </a:p>
          <a:p>
            <a:pPr fontAlgn="base"/>
            <a:r>
              <a:rPr lang="en-US" sz="2000" dirty="0" smtClean="0"/>
              <a:t>3. To train the personnel so that man-power requirement can be met in future.</a:t>
            </a:r>
            <a:endParaRPr 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685800"/>
            <a:ext cx="7772400" cy="5078313"/>
          </a:xfrm>
          <a:prstGeom prst="rect">
            <a:avLst/>
          </a:prstGeom>
        </p:spPr>
        <p:txBody>
          <a:bodyPr wrap="square">
            <a:spAutoFit/>
          </a:bodyPr>
          <a:lstStyle/>
          <a:p>
            <a:pPr algn="ctr" fontAlgn="base"/>
            <a:endParaRPr lang="en-US" sz="5400" i="1" dirty="0" smtClean="0"/>
          </a:p>
          <a:p>
            <a:pPr algn="ctr" fontAlgn="base"/>
            <a:r>
              <a:rPr lang="en-US" sz="5400" i="1" dirty="0" smtClean="0"/>
              <a:t>The </a:t>
            </a:r>
            <a:r>
              <a:rPr lang="en-US" sz="5400" i="1" dirty="0"/>
              <a:t>following Types of Sales </a:t>
            </a:r>
            <a:r>
              <a:rPr lang="en-US" sz="5400" i="1" dirty="0" err="1" smtClean="0"/>
              <a:t>Forecastinag</a:t>
            </a:r>
            <a:r>
              <a:rPr lang="en-US" sz="5400" i="1" dirty="0" smtClean="0"/>
              <a:t> </a:t>
            </a:r>
            <a:r>
              <a:rPr lang="en-US" sz="5400" i="1" dirty="0"/>
              <a:t>below are:</a:t>
            </a:r>
            <a:endParaRPr lang="en-US" sz="5400" dirty="0"/>
          </a:p>
          <a:p>
            <a:pPr algn="ctr"/>
            <a:r>
              <a:rPr lang="en-US" sz="5400" dirty="0" smtClean="0"/>
              <a:t/>
            </a:r>
            <a:br>
              <a:rPr lang="en-US" sz="5400" dirty="0" smtClean="0"/>
            </a:br>
            <a:endParaRPr lang="en-US" sz="5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4832092"/>
          </a:xfrm>
          <a:prstGeom prst="rect">
            <a:avLst/>
          </a:prstGeom>
        </p:spPr>
        <p:txBody>
          <a:bodyPr wrap="square">
            <a:spAutoFit/>
          </a:bodyPr>
          <a:lstStyle/>
          <a:p>
            <a:r>
              <a:rPr lang="en-US" sz="2800" b="1" dirty="0"/>
              <a:t>Economic:</a:t>
            </a:r>
            <a:r>
              <a:rPr lang="en-US" sz="2800" dirty="0"/>
              <a:t> </a:t>
            </a:r>
            <a:endParaRPr lang="en-US" sz="2800" dirty="0" smtClean="0"/>
          </a:p>
          <a:p>
            <a:endParaRPr lang="en-US" sz="2800" dirty="0" smtClean="0"/>
          </a:p>
          <a:p>
            <a:r>
              <a:rPr lang="en-US" sz="2800" dirty="0" smtClean="0"/>
              <a:t>This </a:t>
            </a:r>
            <a:r>
              <a:rPr lang="en-US" sz="2800" dirty="0"/>
              <a:t>type of forecast is important to understand the general economic trend through a careful study of Five Year Plans, Gross national products. National income, Government expenditure, Unemployment, Consumer spending habits etc. </a:t>
            </a:r>
            <a:endParaRPr lang="en-US" sz="2800" dirty="0" smtClean="0"/>
          </a:p>
          <a:p>
            <a:endParaRPr lang="en-US" sz="2800" dirty="0" smtClean="0"/>
          </a:p>
          <a:p>
            <a:r>
              <a:rPr lang="en-US" sz="2800" dirty="0" smtClean="0"/>
              <a:t>This </a:t>
            </a:r>
            <a:r>
              <a:rPr lang="en-US" sz="2800" dirty="0"/>
              <a:t>is in order to have an accurate forecast. Big companies, in India, adopt this method.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38</TotalTime>
  <Words>846</Words>
  <Application>Microsoft Office PowerPoint</Application>
  <PresentationFormat>On-screen Show (4:3)</PresentationFormat>
  <Paragraphs>103</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Concourse</vt:lpstr>
      <vt:lpstr>Types of Sales Forecasting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Sales Forecasting</dc:title>
  <dc:creator>Ashutosh</dc:creator>
  <cp:lastModifiedBy>Ashutosh</cp:lastModifiedBy>
  <cp:revision>10</cp:revision>
  <dcterms:created xsi:type="dcterms:W3CDTF">2020-04-20T06:12:27Z</dcterms:created>
  <dcterms:modified xsi:type="dcterms:W3CDTF">2020-04-21T12:50:02Z</dcterms:modified>
</cp:coreProperties>
</file>