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9EDD640-6FF9-41B6-97DD-B2C23EEDAB26}" type="datetimeFigureOut">
              <a:rPr lang="en-US" smtClean="0"/>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A9706C-1E18-4288-B9D7-D21674D609C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EDD640-6FF9-41B6-97DD-B2C23EEDAB26}" type="datetimeFigureOut">
              <a:rPr lang="en-US" smtClean="0"/>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A9706C-1E18-4288-B9D7-D21674D609C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EDD640-6FF9-41B6-97DD-B2C23EEDAB26}" type="datetimeFigureOut">
              <a:rPr lang="en-US" smtClean="0"/>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A9706C-1E18-4288-B9D7-D21674D609C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EDD640-6FF9-41B6-97DD-B2C23EEDAB26}" type="datetimeFigureOut">
              <a:rPr lang="en-US" smtClean="0"/>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A9706C-1E18-4288-B9D7-D21674D609C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9EDD640-6FF9-41B6-97DD-B2C23EEDAB26}" type="datetimeFigureOut">
              <a:rPr lang="en-US" smtClean="0"/>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A9706C-1E18-4288-B9D7-D21674D609C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9EDD640-6FF9-41B6-97DD-B2C23EEDAB26}" type="datetimeFigureOut">
              <a:rPr lang="en-US" smtClean="0"/>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A9706C-1E18-4288-B9D7-D21674D609C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9EDD640-6FF9-41B6-97DD-B2C23EEDAB26}" type="datetimeFigureOut">
              <a:rPr lang="en-US" smtClean="0"/>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A9706C-1E18-4288-B9D7-D21674D609C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9EDD640-6FF9-41B6-97DD-B2C23EEDAB26}" type="datetimeFigureOut">
              <a:rPr lang="en-US" smtClean="0"/>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A9706C-1E18-4288-B9D7-D21674D609C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EDD640-6FF9-41B6-97DD-B2C23EEDAB26}" type="datetimeFigureOut">
              <a:rPr lang="en-US" smtClean="0"/>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A9706C-1E18-4288-B9D7-D21674D609C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EDD640-6FF9-41B6-97DD-B2C23EEDAB26}" type="datetimeFigureOut">
              <a:rPr lang="en-US" smtClean="0"/>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A9706C-1E18-4288-B9D7-D21674D609C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EDD640-6FF9-41B6-97DD-B2C23EEDAB26}" type="datetimeFigureOut">
              <a:rPr lang="en-US" smtClean="0"/>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A9706C-1E18-4288-B9D7-D21674D609C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EDD640-6FF9-41B6-97DD-B2C23EEDAB26}" type="datetimeFigureOut">
              <a:rPr lang="en-US" smtClean="0"/>
              <a:t>5/4/2020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A9706C-1E18-4288-B9D7-D21674D609C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1"/>
            <a:ext cx="7772400" cy="1847850"/>
          </a:xfrm>
        </p:spPr>
        <p:txBody>
          <a:bodyPr>
            <a:normAutofit fontScale="90000"/>
          </a:bodyPr>
          <a:lstStyle/>
          <a:p>
            <a:r>
              <a:rPr lang="en-US" dirty="0"/>
              <a:t>Advanced Techniques of Motivation Research </a:t>
            </a:r>
            <a:br>
              <a:rPr lang="en-US" dirty="0"/>
            </a:br>
            <a:endParaRPr lang="en-US" dirty="0"/>
          </a:p>
        </p:txBody>
      </p:sp>
      <p:sp>
        <p:nvSpPr>
          <p:cNvPr id="3" name="Subtitle 2"/>
          <p:cNvSpPr>
            <a:spLocks noGrp="1"/>
          </p:cNvSpPr>
          <p:nvPr>
            <p:ph type="subTitle" idx="1"/>
          </p:nvPr>
        </p:nvSpPr>
        <p:spPr>
          <a:xfrm>
            <a:off x="152400" y="3886200"/>
            <a:ext cx="7620000" cy="2819400"/>
          </a:xfrm>
        </p:spPr>
        <p:txBody>
          <a:bodyPr>
            <a:normAutofit fontScale="70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997839"/>
            <a:ext cx="4572000" cy="2862322"/>
          </a:xfrm>
          <a:prstGeom prst="rect">
            <a:avLst/>
          </a:prstGeom>
        </p:spPr>
        <p:txBody>
          <a:bodyPr>
            <a:spAutoFit/>
          </a:bodyPr>
          <a:lstStyle/>
          <a:p>
            <a:r>
              <a:rPr lang="en-US" i="1" dirty="0"/>
              <a:t>There are two measure limitations of this technique.</a:t>
            </a:r>
            <a:endParaRPr lang="en-US" dirty="0"/>
          </a:p>
          <a:p>
            <a:r>
              <a:rPr lang="en-US" b="1" dirty="0"/>
              <a:t>First</a:t>
            </a:r>
            <a:r>
              <a:rPr lang="en-US" dirty="0"/>
              <a:t>, individuals may not themselves to be aware of the actual reasons or motives underlying their </a:t>
            </a:r>
            <a:r>
              <a:rPr lang="en-US" dirty="0" err="1"/>
              <a:t>behaviour</a:t>
            </a:r>
            <a:r>
              <a:rPr lang="en-US" dirty="0"/>
              <a:t>.</a:t>
            </a:r>
          </a:p>
          <a:p>
            <a:r>
              <a:rPr lang="en-US" b="1" dirty="0"/>
              <a:t>Second</a:t>
            </a:r>
            <a:r>
              <a:rPr lang="en-US" dirty="0"/>
              <a:t>, respondents May rationalize their actions or statements. Respondents may be unwilling to reveal they’re true motives and may be inclined to give socially acceptable responses.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859340"/>
            <a:ext cx="4572000" cy="3139321"/>
          </a:xfrm>
          <a:prstGeom prst="rect">
            <a:avLst/>
          </a:prstGeom>
        </p:spPr>
        <p:txBody>
          <a:bodyPr>
            <a:spAutoFit/>
          </a:bodyPr>
          <a:lstStyle/>
          <a:p>
            <a:r>
              <a:rPr lang="en-US" b="1" dirty="0"/>
              <a:t>Thus</a:t>
            </a:r>
            <a:r>
              <a:rPr lang="en-US" dirty="0"/>
              <a:t>, they made deliberately falsify self-report inventories to impress the researcher or to avoid personal embarrassment.</a:t>
            </a:r>
          </a:p>
          <a:p>
            <a:r>
              <a:rPr lang="en-US" dirty="0"/>
              <a:t>To overcome this problem the researcher may use the behavioral measures to complement the verbal responses of the respondents.</a:t>
            </a:r>
          </a:p>
          <a:p>
            <a:r>
              <a:rPr lang="en-US" b="1" dirty="0"/>
              <a:t>In this measure</a:t>
            </a:r>
            <a:r>
              <a:rPr lang="en-US" dirty="0"/>
              <a:t>, biological evidence such as brain waves, blood circulations, and heartbeats are recorded to evaluate the reliability of the subject’s responses concerning his attitude and feelings about a product or advertisement.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136339"/>
            <a:ext cx="4572000" cy="2585323"/>
          </a:xfrm>
          <a:prstGeom prst="rect">
            <a:avLst/>
          </a:prstGeom>
        </p:spPr>
        <p:txBody>
          <a:bodyPr>
            <a:spAutoFit/>
          </a:bodyPr>
          <a:lstStyle/>
          <a:p>
            <a:pPr fontAlgn="base"/>
            <a:r>
              <a:rPr lang="en-US" b="1" dirty="0"/>
              <a:t>Projective Techniques:</a:t>
            </a:r>
          </a:p>
          <a:p>
            <a:pPr fontAlgn="base"/>
            <a:r>
              <a:rPr lang="en-US" dirty="0"/>
              <a:t>These projective techniques represent the test conducted to establish the personalities of the respondents and their reactions to product media advertisement package product design and the like.</a:t>
            </a:r>
          </a:p>
          <a:p>
            <a:pPr fontAlgn="base"/>
            <a:r>
              <a:rPr lang="en-US" dirty="0"/>
              <a:t>They project or reflect the subject’s thought about what he or she sees, feels, perceives thus producing the reactions.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582341"/>
            <a:ext cx="4572000" cy="3693319"/>
          </a:xfrm>
          <a:prstGeom prst="rect">
            <a:avLst/>
          </a:prstGeom>
        </p:spPr>
        <p:txBody>
          <a:bodyPr>
            <a:spAutoFit/>
          </a:bodyPr>
          <a:lstStyle/>
          <a:p>
            <a:pPr fontAlgn="base"/>
            <a:r>
              <a:rPr lang="en-US" dirty="0"/>
              <a:t>These tests are derived from clinical psychology and work on the postulation that if an individual is placed in an ambiguous situation, he is guided by his own perceptions to describe the situation.</a:t>
            </a:r>
          </a:p>
          <a:p>
            <a:pPr fontAlgn="base"/>
            <a:r>
              <a:rPr lang="en-US" dirty="0"/>
              <a:t>They often provide, an insight into the motives that lie below the level of consciousness and when the respondent is likely to rationalize his motives consciously or unconsciously; his responses tend to reflect his own attitudes and beliefs by indirection and discretion; they are his own perceptions and interpretations to the situation to which he is exposed.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551837"/>
            <a:ext cx="4572000" cy="1754326"/>
          </a:xfrm>
          <a:prstGeom prst="rect">
            <a:avLst/>
          </a:prstGeom>
        </p:spPr>
        <p:txBody>
          <a:bodyPr>
            <a:spAutoFit/>
          </a:bodyPr>
          <a:lstStyle/>
          <a:p>
            <a:pPr fontAlgn="base"/>
            <a:r>
              <a:rPr lang="en-US" b="1" dirty="0"/>
              <a:t>There are five most commonly administered tests of this kind namely:</a:t>
            </a:r>
            <a:endParaRPr lang="en-US" dirty="0"/>
          </a:p>
          <a:p>
            <a:pPr fontAlgn="base"/>
            <a:r>
              <a:rPr lang="en-US" dirty="0"/>
              <a:t>1. Thematic Appreciation Test.</a:t>
            </a:r>
          </a:p>
          <a:p>
            <a:pPr fontAlgn="base"/>
            <a:r>
              <a:rPr lang="en-US" dirty="0"/>
              <a:t>2. Sentence Completion Test.</a:t>
            </a:r>
          </a:p>
          <a:p>
            <a:pPr fontAlgn="base"/>
            <a:r>
              <a:rPr lang="en-US" dirty="0"/>
              <a:t>3. Word Association Test.</a:t>
            </a:r>
          </a:p>
          <a:p>
            <a:pPr fontAlgn="base"/>
            <a:r>
              <a:rPr lang="en-US" dirty="0"/>
              <a:t>4. Paired Picture Test </a:t>
            </a:r>
            <a:r>
              <a:rPr lang="en-US" dirty="0" smtClean="0"/>
              <a:t>and Third Person Test</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305342"/>
            <a:ext cx="4572000" cy="2585323"/>
          </a:xfrm>
          <a:prstGeom prst="rect">
            <a:avLst/>
          </a:prstGeom>
        </p:spPr>
        <p:txBody>
          <a:bodyPr>
            <a:spAutoFit/>
          </a:bodyPr>
          <a:lstStyle/>
          <a:p>
            <a:pPr fontAlgn="base"/>
            <a:r>
              <a:rPr lang="en-US" b="1" dirty="0"/>
              <a:t>1. Thematic Appreciation Test (TAT):</a:t>
            </a:r>
            <a:endParaRPr lang="en-US" dirty="0"/>
          </a:p>
          <a:p>
            <a:pPr fontAlgn="base"/>
            <a:r>
              <a:rPr lang="en-US" dirty="0"/>
              <a:t>Under this test, the respondent is presented with a picture or series of pictures of a scene or scenes involving people and objects associated with goods or services in questions. These are unstructured, doubtful in action and very often neutral giving no expression or motions. The respondent is to study the picture or the pictures and construct a story</a:t>
            </a:r>
            <a:r>
              <a:rPr lang="en-US" dirty="0" smtClean="0"/>
              <a:t>.</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551837"/>
            <a:ext cx="4572000" cy="1754326"/>
          </a:xfrm>
          <a:prstGeom prst="rect">
            <a:avLst/>
          </a:prstGeom>
        </p:spPr>
        <p:txBody>
          <a:bodyPr>
            <a:spAutoFit/>
          </a:bodyPr>
          <a:lstStyle/>
          <a:p>
            <a:pPr fontAlgn="base"/>
            <a:r>
              <a:rPr lang="en-US" dirty="0" smtClean="0"/>
              <a:t>His narrations or readings are interpreted by a skilled analyst. Thus, the picture may be of a young man scribbling on a piece of a paper. Here, the respondent is to read as to whether the person in picture is writing. If so what? For whom? And why? And so on.</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612845"/>
            <a:ext cx="4572000" cy="5632311"/>
          </a:xfrm>
          <a:prstGeom prst="rect">
            <a:avLst/>
          </a:prstGeom>
        </p:spPr>
        <p:txBody>
          <a:bodyPr>
            <a:spAutoFit/>
          </a:bodyPr>
          <a:lstStyle/>
          <a:p>
            <a:pPr fontAlgn="base"/>
            <a:r>
              <a:rPr lang="en-US" b="1" dirty="0"/>
              <a:t>2. Sentence Completion Test (SCT):</a:t>
            </a:r>
            <a:endParaRPr lang="en-US" dirty="0"/>
          </a:p>
          <a:p>
            <a:pPr fontAlgn="base"/>
            <a:r>
              <a:rPr lang="en-US" dirty="0"/>
              <a:t>Sentence completion tests are designed to discover emotional responses of the respondent. It is the easiest, most useful and reliable test to get the correct information in an indirect manner. The respondent is asked to complete the sentence given.</a:t>
            </a:r>
          </a:p>
          <a:p>
            <a:pPr fontAlgn="base"/>
            <a:r>
              <a:rPr lang="en-US" b="1" dirty="0"/>
              <a:t>For instance, the questions may be, in case of ladies:</a:t>
            </a:r>
            <a:endParaRPr lang="en-US" dirty="0"/>
          </a:p>
          <a:p>
            <a:pPr fontAlgn="base"/>
            <a:r>
              <a:rPr lang="en-US" dirty="0"/>
              <a:t>1. I like instant coffee because……………</a:t>
            </a:r>
          </a:p>
          <a:p>
            <a:pPr fontAlgn="base"/>
            <a:r>
              <a:rPr lang="en-US" dirty="0"/>
              <a:t>2. I use talcum powder because…………..</a:t>
            </a:r>
          </a:p>
          <a:p>
            <a:pPr fontAlgn="base"/>
            <a:r>
              <a:rPr lang="en-US" dirty="0"/>
              <a:t>3. I use electric kitchen gadgets because………………….</a:t>
            </a:r>
          </a:p>
          <a:p>
            <a:pPr fontAlgn="base"/>
            <a:r>
              <a:rPr lang="en-US" dirty="0"/>
              <a:t>4. I do not use pain-killers like aspirin because……………..</a:t>
            </a:r>
          </a:p>
          <a:p>
            <a:pPr fontAlgn="base"/>
            <a:r>
              <a:rPr lang="en-US" dirty="0"/>
              <a:t>5. I do not like red, brown and black </a:t>
            </a:r>
            <a:r>
              <a:rPr lang="en-US" dirty="0" err="1"/>
              <a:t>colours</a:t>
            </a:r>
            <a:r>
              <a:rPr lang="en-US" dirty="0"/>
              <a:t> because…………………….. In case of men, these questions may be</a:t>
            </a:r>
          </a:p>
          <a:p>
            <a:r>
              <a:rPr lang="en-US" dirty="0" smtClean="0"/>
              <a:t/>
            </a:r>
            <a:br>
              <a:rPr lang="en-US" dirty="0" smtClean="0"/>
            </a:b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997839"/>
            <a:ext cx="4572000" cy="2862322"/>
          </a:xfrm>
          <a:prstGeom prst="rect">
            <a:avLst/>
          </a:prstGeom>
        </p:spPr>
        <p:txBody>
          <a:bodyPr>
            <a:spAutoFit/>
          </a:bodyPr>
          <a:lstStyle/>
          <a:p>
            <a:pPr fontAlgn="base"/>
            <a:r>
              <a:rPr lang="en-US" dirty="0"/>
              <a:t>(a) I liked filter tipped cigarettes because………………….</a:t>
            </a:r>
          </a:p>
          <a:p>
            <a:pPr fontAlgn="base"/>
            <a:r>
              <a:rPr lang="en-US" dirty="0"/>
              <a:t>(b) I gave up smoking because…………………</a:t>
            </a:r>
          </a:p>
          <a:p>
            <a:pPr fontAlgn="base"/>
            <a:r>
              <a:rPr lang="en-US" dirty="0"/>
              <a:t>(c) I love natural proteins because………………..</a:t>
            </a:r>
          </a:p>
          <a:p>
            <a:pPr fontAlgn="base"/>
            <a:r>
              <a:rPr lang="en-US" dirty="0"/>
              <a:t>(d) I prefer cold coffee because………………</a:t>
            </a:r>
          </a:p>
          <a:p>
            <a:pPr fontAlgn="base"/>
            <a:r>
              <a:rPr lang="en-US" dirty="0"/>
              <a:t>(e) I do not use foam beds because……………….</a:t>
            </a:r>
          </a:p>
          <a:p>
            <a:pPr fontAlgn="base"/>
            <a:r>
              <a:rPr lang="en-US" dirty="0"/>
              <a:t>The way the questions are asked, do not reflect right or wrong answers. However, the emotional values and tensions are reflected in the answers so given.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582341"/>
            <a:ext cx="4572000" cy="3693319"/>
          </a:xfrm>
          <a:prstGeom prst="rect">
            <a:avLst/>
          </a:prstGeom>
        </p:spPr>
        <p:txBody>
          <a:bodyPr>
            <a:spAutoFit/>
          </a:bodyPr>
          <a:lstStyle/>
          <a:p>
            <a:pPr fontAlgn="base"/>
            <a:r>
              <a:rPr lang="en-US" b="1" dirty="0"/>
              <a:t>3. Word Association Test (WAT):</a:t>
            </a:r>
            <a:endParaRPr lang="en-US" dirty="0"/>
          </a:p>
          <a:p>
            <a:pPr fontAlgn="base"/>
            <a:r>
              <a:rPr lang="en-US" dirty="0"/>
              <a:t>Word association test is similar to that of sentence completion test. The only difference is that instead of an incomplete sentence, a list of words ranging from twenty-five to seventy-five is given. This is the oldest and the simplest kind of test.</a:t>
            </a:r>
          </a:p>
          <a:p>
            <a:pPr fontAlgn="base"/>
            <a:r>
              <a:rPr lang="en-US" dirty="0"/>
              <a:t>The respondent is to match the word. That is, the word suggested by the researcher is to be associated by the respondent by the most fitting word he thinks. This is widely used to measure the effect of the brand names and advertising messages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274838"/>
            <a:ext cx="4572000" cy="2308324"/>
          </a:xfrm>
          <a:prstGeom prst="rect">
            <a:avLst/>
          </a:prstGeom>
        </p:spPr>
        <p:txBody>
          <a:bodyPr>
            <a:spAutoFit/>
          </a:bodyPr>
          <a:lstStyle/>
          <a:p>
            <a:r>
              <a:rPr lang="en-US" dirty="0"/>
              <a:t/>
            </a:r>
            <a:br>
              <a:rPr lang="en-US" dirty="0"/>
            </a:br>
            <a:r>
              <a:rPr lang="en-US" dirty="0"/>
              <a:t>Emotional feelings are not easily or accurately revealed by consumers on direct questioning. Therefore, in motivation research, Clinical Psychological methods/techniques are used for the psychoanalytical study of consumers.</a:t>
            </a:r>
          </a:p>
          <a:p>
            <a:r>
              <a:rPr lang="en-US" dirty="0" smtClean="0"/>
              <a:t/>
            </a:r>
            <a:br>
              <a:rPr lang="en-US" dirty="0" smtClean="0"/>
            </a:b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97346"/>
            <a:ext cx="4572000" cy="3139321"/>
          </a:xfrm>
          <a:prstGeom prst="rect">
            <a:avLst/>
          </a:prstGeom>
        </p:spPr>
        <p:txBody>
          <a:bodyPr>
            <a:spAutoFit/>
          </a:bodyPr>
          <a:lstStyle/>
          <a:p>
            <a:pPr fontAlgn="base"/>
            <a:r>
              <a:rPr lang="en-US" b="1" dirty="0"/>
              <a:t>Here, it is not possible to give all the seventy-five words. On illustrative basis, let us have fifteen words:</a:t>
            </a:r>
            <a:endParaRPr lang="en-US" dirty="0"/>
          </a:p>
          <a:p>
            <a:pPr fontAlgn="base"/>
            <a:r>
              <a:rPr lang="en-US" dirty="0"/>
              <a:t>1. Perfume………..</a:t>
            </a:r>
          </a:p>
          <a:p>
            <a:pPr fontAlgn="base"/>
            <a:r>
              <a:rPr lang="en-US" dirty="0"/>
              <a:t>2. Tooth paste</a:t>
            </a:r>
          </a:p>
          <a:p>
            <a:pPr fontAlgn="base"/>
            <a:r>
              <a:rPr lang="en-US" dirty="0"/>
              <a:t>3. Hair oil………..</a:t>
            </a:r>
          </a:p>
          <a:p>
            <a:pPr fontAlgn="base"/>
            <a:r>
              <a:rPr lang="en-US" dirty="0"/>
              <a:t>4. Shampoo……………………….</a:t>
            </a:r>
          </a:p>
          <a:p>
            <a:pPr fontAlgn="base"/>
            <a:r>
              <a:rPr lang="en-US" dirty="0"/>
              <a:t>5. Shoes…………</a:t>
            </a:r>
          </a:p>
          <a:p>
            <a:pPr fontAlgn="base"/>
            <a:r>
              <a:rPr lang="en-US" dirty="0"/>
              <a:t>6. Two-wheelers…………</a:t>
            </a:r>
          </a:p>
          <a:p>
            <a:pPr fontAlgn="base"/>
            <a:r>
              <a:rPr lang="en-US" dirty="0"/>
              <a:t>7. Four-wheelers…………</a:t>
            </a:r>
          </a:p>
          <a:p>
            <a:pPr fontAlgn="base"/>
            <a:r>
              <a:rPr lang="en-US" dirty="0"/>
              <a:t>8. </a:t>
            </a:r>
            <a:r>
              <a:rPr lang="en-US" dirty="0" err="1"/>
              <a:t>Tyre</a:t>
            </a:r>
            <a:r>
              <a:rPr lang="en-US" dirty="0" smtClean="0"/>
              <a:t>………………………</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pPr fontAlgn="base"/>
            <a:r>
              <a:rPr lang="en-US" dirty="0" smtClean="0"/>
              <a:t>9. Glass wares………….</a:t>
            </a:r>
          </a:p>
          <a:p>
            <a:pPr fontAlgn="base"/>
            <a:r>
              <a:rPr lang="en-US" dirty="0" smtClean="0"/>
              <a:t>10. Ink………..</a:t>
            </a:r>
          </a:p>
          <a:p>
            <a:pPr fontAlgn="base"/>
            <a:r>
              <a:rPr lang="en-US" dirty="0" smtClean="0"/>
              <a:t>11. Pencils…………</a:t>
            </a:r>
          </a:p>
          <a:p>
            <a:pPr fontAlgn="base"/>
            <a:r>
              <a:rPr lang="en-US" dirty="0" smtClean="0"/>
              <a:t>12. Fridges…………………….</a:t>
            </a:r>
          </a:p>
          <a:p>
            <a:pPr fontAlgn="base"/>
            <a:r>
              <a:rPr lang="en-US" dirty="0" smtClean="0"/>
              <a:t>13. Cupboards…………</a:t>
            </a:r>
          </a:p>
          <a:p>
            <a:pPr fontAlgn="base"/>
            <a:r>
              <a:rPr lang="en-US" dirty="0" smtClean="0"/>
              <a:t>14. Television………………….</a:t>
            </a:r>
          </a:p>
          <a:p>
            <a:pPr fontAlgn="base"/>
            <a:r>
              <a:rPr lang="en-US" dirty="0" smtClean="0"/>
              <a:t>15. Video cassettes………………</a:t>
            </a:r>
          </a:p>
          <a:p>
            <a:pPr fontAlgn="base"/>
            <a:r>
              <a:rPr lang="en-US" dirty="0" smtClean="0"/>
              <a:t>Thus, a respondent may give his preferences as ‘Colgate’ or ‘Promise’ or ‘Close-up’ or ‘</a:t>
            </a:r>
            <a:r>
              <a:rPr lang="en-US" dirty="0" err="1" smtClean="0"/>
              <a:t>Forhans</a:t>
            </a:r>
            <a:r>
              <a:rPr lang="en-US" dirty="0" smtClean="0"/>
              <a:t>’ in case of tooth paste. On the basis of such answers, it is possible to determine a scale of preference.</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474345"/>
            <a:ext cx="4572000" cy="3693319"/>
          </a:xfrm>
          <a:prstGeom prst="rect">
            <a:avLst/>
          </a:prstGeom>
        </p:spPr>
        <p:txBody>
          <a:bodyPr>
            <a:spAutoFit/>
          </a:bodyPr>
          <a:lstStyle/>
          <a:p>
            <a:pPr fontAlgn="base"/>
            <a:r>
              <a:rPr lang="en-US" b="1" dirty="0"/>
              <a:t>4. Paired Picture Test (PPT):</a:t>
            </a:r>
            <a:endParaRPr lang="en-US" dirty="0"/>
          </a:p>
          <a:p>
            <a:pPr fontAlgn="base"/>
            <a:r>
              <a:rPr lang="en-US" dirty="0"/>
              <a:t>This is another very appealing and easy to administer test. Paired picture test means that the respondent is given a pair of pictures almost identical in all respects except in one. For instance, the researcher may be interested in knowing the reaction of respondents to a new brand of refrigerator.</a:t>
            </a:r>
          </a:p>
          <a:p>
            <a:pPr fontAlgn="base"/>
            <a:r>
              <a:rPr lang="en-US" dirty="0"/>
              <a:t>The pair of pictures may show a woman opening refrigerator which is moderately priced with a usual brand; another picture of the same woman opening the refrigerator door of another brand</a:t>
            </a:r>
            <a:r>
              <a:rPr lang="en-US" dirty="0" smtClean="0"/>
              <a:t>.</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274838"/>
            <a:ext cx="4572000" cy="2308324"/>
          </a:xfrm>
          <a:prstGeom prst="rect">
            <a:avLst/>
          </a:prstGeom>
        </p:spPr>
        <p:txBody>
          <a:bodyPr>
            <a:spAutoFit/>
          </a:bodyPr>
          <a:lstStyle/>
          <a:p>
            <a:pPr fontAlgn="base"/>
            <a:r>
              <a:rPr lang="en-US" dirty="0" smtClean="0"/>
              <a:t>Looking to these two pictures, the respondent is to give his own feelings or reactions. Though the same pair is shown to so many respondents, the reactions differ from person to person. Instead of using the usual figures, cartoons may be introduced. The analyst gets here the inner feelings of an individual for this analysis purpose</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474345"/>
            <a:ext cx="4572000" cy="3416320"/>
          </a:xfrm>
          <a:prstGeom prst="rect">
            <a:avLst/>
          </a:prstGeom>
        </p:spPr>
        <p:txBody>
          <a:bodyPr>
            <a:spAutoFit/>
          </a:bodyPr>
          <a:lstStyle/>
          <a:p>
            <a:pPr fontAlgn="base"/>
            <a:r>
              <a:rPr lang="en-US" b="1" dirty="0"/>
              <a:t>5. Third Person Test (TPT):</a:t>
            </a:r>
            <a:endParaRPr lang="en-US" dirty="0"/>
          </a:p>
          <a:p>
            <a:pPr fontAlgn="base"/>
            <a:r>
              <a:rPr lang="en-US" dirty="0"/>
              <a:t>The format of this test is that the respondent is given a photograph of a third person—may be a friend, a colleague, a </a:t>
            </a:r>
            <a:r>
              <a:rPr lang="en-US" dirty="0" err="1"/>
              <a:t>neighbour</a:t>
            </a:r>
            <a:r>
              <a:rPr lang="en-US" dirty="0"/>
              <a:t>, a star, a player, a professional and the like The point involved is that the researcher is interested in knowing what the third person thinks of an issue as heard through the respondent.</a:t>
            </a:r>
          </a:p>
          <a:p>
            <a:pPr fontAlgn="base"/>
            <a:r>
              <a:rPr lang="en-US" dirty="0"/>
              <a:t>It is assumed that the respondent’s answer will reveal his own inner feelings more clearly through the third person than otherwise it would have been possible</a:t>
            </a:r>
            <a:r>
              <a:rPr lang="en-US" dirty="0" smtClean="0"/>
              <a:t>.</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136339"/>
            <a:ext cx="4572000" cy="2585323"/>
          </a:xfrm>
          <a:prstGeom prst="rect">
            <a:avLst/>
          </a:prstGeom>
        </p:spPr>
        <p:txBody>
          <a:bodyPr>
            <a:spAutoFit/>
          </a:bodyPr>
          <a:lstStyle/>
          <a:p>
            <a:pPr fontAlgn="base"/>
            <a:r>
              <a:rPr lang="en-US" dirty="0" smtClean="0"/>
              <a:t>The best example of this kind the test conducted on American house-wives in connection with ‘instant coffee’. Prior to the test, the attitude of house-wives was “It does not taste good”, with the test being conducted, the real attitude was “A lady using instant coffee is lazy, spend-thrift and not a good house­wife”. This amply clears the fact how the test revealed the naked truth.</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828836"/>
            <a:ext cx="4572000" cy="1200329"/>
          </a:xfrm>
          <a:prstGeom prst="rect">
            <a:avLst/>
          </a:prstGeom>
        </p:spPr>
        <p:txBody>
          <a:bodyPr>
            <a:spAutoFit/>
          </a:bodyPr>
          <a:lstStyle/>
          <a:p>
            <a:r>
              <a:rPr lang="en-US"/>
              <a:t>In addition to these tests of usual type, the researchers do use other qualitative techniques such as role-playing, psycho-drama, graphology and the like.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551837"/>
            <a:ext cx="4572000" cy="1754326"/>
          </a:xfrm>
          <a:prstGeom prst="rect">
            <a:avLst/>
          </a:prstGeom>
        </p:spPr>
        <p:txBody>
          <a:bodyPr>
            <a:spAutoFit/>
          </a:bodyPr>
          <a:lstStyle/>
          <a:p>
            <a:r>
              <a:rPr lang="en-US" dirty="0"/>
              <a:t>The following techniques are used in motivation research.</a:t>
            </a:r>
          </a:p>
          <a:p>
            <a:r>
              <a:rPr lang="en-US" dirty="0"/>
              <a:t>Observation Technique</a:t>
            </a:r>
          </a:p>
          <a:p>
            <a:r>
              <a:rPr lang="en-US" dirty="0"/>
              <a:t>Depth Interview Technique</a:t>
            </a:r>
          </a:p>
          <a:p>
            <a:r>
              <a:rPr lang="en-US" dirty="0"/>
              <a:t>Self Reports Technique</a:t>
            </a:r>
          </a:p>
          <a:p>
            <a:r>
              <a:rPr lang="en-US" dirty="0"/>
              <a:t>Projective Techniques.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r>
              <a:rPr lang="en-US" dirty="0"/>
              <a:t>1. Observation Technique</a:t>
            </a:r>
          </a:p>
          <a:p>
            <a:r>
              <a:rPr lang="en-US" dirty="0"/>
              <a:t>In this technique, the researcher observes the </a:t>
            </a:r>
            <a:r>
              <a:rPr lang="en-US" dirty="0" err="1"/>
              <a:t>behaviour</a:t>
            </a:r>
            <a:r>
              <a:rPr lang="en-US" dirty="0"/>
              <a:t> of consumers without showing their identity.</a:t>
            </a:r>
          </a:p>
          <a:p>
            <a:r>
              <a:rPr lang="en-US" dirty="0"/>
              <a:t>Consumers motives may be inferred from their communication and actions.</a:t>
            </a:r>
          </a:p>
          <a:p>
            <a:r>
              <a:rPr lang="en-US" dirty="0"/>
              <a:t>No Interview is conducted in this method. Relevant data or information under this technique may be gathered personally by the researcher through mechanical aids.</a:t>
            </a:r>
          </a:p>
          <a:p>
            <a:r>
              <a:rPr lang="en-US" dirty="0"/>
              <a:t>This technique is suitable to study the buying process for consumers.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889844"/>
            <a:ext cx="4572000" cy="2308324"/>
          </a:xfrm>
          <a:prstGeom prst="rect">
            <a:avLst/>
          </a:prstGeom>
        </p:spPr>
        <p:txBody>
          <a:bodyPr>
            <a:spAutoFit/>
          </a:bodyPr>
          <a:lstStyle/>
          <a:p>
            <a:r>
              <a:rPr lang="en-US" dirty="0"/>
              <a:t>2. Depth Interview Technique</a:t>
            </a:r>
          </a:p>
          <a:p>
            <a:r>
              <a:rPr lang="en-US" dirty="0"/>
              <a:t>Under this technique, an intensive interview is conducted by the researcher. In this type of interview, respondents are questioned individually, if need be for several hours by the researcher.</a:t>
            </a:r>
          </a:p>
          <a:p>
            <a:r>
              <a:rPr lang="en-US" dirty="0"/>
              <a:t>Interviewers are trained to establish rapport and not to guide the discussion excessively.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997839"/>
            <a:ext cx="4572000" cy="2862322"/>
          </a:xfrm>
          <a:prstGeom prst="rect">
            <a:avLst/>
          </a:prstGeom>
        </p:spPr>
        <p:txBody>
          <a:bodyPr>
            <a:spAutoFit/>
          </a:bodyPr>
          <a:lstStyle/>
          <a:p>
            <a:r>
              <a:rPr lang="en-US" dirty="0" smtClean="0"/>
              <a:t>Respondents are encouraged to talk freely about their activities or interests or about a specific subject or brand under study.</a:t>
            </a:r>
          </a:p>
          <a:p>
            <a:r>
              <a:rPr lang="en-US" dirty="0" smtClean="0"/>
              <a:t>Verbatim accounts of interviews are then carefully studied together with reports on respondents’ mood and gestures which they might have used to convey attitudes or motives.</a:t>
            </a:r>
          </a:p>
          <a:p>
            <a:r>
              <a:rPr lang="en-US" dirty="0" smtClean="0"/>
              <a:t>Such studies are suitable for giving the market a lead on appeals they might use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274838"/>
            <a:ext cx="4572000" cy="2308324"/>
          </a:xfrm>
          <a:prstGeom prst="rect">
            <a:avLst/>
          </a:prstGeom>
        </p:spPr>
        <p:txBody>
          <a:bodyPr>
            <a:spAutoFit/>
          </a:bodyPr>
          <a:lstStyle/>
          <a:p>
            <a:r>
              <a:rPr lang="en-US" dirty="0"/>
              <a:t>A variation of depth interview is “Focus group” study in which 7-10 participants are encouraged to discuss products uses, reactions to the product, interests, attitudes, lifestyles, etc.</a:t>
            </a:r>
          </a:p>
          <a:p>
            <a:r>
              <a:rPr lang="en-US" dirty="0"/>
              <a:t>Focus Group study can be done in much less time and, therefore, is less expensive than depth interview, so it is gaining popularity.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r>
              <a:rPr lang="en-US" dirty="0"/>
              <a:t>3. Self Reports Technique</a:t>
            </a:r>
          </a:p>
          <a:p>
            <a:r>
              <a:rPr lang="en-US" dirty="0"/>
              <a:t>In this technique, the researcher simply asks questions verbally or with the help of a questionnaire to find out the motives, goals, and needs of the respondents.</a:t>
            </a:r>
            <a:endParaRPr lang="en-US" dirty="0" smtClean="0"/>
          </a:p>
          <a:p>
            <a:r>
              <a:rPr lang="en-US" dirty="0"/>
              <a:t>Under this technique of motivation research, a number of pencil and paper tests may be conducted by the researcher to elicit responses from the consumers about their wants, desires, opinions, interests, reactions, etc.</a:t>
            </a:r>
            <a:br>
              <a:rPr lang="en-US" dirty="0"/>
            </a:b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551837"/>
            <a:ext cx="4572000" cy="1754326"/>
          </a:xfrm>
          <a:prstGeom prst="rect">
            <a:avLst/>
          </a:prstGeom>
        </p:spPr>
        <p:txBody>
          <a:bodyPr>
            <a:spAutoFit/>
          </a:bodyPr>
          <a:lstStyle/>
          <a:p>
            <a:r>
              <a:rPr lang="en-US" dirty="0"/>
              <a:t>The information obtained is then quantified which means that it is assigned a numerical score to yield a measure of the strength of a specific need or motive.</a:t>
            </a:r>
          </a:p>
          <a:p>
            <a:r>
              <a:rPr lang="en-US" dirty="0" smtClean="0"/>
              <a:t/>
            </a:r>
            <a:br>
              <a:rPr lang="en-US" dirty="0" smtClean="0"/>
            </a:b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1154</Words>
  <Application>Microsoft Office PowerPoint</Application>
  <PresentationFormat>On-screen Show (4:3)</PresentationFormat>
  <Paragraphs>143</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Advanced Techniques of Motivation Research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Techniques of Motivation Research  </dc:title>
  <dc:creator>Ashutosh</dc:creator>
  <cp:lastModifiedBy>Ashutosh</cp:lastModifiedBy>
  <cp:revision>4</cp:revision>
  <dcterms:created xsi:type="dcterms:W3CDTF">2020-05-04T12:43:49Z</dcterms:created>
  <dcterms:modified xsi:type="dcterms:W3CDTF">2020-05-04T12:57:38Z</dcterms:modified>
</cp:coreProperties>
</file>